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342" r:id="rId5"/>
    <p:sldId id="359" r:id="rId6"/>
    <p:sldId id="373" r:id="rId7"/>
    <p:sldId id="401" r:id="rId8"/>
    <p:sldId id="374" r:id="rId9"/>
    <p:sldId id="382" r:id="rId10"/>
    <p:sldId id="383" r:id="rId11"/>
    <p:sldId id="384" r:id="rId12"/>
    <p:sldId id="387" r:id="rId13"/>
    <p:sldId id="388" r:id="rId14"/>
    <p:sldId id="389" r:id="rId15"/>
    <p:sldId id="390" r:id="rId16"/>
    <p:sldId id="391" r:id="rId17"/>
    <p:sldId id="400" r:id="rId18"/>
    <p:sldId id="402" r:id="rId19"/>
    <p:sldId id="385" r:id="rId20"/>
    <p:sldId id="386" r:id="rId21"/>
    <p:sldId id="406" r:id="rId22"/>
    <p:sldId id="403" r:id="rId23"/>
    <p:sldId id="392" r:id="rId24"/>
    <p:sldId id="393" r:id="rId25"/>
    <p:sldId id="404" r:id="rId26"/>
    <p:sldId id="375" r:id="rId27"/>
    <p:sldId id="394" r:id="rId28"/>
    <p:sldId id="379" r:id="rId29"/>
    <p:sldId id="405" r:id="rId30"/>
    <p:sldId id="395" r:id="rId31"/>
    <p:sldId id="396" r:id="rId32"/>
    <p:sldId id="397" r:id="rId33"/>
    <p:sldId id="399" r:id="rId34"/>
    <p:sldId id="377" r:id="rId35"/>
    <p:sldId id="3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showGuides="1">
      <p:cViewPr varScale="1">
        <p:scale>
          <a:sx n="102" d="100"/>
          <a:sy n="102" d="100"/>
        </p:scale>
        <p:origin x="120" y="23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5/12/2025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047B6-2CD6-4EBB-D903-686CCE82A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85F81-A723-4581-2D9D-9328801B3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80F5D-E942-22C5-FF2E-2AC366495F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9D3A59-09B0-B7D7-3E0D-775B50E60AB2}"/>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56503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E2EF2-45CA-8927-D6CB-924E605B79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28A05-74D6-02D7-BD99-DF563D8A23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84BE9F-D571-47F0-F337-3B657833F1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C356C6-8442-188B-149D-54DC39D43FF8}"/>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78085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82537-A5D3-644F-1978-0F93B3B06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7EEC46-D044-E7F2-8B9D-8829A1F221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FB26F-B8E6-12A7-D9F5-4E2CEC8A78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613713-4F6A-425E-98CB-FB794E34F204}"/>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942728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BB116-42A5-202A-4F5C-2D9BDF038A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3839B0-26E9-F560-7E0F-9A6E82E69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FF1BD-7F7C-238F-0B91-0CCA9E6602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706536-5E21-2956-F23C-84155AAAE1A3}"/>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1490002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8E983-CA3A-F9FE-CE9B-2C64E6E55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8F72E-B630-63F2-DB7C-595CED761A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23D87-A84F-6E1E-A2FE-D31D55DADE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AED7D1-A34F-AB47-0020-4AB748EC879A}"/>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33145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705A-3602-7404-B7F2-A9CE269D0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0D0F52-F7E0-1D19-68E3-B8F3021DF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2DF337-0E23-4F55-3225-3E051E95D2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ADF1DB-83CF-E239-C993-58C216DDD89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5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81A0A-6ECE-A268-16BC-95F6681C9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AF1CD-6085-3AFE-4782-2AD270C906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FEA94-5D0B-FC39-0885-FACF6B2EBA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CB2273-F137-6360-306C-935E5DC01F0D}"/>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1302115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8415F-2178-1E3A-4B0F-54DDFD33EB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6A09D-B324-6CB2-E8FB-74B109329F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595A0-300F-8AAA-0C2C-EDE3D37D51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55082F-720B-6261-49F7-D489C68C3E36}"/>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52187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DCEDA-FF30-ED9F-F039-37A683AD3A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4E6544-3197-3415-AB6A-C09B0034BB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575B6-5A0F-FBA3-BCD6-597D6E0307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F2C6AC-5AC4-B078-C335-7E664573070D}"/>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3424395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17526-21AF-CCEC-946F-BFCE1853CE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59943C-607B-83AD-4894-90E174BDDC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3C1CE-FAB5-C9F3-8D6F-3322A2EC10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DD9000-B273-8C0C-4D48-820020932D5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45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974E6-9375-D1EC-2AEB-A248B296B0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60FDC-8A8A-8D49-91F6-0A9C53283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94E13-00AD-5906-BE48-F852DF2407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D29BDA-E42D-6A86-F9FF-5789D472758A}"/>
              </a:ext>
            </a:extLst>
          </p:cNvPr>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3091983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CFCB9-A0B9-187E-F682-CD8251E667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CE061-7D61-8354-8735-DD2CB296E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38AA3-2055-49D6-24CD-6BC3F3F02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4B8B88-D163-CF86-DDB3-896C55C37D25}"/>
              </a:ext>
            </a:extLst>
          </p:cNvPr>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3728911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2DCCF-C869-2D60-8187-0DE68E892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235CE-F0E1-B3CA-56BF-C8E17316EF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214F35-A7DA-F8D9-6D69-886DA9197F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76AA9E-9EAA-EEB7-030D-2299E30636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679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9564D-7787-0CFE-90F0-25C606E45C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E5C28E-543F-01E6-40E0-402C2ACBB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9379C7-53B2-717C-5CD0-452BDEFAC6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7E4A46-817D-D828-38F8-F6AD2792F03D}"/>
              </a:ext>
            </a:extLst>
          </p:cNvPr>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3426384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E61D-638E-300A-E9E4-BC7DE2408B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34EB8-8F0A-F1E6-7330-888245BD5F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0A090-3C2F-F8CD-210F-057B68D399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7F1106-F7CE-7CD7-7673-1611C66BBCC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2579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A4801-3AFA-444E-8399-9E4F78DC8C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C43953-6F53-9B82-4CFD-E59319A64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D1246-C928-1CBA-DEC1-C3C9EEF78E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284CBD-68FA-40FB-524E-2CC2E1C18E58}"/>
              </a:ext>
            </a:extLst>
          </p:cNvPr>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182155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C5305-0131-0387-C6B6-4BFEEEA151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EF612-2109-4976-1415-4E2524385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AD1DA-08DE-6FEB-ACB8-A5D2AB6828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87937B-9D60-ED3A-5EEF-C684FDECCBCB}"/>
              </a:ext>
            </a:extLst>
          </p:cNvPr>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2638251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97301-2587-CACC-38DF-94A5108901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6EF93-94A3-D136-1543-2F6250CA55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80913-E168-A0D8-D4FC-D499AF1DD8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EFB1AC-77E3-B5C1-A225-ACEE52B119F0}"/>
              </a:ext>
            </a:extLst>
          </p:cNvPr>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247353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EC252-67CE-5ADF-0680-F228CDC3C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A3078-9BDE-A2D1-F313-4432F22F60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8D7828-1961-88EA-A661-C2979FB173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653B62-BCEA-2152-1859-4DD3B2028434}"/>
              </a:ext>
            </a:extLst>
          </p:cNvPr>
          <p:cNvSpPr>
            <a:spLocks noGrp="1"/>
          </p:cNvSpPr>
          <p:nvPr>
            <p:ph type="sldNum" sz="quarter" idx="5"/>
          </p:nvPr>
        </p:nvSpPr>
        <p:spPr/>
        <p:txBody>
          <a:bodyPr/>
          <a:lstStyle/>
          <a:p>
            <a:fld id="{DEF75CB5-5666-5049-9AE0-38EFD385C21E}" type="slidenum">
              <a:rPr lang="en-US" smtClean="0"/>
              <a:t>30</a:t>
            </a:fld>
            <a:endParaRPr lang="en-US" dirty="0"/>
          </a:p>
        </p:txBody>
      </p:sp>
    </p:spTree>
    <p:extLst>
      <p:ext uri="{BB962C8B-B14F-4D97-AF65-F5344CB8AC3E}">
        <p14:creationId xmlns:p14="http://schemas.microsoft.com/office/powerpoint/2010/main" val="1072231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31</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79D3F-3238-9EBA-50EF-D00FA79E0A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1E2BD8-42B2-8AFC-D66A-BE8A75AB2F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EBC0E7-BB90-2E5C-E114-7A5EE781E0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ED6CAC-9E00-9E04-5ACE-3052983E64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19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09ED9-0020-361E-CBF5-FA94CAE71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6D7AD1-4962-D037-6DBB-8E24096EE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54CD7-D129-3C68-CFAA-C74813FBE5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F0FD95-9106-4CC4-BDDD-48A571FEFA7A}"/>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62530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14B71-03B5-D079-A47C-76D35454F5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7C6EA-A4EC-5C31-C7F8-D72CDC9ED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833E7E-14B2-9BBB-C313-C7625046DA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8CBA6C-CDF7-EC4E-45B9-C46EB9592DA6}"/>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190863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496ED-2938-CA5D-93BE-A59C9A72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55811B-4FB7-D76E-9130-3728DD7F57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8C6E59-A6A1-7BAC-3E1C-F60EAABE08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592909-FB72-28C1-0D98-40B271EEBF74}"/>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19156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982E9-C375-1162-FBD4-ECF9131F6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9F646-2AA2-2C2C-D5D1-44EE680CCB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E16A4-CD2B-139E-DCA8-E4205D841A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0025F7-E243-DA25-9027-09E49512B8FE}"/>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538767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lburleigh/asap-2-0"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deepaksingh47/persuade-2-0?select=AES2-persuade.csv"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deepaksingh47/persuade-2-0?select=persuade_2.0_human_scores_demo_id_github.csv"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3345404" y="3364638"/>
            <a:ext cx="5329558" cy="1218164"/>
          </a:xfrm>
        </p:spPr>
        <p:txBody>
          <a:bodyPr anchor="b"/>
          <a:lstStyle/>
          <a:p>
            <a:r>
              <a:rPr lang="en-US" sz="4000" dirty="0"/>
              <a:t>Auto-feedback generator</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345404" y="1613228"/>
            <a:ext cx="5329558" cy="1815772"/>
          </a:xfrm>
        </p:spPr>
        <p:txBody>
          <a:bodyPr/>
          <a:lstStyle/>
          <a:p>
            <a:r>
              <a:rPr lang="en-US" sz="2800" dirty="0"/>
              <a:t>Natural </a:t>
            </a:r>
          </a:p>
          <a:p>
            <a:r>
              <a:rPr lang="en-US" sz="2800" dirty="0"/>
              <a:t>Language </a:t>
            </a:r>
          </a:p>
          <a:p>
            <a:r>
              <a:rPr lang="en-US" sz="2800" dirty="0"/>
              <a:t>understanding</a:t>
            </a:r>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5A427-5F1E-1280-F9DF-7C88BB72BC59}"/>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AAC3E60B-C597-352B-93C3-779D50CCCFC0}"/>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251FA55D-2751-F7EF-0C50-E58BED6385D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5" name="TextBox 4">
            <a:extLst>
              <a:ext uri="{FF2B5EF4-FFF2-40B4-BE49-F238E27FC236}">
                <a16:creationId xmlns:a16="http://schemas.microsoft.com/office/drawing/2014/main" id="{BADE8835-4725-0053-6355-0B21046D519F}"/>
              </a:ext>
            </a:extLst>
          </p:cNvPr>
          <p:cNvSpPr txBox="1"/>
          <p:nvPr/>
        </p:nvSpPr>
        <p:spPr>
          <a:xfrm>
            <a:off x="665826" y="1411549"/>
            <a:ext cx="10884024" cy="2993127"/>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fontAlgn="base">
              <a:lnSpc>
                <a:spcPts val="1800"/>
              </a:lnSpc>
              <a:buFont typeface="Arial" panose="020B0604020202020204" pitchFamily="34" charset="0"/>
              <a:buChar char="•"/>
            </a:pPr>
            <a:r>
              <a:rPr lang="en-US" b="1" i="0" dirty="0" err="1">
                <a:solidFill>
                  <a:srgbClr val="E8EAED"/>
                </a:solidFill>
                <a:effectLst/>
                <a:latin typeface="Inter"/>
              </a:rPr>
              <a:t>holistic_scores</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sz="1600" dirty="0">
                <a:solidFill>
                  <a:schemeClr val="bg1"/>
                </a:solidFill>
              </a:rPr>
              <a:t>:</a:t>
            </a:r>
          </a:p>
          <a:p>
            <a:pPr lvl="4"/>
            <a:r>
              <a:rPr lang="en-US" sz="1600" dirty="0" err="1">
                <a:solidFill>
                  <a:schemeClr val="bg1"/>
                </a:solidFill>
              </a:rPr>
              <a:t>essay_id</a:t>
            </a:r>
            <a:r>
              <a:rPr lang="en-US" sz="1600" dirty="0">
                <a:solidFill>
                  <a:schemeClr val="bg1"/>
                </a:solidFill>
              </a:rPr>
              <a:t>: Unique essay identifier</a:t>
            </a:r>
          </a:p>
          <a:p>
            <a:pPr lvl="4"/>
            <a:r>
              <a:rPr lang="en-US" sz="1600" dirty="0" err="1">
                <a:solidFill>
                  <a:schemeClr val="bg1"/>
                </a:solidFill>
              </a:rPr>
              <a:t>full_text</a:t>
            </a:r>
            <a:r>
              <a:rPr lang="en-US" sz="1600" dirty="0">
                <a:solidFill>
                  <a:schemeClr val="bg1"/>
                </a:solidFill>
              </a:rPr>
              <a:t>: Full text of the student essay</a:t>
            </a:r>
          </a:p>
          <a:p>
            <a:pPr lvl="4"/>
            <a:r>
              <a:rPr lang="en-US" sz="1600" dirty="0" err="1">
                <a:solidFill>
                  <a:schemeClr val="bg1"/>
                </a:solidFill>
              </a:rPr>
              <a:t>holistic_essay_score</a:t>
            </a:r>
            <a:r>
              <a:rPr lang="en-US" sz="1600" dirty="0">
                <a:solidFill>
                  <a:schemeClr val="bg1"/>
                </a:solidFill>
              </a:rPr>
              <a:t>: Score assigned to each essay (range: 1 to 6)</a:t>
            </a:r>
          </a:p>
          <a:p>
            <a:pPr lvl="4"/>
            <a:r>
              <a:rPr lang="en-US" sz="1600" dirty="0" err="1">
                <a:solidFill>
                  <a:schemeClr val="bg1"/>
                </a:solidFill>
              </a:rPr>
              <a:t>word_count</a:t>
            </a:r>
            <a:r>
              <a:rPr lang="en-US" sz="1600" dirty="0">
                <a:solidFill>
                  <a:schemeClr val="bg1"/>
                </a:solidFill>
              </a:rPr>
              <a:t>: Word count of the essay</a:t>
            </a:r>
          </a:p>
          <a:p>
            <a:pPr lvl="4"/>
            <a:r>
              <a:rPr lang="en-US" sz="1600" dirty="0" err="1">
                <a:solidFill>
                  <a:schemeClr val="bg1"/>
                </a:solidFill>
              </a:rPr>
              <a:t>prompt_name</a:t>
            </a:r>
            <a:r>
              <a:rPr lang="en-US" sz="1600" dirty="0">
                <a:solidFill>
                  <a:schemeClr val="bg1"/>
                </a:solidFill>
              </a:rPr>
              <a:t>: Name of the essay prompt</a:t>
            </a:r>
          </a:p>
          <a:p>
            <a:pPr marL="1200150" lvl="2" indent="-285750">
              <a:buFont typeface="Arial" panose="020B0604020202020204" pitchFamily="34" charset="0"/>
              <a:buChar char="•"/>
            </a:pPr>
            <a:r>
              <a:rPr lang="en-US" sz="1600" dirty="0">
                <a:solidFill>
                  <a:schemeClr val="bg1"/>
                </a:solidFill>
              </a:rPr>
              <a:t> Source: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1800" dirty="0"/>
          </a:p>
          <a:p>
            <a:pPr marL="1200150" lvl="2" indent="-285750">
              <a:buFont typeface="Arial" panose="020B0604020202020204" pitchFamily="34" charset="0"/>
              <a:buChar char="•"/>
            </a:pPr>
            <a:r>
              <a:rPr lang="en-US" sz="1600" dirty="0">
                <a:solidFill>
                  <a:schemeClr val="bg1"/>
                </a:solidFill>
              </a:rPr>
              <a:t> Size: 11,023 training essays </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345137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4CB73-F6F1-C97C-7C51-F6ACB8331C08}"/>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9CF0C418-380C-3DFE-7FC7-E5AC5214FBEA}"/>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07728585-E5AC-060D-BF27-438219F8254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5" name="TextBox 4">
            <a:extLst>
              <a:ext uri="{FF2B5EF4-FFF2-40B4-BE49-F238E27FC236}">
                <a16:creationId xmlns:a16="http://schemas.microsoft.com/office/drawing/2014/main" id="{E36F9A65-B3B1-234C-EA62-EFB04A552192}"/>
              </a:ext>
            </a:extLst>
          </p:cNvPr>
          <p:cNvSpPr txBox="1"/>
          <p:nvPr/>
        </p:nvSpPr>
        <p:spPr>
          <a:xfrm>
            <a:off x="665826" y="1411549"/>
            <a:ext cx="10884024" cy="3962623"/>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fontAlgn="base">
              <a:lnSpc>
                <a:spcPts val="1800"/>
              </a:lnSpc>
              <a:buFont typeface="Arial" panose="020B0604020202020204" pitchFamily="34" charset="0"/>
              <a:buChar char="•"/>
            </a:pPr>
            <a:r>
              <a:rPr lang="en-US" b="1" i="0" dirty="0" err="1">
                <a:solidFill>
                  <a:srgbClr val="E8EAED"/>
                </a:solidFill>
                <a:effectLst/>
                <a:latin typeface="Inter"/>
              </a:rPr>
              <a:t>scores_arguments</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sz="1600" dirty="0">
                <a:solidFill>
                  <a:schemeClr val="bg1"/>
                </a:solidFill>
              </a:rPr>
              <a:t>:</a:t>
            </a:r>
          </a:p>
          <a:p>
            <a:pPr lvl="4"/>
            <a:r>
              <a:rPr lang="en-US" sz="1600" dirty="0" err="1">
                <a:solidFill>
                  <a:schemeClr val="bg1"/>
                </a:solidFill>
              </a:rPr>
              <a:t>essay_id</a:t>
            </a:r>
            <a:r>
              <a:rPr lang="en-US" sz="1600" dirty="0">
                <a:solidFill>
                  <a:schemeClr val="bg1"/>
                </a:solidFill>
              </a:rPr>
              <a:t>: Unique essay identifier</a:t>
            </a:r>
          </a:p>
          <a:p>
            <a:pPr lvl="4"/>
            <a:r>
              <a:rPr lang="en-US" sz="1600" dirty="0" err="1">
                <a:solidFill>
                  <a:schemeClr val="bg1"/>
                </a:solidFill>
              </a:rPr>
              <a:t>full_text</a:t>
            </a:r>
            <a:r>
              <a:rPr lang="en-US" sz="1600" dirty="0">
                <a:solidFill>
                  <a:schemeClr val="bg1"/>
                </a:solidFill>
              </a:rPr>
              <a:t>: Full student essay text</a:t>
            </a:r>
          </a:p>
          <a:p>
            <a:pPr lvl="4"/>
            <a:r>
              <a:rPr lang="en-US" sz="1600" dirty="0" err="1">
                <a:solidFill>
                  <a:schemeClr val="bg1"/>
                </a:solidFill>
              </a:rPr>
              <a:t>holistic_essay_score</a:t>
            </a:r>
            <a:r>
              <a:rPr lang="en-US" sz="1600" dirty="0">
                <a:solidFill>
                  <a:schemeClr val="bg1"/>
                </a:solidFill>
              </a:rPr>
              <a:t>: Holistic score assigned (range: 1 to 6)</a:t>
            </a:r>
          </a:p>
          <a:p>
            <a:pPr lvl="4"/>
            <a:r>
              <a:rPr lang="en-US" sz="1600" dirty="0" err="1">
                <a:solidFill>
                  <a:schemeClr val="bg1"/>
                </a:solidFill>
              </a:rPr>
              <a:t>word_count</a:t>
            </a:r>
            <a:r>
              <a:rPr lang="en-US" sz="1600" dirty="0">
                <a:solidFill>
                  <a:schemeClr val="bg1"/>
                </a:solidFill>
              </a:rPr>
              <a:t>: Word count of the essay</a:t>
            </a:r>
          </a:p>
          <a:p>
            <a:pPr lvl="4"/>
            <a:r>
              <a:rPr lang="en-US" sz="1600" dirty="0" err="1">
                <a:solidFill>
                  <a:schemeClr val="bg1"/>
                </a:solidFill>
              </a:rPr>
              <a:t>prompt_name</a:t>
            </a:r>
            <a:r>
              <a:rPr lang="en-US" sz="1600" dirty="0">
                <a:solidFill>
                  <a:schemeClr val="bg1"/>
                </a:solidFill>
              </a:rPr>
              <a:t>: Short name for the essay prompt </a:t>
            </a:r>
          </a:p>
          <a:p>
            <a:pPr lvl="4"/>
            <a:r>
              <a:rPr lang="en-US" sz="1600" dirty="0" err="1">
                <a:solidFill>
                  <a:schemeClr val="bg1"/>
                </a:solidFill>
              </a:rPr>
              <a:t>annotated_text</a:t>
            </a:r>
            <a:r>
              <a:rPr lang="en-US" sz="1600" dirty="0">
                <a:solidFill>
                  <a:schemeClr val="bg1"/>
                </a:solidFill>
              </a:rPr>
              <a:t>: Full essay text with discourse annotations</a:t>
            </a:r>
          </a:p>
          <a:p>
            <a:pPr lvl="4"/>
            <a:r>
              <a:rPr lang="en-US" sz="1600" dirty="0" err="1">
                <a:solidFill>
                  <a:schemeClr val="bg1"/>
                </a:solidFill>
              </a:rPr>
              <a:t>discourse_count</a:t>
            </a:r>
            <a:r>
              <a:rPr lang="en-US" sz="1600" dirty="0">
                <a:solidFill>
                  <a:schemeClr val="bg1"/>
                </a:solidFill>
              </a:rPr>
              <a:t>: Total number of discourse elements </a:t>
            </a:r>
          </a:p>
          <a:p>
            <a:pPr lvl="4"/>
            <a:r>
              <a:rPr lang="en-US" sz="1600" dirty="0" err="1">
                <a:solidFill>
                  <a:schemeClr val="bg1"/>
                </a:solidFill>
              </a:rPr>
              <a:t>effective_count</a:t>
            </a:r>
            <a:r>
              <a:rPr lang="en-US" sz="1600" dirty="0">
                <a:solidFill>
                  <a:schemeClr val="bg1"/>
                </a:solidFill>
              </a:rPr>
              <a:t>: Number of discourse elements labeled as "Effective"</a:t>
            </a:r>
          </a:p>
          <a:p>
            <a:pPr lvl="4"/>
            <a:r>
              <a:rPr lang="en-US" sz="1600" dirty="0" err="1">
                <a:solidFill>
                  <a:schemeClr val="bg1"/>
                </a:solidFill>
              </a:rPr>
              <a:t>adequate_count</a:t>
            </a:r>
            <a:r>
              <a:rPr lang="en-US" sz="1600" dirty="0">
                <a:solidFill>
                  <a:schemeClr val="bg1"/>
                </a:solidFill>
              </a:rPr>
              <a:t>: Number of discourse elements labeled as "Adequate"</a:t>
            </a:r>
          </a:p>
          <a:p>
            <a:pPr marL="1200150" lvl="2" indent="-285750">
              <a:buFont typeface="Arial" panose="020B0604020202020204" pitchFamily="34" charset="0"/>
              <a:buChar char="•"/>
            </a:pPr>
            <a:r>
              <a:rPr lang="en-US" sz="1600" dirty="0">
                <a:solidFill>
                  <a:schemeClr val="bg1"/>
                </a:solidFill>
              </a:rPr>
              <a:t>Source:</a:t>
            </a:r>
            <a:r>
              <a:rPr lang="en-US" sz="1800" dirty="0">
                <a:solidFill>
                  <a:schemeClr val="bg1"/>
                </a:solidFill>
              </a:rPr>
              <a:t>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2000" dirty="0"/>
          </a:p>
          <a:p>
            <a:pPr marL="1200150" lvl="2" indent="-285750">
              <a:buFont typeface="Arial" panose="020B0604020202020204" pitchFamily="34" charset="0"/>
              <a:buChar char="•"/>
            </a:pPr>
            <a:r>
              <a:rPr lang="en-US" sz="1600" dirty="0">
                <a:solidFill>
                  <a:schemeClr val="bg1"/>
                </a:solidFill>
              </a:rPr>
              <a:t>Size: 4,058 training essays </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95480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A1C1A-C838-4897-0594-BA2FEFEF6FEE}"/>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CB0FAC2-DF95-17D3-03F8-D68D5D494A1A}"/>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DCA31E80-B657-E376-8522-3550C0F2B70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
        <p:nvSpPr>
          <p:cNvPr id="5" name="TextBox 4">
            <a:extLst>
              <a:ext uri="{FF2B5EF4-FFF2-40B4-BE49-F238E27FC236}">
                <a16:creationId xmlns:a16="http://schemas.microsoft.com/office/drawing/2014/main" id="{FB5CD6F4-7FEA-BF84-0A3D-A3F36E764D1F}"/>
              </a:ext>
            </a:extLst>
          </p:cNvPr>
          <p:cNvSpPr txBox="1"/>
          <p:nvPr/>
        </p:nvSpPr>
        <p:spPr>
          <a:xfrm>
            <a:off x="665826" y="1411549"/>
            <a:ext cx="10884024" cy="3993401"/>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fontAlgn="base">
              <a:lnSpc>
                <a:spcPts val="1800"/>
              </a:lnSpc>
              <a:buFont typeface="Arial" panose="020B0604020202020204" pitchFamily="34" charset="0"/>
              <a:buChar char="•"/>
            </a:pPr>
            <a:r>
              <a:rPr lang="en-US" b="1" i="0" dirty="0" err="1">
                <a:solidFill>
                  <a:srgbClr val="E8EAED"/>
                </a:solidFill>
                <a:effectLst/>
                <a:latin typeface="Inter"/>
              </a:rPr>
              <a:t>scores_ell</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sz="1600" dirty="0">
                <a:solidFill>
                  <a:schemeClr val="bg1"/>
                </a:solidFill>
              </a:rPr>
              <a:t>:</a:t>
            </a:r>
          </a:p>
          <a:p>
            <a:pPr lvl="4"/>
            <a:r>
              <a:rPr lang="en-US" sz="1600" b="1" dirty="0" err="1">
                <a:solidFill>
                  <a:schemeClr val="bg1"/>
                </a:solidFill>
              </a:rPr>
              <a:t>essay_id</a:t>
            </a:r>
            <a:r>
              <a:rPr lang="en-US" sz="1600" b="1" dirty="0">
                <a:solidFill>
                  <a:schemeClr val="bg1"/>
                </a:solidFill>
              </a:rPr>
              <a:t>: </a:t>
            </a:r>
            <a:r>
              <a:rPr lang="en-US" sz="1600" dirty="0">
                <a:solidFill>
                  <a:schemeClr val="bg1"/>
                </a:solidFill>
              </a:rPr>
              <a:t>Unique essay identifier</a:t>
            </a:r>
          </a:p>
          <a:p>
            <a:pPr lvl="4"/>
            <a:r>
              <a:rPr lang="en-US" sz="1600" b="1" dirty="0" err="1">
                <a:solidFill>
                  <a:schemeClr val="bg1"/>
                </a:solidFill>
              </a:rPr>
              <a:t>full_text</a:t>
            </a:r>
            <a:r>
              <a:rPr lang="en-US" sz="1600" dirty="0">
                <a:solidFill>
                  <a:schemeClr val="bg1"/>
                </a:solidFill>
              </a:rPr>
              <a:t>: Full student essay text</a:t>
            </a:r>
          </a:p>
          <a:p>
            <a:pPr lvl="4"/>
            <a:r>
              <a:rPr lang="en-US" sz="1600" b="1" dirty="0" err="1">
                <a:solidFill>
                  <a:schemeClr val="bg1"/>
                </a:solidFill>
              </a:rPr>
              <a:t>holistic_essay_score</a:t>
            </a:r>
            <a:r>
              <a:rPr lang="en-US" sz="1600" dirty="0">
                <a:solidFill>
                  <a:schemeClr val="bg1"/>
                </a:solidFill>
              </a:rPr>
              <a:t>: Holistic score (range: 1 to 6)</a:t>
            </a:r>
          </a:p>
          <a:p>
            <a:pPr lvl="4"/>
            <a:r>
              <a:rPr lang="en-US" sz="1600" b="1" dirty="0" err="1">
                <a:solidFill>
                  <a:schemeClr val="bg1"/>
                </a:solidFill>
              </a:rPr>
              <a:t>word_count</a:t>
            </a:r>
            <a:r>
              <a:rPr lang="en-US" sz="1600" b="1" dirty="0">
                <a:solidFill>
                  <a:schemeClr val="bg1"/>
                </a:solidFill>
              </a:rPr>
              <a:t>: </a:t>
            </a:r>
            <a:r>
              <a:rPr lang="en-US" sz="1600" dirty="0">
                <a:solidFill>
                  <a:schemeClr val="bg1"/>
                </a:solidFill>
              </a:rPr>
              <a:t>Essay length in words</a:t>
            </a:r>
          </a:p>
          <a:p>
            <a:pPr lvl="4"/>
            <a:r>
              <a:rPr lang="en-US" sz="1600" b="1" dirty="0" err="1">
                <a:solidFill>
                  <a:schemeClr val="bg1"/>
                </a:solidFill>
              </a:rPr>
              <a:t>prompt_name</a:t>
            </a:r>
            <a:r>
              <a:rPr lang="en-US" sz="1600" b="1" dirty="0">
                <a:solidFill>
                  <a:schemeClr val="bg1"/>
                </a:solidFill>
              </a:rPr>
              <a:t>: </a:t>
            </a:r>
            <a:r>
              <a:rPr lang="en-US" sz="1600" dirty="0">
                <a:solidFill>
                  <a:schemeClr val="bg1"/>
                </a:solidFill>
              </a:rPr>
              <a:t>Essay prompt name</a:t>
            </a:r>
          </a:p>
          <a:p>
            <a:pPr lvl="4"/>
            <a:r>
              <a:rPr lang="en-US" sz="1600" b="1" dirty="0">
                <a:solidFill>
                  <a:schemeClr val="bg1"/>
                </a:solidFill>
              </a:rPr>
              <a:t>cohesion</a:t>
            </a:r>
            <a:r>
              <a:rPr lang="en-US" sz="1600" dirty="0">
                <a:solidFill>
                  <a:schemeClr val="bg1"/>
                </a:solidFill>
              </a:rPr>
              <a:t>: Logical connectedness of ideas</a:t>
            </a:r>
          </a:p>
          <a:p>
            <a:pPr lvl="4"/>
            <a:r>
              <a:rPr lang="en-US" sz="1600" b="1" dirty="0">
                <a:solidFill>
                  <a:schemeClr val="bg1"/>
                </a:solidFill>
              </a:rPr>
              <a:t>Syntax</a:t>
            </a:r>
            <a:r>
              <a:rPr lang="en-US" sz="1600" dirty="0">
                <a:solidFill>
                  <a:schemeClr val="bg1"/>
                </a:solidFill>
              </a:rPr>
              <a:t>: Sentence structure and complexity</a:t>
            </a:r>
          </a:p>
          <a:p>
            <a:pPr lvl="4"/>
            <a:r>
              <a:rPr lang="en-US" sz="1600" b="1" dirty="0">
                <a:solidFill>
                  <a:schemeClr val="bg1"/>
                </a:solidFill>
              </a:rPr>
              <a:t>vocabulary</a:t>
            </a:r>
            <a:r>
              <a:rPr lang="en-US" sz="1600" dirty="0">
                <a:solidFill>
                  <a:schemeClr val="bg1"/>
                </a:solidFill>
              </a:rPr>
              <a:t>: Word choice variety and precision</a:t>
            </a:r>
          </a:p>
          <a:p>
            <a:pPr lvl="4"/>
            <a:r>
              <a:rPr lang="en-US" sz="1600" b="1" dirty="0">
                <a:solidFill>
                  <a:schemeClr val="bg1"/>
                </a:solidFill>
              </a:rPr>
              <a:t>phraseology</a:t>
            </a:r>
            <a:r>
              <a:rPr lang="en-US" sz="1600" dirty="0">
                <a:solidFill>
                  <a:schemeClr val="bg1"/>
                </a:solidFill>
              </a:rPr>
              <a:t>: Use of idiomatic and academic expressions</a:t>
            </a:r>
          </a:p>
          <a:p>
            <a:pPr marL="1200150" lvl="2" indent="-285750">
              <a:buFont typeface="Arial" panose="020B0604020202020204" pitchFamily="34" charset="0"/>
              <a:buChar char="•"/>
            </a:pPr>
            <a:r>
              <a:rPr lang="en-US" sz="1600" dirty="0">
                <a:solidFill>
                  <a:schemeClr val="bg1"/>
                </a:solidFill>
              </a:rPr>
              <a:t>• </a:t>
            </a:r>
            <a:r>
              <a:rPr lang="en-US" sz="1600" b="1" dirty="0">
                <a:solidFill>
                  <a:schemeClr val="bg1"/>
                </a:solidFill>
              </a:rPr>
              <a:t>Source</a:t>
            </a:r>
            <a:r>
              <a:rPr lang="en-US" sz="1600" dirty="0">
                <a:solidFill>
                  <a:schemeClr val="bg1"/>
                </a:solidFill>
              </a:rPr>
              <a:t>: </a:t>
            </a:r>
            <a:r>
              <a:rPr lang="en-US" sz="1800" dirty="0">
                <a:solidFill>
                  <a:schemeClr val="bg1"/>
                </a:solidFill>
              </a:rPr>
              <a:t>:</a:t>
            </a:r>
            <a:r>
              <a:rPr lang="en-US" sz="2000" dirty="0">
                <a:solidFill>
                  <a:schemeClr val="bg1"/>
                </a:solidFill>
              </a:rPr>
              <a:t>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2000" dirty="0"/>
          </a:p>
          <a:p>
            <a:pPr marL="1200150" lvl="2" indent="-285750">
              <a:buFont typeface="Arial" panose="020B0604020202020204" pitchFamily="34" charset="0"/>
              <a:buChar char="•"/>
            </a:pPr>
            <a:r>
              <a:rPr lang="en-US" sz="1600" dirty="0">
                <a:solidFill>
                  <a:schemeClr val="bg1"/>
                </a:solidFill>
              </a:rPr>
              <a:t>• </a:t>
            </a:r>
            <a:r>
              <a:rPr lang="en-US" sz="1600" b="1" dirty="0">
                <a:solidFill>
                  <a:schemeClr val="bg1"/>
                </a:solidFill>
              </a:rPr>
              <a:t>Size</a:t>
            </a:r>
            <a:r>
              <a:rPr lang="en-US" sz="1600" dirty="0">
                <a:solidFill>
                  <a:schemeClr val="bg1"/>
                </a:solidFill>
              </a:rPr>
              <a:t>: 334 training essays</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21355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FA3C2-736B-0BE7-5B66-122389240C6A}"/>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EE96FABA-00BE-B014-6AFC-AA3072CC46C7}"/>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484F18BF-ED0C-7085-DA56-04C6AFB4A426}"/>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5" name="TextBox 4">
            <a:extLst>
              <a:ext uri="{FF2B5EF4-FFF2-40B4-BE49-F238E27FC236}">
                <a16:creationId xmlns:a16="http://schemas.microsoft.com/office/drawing/2014/main" id="{17622484-219B-9428-09DB-E15C7DFE7EB9}"/>
              </a:ext>
            </a:extLst>
          </p:cNvPr>
          <p:cNvSpPr txBox="1"/>
          <p:nvPr/>
        </p:nvSpPr>
        <p:spPr>
          <a:xfrm>
            <a:off x="665826" y="1411549"/>
            <a:ext cx="10884024" cy="4016484"/>
          </a:xfrm>
          <a:prstGeom prst="rect">
            <a:avLst/>
          </a:prstGeom>
          <a:noFill/>
        </p:spPr>
        <p:txBody>
          <a:bodyPr wrap="square" rtlCol="0">
            <a:spAutoFit/>
          </a:bodyPr>
          <a:lstStyle/>
          <a:p>
            <a:r>
              <a:rPr lang="en-US" dirty="0">
                <a:solidFill>
                  <a:schemeClr val="bg1"/>
                </a:solidFill>
              </a:rPr>
              <a:t>The preprocessing pipeline begins by importing and loading multiple datasets from various sources, including ASAP 2.0 and several files from the Persuade 2.0 corpus and its extended versions. Initially, these datasets are standardized by renaming the column "</a:t>
            </a:r>
            <a:r>
              <a:rPr lang="en-US" dirty="0" err="1">
                <a:solidFill>
                  <a:schemeClr val="bg1"/>
                </a:solidFill>
              </a:rPr>
              <a:t>holistic_essay_score</a:t>
            </a:r>
            <a:r>
              <a:rPr lang="en-US" dirty="0">
                <a:solidFill>
                  <a:schemeClr val="bg1"/>
                </a:solidFill>
              </a:rPr>
              <a:t>" to "score" where necessary. The selected columns, "</a:t>
            </a:r>
            <a:r>
              <a:rPr lang="en-US" dirty="0" err="1">
                <a:solidFill>
                  <a:schemeClr val="bg1"/>
                </a:solidFill>
              </a:rPr>
              <a:t>full_text</a:t>
            </a:r>
            <a:r>
              <a:rPr lang="en-US" dirty="0">
                <a:solidFill>
                  <a:schemeClr val="bg1"/>
                </a:solidFill>
              </a:rPr>
              <a:t>" and "score," are then extracted and combined into a unified </a:t>
            </a:r>
            <a:r>
              <a:rPr lang="en-US" dirty="0" err="1">
                <a:solidFill>
                  <a:schemeClr val="bg1"/>
                </a:solidFill>
              </a:rPr>
              <a:t>DataFrame</a:t>
            </a:r>
            <a:r>
              <a:rPr lang="en-US" dirty="0">
                <a:solidFill>
                  <a:schemeClr val="bg1"/>
                </a:solidFill>
              </a:rPr>
              <a:t>.</a:t>
            </a:r>
          </a:p>
          <a:p>
            <a:endParaRPr lang="en-US" sz="100" dirty="0">
              <a:solidFill>
                <a:schemeClr val="bg1"/>
              </a:solidFill>
            </a:endParaRPr>
          </a:p>
          <a:p>
            <a:r>
              <a:rPr lang="en-US" dirty="0">
                <a:solidFill>
                  <a:schemeClr val="bg1"/>
                </a:solidFill>
              </a:rPr>
              <a:t>To normalize the scoring range across different sources, </a:t>
            </a:r>
            <a:r>
              <a:rPr lang="en-US" dirty="0" err="1">
                <a:solidFill>
                  <a:schemeClr val="bg1"/>
                </a:solidFill>
              </a:rPr>
              <a:t>MinMax</a:t>
            </a:r>
            <a:r>
              <a:rPr lang="en-US" dirty="0">
                <a:solidFill>
                  <a:schemeClr val="bg1"/>
                </a:solidFill>
              </a:rPr>
              <a:t> scaling is applied to the main combined dataset as well as to a specific subset (df4) before it is merged. Afterward, the full dataset is cleaned by removing duplicates and any rows containing missing or empty essay texts. </a:t>
            </a:r>
          </a:p>
          <a:p>
            <a:r>
              <a:rPr lang="en-US" dirty="0">
                <a:solidFill>
                  <a:schemeClr val="bg1"/>
                </a:solidFill>
              </a:rPr>
              <a:t>The essays are then shuffled to randomize their order before being processed through a cleaning function. This function lowercases the text, removes HTML tags and URLs, filters out non-alphanumeric characters (excluding certain punctuation), and removes excess whitespace. Additionally, essays with fewer than 30 words are filtered out to ensure quality. </a:t>
            </a:r>
          </a:p>
          <a:p>
            <a:endParaRPr lang="en-US" sz="100" dirty="0">
              <a:solidFill>
                <a:schemeClr val="bg1"/>
              </a:solidFill>
            </a:endParaRPr>
          </a:p>
          <a:p>
            <a:r>
              <a:rPr lang="en-US" dirty="0">
                <a:solidFill>
                  <a:schemeClr val="bg1"/>
                </a:solidFill>
              </a:rPr>
              <a:t>A minor manual correction is applied to the scores, replacing any instance of 0.25 with 0.20 to address a potential outlier issue. </a:t>
            </a:r>
          </a:p>
          <a:p>
            <a:endParaRPr lang="en-US" sz="100" dirty="0">
              <a:solidFill>
                <a:schemeClr val="bg1"/>
              </a:solidFill>
            </a:endParaRPr>
          </a:p>
        </p:txBody>
      </p:sp>
    </p:spTree>
    <p:extLst>
      <p:ext uri="{BB962C8B-B14F-4D97-AF65-F5344CB8AC3E}">
        <p14:creationId xmlns:p14="http://schemas.microsoft.com/office/powerpoint/2010/main" val="402977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06A2-0AC1-52A1-11CF-2837C4FBEB40}"/>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86E83AFD-FFD5-B6B2-083A-BDD0131723BF}"/>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9E54876A-F151-B374-7C70-1C49EF94ED7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5" name="TextBox 4">
            <a:extLst>
              <a:ext uri="{FF2B5EF4-FFF2-40B4-BE49-F238E27FC236}">
                <a16:creationId xmlns:a16="http://schemas.microsoft.com/office/drawing/2014/main" id="{E9C8C5B2-7DF0-ABB7-1556-8D3716921475}"/>
              </a:ext>
            </a:extLst>
          </p:cNvPr>
          <p:cNvSpPr txBox="1"/>
          <p:nvPr/>
        </p:nvSpPr>
        <p:spPr>
          <a:xfrm>
            <a:off x="665826" y="1411549"/>
            <a:ext cx="10884024" cy="3954929"/>
          </a:xfrm>
          <a:prstGeom prst="rect">
            <a:avLst/>
          </a:prstGeom>
          <a:noFill/>
        </p:spPr>
        <p:txBody>
          <a:bodyPr wrap="square" rtlCol="0">
            <a:spAutoFit/>
          </a:bodyPr>
          <a:lstStyle/>
          <a:p>
            <a:r>
              <a:rPr lang="en-US" dirty="0">
                <a:solidFill>
                  <a:schemeClr val="bg1"/>
                </a:solidFill>
              </a:rPr>
              <a:t>We performed data augmentation by paraphrasing essays with underrepresented scores using a pretrained model, followed by the same preprocessing steps applied earlier.</a:t>
            </a:r>
          </a:p>
          <a:p>
            <a:endParaRPr lang="en-US" sz="800" dirty="0">
              <a:solidFill>
                <a:schemeClr val="bg1"/>
              </a:solidFill>
            </a:endParaRPr>
          </a:p>
          <a:p>
            <a:r>
              <a:rPr lang="en-US" dirty="0">
                <a:solidFill>
                  <a:schemeClr val="bg1"/>
                </a:solidFill>
              </a:rPr>
              <a:t>To balance the dataset, we resample all groups to match the size of the smallest group, which has 1.0 samples. This size becomes our target. Each group is then adjusted to have the same number of samples as the target. If a group has fewer samples than the target, we increase its size by </a:t>
            </a:r>
            <a:r>
              <a:rPr lang="en-US" dirty="0" err="1">
                <a:solidFill>
                  <a:schemeClr val="bg1"/>
                </a:solidFill>
              </a:rPr>
              <a:t>upsampling</a:t>
            </a:r>
            <a:r>
              <a:rPr lang="en-US" dirty="0">
                <a:solidFill>
                  <a:schemeClr val="bg1"/>
                </a:solidFill>
              </a:rPr>
              <a:t> with replacement. Conversely, if a group exceeds the target size, we reduce its size through </a:t>
            </a:r>
            <a:r>
              <a:rPr lang="en-US" dirty="0" err="1">
                <a:solidFill>
                  <a:schemeClr val="bg1"/>
                </a:solidFill>
              </a:rPr>
              <a:t>downsampling</a:t>
            </a:r>
            <a:r>
              <a:rPr lang="en-US" dirty="0">
                <a:solidFill>
                  <a:schemeClr val="bg1"/>
                </a:solidFill>
              </a:rPr>
              <a:t>. After resampling, we combine all the groups into a single balanced dataset, ensuring equal representation from each group. This method eliminates bias from the dataset, leading to more accurate and fair analysis or model training.</a:t>
            </a:r>
          </a:p>
          <a:p>
            <a:endParaRPr lang="en-US" sz="1000" dirty="0">
              <a:solidFill>
                <a:schemeClr val="bg1"/>
              </a:solidFill>
            </a:endParaRPr>
          </a:p>
          <a:p>
            <a:r>
              <a:rPr lang="en-US" dirty="0">
                <a:solidFill>
                  <a:schemeClr val="bg1"/>
                </a:solidFill>
              </a:rPr>
              <a:t>We applied a feedback-generating function to create fixed feedback for each essay. Finally, we returned the feedback-balanced dataset while resetting the indexes to prevent index errors when handling it in the essay handler class.</a:t>
            </a:r>
          </a:p>
          <a:p>
            <a:endParaRPr lang="en-US" sz="900" dirty="0">
              <a:solidFill>
                <a:schemeClr val="bg1"/>
              </a:solidFill>
            </a:endParaRPr>
          </a:p>
        </p:txBody>
      </p:sp>
    </p:spTree>
    <p:extLst>
      <p:ext uri="{BB962C8B-B14F-4D97-AF65-F5344CB8AC3E}">
        <p14:creationId xmlns:p14="http://schemas.microsoft.com/office/powerpoint/2010/main" val="228854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1E12D-A9CF-88B1-9EC7-C2155CF33E3C}"/>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D3485B56-0342-CE40-7CD0-51F25C3B479E}"/>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C31E0286-C596-5A76-EACC-4E03A1B78283}"/>
              </a:ext>
            </a:extLst>
          </p:cNvPr>
          <p:cNvSpPr>
            <a:spLocks noGrp="1"/>
          </p:cNvSpPr>
          <p:nvPr>
            <p:ph type="title"/>
          </p:nvPr>
        </p:nvSpPr>
        <p:spPr>
          <a:xfrm>
            <a:off x="2932448" y="264160"/>
            <a:ext cx="6327105" cy="3373973"/>
          </a:xfrm>
        </p:spPr>
        <p:txBody>
          <a:bodyPr anchor="b"/>
          <a:lstStyle/>
          <a:p>
            <a:pPr algn="ctr"/>
            <a:r>
              <a:rPr lang="en-US" sz="4400" dirty="0"/>
              <a:t>Base Model Information</a:t>
            </a:r>
          </a:p>
        </p:txBody>
      </p:sp>
    </p:spTree>
    <p:extLst>
      <p:ext uri="{BB962C8B-B14F-4D97-AF65-F5344CB8AC3E}">
        <p14:creationId xmlns:p14="http://schemas.microsoft.com/office/powerpoint/2010/main" val="395619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9D16ACC9-914B-F67E-37D1-CB876D633D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3AB89A5-143E-81EA-746B-54858407387E}"/>
              </a:ext>
            </a:extLst>
          </p:cNvPr>
          <p:cNvSpPr>
            <a:spLocks noGrp="1"/>
          </p:cNvSpPr>
          <p:nvPr>
            <p:ph type="title"/>
          </p:nvPr>
        </p:nvSpPr>
        <p:spPr>
          <a:xfrm>
            <a:off x="692458" y="3178206"/>
            <a:ext cx="4110362" cy="491576"/>
          </a:xfrm>
        </p:spPr>
        <p:txBody>
          <a:bodyPr/>
          <a:lstStyle/>
          <a:p>
            <a:pPr algn="ctr"/>
            <a:r>
              <a:rPr lang="en-US" b="1" dirty="0"/>
              <a:t>Overview</a:t>
            </a:r>
            <a:endParaRPr lang="en-US" dirty="0"/>
          </a:p>
        </p:txBody>
      </p:sp>
      <p:sp>
        <p:nvSpPr>
          <p:cNvPr id="5" name="Subtitle 4">
            <a:extLst>
              <a:ext uri="{FF2B5EF4-FFF2-40B4-BE49-F238E27FC236}">
                <a16:creationId xmlns:a16="http://schemas.microsoft.com/office/drawing/2014/main" id="{8A01ED43-580B-F85B-99EC-30AAC7208F07}"/>
              </a:ext>
            </a:extLst>
          </p:cNvPr>
          <p:cNvSpPr>
            <a:spLocks noGrp="1"/>
          </p:cNvSpPr>
          <p:nvPr>
            <p:ph type="subTitle" idx="1"/>
          </p:nvPr>
        </p:nvSpPr>
        <p:spPr>
          <a:xfrm>
            <a:off x="692458" y="1434994"/>
            <a:ext cx="4110362" cy="1006366"/>
          </a:xfrm>
        </p:spPr>
        <p:txBody>
          <a:bodyPr/>
          <a:lstStyle/>
          <a:p>
            <a:pPr algn="ctr"/>
            <a:r>
              <a:rPr lang="en-US" dirty="0"/>
              <a:t>Base Model Information</a:t>
            </a:r>
          </a:p>
        </p:txBody>
      </p:sp>
      <p:sp>
        <p:nvSpPr>
          <p:cNvPr id="4" name="Slide Number Placeholder 3">
            <a:extLst>
              <a:ext uri="{FF2B5EF4-FFF2-40B4-BE49-F238E27FC236}">
                <a16:creationId xmlns:a16="http://schemas.microsoft.com/office/drawing/2014/main" id="{C46C12A4-A22B-4802-FBBF-677FFF0EDC9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
        <p:nvSpPr>
          <p:cNvPr id="2" name="TextBox 1">
            <a:extLst>
              <a:ext uri="{FF2B5EF4-FFF2-40B4-BE49-F238E27FC236}">
                <a16:creationId xmlns:a16="http://schemas.microsoft.com/office/drawing/2014/main" id="{895CB1E9-24AB-E40B-D277-E8FCA25599BA}"/>
              </a:ext>
            </a:extLst>
          </p:cNvPr>
          <p:cNvSpPr txBox="1"/>
          <p:nvPr/>
        </p:nvSpPr>
        <p:spPr>
          <a:xfrm>
            <a:off x="6529461" y="1434994"/>
            <a:ext cx="5215695" cy="4247317"/>
          </a:xfrm>
          <a:prstGeom prst="rect">
            <a:avLst/>
          </a:prstGeom>
          <a:noFill/>
        </p:spPr>
        <p:txBody>
          <a:bodyPr wrap="square" rtlCol="0">
            <a:spAutoFit/>
          </a:bodyPr>
          <a:lstStyle/>
          <a:p>
            <a:r>
              <a:rPr lang="en-US" dirty="0">
                <a:solidFill>
                  <a:schemeClr val="bg1"/>
                </a:solidFill>
              </a:rPr>
              <a:t>FLAN-T5-base, developed by Google, is an efficient text-to-text Transformer model based on the T5 architecture. Unlike typical language models, it handles various NLP tasks, like translation, summarization, and question answering, as text generation tasks, enhancing its flexibility. Its effectiveness comes from fine-tuning on the FLAN dataset, improving zero-shot and few-shot learning. With around 220M parameters, its encoder-decoder structure and efficient tokenization allow strong performance without being overly large. While larger models may excel in raw text generation, FLAN-T5-base is a balanced choice for fast and reliable NLP applications.</a:t>
            </a:r>
          </a:p>
        </p:txBody>
      </p:sp>
    </p:spTree>
    <p:extLst>
      <p:ext uri="{BB962C8B-B14F-4D97-AF65-F5344CB8AC3E}">
        <p14:creationId xmlns:p14="http://schemas.microsoft.com/office/powerpoint/2010/main" val="14177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1C40F-A9C3-8CDD-9A17-D35555B6E98A}"/>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B24DBA7F-9A1B-81EA-EE68-EE2E0D265550}"/>
              </a:ext>
            </a:extLst>
          </p:cNvPr>
          <p:cNvSpPr>
            <a:spLocks noGrp="1"/>
          </p:cNvSpPr>
          <p:nvPr>
            <p:ph type="subTitle" idx="1"/>
          </p:nvPr>
        </p:nvSpPr>
        <p:spPr>
          <a:xfrm>
            <a:off x="372862" y="707812"/>
            <a:ext cx="10750858" cy="705645"/>
          </a:xfrm>
        </p:spPr>
        <p:txBody>
          <a:bodyPr anchor="ctr"/>
          <a:lstStyle/>
          <a:p>
            <a:pPr algn="l"/>
            <a:r>
              <a:rPr lang="en-US" sz="3600" b="1" dirty="0"/>
              <a:t>Base Model Information </a:t>
            </a:r>
            <a:r>
              <a:rPr lang="en-US" sz="2400" dirty="0"/>
              <a:t>cont.</a:t>
            </a:r>
            <a:endParaRPr lang="en-US" sz="3200" b="1" dirty="0"/>
          </a:p>
        </p:txBody>
      </p:sp>
      <p:sp>
        <p:nvSpPr>
          <p:cNvPr id="3" name="Slide Number Placeholder 2">
            <a:extLst>
              <a:ext uri="{FF2B5EF4-FFF2-40B4-BE49-F238E27FC236}">
                <a16:creationId xmlns:a16="http://schemas.microsoft.com/office/drawing/2014/main" id="{4027D656-FCA7-F4A9-7354-CA6FA1573EA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5" name="TextBox 4">
            <a:extLst>
              <a:ext uri="{FF2B5EF4-FFF2-40B4-BE49-F238E27FC236}">
                <a16:creationId xmlns:a16="http://schemas.microsoft.com/office/drawing/2014/main" id="{CA539DD4-FE8B-C09C-77A3-EA318CD82A7F}"/>
              </a:ext>
            </a:extLst>
          </p:cNvPr>
          <p:cNvSpPr txBox="1"/>
          <p:nvPr/>
        </p:nvSpPr>
        <p:spPr>
          <a:xfrm>
            <a:off x="665826" y="1411549"/>
            <a:ext cx="10884024" cy="4524315"/>
          </a:xfrm>
          <a:prstGeom prst="rect">
            <a:avLst/>
          </a:prstGeom>
          <a:noFill/>
        </p:spPr>
        <p:txBody>
          <a:bodyPr wrap="square" rtlCol="0">
            <a:spAutoFit/>
          </a:bodyPr>
          <a:lstStyle/>
          <a:p>
            <a:r>
              <a:rPr lang="en-US" dirty="0">
                <a:solidFill>
                  <a:schemeClr val="bg1"/>
                </a:solidFill>
              </a:rPr>
              <a:t>Architecture:</a:t>
            </a:r>
          </a:p>
          <a:p>
            <a:pPr marL="742950" lvl="1" indent="-285750">
              <a:buFont typeface="Arial" panose="020B0604020202020204" pitchFamily="34" charset="0"/>
              <a:buChar char="•"/>
            </a:pPr>
            <a:r>
              <a:rPr lang="en-US" dirty="0">
                <a:solidFill>
                  <a:schemeClr val="bg1"/>
                </a:solidFill>
              </a:rPr>
              <a:t>Model Type: Transformer-based encoder model</a:t>
            </a:r>
          </a:p>
          <a:p>
            <a:pPr marL="742950" lvl="1" indent="-285750">
              <a:buFont typeface="Arial" panose="020B0604020202020204" pitchFamily="34" charset="0"/>
              <a:buChar char="•"/>
            </a:pPr>
            <a:r>
              <a:rPr lang="en-US" dirty="0">
                <a:solidFill>
                  <a:schemeClr val="bg1"/>
                </a:solidFill>
              </a:rPr>
              <a:t>Layers: 24 Transformer layers</a:t>
            </a:r>
          </a:p>
          <a:p>
            <a:pPr marL="742950" lvl="1" indent="-285750">
              <a:buFont typeface="Arial" panose="020B0604020202020204" pitchFamily="34" charset="0"/>
              <a:buChar char="•"/>
            </a:pPr>
            <a:r>
              <a:rPr lang="en-US" dirty="0">
                <a:solidFill>
                  <a:schemeClr val="bg1"/>
                </a:solidFill>
              </a:rPr>
              <a:t>Hidden Size: 1024</a:t>
            </a:r>
          </a:p>
          <a:p>
            <a:pPr marL="742950" lvl="1" indent="-285750">
              <a:buFont typeface="Arial" panose="020B0604020202020204" pitchFamily="34" charset="0"/>
              <a:buChar char="•"/>
            </a:pPr>
            <a:r>
              <a:rPr lang="en-US" dirty="0">
                <a:solidFill>
                  <a:schemeClr val="bg1"/>
                </a:solidFill>
              </a:rPr>
              <a:t>Attention Heads: 16</a:t>
            </a:r>
          </a:p>
          <a:p>
            <a:pPr marL="742950" lvl="1" indent="-285750">
              <a:buFont typeface="Arial" panose="020B0604020202020204" pitchFamily="34" charset="0"/>
              <a:buChar char="•"/>
            </a:pPr>
            <a:r>
              <a:rPr lang="en-US" dirty="0">
                <a:solidFill>
                  <a:schemeClr val="bg1"/>
                </a:solidFill>
              </a:rPr>
              <a:t>Total Parameters: ~1.5 Billion</a:t>
            </a:r>
          </a:p>
          <a:p>
            <a:pPr marL="742950" lvl="1" indent="-285750">
              <a:buFont typeface="Arial" panose="020B0604020202020204" pitchFamily="34" charset="0"/>
              <a:buChar char="•"/>
            </a:pPr>
            <a:r>
              <a:rPr lang="en-US" dirty="0">
                <a:solidFill>
                  <a:schemeClr val="bg1"/>
                </a:solidFill>
              </a:rPr>
              <a:t>Tokenizer: </a:t>
            </a:r>
            <a:r>
              <a:rPr lang="en-US" dirty="0" err="1">
                <a:solidFill>
                  <a:schemeClr val="bg1"/>
                </a:solidFill>
              </a:rPr>
              <a:t>WordPiece</a:t>
            </a:r>
            <a:r>
              <a:rPr lang="en-US" dirty="0">
                <a:solidFill>
                  <a:schemeClr val="bg1"/>
                </a:solidFill>
              </a:rPr>
              <a:t>-based with </a:t>
            </a:r>
            <a:r>
              <a:rPr lang="en-US" dirty="0" err="1">
                <a:solidFill>
                  <a:schemeClr val="bg1"/>
                </a:solidFill>
              </a:rPr>
              <a:t>SentencePiece</a:t>
            </a:r>
            <a:r>
              <a:rPr lang="en-US" dirty="0">
                <a:solidFill>
                  <a:schemeClr val="bg1"/>
                </a:solidFill>
              </a:rPr>
              <a:t> model</a:t>
            </a:r>
          </a:p>
          <a:p>
            <a:pPr marL="742950" lvl="1" indent="-285750">
              <a:buFont typeface="Arial" panose="020B0604020202020204" pitchFamily="34" charset="0"/>
              <a:buChar char="•"/>
            </a:pPr>
            <a:r>
              <a:rPr lang="en-US" dirty="0">
                <a:solidFill>
                  <a:schemeClr val="bg1"/>
                </a:solidFill>
              </a:rPr>
              <a:t>Max Sequence Length: 512 tokens</a:t>
            </a:r>
          </a:p>
          <a:p>
            <a:pPr lvl="1"/>
            <a:endParaRPr lang="en-US" sz="1000" dirty="0">
              <a:solidFill>
                <a:schemeClr val="bg1"/>
              </a:solidFill>
            </a:endParaRPr>
          </a:p>
          <a:p>
            <a:r>
              <a:rPr lang="en-US" dirty="0">
                <a:solidFill>
                  <a:schemeClr val="bg1"/>
                </a:solidFill>
              </a:rPr>
              <a:t>Key Innovations:</a:t>
            </a:r>
          </a:p>
          <a:p>
            <a:pPr marL="742950" lvl="1" indent="-285750">
              <a:buFont typeface="Arial" panose="020B0604020202020204" pitchFamily="34" charset="0"/>
              <a:buChar char="•"/>
            </a:pPr>
            <a:r>
              <a:rPr lang="en-US" dirty="0">
                <a:solidFill>
                  <a:schemeClr val="bg1"/>
                </a:solidFill>
              </a:rPr>
              <a:t>Disentangled Attention Mechanism: Separates content and position embeddings to improve context understanding.</a:t>
            </a:r>
          </a:p>
          <a:p>
            <a:pPr marL="742950" lvl="1" indent="-285750">
              <a:buFont typeface="Arial" panose="020B0604020202020204" pitchFamily="34" charset="0"/>
              <a:buChar char="•"/>
            </a:pPr>
            <a:r>
              <a:rPr lang="en-US" dirty="0">
                <a:solidFill>
                  <a:schemeClr val="bg1"/>
                </a:solidFill>
              </a:rPr>
              <a:t>Enhanced Mask Decoder: Designed to improve generalization and performance on downstream tasks.</a:t>
            </a:r>
          </a:p>
          <a:p>
            <a:pPr marL="742950" lvl="1" indent="-285750">
              <a:buFont typeface="Arial" panose="020B0604020202020204" pitchFamily="34" charset="0"/>
              <a:buChar char="•"/>
            </a:pPr>
            <a:r>
              <a:rPr lang="en-US" dirty="0">
                <a:solidFill>
                  <a:schemeClr val="bg1"/>
                </a:solidFill>
              </a:rPr>
              <a:t>Pre-trained with MLM Objective: Trained on massive English corpora (e.g., Books, Wikipedia, CC-News) to optimize for language understanding.</a:t>
            </a:r>
          </a:p>
        </p:txBody>
      </p:sp>
    </p:spTree>
    <p:extLst>
      <p:ext uri="{BB962C8B-B14F-4D97-AF65-F5344CB8AC3E}">
        <p14:creationId xmlns:p14="http://schemas.microsoft.com/office/powerpoint/2010/main" val="29216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BF50E-BD55-A856-D0CC-9958EA1CF565}"/>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AD2BB3A-0B1E-E6A2-1166-CFADD21006F8}"/>
              </a:ext>
            </a:extLst>
          </p:cNvPr>
          <p:cNvSpPr>
            <a:spLocks noGrp="1"/>
          </p:cNvSpPr>
          <p:nvPr>
            <p:ph type="subTitle" idx="1"/>
          </p:nvPr>
        </p:nvSpPr>
        <p:spPr>
          <a:xfrm>
            <a:off x="372862" y="707812"/>
            <a:ext cx="10750858" cy="705645"/>
          </a:xfrm>
        </p:spPr>
        <p:txBody>
          <a:bodyPr anchor="ctr"/>
          <a:lstStyle/>
          <a:p>
            <a:pPr algn="l"/>
            <a:r>
              <a:rPr lang="en-US" sz="3600" b="1" dirty="0"/>
              <a:t>Base Model Information </a:t>
            </a:r>
            <a:r>
              <a:rPr lang="en-US" sz="2400" dirty="0"/>
              <a:t>cont.</a:t>
            </a:r>
            <a:endParaRPr lang="en-US" sz="3200" b="1" dirty="0"/>
          </a:p>
        </p:txBody>
      </p:sp>
      <p:sp>
        <p:nvSpPr>
          <p:cNvPr id="3" name="Slide Number Placeholder 2">
            <a:extLst>
              <a:ext uri="{FF2B5EF4-FFF2-40B4-BE49-F238E27FC236}">
                <a16:creationId xmlns:a16="http://schemas.microsoft.com/office/drawing/2014/main" id="{AC5EACB7-C6DF-6721-B8DD-5529E87D21B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
        <p:nvSpPr>
          <p:cNvPr id="5" name="TextBox 4">
            <a:extLst>
              <a:ext uri="{FF2B5EF4-FFF2-40B4-BE49-F238E27FC236}">
                <a16:creationId xmlns:a16="http://schemas.microsoft.com/office/drawing/2014/main" id="{5A75008F-532F-3B44-3F0A-E6637E071183}"/>
              </a:ext>
            </a:extLst>
          </p:cNvPr>
          <p:cNvSpPr txBox="1"/>
          <p:nvPr/>
        </p:nvSpPr>
        <p:spPr>
          <a:xfrm>
            <a:off x="665826" y="1411549"/>
            <a:ext cx="10884024" cy="2477601"/>
          </a:xfrm>
          <a:prstGeom prst="rect">
            <a:avLst/>
          </a:prstGeom>
          <a:noFill/>
        </p:spPr>
        <p:txBody>
          <a:bodyPr wrap="square" rtlCol="0">
            <a:spAutoFit/>
          </a:bodyPr>
          <a:lstStyle/>
          <a:p>
            <a:r>
              <a:rPr lang="en-US" dirty="0">
                <a:solidFill>
                  <a:schemeClr val="bg1"/>
                </a:solidFill>
              </a:rPr>
              <a:t>Capabilities:</a:t>
            </a:r>
          </a:p>
          <a:p>
            <a:endParaRPr lang="en-US" sz="1050" dirty="0">
              <a:solidFill>
                <a:schemeClr val="bg1"/>
              </a:solidFill>
            </a:endParaRPr>
          </a:p>
          <a:p>
            <a:pPr marL="742950" lvl="1" indent="-285750">
              <a:buFont typeface="Arial" panose="020B0604020202020204" pitchFamily="34" charset="0"/>
              <a:buChar char="•"/>
            </a:pPr>
            <a:r>
              <a:rPr lang="en-US" dirty="0">
                <a:solidFill>
                  <a:schemeClr val="bg1"/>
                </a:solidFill>
              </a:rPr>
              <a:t>Deep Language Semantics: Capable of understanding complex language patterns and nuances.</a:t>
            </a:r>
          </a:p>
          <a:p>
            <a:pPr marL="742950" lvl="1" indent="-285750">
              <a:buFont typeface="Arial" panose="020B0604020202020204" pitchFamily="34" charset="0"/>
              <a:buChar char="•"/>
            </a:pPr>
            <a:r>
              <a:rPr lang="en-US" dirty="0">
                <a:solidFill>
                  <a:schemeClr val="bg1"/>
                </a:solidFill>
              </a:rPr>
              <a:t>Superior Performance in NLU Benchmarks: Demonstrates strong results across natural language understanding tasks.</a:t>
            </a:r>
          </a:p>
          <a:p>
            <a:pPr marL="742950" lvl="1" indent="-285750">
              <a:buFont typeface="Arial" panose="020B0604020202020204" pitchFamily="34" charset="0"/>
              <a:buChar char="•"/>
            </a:pPr>
            <a:r>
              <a:rPr lang="en-US" dirty="0">
                <a:solidFill>
                  <a:schemeClr val="bg1"/>
                </a:solidFill>
              </a:rPr>
              <a:t>Effective Zero-Shot and Few-Shot Reasoning: Able to perform tasks with little to no task-specific training data.</a:t>
            </a:r>
          </a:p>
          <a:p>
            <a:pPr marL="742950" lvl="1" indent="-285750">
              <a:buFont typeface="Arial" panose="020B0604020202020204" pitchFamily="34" charset="0"/>
              <a:buChar char="•"/>
            </a:pPr>
            <a:r>
              <a:rPr lang="en-US" dirty="0">
                <a:solidFill>
                  <a:schemeClr val="bg1"/>
                </a:solidFill>
              </a:rPr>
              <a:t>Strong Base for Fine-Tuning: Provides a solid foundation for fine-tuning on tasks such as regression and classification.</a:t>
            </a:r>
          </a:p>
        </p:txBody>
      </p:sp>
    </p:spTree>
    <p:extLst>
      <p:ext uri="{BB962C8B-B14F-4D97-AF65-F5344CB8AC3E}">
        <p14:creationId xmlns:p14="http://schemas.microsoft.com/office/powerpoint/2010/main" val="125073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B38EB-D89D-36CE-1C8D-2CE6A28F00BC}"/>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A76D468C-2FC5-C214-5432-6F1786859A18}"/>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C0CEE6A1-2764-B9C2-706F-1CBC76103BB8}"/>
              </a:ext>
            </a:extLst>
          </p:cNvPr>
          <p:cNvSpPr>
            <a:spLocks noGrp="1"/>
          </p:cNvSpPr>
          <p:nvPr>
            <p:ph type="title"/>
          </p:nvPr>
        </p:nvSpPr>
        <p:spPr>
          <a:xfrm>
            <a:off x="2932448" y="264160"/>
            <a:ext cx="6327105" cy="3373973"/>
          </a:xfrm>
        </p:spPr>
        <p:txBody>
          <a:bodyPr anchor="b"/>
          <a:lstStyle/>
          <a:p>
            <a:pPr algn="ctr"/>
            <a:r>
              <a:rPr lang="en-US" sz="4400" dirty="0"/>
              <a:t>Fine-Tuning with </a:t>
            </a:r>
            <a:r>
              <a:rPr lang="en-US" sz="4400" dirty="0" err="1"/>
              <a:t>LoRA</a:t>
            </a:r>
            <a:endParaRPr lang="en-US" sz="4400" dirty="0"/>
          </a:p>
        </p:txBody>
      </p:sp>
    </p:spTree>
    <p:extLst>
      <p:ext uri="{BB962C8B-B14F-4D97-AF65-F5344CB8AC3E}">
        <p14:creationId xmlns:p14="http://schemas.microsoft.com/office/powerpoint/2010/main" val="372622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199" y="2672179"/>
            <a:ext cx="4466504" cy="4247965"/>
          </a:xfrm>
        </p:spPr>
        <p:txBody>
          <a:bodyPr anchor="t"/>
          <a:lstStyle/>
          <a:p>
            <a:r>
              <a:rPr lang="en-US" dirty="0"/>
              <a:t>Introduction</a:t>
            </a:r>
          </a:p>
          <a:p>
            <a:r>
              <a:rPr lang="en-US" dirty="0"/>
              <a:t>Dataset Information</a:t>
            </a:r>
          </a:p>
          <a:p>
            <a:r>
              <a:rPr lang="en-US" dirty="0"/>
              <a:t>Base Model Information</a:t>
            </a:r>
          </a:p>
          <a:p>
            <a:r>
              <a:rPr lang="en-US" dirty="0"/>
              <a:t>Fine-Tuning with </a:t>
            </a:r>
            <a:r>
              <a:rPr lang="en-US" dirty="0" err="1"/>
              <a:t>LoRA</a:t>
            </a:r>
            <a:endParaRPr lang="en-US" dirty="0"/>
          </a:p>
          <a:p>
            <a:r>
              <a:rPr lang="en-US" dirty="0"/>
              <a:t>Evaluation Methods</a:t>
            </a:r>
          </a:p>
          <a:p>
            <a:r>
              <a:rPr lang="en-US" dirty="0"/>
              <a:t>Project Results and Plots</a:t>
            </a:r>
          </a:p>
          <a:p>
            <a:r>
              <a:rPr lang="en-US" dirty="0"/>
              <a:t>Structured Output</a:t>
            </a:r>
          </a:p>
          <a:p>
            <a:r>
              <a:rPr lang="en-US" dirty="0"/>
              <a:t>Conclusion</a:t>
            </a:r>
          </a:p>
          <a:p>
            <a:endParaRPr lang="en-US" dirty="0"/>
          </a:p>
        </p:txBody>
      </p:sp>
    </p:spTree>
    <p:extLst>
      <p:ext uri="{BB962C8B-B14F-4D97-AF65-F5344CB8AC3E}">
        <p14:creationId xmlns:p14="http://schemas.microsoft.com/office/powerpoint/2010/main" val="146015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fade">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fade">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fade">
                                      <p:cBhvr>
                                        <p:cTn id="22" dur="5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fade">
                                      <p:cBhvr>
                                        <p:cTn id="27" dur="500"/>
                                        <p:tgtEl>
                                          <p:spTgt spid="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xEl>
                                              <p:pRg st="5" end="5"/>
                                            </p:txEl>
                                          </p:spTgt>
                                        </p:tgtEl>
                                        <p:attrNameLst>
                                          <p:attrName>style.visibility</p:attrName>
                                        </p:attrNameLst>
                                      </p:cBhvr>
                                      <p:to>
                                        <p:strVal val="visible"/>
                                      </p:to>
                                    </p:set>
                                    <p:animEffect transition="in" filter="fade">
                                      <p:cBhvr>
                                        <p:cTn id="32" dur="500"/>
                                        <p:tgtEl>
                                          <p:spTgt spid="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xEl>
                                              <p:pRg st="6" end="6"/>
                                            </p:txEl>
                                          </p:spTgt>
                                        </p:tgtEl>
                                        <p:attrNameLst>
                                          <p:attrName>style.visibility</p:attrName>
                                        </p:attrNameLst>
                                      </p:cBhvr>
                                      <p:to>
                                        <p:strVal val="visible"/>
                                      </p:to>
                                    </p:set>
                                    <p:animEffect transition="in" filter="fade">
                                      <p:cBhvr>
                                        <p:cTn id="37" dur="500"/>
                                        <p:tgtEl>
                                          <p:spTgt spid="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xEl>
                                              <p:pRg st="7" end="7"/>
                                            </p:txEl>
                                          </p:spTgt>
                                        </p:tgtEl>
                                        <p:attrNameLst>
                                          <p:attrName>style.visibility</p:attrName>
                                        </p:attrNameLst>
                                      </p:cBhvr>
                                      <p:to>
                                        <p:strVal val="visible"/>
                                      </p:to>
                                    </p:set>
                                    <p:animEffect transition="in" filter="fade">
                                      <p:cBhvr>
                                        <p:cTn id="42" dur="500"/>
                                        <p:tgtEl>
                                          <p:spTgt spid="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11A7F3E1-8803-A352-73EF-F06FAA37B9F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BBD6DA-C0E4-19A3-8A2D-9F747B19D445}"/>
              </a:ext>
            </a:extLst>
          </p:cNvPr>
          <p:cNvSpPr>
            <a:spLocks noGrp="1"/>
          </p:cNvSpPr>
          <p:nvPr>
            <p:ph type="title"/>
          </p:nvPr>
        </p:nvSpPr>
        <p:spPr>
          <a:xfrm>
            <a:off x="692458" y="3178206"/>
            <a:ext cx="4110362" cy="491576"/>
          </a:xfrm>
        </p:spPr>
        <p:txBody>
          <a:bodyPr/>
          <a:lstStyle/>
          <a:p>
            <a:pPr algn="ctr"/>
            <a:r>
              <a:rPr lang="en-US" b="1" dirty="0"/>
              <a:t>Lora Overview</a:t>
            </a:r>
            <a:endParaRPr lang="en-US" dirty="0"/>
          </a:p>
        </p:txBody>
      </p:sp>
      <p:sp>
        <p:nvSpPr>
          <p:cNvPr id="5" name="Subtitle 4">
            <a:extLst>
              <a:ext uri="{FF2B5EF4-FFF2-40B4-BE49-F238E27FC236}">
                <a16:creationId xmlns:a16="http://schemas.microsoft.com/office/drawing/2014/main" id="{2A596226-8069-1878-D8DE-9C3817A0D249}"/>
              </a:ext>
            </a:extLst>
          </p:cNvPr>
          <p:cNvSpPr>
            <a:spLocks noGrp="1"/>
          </p:cNvSpPr>
          <p:nvPr>
            <p:ph type="subTitle" idx="1"/>
          </p:nvPr>
        </p:nvSpPr>
        <p:spPr>
          <a:xfrm>
            <a:off x="692458" y="1434994"/>
            <a:ext cx="4110362" cy="1006366"/>
          </a:xfrm>
        </p:spPr>
        <p:txBody>
          <a:bodyPr/>
          <a:lstStyle/>
          <a:p>
            <a:pPr algn="ctr"/>
            <a:r>
              <a:rPr lang="en-US" dirty="0"/>
              <a:t>Fine-Tuning with </a:t>
            </a:r>
            <a:r>
              <a:rPr lang="en-US" dirty="0" err="1"/>
              <a:t>LoRA</a:t>
            </a:r>
            <a:endParaRPr lang="en-US" dirty="0"/>
          </a:p>
        </p:txBody>
      </p:sp>
      <p:sp>
        <p:nvSpPr>
          <p:cNvPr id="4" name="Slide Number Placeholder 3">
            <a:extLst>
              <a:ext uri="{FF2B5EF4-FFF2-40B4-BE49-F238E27FC236}">
                <a16:creationId xmlns:a16="http://schemas.microsoft.com/office/drawing/2014/main" id="{C789842F-6E2C-129D-73E0-B2B339D1E2D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
        <p:nvSpPr>
          <p:cNvPr id="2" name="TextBox 1">
            <a:extLst>
              <a:ext uri="{FF2B5EF4-FFF2-40B4-BE49-F238E27FC236}">
                <a16:creationId xmlns:a16="http://schemas.microsoft.com/office/drawing/2014/main" id="{92DE5BAA-AC5A-DCCE-C8E5-30F7E1490038}"/>
              </a:ext>
            </a:extLst>
          </p:cNvPr>
          <p:cNvSpPr txBox="1"/>
          <p:nvPr/>
        </p:nvSpPr>
        <p:spPr>
          <a:xfrm>
            <a:off x="6529461" y="1434994"/>
            <a:ext cx="5215695" cy="3416320"/>
          </a:xfrm>
          <a:prstGeom prst="rect">
            <a:avLst/>
          </a:prstGeom>
          <a:noFill/>
        </p:spPr>
        <p:txBody>
          <a:bodyPr wrap="square" rtlCol="0">
            <a:spAutoFit/>
          </a:bodyPr>
          <a:lstStyle/>
          <a:p>
            <a:pPr algn="just"/>
            <a:r>
              <a:rPr lang="en-US" dirty="0">
                <a:solidFill>
                  <a:schemeClr val="bg1"/>
                </a:solidFill>
              </a:rPr>
              <a:t>Low-Rank Adaptation (</a:t>
            </a:r>
            <a:r>
              <a:rPr lang="en-US" dirty="0" err="1">
                <a:solidFill>
                  <a:schemeClr val="bg1"/>
                </a:solidFill>
              </a:rPr>
              <a:t>LoRA</a:t>
            </a:r>
            <a:r>
              <a:rPr lang="en-US" dirty="0">
                <a:solidFill>
                  <a:schemeClr val="bg1"/>
                </a:solidFill>
              </a:rPr>
              <a:t>) is a parameter-efficient fine-tuning technique designed to adapt large pre-trained language models without updating all of their parameters. Instead of modifying the entire model, </a:t>
            </a:r>
            <a:r>
              <a:rPr lang="en-US" dirty="0" err="1">
                <a:solidFill>
                  <a:schemeClr val="bg1"/>
                </a:solidFill>
              </a:rPr>
              <a:t>LoRA</a:t>
            </a:r>
            <a:r>
              <a:rPr lang="en-US" dirty="0">
                <a:solidFill>
                  <a:schemeClr val="bg1"/>
                </a:solidFill>
              </a:rPr>
              <a:t> introduces small, trainable rank-decomposition matrices into each layer of the model’s attention mechanism. This drastically reduces the number of trainable parameters, making the fine-tuning process faster, more memory-efficient, and less prone to overfitting, especially beneficial when computational resources or data are limited.</a:t>
            </a:r>
          </a:p>
        </p:txBody>
      </p:sp>
    </p:spTree>
    <p:extLst>
      <p:ext uri="{BB962C8B-B14F-4D97-AF65-F5344CB8AC3E}">
        <p14:creationId xmlns:p14="http://schemas.microsoft.com/office/powerpoint/2010/main" val="168955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1082D-7515-2977-4CAF-0BB345ACFAD9}"/>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43A3CEA0-FF81-9683-A338-9FCFAE0428D5}"/>
              </a:ext>
            </a:extLst>
          </p:cNvPr>
          <p:cNvSpPr>
            <a:spLocks noGrp="1"/>
          </p:cNvSpPr>
          <p:nvPr>
            <p:ph type="subTitle" idx="1"/>
          </p:nvPr>
        </p:nvSpPr>
        <p:spPr>
          <a:xfrm>
            <a:off x="372862" y="707812"/>
            <a:ext cx="10750858" cy="705645"/>
          </a:xfrm>
        </p:spPr>
        <p:txBody>
          <a:bodyPr anchor="ctr"/>
          <a:lstStyle/>
          <a:p>
            <a:pPr algn="l"/>
            <a:r>
              <a:rPr lang="en-US" sz="3600" dirty="0"/>
              <a:t>Fine-Tuning with </a:t>
            </a:r>
            <a:r>
              <a:rPr lang="en-US" sz="3600" dirty="0" err="1"/>
              <a:t>LoRA</a:t>
            </a:r>
            <a:r>
              <a:rPr lang="en-US" sz="3600" b="1" dirty="0"/>
              <a:t> </a:t>
            </a:r>
            <a:r>
              <a:rPr lang="en-US" sz="2400" dirty="0"/>
              <a:t>cont.</a:t>
            </a:r>
            <a:endParaRPr lang="en-US" sz="3600" b="1" dirty="0"/>
          </a:p>
        </p:txBody>
      </p:sp>
      <p:sp>
        <p:nvSpPr>
          <p:cNvPr id="3" name="Slide Number Placeholder 2">
            <a:extLst>
              <a:ext uri="{FF2B5EF4-FFF2-40B4-BE49-F238E27FC236}">
                <a16:creationId xmlns:a16="http://schemas.microsoft.com/office/drawing/2014/main" id="{D9AD3282-AF48-E706-FEDB-77E89D3D0C6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
        <p:nvSpPr>
          <p:cNvPr id="5" name="TextBox 4">
            <a:extLst>
              <a:ext uri="{FF2B5EF4-FFF2-40B4-BE49-F238E27FC236}">
                <a16:creationId xmlns:a16="http://schemas.microsoft.com/office/drawing/2014/main" id="{CB9A419C-5B45-1D65-56EB-825BE81C3538}"/>
              </a:ext>
            </a:extLst>
          </p:cNvPr>
          <p:cNvSpPr txBox="1"/>
          <p:nvPr/>
        </p:nvSpPr>
        <p:spPr>
          <a:xfrm>
            <a:off x="665826" y="1411549"/>
            <a:ext cx="10884024" cy="4231928"/>
          </a:xfrm>
          <a:prstGeom prst="rect">
            <a:avLst/>
          </a:prstGeom>
          <a:noFill/>
        </p:spPr>
        <p:txBody>
          <a:bodyPr wrap="square" rtlCol="0">
            <a:spAutoFit/>
          </a:bodyPr>
          <a:lstStyle/>
          <a:p>
            <a:pPr>
              <a:buNone/>
            </a:pPr>
            <a:r>
              <a:rPr lang="en-US" dirty="0">
                <a:solidFill>
                  <a:schemeClr val="bg1"/>
                </a:solidFill>
              </a:rPr>
              <a:t>	In our code, we fine-tuned a Flan/T5 model for Feedback generation using </a:t>
            </a:r>
            <a:r>
              <a:rPr lang="en-US" dirty="0" err="1">
                <a:solidFill>
                  <a:schemeClr val="bg1"/>
                </a:solidFill>
              </a:rPr>
              <a:t>LoRA</a:t>
            </a:r>
            <a:r>
              <a:rPr lang="en-US" dirty="0">
                <a:solidFill>
                  <a:schemeClr val="bg1"/>
                </a:solidFill>
              </a:rPr>
              <a:t> with the </a:t>
            </a:r>
            <a:r>
              <a:rPr lang="en-US" dirty="0" err="1">
                <a:solidFill>
                  <a:schemeClr val="bg1"/>
                </a:solidFill>
              </a:rPr>
              <a:t>peft</a:t>
            </a:r>
            <a:r>
              <a:rPr lang="en-US" dirty="0">
                <a:solidFill>
                  <a:schemeClr val="bg1"/>
                </a:solidFill>
              </a:rPr>
              <a:t> library. We started by loading the Base Flan/T5 model and then added </a:t>
            </a:r>
            <a:r>
              <a:rPr lang="en-US" dirty="0" err="1">
                <a:solidFill>
                  <a:schemeClr val="bg1"/>
                </a:solidFill>
              </a:rPr>
              <a:t>LoRA</a:t>
            </a:r>
            <a:r>
              <a:rPr lang="en-US" dirty="0">
                <a:solidFill>
                  <a:schemeClr val="bg1"/>
                </a:solidFill>
              </a:rPr>
              <a:t> adapters by wrapping it with </a:t>
            </a:r>
            <a:r>
              <a:rPr lang="en-US" dirty="0" err="1">
                <a:solidFill>
                  <a:schemeClr val="bg1"/>
                </a:solidFill>
              </a:rPr>
              <a:t>get_peft_model</a:t>
            </a:r>
            <a:r>
              <a:rPr lang="en-US" dirty="0">
                <a:solidFill>
                  <a:schemeClr val="bg1"/>
                </a:solidFill>
              </a:rPr>
              <a:t>, targeting the query , key and value layers in the self-attention modules.</a:t>
            </a:r>
          </a:p>
          <a:p>
            <a:pPr>
              <a:buNone/>
            </a:pPr>
            <a:endParaRPr lang="en-US" sz="800" dirty="0">
              <a:solidFill>
                <a:schemeClr val="bg1"/>
              </a:solidFill>
            </a:endParaRPr>
          </a:p>
          <a:p>
            <a:pPr>
              <a:buNone/>
            </a:pPr>
            <a:r>
              <a:rPr lang="en-US" dirty="0">
                <a:solidFill>
                  <a:schemeClr val="bg1"/>
                </a:solidFill>
              </a:rPr>
              <a:t>We used </a:t>
            </a:r>
            <a:r>
              <a:rPr lang="en-US" dirty="0" err="1">
                <a:solidFill>
                  <a:schemeClr val="bg1"/>
                </a:solidFill>
              </a:rPr>
              <a:t>LoraConfig</a:t>
            </a:r>
            <a:r>
              <a:rPr lang="en-US" dirty="0">
                <a:solidFill>
                  <a:schemeClr val="bg1"/>
                </a:solidFill>
              </a:rPr>
              <a:t> with r=16, alpha=32, and </a:t>
            </a:r>
            <a:r>
              <a:rPr lang="en-US" dirty="0" err="1">
                <a:solidFill>
                  <a:schemeClr val="bg1"/>
                </a:solidFill>
              </a:rPr>
              <a:t>task_type</a:t>
            </a:r>
            <a:r>
              <a:rPr lang="en-US" dirty="0">
                <a:solidFill>
                  <a:schemeClr val="bg1"/>
                </a:solidFill>
              </a:rPr>
              <a:t>=“SEQ_2_SEQ_LM" to make it suitable for </a:t>
            </a:r>
            <a:r>
              <a:rPr lang="en-US" dirty="0" err="1">
                <a:solidFill>
                  <a:schemeClr val="bg1"/>
                </a:solidFill>
              </a:rPr>
              <a:t>FeedBack</a:t>
            </a:r>
            <a:r>
              <a:rPr lang="en-US" dirty="0">
                <a:solidFill>
                  <a:schemeClr val="bg1"/>
                </a:solidFill>
              </a:rPr>
              <a:t> Generating. The rest of the model remained frozen; only the </a:t>
            </a:r>
            <a:r>
              <a:rPr lang="en-US" dirty="0" err="1">
                <a:solidFill>
                  <a:schemeClr val="bg1"/>
                </a:solidFill>
              </a:rPr>
              <a:t>LoRA</a:t>
            </a:r>
            <a:r>
              <a:rPr lang="en-US" dirty="0">
                <a:solidFill>
                  <a:schemeClr val="bg1"/>
                </a:solidFill>
              </a:rPr>
              <a:t> parameters were trained.</a:t>
            </a:r>
          </a:p>
          <a:p>
            <a:pPr>
              <a:buNone/>
            </a:pPr>
            <a:endParaRPr lang="en-US" sz="600" dirty="0">
              <a:solidFill>
                <a:schemeClr val="bg1"/>
              </a:solidFill>
            </a:endParaRPr>
          </a:p>
          <a:p>
            <a:r>
              <a:rPr lang="en-US" dirty="0">
                <a:solidFill>
                  <a:schemeClr val="bg1"/>
                </a:solidFill>
              </a:rPr>
              <a:t>we implemented a custom training loop in </a:t>
            </a:r>
            <a:r>
              <a:rPr lang="en-US" dirty="0" err="1">
                <a:solidFill>
                  <a:schemeClr val="bg1"/>
                </a:solidFill>
              </a:rPr>
              <a:t>PyTorch</a:t>
            </a:r>
            <a:r>
              <a:rPr lang="en-US" dirty="0">
                <a:solidFill>
                  <a:schemeClr val="bg1"/>
                </a:solidFill>
              </a:rPr>
              <a:t>. The FlanT5Generator class wraps a pretrained FLAN-T5 model for conditional generation tasks such as essay feedback. It uses the T5 architecture to generate textual outputs from encoded input sequences. The model is fine-tuned during training using cross-entropy loss between the generated and reference texts.</a:t>
            </a:r>
          </a:p>
          <a:p>
            <a:pPr>
              <a:buNone/>
            </a:pPr>
            <a:endParaRPr lang="en-US" sz="1050" dirty="0">
              <a:solidFill>
                <a:schemeClr val="bg1"/>
              </a:solidFill>
            </a:endParaRPr>
          </a:p>
          <a:p>
            <a:pPr>
              <a:buNone/>
            </a:pPr>
            <a:r>
              <a:rPr lang="en-US" dirty="0">
                <a:solidFill>
                  <a:schemeClr val="bg1"/>
                </a:solidFill>
              </a:rPr>
              <a:t>We also handled text preprocessing, tokenization, and dataset loading manually using a custom </a:t>
            </a:r>
            <a:r>
              <a:rPr lang="en-US" dirty="0" err="1">
                <a:solidFill>
                  <a:schemeClr val="bg1"/>
                </a:solidFill>
              </a:rPr>
              <a:t>EssayDataset</a:t>
            </a:r>
            <a:r>
              <a:rPr lang="en-US" dirty="0">
                <a:solidFill>
                  <a:schemeClr val="bg1"/>
                </a:solidFill>
              </a:rPr>
              <a:t> class, and we used multiple sources (ASAP, Persuade 2.0, </a:t>
            </a:r>
            <a:r>
              <a:rPr lang="en-US" dirty="0" err="1">
                <a:solidFill>
                  <a:schemeClr val="bg1"/>
                </a:solidFill>
              </a:rPr>
              <a:t>etc</a:t>
            </a:r>
            <a:r>
              <a:rPr lang="en-US" dirty="0">
                <a:solidFill>
                  <a:schemeClr val="bg1"/>
                </a:solidFill>
              </a:rPr>
              <a:t>) for robust training.</a:t>
            </a:r>
          </a:p>
          <a:p>
            <a:pPr>
              <a:buNone/>
            </a:pPr>
            <a:endParaRPr lang="en-US" sz="1050" dirty="0">
              <a:solidFill>
                <a:schemeClr val="bg1"/>
              </a:solidFill>
            </a:endParaRPr>
          </a:p>
          <a:p>
            <a:r>
              <a:rPr lang="en-US" dirty="0">
                <a:solidFill>
                  <a:schemeClr val="bg1"/>
                </a:solidFill>
              </a:rPr>
              <a:t>This setup allowed us to efficiently fine-tune the model with </a:t>
            </a:r>
            <a:r>
              <a:rPr lang="en-US" dirty="0" err="1">
                <a:solidFill>
                  <a:schemeClr val="bg1"/>
                </a:solidFill>
              </a:rPr>
              <a:t>LoRA</a:t>
            </a:r>
            <a:r>
              <a:rPr lang="en-US" dirty="0">
                <a:solidFill>
                  <a:schemeClr val="bg1"/>
                </a:solidFill>
              </a:rPr>
              <a:t> while keeping memory usage low and training time fast without modifying the full Flan/T5 parameters.</a:t>
            </a:r>
          </a:p>
        </p:txBody>
      </p:sp>
    </p:spTree>
    <p:extLst>
      <p:ext uri="{BB962C8B-B14F-4D97-AF65-F5344CB8AC3E}">
        <p14:creationId xmlns:p14="http://schemas.microsoft.com/office/powerpoint/2010/main" val="303497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840B2-14ED-F701-FB61-98F4DACFD279}"/>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9FFFC230-4B4F-41B6-B10E-0BF63D1DD6F1}"/>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D38088F6-FC97-7503-87EA-C4E645C15BBC}"/>
              </a:ext>
            </a:extLst>
          </p:cNvPr>
          <p:cNvSpPr>
            <a:spLocks noGrp="1"/>
          </p:cNvSpPr>
          <p:nvPr>
            <p:ph type="title"/>
          </p:nvPr>
        </p:nvSpPr>
        <p:spPr>
          <a:xfrm>
            <a:off x="2932448" y="264160"/>
            <a:ext cx="6327105" cy="3373973"/>
          </a:xfrm>
        </p:spPr>
        <p:txBody>
          <a:bodyPr anchor="b"/>
          <a:lstStyle/>
          <a:p>
            <a:pPr algn="ctr"/>
            <a:r>
              <a:rPr lang="en-US" sz="4400" dirty="0"/>
              <a:t>Evaluation Methods</a:t>
            </a:r>
          </a:p>
        </p:txBody>
      </p:sp>
    </p:spTree>
    <p:extLst>
      <p:ext uri="{BB962C8B-B14F-4D97-AF65-F5344CB8AC3E}">
        <p14:creationId xmlns:p14="http://schemas.microsoft.com/office/powerpoint/2010/main" val="134925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Evaluation Methods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ROUGE-1 (Unigram Overlap): Measures the overlap of individual words (unigrams) between the generated feedback and the reference. Higher ROUGE-1 suggests better content coverage.</a:t>
            </a:r>
          </a:p>
          <a:p>
            <a:r>
              <a:rPr lang="en-US" dirty="0"/>
              <a:t>ROUGE-2 (Bigram Overlap): Captures the overlap of word pairs (bigrams), indicating fluency and the ability to form meaningful phrases. Higher ROUGE-2 means better coherence.</a:t>
            </a:r>
          </a:p>
          <a:p>
            <a:r>
              <a:rPr lang="en-US" dirty="0"/>
              <a:t>ROUGE-L (Longest Common Subsequence): Reflects how well the generated sequence preserves the order of words from the reference. Higher ROUGE-L implies better structural similarity and relevance.</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spTree>
    <p:extLst>
      <p:ext uri="{BB962C8B-B14F-4D97-AF65-F5344CB8AC3E}">
        <p14:creationId xmlns:p14="http://schemas.microsoft.com/office/powerpoint/2010/main" val="196263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D4D88-C596-22C5-13A2-7221911109EF}"/>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37615578-95D1-1E14-F733-636B492E8F2D}"/>
              </a:ext>
            </a:extLst>
          </p:cNvPr>
          <p:cNvSpPr>
            <a:spLocks noGrp="1"/>
          </p:cNvSpPr>
          <p:nvPr>
            <p:ph type="subTitle" idx="1"/>
          </p:nvPr>
        </p:nvSpPr>
        <p:spPr>
          <a:xfrm>
            <a:off x="372862" y="707812"/>
            <a:ext cx="10750858" cy="705645"/>
          </a:xfrm>
        </p:spPr>
        <p:txBody>
          <a:bodyPr anchor="ctr"/>
          <a:lstStyle/>
          <a:p>
            <a:pPr algn="l"/>
            <a:r>
              <a:rPr lang="en-US" sz="3600" b="1" dirty="0"/>
              <a:t>Evaluation Methods</a:t>
            </a:r>
            <a:r>
              <a:rPr lang="en-US" sz="3200" b="1" dirty="0"/>
              <a:t> </a:t>
            </a:r>
            <a:r>
              <a:rPr lang="en-US" sz="2400" dirty="0"/>
              <a:t>cont.</a:t>
            </a:r>
            <a:endParaRPr lang="en-US" b="1" dirty="0"/>
          </a:p>
        </p:txBody>
      </p:sp>
      <p:sp>
        <p:nvSpPr>
          <p:cNvPr id="3" name="Slide Number Placeholder 2">
            <a:extLst>
              <a:ext uri="{FF2B5EF4-FFF2-40B4-BE49-F238E27FC236}">
                <a16:creationId xmlns:a16="http://schemas.microsoft.com/office/drawing/2014/main" id="{A3DE40BE-E696-7341-2E88-38487B85F9B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24</a:t>
            </a:fld>
            <a:endParaRPr lang="en-US" dirty="0"/>
          </a:p>
        </p:txBody>
      </p:sp>
      <p:sp>
        <p:nvSpPr>
          <p:cNvPr id="5" name="TextBox 4">
            <a:extLst>
              <a:ext uri="{FF2B5EF4-FFF2-40B4-BE49-F238E27FC236}">
                <a16:creationId xmlns:a16="http://schemas.microsoft.com/office/drawing/2014/main" id="{1ADDFF25-204F-99E9-DCD0-FADC6AE7C003}"/>
              </a:ext>
            </a:extLst>
          </p:cNvPr>
          <p:cNvSpPr txBox="1"/>
          <p:nvPr/>
        </p:nvSpPr>
        <p:spPr>
          <a:xfrm>
            <a:off x="665826" y="1411549"/>
            <a:ext cx="10884024" cy="2323713"/>
          </a:xfrm>
          <a:prstGeom prst="rect">
            <a:avLst/>
          </a:prstGeom>
          <a:noFill/>
        </p:spPr>
        <p:txBody>
          <a:bodyPr wrap="square" rtlCol="0">
            <a:spAutoFit/>
          </a:bodyPr>
          <a:lstStyle/>
          <a:p>
            <a:r>
              <a:rPr lang="en-US" dirty="0">
                <a:solidFill>
                  <a:schemeClr val="bg1"/>
                </a:solidFill>
              </a:rPr>
              <a:t>We used three main metrics to evaluate our model’s performance on feedback generation: ROUGE-1, ROUGE-2, and ROUGE-L. These metrics measure the overlap between the generated feedback and human-written references, helping us assess content quality, fluency, and structure alignment.</a:t>
            </a:r>
          </a:p>
          <a:p>
            <a:endParaRPr lang="en-US" sz="800" dirty="0">
              <a:solidFill>
                <a:schemeClr val="bg1"/>
              </a:solidFill>
            </a:endParaRPr>
          </a:p>
          <a:p>
            <a:r>
              <a:rPr lang="en-US" dirty="0">
                <a:solidFill>
                  <a:schemeClr val="bg1"/>
                </a:solidFill>
              </a:rPr>
              <a:t>We implemented a custom evaluation function to compute ROUGE scores on a validation set and monitored these scores epoch-by-epoch through our </a:t>
            </a:r>
            <a:r>
              <a:rPr lang="en-US" dirty="0" err="1">
                <a:solidFill>
                  <a:schemeClr val="bg1"/>
                </a:solidFill>
              </a:rPr>
              <a:t>train_epoch</a:t>
            </a:r>
            <a:r>
              <a:rPr lang="en-US" dirty="0">
                <a:solidFill>
                  <a:schemeClr val="bg1"/>
                </a:solidFill>
              </a:rPr>
              <a:t> loop.</a:t>
            </a:r>
          </a:p>
          <a:p>
            <a:endParaRPr lang="en-US" sz="900" dirty="0">
              <a:solidFill>
                <a:schemeClr val="bg1"/>
              </a:solidFill>
            </a:endParaRPr>
          </a:p>
          <a:p>
            <a:r>
              <a:rPr lang="en-US" dirty="0">
                <a:solidFill>
                  <a:schemeClr val="bg1"/>
                </a:solidFill>
              </a:rPr>
              <a:t>This evaluation strategy, grounded in text similarity metrics, gave us a robust and interpretable measure of the model’s ability to produce high-quality, human-aligned feedback.</a:t>
            </a:r>
          </a:p>
        </p:txBody>
      </p:sp>
    </p:spTree>
    <p:extLst>
      <p:ext uri="{BB962C8B-B14F-4D97-AF65-F5344CB8AC3E}">
        <p14:creationId xmlns:p14="http://schemas.microsoft.com/office/powerpoint/2010/main" val="61257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algn="l"/>
            <a:r>
              <a:rPr lang="en-US" sz="3600" b="1" dirty="0"/>
              <a:t>Evaluation Methods</a:t>
            </a:r>
            <a:r>
              <a:rPr lang="en-US" sz="3200" b="1" dirty="0"/>
              <a:t> </a:t>
            </a:r>
            <a:r>
              <a:rPr lang="en-US" sz="2400" dirty="0"/>
              <a:t>cont.</a:t>
            </a:r>
            <a:endParaRPr lang="en-US" b="1"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186432" y="3078480"/>
            <a:ext cx="4243526" cy="3047997"/>
          </a:xfrm>
        </p:spPr>
        <p:txBody>
          <a:bodyPr/>
          <a:lstStyle/>
          <a:p>
            <a:r>
              <a:rPr lang="en-US" dirty="0"/>
              <a:t>This table compares the evaluation metrics of the Flan/T5 model and the </a:t>
            </a:r>
            <a:r>
              <a:rPr lang="en-US" dirty="0" err="1"/>
              <a:t>LoRA</a:t>
            </a:r>
            <a:r>
              <a:rPr lang="en-US" dirty="0"/>
              <a:t> fine-tuned model. </a:t>
            </a:r>
          </a:p>
          <a:p>
            <a:r>
              <a:rPr lang="en-US" dirty="0"/>
              <a:t>It highlights how fine-tuning with </a:t>
            </a:r>
            <a:r>
              <a:rPr lang="en-US" dirty="0" err="1"/>
              <a:t>LoRA</a:t>
            </a:r>
            <a:r>
              <a:rPr lang="en-US" dirty="0"/>
              <a:t> led to significant improvements in prediction accuracy and overall performance.</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3478885001"/>
              </p:ext>
            </p:extLst>
          </p:nvPr>
        </p:nvGraphicFramePr>
        <p:xfrm>
          <a:off x="5067300" y="1313916"/>
          <a:ext cx="6705602" cy="3969537"/>
        </p:xfrm>
        <a:graphic>
          <a:graphicData uri="http://schemas.openxmlformats.org/drawingml/2006/table">
            <a:tbl>
              <a:tblPr firstRow="1" bandRow="1">
                <a:tableStyleId>{10A1B5D5-9B99-4C35-A422-299274C87663}</a:tableStyleId>
              </a:tblPr>
              <a:tblGrid>
                <a:gridCol w="3608547">
                  <a:extLst>
                    <a:ext uri="{9D8B030D-6E8A-4147-A177-3AD203B41FA5}">
                      <a16:colId xmlns:a16="http://schemas.microsoft.com/office/drawing/2014/main" val="127040821"/>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92424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METRIC</a:t>
                      </a: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Before</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After</a:t>
                      </a:r>
                      <a:endParaRPr lang="en-US" b="0" dirty="0">
                        <a:latin typeface="+mn-lt"/>
                      </a:endParaRPr>
                    </a:p>
                  </a:txBody>
                  <a:tcPr anchor="ctr"/>
                </a:tc>
                <a:extLst>
                  <a:ext uri="{0D108BD9-81ED-4DB2-BD59-A6C34878D82A}">
                    <a16:rowId xmlns:a16="http://schemas.microsoft.com/office/drawing/2014/main" val="329801359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sz="1800" b="0" i="0" kern="1200" dirty="0">
                          <a:solidFill>
                            <a:schemeClr val="dk1"/>
                          </a:solidFill>
                          <a:effectLst/>
                          <a:latin typeface="Tenorite "/>
                          <a:ea typeface="+mn-ea"/>
                          <a:cs typeface="+mn-cs"/>
                        </a:rPr>
                        <a:t>rouge1</a:t>
                      </a: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0.119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0.983</a:t>
                      </a:r>
                    </a:p>
                  </a:txBody>
                  <a:tcPr anchor="ctr"/>
                </a:tc>
                <a:extLst>
                  <a:ext uri="{0D108BD9-81ED-4DB2-BD59-A6C34878D82A}">
                    <a16:rowId xmlns:a16="http://schemas.microsoft.com/office/drawing/2014/main" val="387386793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sz="1800" b="0" i="0" kern="1200" dirty="0">
                          <a:solidFill>
                            <a:schemeClr val="dk1"/>
                          </a:solidFill>
                          <a:effectLst/>
                          <a:latin typeface="Tenorite "/>
                          <a:ea typeface="+mn-ea"/>
                          <a:cs typeface="+mn-cs"/>
                        </a:rPr>
                        <a:t>rouge2</a:t>
                      </a: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0.007</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0.967</a:t>
                      </a:r>
                    </a:p>
                  </a:txBody>
                  <a:tcPr anchor="ctr"/>
                </a:tc>
                <a:extLst>
                  <a:ext uri="{0D108BD9-81ED-4DB2-BD59-A6C34878D82A}">
                    <a16:rowId xmlns:a16="http://schemas.microsoft.com/office/drawing/2014/main" val="8520977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sz="1800" b="0" i="0" kern="1200" dirty="0" err="1">
                          <a:solidFill>
                            <a:schemeClr val="dk1"/>
                          </a:solidFill>
                          <a:effectLst/>
                          <a:latin typeface="Tenorite "/>
                          <a:ea typeface="+mn-ea"/>
                          <a:cs typeface="+mn-cs"/>
                        </a:rPr>
                        <a:t>rougeL</a:t>
                      </a: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0.079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0.983</a:t>
                      </a:r>
                    </a:p>
                  </a:txBody>
                  <a:tcPr anchor="ctr"/>
                </a:tc>
                <a:extLst>
                  <a:ext uri="{0D108BD9-81ED-4DB2-BD59-A6C34878D82A}">
                    <a16:rowId xmlns:a16="http://schemas.microsoft.com/office/drawing/2014/main" val="4061031278"/>
                  </a:ext>
                </a:extLst>
              </a:tr>
            </a:tbl>
          </a:graphicData>
        </a:graphic>
      </p:graphicFrame>
    </p:spTree>
    <p:extLst>
      <p:ext uri="{BB962C8B-B14F-4D97-AF65-F5344CB8AC3E}">
        <p14:creationId xmlns:p14="http://schemas.microsoft.com/office/powerpoint/2010/main" val="21700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C6B2-702A-BA93-AC15-51E9A39C9C23}"/>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F9CD7130-AF19-6110-7513-E9DB96D856D2}"/>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EB28C3BC-A7A9-1529-CB80-3D71D32F0559}"/>
              </a:ext>
            </a:extLst>
          </p:cNvPr>
          <p:cNvSpPr>
            <a:spLocks noGrp="1"/>
          </p:cNvSpPr>
          <p:nvPr>
            <p:ph type="title"/>
          </p:nvPr>
        </p:nvSpPr>
        <p:spPr>
          <a:xfrm>
            <a:off x="2932448" y="1054273"/>
            <a:ext cx="6327105" cy="3373973"/>
          </a:xfrm>
        </p:spPr>
        <p:txBody>
          <a:bodyPr anchor="b"/>
          <a:lstStyle/>
          <a:p>
            <a:pPr algn="ctr"/>
            <a:r>
              <a:rPr lang="en-US" sz="4400" dirty="0"/>
              <a:t>Project</a:t>
            </a:r>
            <a:br>
              <a:rPr lang="en-US" sz="4400" dirty="0"/>
            </a:br>
            <a:r>
              <a:rPr lang="en-US" sz="4400" dirty="0"/>
              <a:t> Results and Plots</a:t>
            </a:r>
          </a:p>
        </p:txBody>
      </p:sp>
    </p:spTree>
    <p:extLst>
      <p:ext uri="{BB962C8B-B14F-4D97-AF65-F5344CB8AC3E}">
        <p14:creationId xmlns:p14="http://schemas.microsoft.com/office/powerpoint/2010/main" val="367657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56AB3D03-6338-8603-8E4B-C4EE40BA06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8C90C39-C8CB-D160-BE09-4C50D4A8521B}"/>
              </a:ext>
            </a:extLst>
          </p:cNvPr>
          <p:cNvSpPr>
            <a:spLocks noGrp="1"/>
          </p:cNvSpPr>
          <p:nvPr>
            <p:ph type="title"/>
          </p:nvPr>
        </p:nvSpPr>
        <p:spPr>
          <a:xfrm>
            <a:off x="692458" y="3178206"/>
            <a:ext cx="4110362" cy="491576"/>
          </a:xfrm>
        </p:spPr>
        <p:txBody>
          <a:bodyPr/>
          <a:lstStyle/>
          <a:p>
            <a:pPr algn="ctr"/>
            <a:r>
              <a:rPr lang="en-US" b="1" dirty="0"/>
              <a:t>Overview</a:t>
            </a:r>
            <a:endParaRPr lang="en-US" dirty="0"/>
          </a:p>
        </p:txBody>
      </p:sp>
      <p:sp>
        <p:nvSpPr>
          <p:cNvPr id="5" name="Subtitle 4">
            <a:extLst>
              <a:ext uri="{FF2B5EF4-FFF2-40B4-BE49-F238E27FC236}">
                <a16:creationId xmlns:a16="http://schemas.microsoft.com/office/drawing/2014/main" id="{ED892DAC-ACE8-8F01-F610-EB661DC17EBE}"/>
              </a:ext>
            </a:extLst>
          </p:cNvPr>
          <p:cNvSpPr>
            <a:spLocks noGrp="1"/>
          </p:cNvSpPr>
          <p:nvPr>
            <p:ph type="subTitle" idx="1"/>
          </p:nvPr>
        </p:nvSpPr>
        <p:spPr>
          <a:xfrm>
            <a:off x="1" y="1434993"/>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A32253E7-8B91-1158-8409-4CF5A631F46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27</a:t>
            </a:fld>
            <a:endParaRPr lang="en-US" dirty="0"/>
          </a:p>
        </p:txBody>
      </p:sp>
      <p:sp>
        <p:nvSpPr>
          <p:cNvPr id="2" name="TextBox 1">
            <a:extLst>
              <a:ext uri="{FF2B5EF4-FFF2-40B4-BE49-F238E27FC236}">
                <a16:creationId xmlns:a16="http://schemas.microsoft.com/office/drawing/2014/main" id="{E8BFE38B-7298-D097-66E2-7DDC4CFBACD3}"/>
              </a:ext>
            </a:extLst>
          </p:cNvPr>
          <p:cNvSpPr txBox="1"/>
          <p:nvPr/>
        </p:nvSpPr>
        <p:spPr>
          <a:xfrm>
            <a:off x="6529461" y="1434994"/>
            <a:ext cx="5215695" cy="3600986"/>
          </a:xfrm>
          <a:prstGeom prst="rect">
            <a:avLst/>
          </a:prstGeom>
          <a:noFill/>
        </p:spPr>
        <p:txBody>
          <a:bodyPr wrap="square" rtlCol="0">
            <a:spAutoFit/>
          </a:bodyPr>
          <a:lstStyle/>
          <a:p>
            <a:pPr algn="just"/>
            <a:r>
              <a:rPr lang="en-US" dirty="0">
                <a:solidFill>
                  <a:schemeClr val="bg1"/>
                </a:solidFill>
              </a:rPr>
              <a:t>For our project results, we performed a comparative analysis between the Base FLAN-T5 model and the </a:t>
            </a:r>
            <a:r>
              <a:rPr lang="en-US" dirty="0" err="1">
                <a:solidFill>
                  <a:schemeClr val="bg1"/>
                </a:solidFill>
              </a:rPr>
              <a:t>LoRA</a:t>
            </a:r>
            <a:r>
              <a:rPr lang="en-US" dirty="0">
                <a:solidFill>
                  <a:schemeClr val="bg1"/>
                </a:solidFill>
              </a:rPr>
              <a:t> fine-tuned version. Quantitatively, we observed clear improvements across all evaluation metrics—ROUGE-1, ROUGE-2, and ROUGE-L—after applying </a:t>
            </a:r>
            <a:r>
              <a:rPr lang="en-US" dirty="0" err="1">
                <a:solidFill>
                  <a:schemeClr val="bg1"/>
                </a:solidFill>
              </a:rPr>
              <a:t>LoRA</a:t>
            </a:r>
            <a:r>
              <a:rPr lang="en-US" dirty="0">
                <a:solidFill>
                  <a:schemeClr val="bg1"/>
                </a:solidFill>
              </a:rPr>
              <a:t>.</a:t>
            </a:r>
          </a:p>
          <a:p>
            <a:pPr algn="just"/>
            <a:endParaRPr lang="en-US" sz="1200" dirty="0">
              <a:solidFill>
                <a:schemeClr val="bg1"/>
              </a:solidFill>
            </a:endParaRPr>
          </a:p>
          <a:p>
            <a:pPr algn="just"/>
            <a:r>
              <a:rPr lang="en-US" dirty="0">
                <a:solidFill>
                  <a:schemeClr val="bg1"/>
                </a:solidFill>
              </a:rPr>
              <a:t>The fine-tuned model produced </a:t>
            </a:r>
            <a:r>
              <a:rPr lang="en-US" b="1" dirty="0">
                <a:solidFill>
                  <a:schemeClr val="bg1"/>
                </a:solidFill>
              </a:rPr>
              <a:t>higher</a:t>
            </a:r>
            <a:r>
              <a:rPr lang="en-US" dirty="0">
                <a:solidFill>
                  <a:schemeClr val="bg1"/>
                </a:solidFill>
              </a:rPr>
              <a:t> </a:t>
            </a:r>
          </a:p>
          <a:p>
            <a:pPr algn="just"/>
            <a:r>
              <a:rPr lang="en-US" dirty="0">
                <a:solidFill>
                  <a:schemeClr val="bg1"/>
                </a:solidFill>
              </a:rPr>
              <a:t>ROUGE-1, ROUGE-2, and ROUGE-L scores demonstrated significantly better alignment with the essay quality scores, highlighting their enhanced ability to capture the nuances of essay quality.</a:t>
            </a:r>
          </a:p>
        </p:txBody>
      </p:sp>
    </p:spTree>
    <p:extLst>
      <p:ext uri="{BB962C8B-B14F-4D97-AF65-F5344CB8AC3E}">
        <p14:creationId xmlns:p14="http://schemas.microsoft.com/office/powerpoint/2010/main" val="108115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BA978E41-AE34-77CC-BC89-5A8499802E3E}"/>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75DACAA9-4E0C-D616-3C15-F0F2298769C2}"/>
              </a:ext>
            </a:extLst>
          </p:cNvPr>
          <p:cNvSpPr>
            <a:spLocks noGrp="1"/>
          </p:cNvSpPr>
          <p:nvPr>
            <p:ph type="subTitle" idx="1"/>
          </p:nvPr>
        </p:nvSpPr>
        <p:spPr>
          <a:xfrm>
            <a:off x="80656" y="218752"/>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CFB89DB7-E88A-F402-6AD6-A68FFFF9C7D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28</a:t>
            </a:fld>
            <a:endParaRPr lang="en-US" dirty="0"/>
          </a:p>
        </p:txBody>
      </p:sp>
      <p:sp>
        <p:nvSpPr>
          <p:cNvPr id="2" name="TextBox 1">
            <a:extLst>
              <a:ext uri="{FF2B5EF4-FFF2-40B4-BE49-F238E27FC236}">
                <a16:creationId xmlns:a16="http://schemas.microsoft.com/office/drawing/2014/main" id="{D2C1E3C4-0BC5-D095-CB95-66ADD2111820}"/>
              </a:ext>
            </a:extLst>
          </p:cNvPr>
          <p:cNvSpPr txBox="1"/>
          <p:nvPr/>
        </p:nvSpPr>
        <p:spPr>
          <a:xfrm>
            <a:off x="226316" y="1790101"/>
            <a:ext cx="5215695" cy="5078313"/>
          </a:xfrm>
          <a:prstGeom prst="rect">
            <a:avLst/>
          </a:prstGeom>
          <a:noFill/>
        </p:spPr>
        <p:txBody>
          <a:bodyPr wrap="square" rtlCol="0">
            <a:spAutoFit/>
          </a:bodyPr>
          <a:lstStyle/>
          <a:p>
            <a:pPr>
              <a:buNone/>
            </a:pPr>
            <a:r>
              <a:rPr lang="en-US" dirty="0">
                <a:solidFill>
                  <a:schemeClr val="bg1"/>
                </a:solidFill>
              </a:rPr>
              <a:t>The graph shows how much our model improved after applying </a:t>
            </a:r>
            <a:r>
              <a:rPr lang="en-US" dirty="0" err="1">
                <a:solidFill>
                  <a:schemeClr val="bg1"/>
                </a:solidFill>
              </a:rPr>
              <a:t>LoRA</a:t>
            </a:r>
            <a:r>
              <a:rPr lang="en-US" dirty="0">
                <a:solidFill>
                  <a:schemeClr val="bg1"/>
                </a:solidFill>
              </a:rPr>
              <a:t>. On the left, the "Before </a:t>
            </a:r>
            <a:r>
              <a:rPr lang="en-US" dirty="0" err="1">
                <a:solidFill>
                  <a:schemeClr val="bg1"/>
                </a:solidFill>
              </a:rPr>
              <a:t>LoRA</a:t>
            </a:r>
            <a:r>
              <a:rPr lang="en-US" dirty="0">
                <a:solidFill>
                  <a:schemeClr val="bg1"/>
                </a:solidFill>
              </a:rPr>
              <a:t>" bar represents the MSE when we only used the Flan-T5 model without any fine-tuning.</a:t>
            </a:r>
          </a:p>
          <a:p>
            <a:pPr>
              <a:buNone/>
            </a:pPr>
            <a:r>
              <a:rPr lang="en-US" dirty="0">
                <a:solidFill>
                  <a:schemeClr val="bg1"/>
                </a:solidFill>
              </a:rPr>
              <a:t> </a:t>
            </a:r>
          </a:p>
          <a:p>
            <a:pPr>
              <a:buNone/>
            </a:pPr>
            <a:r>
              <a:rPr lang="en-US" dirty="0">
                <a:solidFill>
                  <a:schemeClr val="bg1"/>
                </a:solidFill>
              </a:rPr>
              <a:t>It was pretty Low, around 0.119, meaning the model’s predictions for Feedbacks were quite far off from the actual Feedback. After we fine-tuned just the </a:t>
            </a:r>
            <a:r>
              <a:rPr lang="en-US" dirty="0" err="1">
                <a:solidFill>
                  <a:schemeClr val="bg1"/>
                </a:solidFill>
              </a:rPr>
              <a:t>LoRA</a:t>
            </a:r>
            <a:r>
              <a:rPr lang="en-US" dirty="0">
                <a:solidFill>
                  <a:schemeClr val="bg1"/>
                </a:solidFill>
              </a:rPr>
              <a:t> parameters, shown by the "After </a:t>
            </a:r>
            <a:r>
              <a:rPr lang="en-US" dirty="0" err="1">
                <a:solidFill>
                  <a:schemeClr val="bg1"/>
                </a:solidFill>
              </a:rPr>
              <a:t>LoRA</a:t>
            </a:r>
            <a:r>
              <a:rPr lang="en-US" dirty="0">
                <a:solidFill>
                  <a:schemeClr val="bg1"/>
                </a:solidFill>
              </a:rPr>
              <a:t>" bar on the right, the Rouge-1 improved drastically to 0.983</a:t>
            </a:r>
          </a:p>
          <a:p>
            <a:pPr>
              <a:buNone/>
            </a:pPr>
            <a:r>
              <a:rPr lang="en-US" dirty="0">
                <a:solidFill>
                  <a:schemeClr val="bg1"/>
                </a:solidFill>
              </a:rPr>
              <a:t> </a:t>
            </a:r>
          </a:p>
          <a:p>
            <a:r>
              <a:rPr lang="en-US" dirty="0">
                <a:solidFill>
                  <a:schemeClr val="bg1"/>
                </a:solidFill>
              </a:rPr>
              <a:t>That sharp increase shows how effective </a:t>
            </a:r>
            <a:r>
              <a:rPr lang="en-US" dirty="0" err="1">
                <a:solidFill>
                  <a:schemeClr val="bg1"/>
                </a:solidFill>
              </a:rPr>
              <a:t>LoRA</a:t>
            </a:r>
            <a:r>
              <a:rPr lang="en-US" dirty="0">
                <a:solidFill>
                  <a:schemeClr val="bg1"/>
                </a:solidFill>
              </a:rPr>
              <a:t> was in helping the model adapt to the feedback generation task without needing to retrain the whole model. It’s a clear indicator that fine-tuning even a small set of parameters with </a:t>
            </a:r>
            <a:r>
              <a:rPr lang="en-US" dirty="0" err="1">
                <a:solidFill>
                  <a:schemeClr val="bg1"/>
                </a:solidFill>
              </a:rPr>
              <a:t>LoRA</a:t>
            </a:r>
            <a:r>
              <a:rPr lang="en-US" dirty="0">
                <a:solidFill>
                  <a:schemeClr val="bg1"/>
                </a:solidFill>
              </a:rPr>
              <a:t> made a huge difference in prediction accuracy. </a:t>
            </a:r>
          </a:p>
        </p:txBody>
      </p:sp>
      <p:pic>
        <p:nvPicPr>
          <p:cNvPr id="6" name="Picture 5" descr="A graph with red and blue bars&#10;&#10;AI-generated content may be incorrect.">
            <a:extLst>
              <a:ext uri="{FF2B5EF4-FFF2-40B4-BE49-F238E27FC236}">
                <a16:creationId xmlns:a16="http://schemas.microsoft.com/office/drawing/2014/main" id="{4AF4BE1B-4BAF-F522-1D35-CAADACC12BB3}"/>
              </a:ext>
            </a:extLst>
          </p:cNvPr>
          <p:cNvPicPr>
            <a:picLocks noChangeAspect="1"/>
          </p:cNvPicPr>
          <p:nvPr/>
        </p:nvPicPr>
        <p:blipFill>
          <a:blip r:embed="rId3"/>
          <a:stretch>
            <a:fillRect/>
          </a:stretch>
        </p:blipFill>
        <p:spPr>
          <a:xfrm>
            <a:off x="6443485" y="550606"/>
            <a:ext cx="5394971" cy="5565059"/>
          </a:xfrm>
          <a:prstGeom prst="rect">
            <a:avLst/>
          </a:prstGeom>
        </p:spPr>
      </p:pic>
    </p:spTree>
    <p:extLst>
      <p:ext uri="{BB962C8B-B14F-4D97-AF65-F5344CB8AC3E}">
        <p14:creationId xmlns:p14="http://schemas.microsoft.com/office/powerpoint/2010/main" val="217186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8B9D97FB-5A06-A0B9-C333-6B156E1BB63D}"/>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E0486854-6EE2-0C1B-A8E4-610985AAA003}"/>
              </a:ext>
            </a:extLst>
          </p:cNvPr>
          <p:cNvSpPr>
            <a:spLocks noGrp="1"/>
          </p:cNvSpPr>
          <p:nvPr>
            <p:ph type="subTitle" idx="1"/>
          </p:nvPr>
        </p:nvSpPr>
        <p:spPr>
          <a:xfrm>
            <a:off x="80656" y="218752"/>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9FDF69CB-13D1-5E7E-C04E-C33A537D598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29</a:t>
            </a:fld>
            <a:endParaRPr lang="en-US" dirty="0"/>
          </a:p>
        </p:txBody>
      </p:sp>
      <p:sp>
        <p:nvSpPr>
          <p:cNvPr id="2" name="TextBox 1">
            <a:extLst>
              <a:ext uri="{FF2B5EF4-FFF2-40B4-BE49-F238E27FC236}">
                <a16:creationId xmlns:a16="http://schemas.microsoft.com/office/drawing/2014/main" id="{23682CA1-F7DF-5CEC-B323-E31C7A3BA0F4}"/>
              </a:ext>
            </a:extLst>
          </p:cNvPr>
          <p:cNvSpPr txBox="1"/>
          <p:nvPr/>
        </p:nvSpPr>
        <p:spPr>
          <a:xfrm>
            <a:off x="262934" y="1437944"/>
            <a:ext cx="5215695" cy="5386090"/>
          </a:xfrm>
          <a:prstGeom prst="rect">
            <a:avLst/>
          </a:prstGeom>
          <a:noFill/>
        </p:spPr>
        <p:txBody>
          <a:bodyPr wrap="square" rtlCol="0">
            <a:spAutoFit/>
          </a:bodyPr>
          <a:lstStyle/>
          <a:p>
            <a:pPr>
              <a:buNone/>
            </a:pPr>
            <a:r>
              <a:rPr lang="en-US" dirty="0">
                <a:solidFill>
                  <a:schemeClr val="bg1"/>
                </a:solidFill>
              </a:rPr>
              <a:t>The graph clearly shows how much our model improved after applying </a:t>
            </a:r>
            <a:r>
              <a:rPr lang="en-US" dirty="0" err="1">
                <a:solidFill>
                  <a:schemeClr val="bg1"/>
                </a:solidFill>
              </a:rPr>
              <a:t>LoRA</a:t>
            </a:r>
            <a:r>
              <a:rPr lang="en-US" dirty="0">
                <a:solidFill>
                  <a:schemeClr val="bg1"/>
                </a:solidFill>
              </a:rPr>
              <a:t>, this time using the Rouge-2 metric. On the left, the "Before </a:t>
            </a:r>
            <a:r>
              <a:rPr lang="en-US" dirty="0" err="1">
                <a:solidFill>
                  <a:schemeClr val="bg1"/>
                </a:solidFill>
              </a:rPr>
              <a:t>LoRA</a:t>
            </a:r>
            <a:r>
              <a:rPr lang="en-US" dirty="0">
                <a:solidFill>
                  <a:schemeClr val="bg1"/>
                </a:solidFill>
              </a:rPr>
              <a:t>" bar represents Rouge-2 when we used the Flan-T5 model without any fine-tuning.</a:t>
            </a:r>
          </a:p>
          <a:p>
            <a:pPr>
              <a:buNone/>
            </a:pPr>
            <a:endParaRPr lang="en-US" sz="800" dirty="0">
              <a:solidFill>
                <a:schemeClr val="bg1"/>
              </a:solidFill>
            </a:endParaRPr>
          </a:p>
          <a:p>
            <a:pPr>
              <a:buNone/>
            </a:pPr>
            <a:endParaRPr lang="en-US" sz="100" dirty="0">
              <a:solidFill>
                <a:schemeClr val="bg1"/>
              </a:solidFill>
            </a:endParaRPr>
          </a:p>
          <a:p>
            <a:pPr>
              <a:buNone/>
            </a:pPr>
            <a:r>
              <a:rPr lang="en-US" dirty="0">
                <a:solidFill>
                  <a:schemeClr val="bg1"/>
                </a:solidFill>
              </a:rPr>
              <a:t>The error was quite Low, around 0.007 which means the model’s generation of the feedbacks were often far from the actual feedback. After fine-tuning just the </a:t>
            </a:r>
            <a:r>
              <a:rPr lang="en-US" dirty="0" err="1">
                <a:solidFill>
                  <a:schemeClr val="bg1"/>
                </a:solidFill>
              </a:rPr>
              <a:t>LoRA</a:t>
            </a:r>
            <a:r>
              <a:rPr lang="en-US" dirty="0">
                <a:solidFill>
                  <a:schemeClr val="bg1"/>
                </a:solidFill>
              </a:rPr>
              <a:t> parameters, as shown by the "After </a:t>
            </a:r>
            <a:r>
              <a:rPr lang="en-US" dirty="0" err="1">
                <a:solidFill>
                  <a:schemeClr val="bg1"/>
                </a:solidFill>
              </a:rPr>
              <a:t>LoRA</a:t>
            </a:r>
            <a:r>
              <a:rPr lang="en-US" dirty="0">
                <a:solidFill>
                  <a:schemeClr val="bg1"/>
                </a:solidFill>
              </a:rPr>
              <a:t>" bar on the right, the Rouge-2 improved significantly to 0.967.</a:t>
            </a:r>
          </a:p>
          <a:p>
            <a:pPr>
              <a:buNone/>
            </a:pPr>
            <a:endParaRPr lang="en-US" sz="400" dirty="0">
              <a:solidFill>
                <a:schemeClr val="bg1"/>
              </a:solidFill>
            </a:endParaRPr>
          </a:p>
          <a:p>
            <a:pPr>
              <a:buNone/>
            </a:pPr>
            <a:r>
              <a:rPr lang="en-US" dirty="0">
                <a:solidFill>
                  <a:schemeClr val="bg1"/>
                </a:solidFill>
              </a:rPr>
              <a:t>The increase in Rouge-2 highlights how effective </a:t>
            </a:r>
            <a:r>
              <a:rPr lang="en-US" dirty="0" err="1">
                <a:solidFill>
                  <a:schemeClr val="bg1"/>
                </a:solidFill>
              </a:rPr>
              <a:t>LoRA</a:t>
            </a:r>
            <a:r>
              <a:rPr lang="en-US" dirty="0">
                <a:solidFill>
                  <a:schemeClr val="bg1"/>
                </a:solidFill>
              </a:rPr>
              <a:t> was at improving the model’s generation consistency and reliability, without the need to retrain the entire model.</a:t>
            </a:r>
          </a:p>
          <a:p>
            <a:pPr>
              <a:buNone/>
            </a:pPr>
            <a:endParaRPr lang="en-US" sz="700" dirty="0">
              <a:solidFill>
                <a:schemeClr val="bg1"/>
              </a:solidFill>
            </a:endParaRPr>
          </a:p>
          <a:p>
            <a:pPr>
              <a:buNone/>
            </a:pPr>
            <a:r>
              <a:rPr lang="en-US" dirty="0">
                <a:solidFill>
                  <a:schemeClr val="bg1"/>
                </a:solidFill>
              </a:rPr>
              <a:t>It proves that even minimal parameter updates through </a:t>
            </a:r>
            <a:r>
              <a:rPr lang="en-US" dirty="0" err="1">
                <a:solidFill>
                  <a:schemeClr val="bg1"/>
                </a:solidFill>
              </a:rPr>
              <a:t>LoRA</a:t>
            </a:r>
            <a:r>
              <a:rPr lang="en-US" dirty="0">
                <a:solidFill>
                  <a:schemeClr val="bg1"/>
                </a:solidFill>
              </a:rPr>
              <a:t> can lead to substantial performance gains.</a:t>
            </a:r>
          </a:p>
        </p:txBody>
      </p:sp>
      <p:pic>
        <p:nvPicPr>
          <p:cNvPr id="6" name="Picture 5" descr="A graph with red and blue bars&#10;&#10;AI-generated content may be incorrect.">
            <a:extLst>
              <a:ext uri="{FF2B5EF4-FFF2-40B4-BE49-F238E27FC236}">
                <a16:creationId xmlns:a16="http://schemas.microsoft.com/office/drawing/2014/main" id="{952C9EE0-C5E8-431A-6F9D-B60ECCF30A1C}"/>
              </a:ext>
            </a:extLst>
          </p:cNvPr>
          <p:cNvPicPr>
            <a:picLocks noChangeAspect="1"/>
          </p:cNvPicPr>
          <p:nvPr/>
        </p:nvPicPr>
        <p:blipFill>
          <a:blip r:embed="rId3"/>
          <a:stretch>
            <a:fillRect/>
          </a:stretch>
        </p:blipFill>
        <p:spPr>
          <a:xfrm>
            <a:off x="6443485" y="579962"/>
            <a:ext cx="5394971" cy="5555367"/>
          </a:xfrm>
          <a:prstGeom prst="rect">
            <a:avLst/>
          </a:prstGeom>
        </p:spPr>
      </p:pic>
    </p:spTree>
    <p:extLst>
      <p:ext uri="{BB962C8B-B14F-4D97-AF65-F5344CB8AC3E}">
        <p14:creationId xmlns:p14="http://schemas.microsoft.com/office/powerpoint/2010/main" val="360680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526055" y="705904"/>
            <a:ext cx="4711771" cy="705645"/>
          </a:xfrm>
        </p:spPr>
        <p:txBody>
          <a:bodyPr/>
          <a:lstStyle/>
          <a:p>
            <a:r>
              <a:rPr lang="en-US" sz="3600" dirty="0"/>
              <a:t>Introduction</a:t>
            </a:r>
            <a:endParaRPr lang="en-US" sz="9600"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60662438-52E1-2A01-70DA-187EA7D25CB7}"/>
              </a:ext>
            </a:extLst>
          </p:cNvPr>
          <p:cNvSpPr txBox="1"/>
          <p:nvPr/>
        </p:nvSpPr>
        <p:spPr>
          <a:xfrm>
            <a:off x="665826" y="1411549"/>
            <a:ext cx="10884024" cy="3954929"/>
          </a:xfrm>
          <a:prstGeom prst="rect">
            <a:avLst/>
          </a:prstGeom>
          <a:noFill/>
        </p:spPr>
        <p:txBody>
          <a:bodyPr wrap="square" rtlCol="0">
            <a:spAutoFit/>
          </a:bodyPr>
          <a:lstStyle/>
          <a:p>
            <a:pPr algn="just">
              <a:buNone/>
            </a:pPr>
            <a:r>
              <a:rPr lang="en-US" dirty="0">
                <a:solidFill>
                  <a:schemeClr val="bg1"/>
                </a:solidFill>
              </a:rPr>
              <a:t>	This project aims to enhance automated feedback generation evaluation by fine-tuning a pre-trained Large Language Model (LLM) using </a:t>
            </a:r>
            <a:r>
              <a:rPr lang="en-US" b="1" dirty="0">
                <a:solidFill>
                  <a:schemeClr val="bg1"/>
                </a:solidFill>
              </a:rPr>
              <a:t>Low-Rank Adaptation (</a:t>
            </a:r>
            <a:r>
              <a:rPr lang="en-US" b="1" dirty="0" err="1">
                <a:solidFill>
                  <a:schemeClr val="bg1"/>
                </a:solidFill>
              </a:rPr>
              <a:t>LoRA</a:t>
            </a:r>
            <a:r>
              <a:rPr lang="en-US" b="1" dirty="0">
                <a:solidFill>
                  <a:schemeClr val="bg1"/>
                </a:solidFill>
              </a:rPr>
              <a:t>)</a:t>
            </a:r>
            <a:r>
              <a:rPr lang="en-US" dirty="0">
                <a:solidFill>
                  <a:schemeClr val="bg1"/>
                </a:solidFill>
              </a:rPr>
              <a:t>. Automated feedback generation is a challenging Natural Language Understanding (NLU) task that requires models to assess coherence, grammar, relevance, and writing quality traits typically judged by human evaluators. To address this, we utilize a robust LLM as the Base(Flan-T5), capable of deep contextual understanding, and apply </a:t>
            </a:r>
            <a:r>
              <a:rPr lang="en-US" dirty="0" err="1">
                <a:solidFill>
                  <a:schemeClr val="bg1"/>
                </a:solidFill>
              </a:rPr>
              <a:t>LoRA</a:t>
            </a:r>
            <a:r>
              <a:rPr lang="en-US" dirty="0">
                <a:solidFill>
                  <a:schemeClr val="bg1"/>
                </a:solidFill>
              </a:rPr>
              <a:t> to fine-tune it efficiently on a domain-specific essay dataset.</a:t>
            </a:r>
          </a:p>
          <a:p>
            <a:pPr algn="just">
              <a:buNone/>
            </a:pPr>
            <a:endParaRPr lang="en-US" sz="900" dirty="0">
              <a:solidFill>
                <a:schemeClr val="bg1"/>
              </a:solidFill>
            </a:endParaRPr>
          </a:p>
          <a:p>
            <a:pPr algn="just">
              <a:buNone/>
            </a:pPr>
            <a:r>
              <a:rPr lang="en-US" dirty="0">
                <a:solidFill>
                  <a:schemeClr val="bg1"/>
                </a:solidFill>
              </a:rPr>
              <a:t>Our primary objectives are:</a:t>
            </a:r>
          </a:p>
          <a:p>
            <a:pPr lvl="1" algn="just">
              <a:buFont typeface="Arial" panose="020B0604020202020204" pitchFamily="34" charset="0"/>
              <a:buChar char="•"/>
            </a:pPr>
            <a:r>
              <a:rPr lang="en-US" dirty="0">
                <a:solidFill>
                  <a:schemeClr val="bg1"/>
                </a:solidFill>
              </a:rPr>
              <a:t> To generate </a:t>
            </a:r>
            <a:r>
              <a:rPr lang="en-US" b="1" dirty="0">
                <a:solidFill>
                  <a:schemeClr val="bg1"/>
                </a:solidFill>
              </a:rPr>
              <a:t>personalized, structured feedback</a:t>
            </a:r>
            <a:r>
              <a:rPr lang="en-US" dirty="0">
                <a:solidFill>
                  <a:schemeClr val="bg1"/>
                </a:solidFill>
              </a:rPr>
              <a:t> for each essay, and</a:t>
            </a:r>
          </a:p>
          <a:p>
            <a:pPr lvl="1" algn="just">
              <a:buFont typeface="Arial" panose="020B0604020202020204" pitchFamily="34" charset="0"/>
              <a:buChar char="•"/>
            </a:pPr>
            <a:r>
              <a:rPr lang="en-US" dirty="0">
                <a:solidFill>
                  <a:schemeClr val="bg1"/>
                </a:solidFill>
              </a:rPr>
              <a:t> To maintain computational efficiency using parameter-efficient fine-tuning methods.</a:t>
            </a:r>
          </a:p>
          <a:p>
            <a:pPr algn="just"/>
            <a:endParaRPr lang="en-US" sz="800" dirty="0">
              <a:solidFill>
                <a:schemeClr val="bg1"/>
              </a:solidFill>
            </a:endParaRPr>
          </a:p>
          <a:p>
            <a:pPr algn="just"/>
            <a:r>
              <a:rPr lang="en-US" dirty="0">
                <a:solidFill>
                  <a:schemeClr val="bg1"/>
                </a:solidFill>
              </a:rPr>
              <a:t>	This project not only demonstrates the effectiveness of </a:t>
            </a:r>
            <a:r>
              <a:rPr lang="en-US" dirty="0" err="1">
                <a:solidFill>
                  <a:schemeClr val="bg1"/>
                </a:solidFill>
              </a:rPr>
              <a:t>LoRA</a:t>
            </a:r>
            <a:r>
              <a:rPr lang="en-US" dirty="0">
                <a:solidFill>
                  <a:schemeClr val="bg1"/>
                </a:solidFill>
              </a:rPr>
              <a:t> in adapting large models to specialized tasks with minimal overhead but also highlights the importance of structured output in real-world educational applications.</a:t>
            </a:r>
          </a:p>
          <a:p>
            <a:pPr algn="just"/>
            <a:endParaRPr lang="en-US" dirty="0">
              <a:solidFill>
                <a:schemeClr val="bg1"/>
              </a:solidFill>
            </a:endParaRPr>
          </a:p>
        </p:txBody>
      </p:sp>
    </p:spTree>
    <p:extLst>
      <p:ext uri="{BB962C8B-B14F-4D97-AF65-F5344CB8AC3E}">
        <p14:creationId xmlns:p14="http://schemas.microsoft.com/office/powerpoint/2010/main" val="139719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3B758832-92E0-1815-99DB-DA732BCB8056}"/>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EC0F1917-BED8-D89A-E140-E901036BA24C}"/>
              </a:ext>
            </a:extLst>
          </p:cNvPr>
          <p:cNvSpPr>
            <a:spLocks noGrp="1"/>
          </p:cNvSpPr>
          <p:nvPr>
            <p:ph type="subTitle" idx="1"/>
          </p:nvPr>
        </p:nvSpPr>
        <p:spPr>
          <a:xfrm>
            <a:off x="80656" y="218752"/>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D404DA18-F5F2-74FB-7AC7-E0DD287D912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30</a:t>
            </a:fld>
            <a:endParaRPr lang="en-US" dirty="0"/>
          </a:p>
        </p:txBody>
      </p:sp>
      <p:sp>
        <p:nvSpPr>
          <p:cNvPr id="2" name="TextBox 1">
            <a:extLst>
              <a:ext uri="{FF2B5EF4-FFF2-40B4-BE49-F238E27FC236}">
                <a16:creationId xmlns:a16="http://schemas.microsoft.com/office/drawing/2014/main" id="{E13C5C8C-70CB-7ACB-B179-8308B225937F}"/>
              </a:ext>
            </a:extLst>
          </p:cNvPr>
          <p:cNvSpPr txBox="1"/>
          <p:nvPr/>
        </p:nvSpPr>
        <p:spPr>
          <a:xfrm>
            <a:off x="262934" y="1437944"/>
            <a:ext cx="5215695" cy="3978012"/>
          </a:xfrm>
          <a:prstGeom prst="rect">
            <a:avLst/>
          </a:prstGeom>
          <a:noFill/>
        </p:spPr>
        <p:txBody>
          <a:bodyPr wrap="square" rtlCol="0">
            <a:spAutoFit/>
          </a:bodyPr>
          <a:lstStyle/>
          <a:p>
            <a:r>
              <a:rPr lang="en-US" dirty="0">
                <a:solidFill>
                  <a:schemeClr val="bg1"/>
                </a:solidFill>
              </a:rPr>
              <a:t>This graph highlights how much better our model got at explaining the variation in Feedback generation after applying </a:t>
            </a:r>
            <a:r>
              <a:rPr lang="en-US" dirty="0" err="1">
                <a:solidFill>
                  <a:schemeClr val="bg1"/>
                </a:solidFill>
              </a:rPr>
              <a:t>LoRA</a:t>
            </a:r>
            <a:r>
              <a:rPr lang="en-US" dirty="0">
                <a:solidFill>
                  <a:schemeClr val="bg1"/>
                </a:solidFill>
              </a:rPr>
              <a:t>. </a:t>
            </a:r>
          </a:p>
          <a:p>
            <a:endParaRPr lang="en-US" sz="1000" dirty="0">
              <a:solidFill>
                <a:schemeClr val="bg1"/>
              </a:solidFill>
            </a:endParaRPr>
          </a:p>
          <a:p>
            <a:r>
              <a:rPr lang="en-US" dirty="0">
                <a:solidFill>
                  <a:schemeClr val="bg1"/>
                </a:solidFill>
              </a:rPr>
              <a:t>The "Before </a:t>
            </a:r>
            <a:r>
              <a:rPr lang="en-US" dirty="0" err="1">
                <a:solidFill>
                  <a:schemeClr val="bg1"/>
                </a:solidFill>
              </a:rPr>
              <a:t>LoRA</a:t>
            </a:r>
            <a:r>
              <a:rPr lang="en-US" dirty="0">
                <a:solidFill>
                  <a:schemeClr val="bg1"/>
                </a:solidFill>
              </a:rPr>
              <a:t>" bar shows the Rouge-L of the Flan-T5 model, which was quite low around 0.076.</a:t>
            </a:r>
          </a:p>
          <a:p>
            <a:endParaRPr lang="en-US" sz="800" dirty="0">
              <a:solidFill>
                <a:schemeClr val="bg1"/>
              </a:solidFill>
            </a:endParaRPr>
          </a:p>
          <a:p>
            <a:r>
              <a:rPr lang="en-US" dirty="0">
                <a:solidFill>
                  <a:schemeClr val="bg1"/>
                </a:solidFill>
              </a:rPr>
              <a:t>That Low value means the model was doing very bad at generating feedbacks, clearly struggling to learn anything useful. But after fine-tuning with </a:t>
            </a:r>
            <a:r>
              <a:rPr lang="en-US" dirty="0" err="1">
                <a:solidFill>
                  <a:schemeClr val="bg1"/>
                </a:solidFill>
              </a:rPr>
              <a:t>LoRA</a:t>
            </a:r>
            <a:r>
              <a:rPr lang="en-US" dirty="0">
                <a:solidFill>
                  <a:schemeClr val="bg1"/>
                </a:solidFill>
              </a:rPr>
              <a:t>, the Rouge-L jumped to about 0.983. </a:t>
            </a:r>
          </a:p>
          <a:p>
            <a:endParaRPr lang="en-US" sz="800" dirty="0">
              <a:solidFill>
                <a:schemeClr val="bg1"/>
              </a:solidFill>
            </a:endParaRPr>
          </a:p>
          <a:p>
            <a:endParaRPr lang="en-US" sz="1050" dirty="0">
              <a:solidFill>
                <a:schemeClr val="bg1"/>
              </a:solidFill>
            </a:endParaRPr>
          </a:p>
          <a:p>
            <a:r>
              <a:rPr lang="en-US" dirty="0">
                <a:solidFill>
                  <a:schemeClr val="bg1"/>
                </a:solidFill>
              </a:rPr>
              <a:t>It’s strong evidence that </a:t>
            </a:r>
            <a:r>
              <a:rPr lang="en-US" dirty="0" err="1">
                <a:solidFill>
                  <a:schemeClr val="bg1"/>
                </a:solidFill>
              </a:rPr>
              <a:t>LoRA</a:t>
            </a:r>
            <a:r>
              <a:rPr lang="en-US" dirty="0">
                <a:solidFill>
                  <a:schemeClr val="bg1"/>
                </a:solidFill>
              </a:rPr>
              <a:t> helped the model truly understand the essay and feedback patterns without needing to update the entire network.</a:t>
            </a:r>
          </a:p>
        </p:txBody>
      </p:sp>
      <p:pic>
        <p:nvPicPr>
          <p:cNvPr id="6" name="Picture 5" descr="A graph with red and blue bars&#10;&#10;AI-generated content may be incorrect.">
            <a:extLst>
              <a:ext uri="{FF2B5EF4-FFF2-40B4-BE49-F238E27FC236}">
                <a16:creationId xmlns:a16="http://schemas.microsoft.com/office/drawing/2014/main" id="{8701610E-4A7A-B23D-573F-12BEA20D169A}"/>
              </a:ext>
            </a:extLst>
          </p:cNvPr>
          <p:cNvPicPr>
            <a:picLocks noChangeAspect="1"/>
          </p:cNvPicPr>
          <p:nvPr/>
        </p:nvPicPr>
        <p:blipFill>
          <a:blip r:embed="rId3"/>
          <a:stretch>
            <a:fillRect/>
          </a:stretch>
        </p:blipFill>
        <p:spPr>
          <a:xfrm>
            <a:off x="6443485" y="491613"/>
            <a:ext cx="5394971" cy="5643716"/>
          </a:xfrm>
          <a:prstGeom prst="rect">
            <a:avLst/>
          </a:prstGeom>
        </p:spPr>
      </p:pic>
    </p:spTree>
    <p:extLst>
      <p:ext uri="{BB962C8B-B14F-4D97-AF65-F5344CB8AC3E}">
        <p14:creationId xmlns:p14="http://schemas.microsoft.com/office/powerpoint/2010/main" val="20531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conclusion</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10804954" cy="3723753"/>
          </a:xfrm>
        </p:spPr>
        <p:txBody>
          <a:bodyPr/>
          <a:lstStyle/>
          <a:p>
            <a:pPr marL="0" indent="0">
              <a:buNone/>
            </a:pPr>
            <a:r>
              <a:rPr lang="en-US" dirty="0"/>
              <a:t>In conclusion, our project successfully demonstrated how </a:t>
            </a:r>
            <a:r>
              <a:rPr lang="en-US" dirty="0" err="1"/>
              <a:t>LoRA</a:t>
            </a:r>
            <a:r>
              <a:rPr lang="en-US" dirty="0"/>
              <a:t> fine-tuning can significantly improve the performance of a large pre-trained language model like FLAN-T5 on the task of automated feedback generation. By selectively training only a small number of parameters, we achieved remarkable gains in accuracy and generalization, as evidenced by the significant improvements in ROUGE-1, ROUGE-2, and ROUGE-L scores.</a:t>
            </a:r>
          </a:p>
          <a:p>
            <a:pPr marL="0" indent="0">
              <a:buNone/>
            </a:pPr>
            <a:r>
              <a:rPr lang="en-US" dirty="0"/>
              <a:t>The visual comparisons before and after </a:t>
            </a:r>
            <a:r>
              <a:rPr lang="en-US" dirty="0" err="1"/>
              <a:t>LoRA</a:t>
            </a:r>
            <a:r>
              <a:rPr lang="en-US" dirty="0"/>
              <a:t> tuning clearly show how the model's predictions became more aligned with actual scores, proving the effectiveness of parameter-efficient fine-tuning.</a:t>
            </a:r>
          </a:p>
          <a:p>
            <a:pPr marL="0" indent="0">
              <a:buNone/>
            </a:pPr>
            <a:r>
              <a:rPr lang="en-US" dirty="0"/>
              <a:t>Overall, our results highlight not only the practicality of </a:t>
            </a:r>
            <a:r>
              <a:rPr lang="en-US" dirty="0" err="1"/>
              <a:t>LoRA</a:t>
            </a:r>
            <a:r>
              <a:rPr lang="en-US" dirty="0"/>
              <a:t> in low-resource settings but also its potential for enhancing fairness and reliability in educational NLU applications.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31</a:t>
            </a:fld>
            <a:endParaRPr lang="en-US" dirty="0"/>
          </a:p>
        </p:txBody>
      </p:sp>
    </p:spTree>
    <p:extLst>
      <p:ext uri="{BB962C8B-B14F-4D97-AF65-F5344CB8AC3E}">
        <p14:creationId xmlns:p14="http://schemas.microsoft.com/office/powerpoint/2010/main" val="272805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sz="4400" dirty="0"/>
              <a:t>Thank you </a:t>
            </a:r>
          </a:p>
        </p:txBody>
      </p:sp>
    </p:spTree>
    <p:extLst>
      <p:ext uri="{BB962C8B-B14F-4D97-AF65-F5344CB8AC3E}">
        <p14:creationId xmlns:p14="http://schemas.microsoft.com/office/powerpoint/2010/main" val="13307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DBD0C-629F-A6CB-93E3-6E3FC48F8849}"/>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D850FD18-CBBF-2EAF-353A-F3EEE682FA8E}"/>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C6A51ED-FF89-DA9B-B39A-4D7F53744E5D}"/>
              </a:ext>
            </a:extLst>
          </p:cNvPr>
          <p:cNvSpPr>
            <a:spLocks noGrp="1"/>
          </p:cNvSpPr>
          <p:nvPr>
            <p:ph type="title"/>
          </p:nvPr>
        </p:nvSpPr>
        <p:spPr>
          <a:xfrm>
            <a:off x="2932448" y="264160"/>
            <a:ext cx="6327105" cy="3373973"/>
          </a:xfrm>
        </p:spPr>
        <p:txBody>
          <a:bodyPr anchor="b"/>
          <a:lstStyle/>
          <a:p>
            <a:pPr algn="ctr"/>
            <a:r>
              <a:rPr lang="en-US" sz="4400" dirty="0"/>
              <a:t>Dataset Information</a:t>
            </a:r>
          </a:p>
        </p:txBody>
      </p:sp>
    </p:spTree>
    <p:extLst>
      <p:ext uri="{BB962C8B-B14F-4D97-AF65-F5344CB8AC3E}">
        <p14:creationId xmlns:p14="http://schemas.microsoft.com/office/powerpoint/2010/main" val="16345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692458" y="3178206"/>
            <a:ext cx="4110362" cy="491576"/>
          </a:xfrm>
        </p:spPr>
        <p:txBody>
          <a:bodyPr/>
          <a:lstStyle/>
          <a:p>
            <a:pPr algn="ctr"/>
            <a:r>
              <a:rPr lang="en-US" b="1" dirty="0"/>
              <a:t>Overview</a:t>
            </a:r>
            <a:endParaRPr lang="en-US" dirty="0"/>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692458" y="1434994"/>
            <a:ext cx="4110362" cy="1006366"/>
          </a:xfrm>
        </p:spPr>
        <p:txBody>
          <a:bodyPr/>
          <a:lstStyle/>
          <a:p>
            <a:pPr algn="ctr"/>
            <a:r>
              <a:rPr lang="en-US" dirty="0"/>
              <a:t>Dataset Information</a:t>
            </a:r>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id="{CDC198C2-5142-672D-DC5C-D18004CF703B}"/>
              </a:ext>
            </a:extLst>
          </p:cNvPr>
          <p:cNvSpPr txBox="1"/>
          <p:nvPr/>
        </p:nvSpPr>
        <p:spPr>
          <a:xfrm>
            <a:off x="6529462" y="1800906"/>
            <a:ext cx="5073654" cy="3708708"/>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dirty="0">
                <a:solidFill>
                  <a:schemeClr val="bg1"/>
                </a:solidFill>
              </a:rPr>
              <a:t>	This project uses three complementary datasets to train and evaluate the model for essay scoring and feedback generation:</a:t>
            </a:r>
            <a:r>
              <a:rPr lang="en-US" dirty="0"/>
              <a:t>	</a:t>
            </a:r>
          </a:p>
          <a:p>
            <a:pPr marL="742950" lvl="1" indent="-285750" algn="just" eaLnBrk="0" fontAlgn="base" hangingPunct="0">
              <a:spcBef>
                <a:spcPct val="0"/>
              </a:spcBef>
              <a:spcAft>
                <a:spcPct val="0"/>
              </a:spcAft>
              <a:buFont typeface="Arial" panose="020B0604020202020204" pitchFamily="34" charset="0"/>
              <a:buChar char="•"/>
            </a:pPr>
            <a:endParaRPr lang="en-US" sz="800"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endParaRPr lang="en-US"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endParaRPr lang="en-US"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r>
              <a:rPr lang="en-US" dirty="0">
                <a:solidFill>
                  <a:schemeClr val="bg1"/>
                </a:solidFill>
              </a:rPr>
              <a:t>Persuade</a:t>
            </a:r>
            <a:r>
              <a:rPr lang="en-US" dirty="0"/>
              <a:t> </a:t>
            </a:r>
            <a:r>
              <a:rPr lang="en-US" dirty="0">
                <a:solidFill>
                  <a:schemeClr val="bg1"/>
                </a:solidFill>
              </a:rPr>
              <a:t>2.0</a:t>
            </a:r>
            <a:r>
              <a:rPr lang="en-US" dirty="0"/>
              <a:t> </a:t>
            </a:r>
            <a:r>
              <a:rPr lang="en-US" dirty="0">
                <a:solidFill>
                  <a:schemeClr val="bg1"/>
                </a:solidFill>
              </a:rPr>
              <a:t>Dataset</a:t>
            </a:r>
          </a:p>
          <a:p>
            <a:pPr marL="400050" lvl="1" indent="-285750" algn="just" eaLnBrk="0" fontAlgn="base" hangingPunct="0">
              <a:spcBef>
                <a:spcPct val="0"/>
              </a:spcBef>
              <a:spcAft>
                <a:spcPct val="0"/>
              </a:spcAft>
              <a:buFont typeface="Arial" panose="020B0604020202020204" pitchFamily="34" charset="0"/>
              <a:buChar char="•"/>
            </a:pPr>
            <a:endParaRPr lang="en-US" sz="900"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r>
              <a:rPr lang="en-US" dirty="0">
                <a:solidFill>
                  <a:schemeClr val="bg1"/>
                </a:solidFill>
              </a:rPr>
              <a:t>ASAP 2.0 Dataset</a:t>
            </a:r>
          </a:p>
          <a:p>
            <a:pPr marL="400050" lvl="1" indent="-285750" algn="just" eaLnBrk="0" fontAlgn="base" hangingPunct="0">
              <a:spcBef>
                <a:spcPct val="0"/>
              </a:spcBef>
              <a:spcAft>
                <a:spcPct val="0"/>
              </a:spcAft>
              <a:buFont typeface="Arial" panose="020B0604020202020204" pitchFamily="34" charset="0"/>
              <a:buChar char="•"/>
            </a:pPr>
            <a:endParaRPr lang="en-US" sz="800"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r>
              <a:rPr lang="en-US" dirty="0">
                <a:solidFill>
                  <a:srgbClr val="E8EAED"/>
                </a:solidFill>
                <a:latin typeface="zeitung"/>
              </a:rPr>
              <a:t>P</a:t>
            </a:r>
            <a:r>
              <a:rPr lang="en-US" i="0" dirty="0">
                <a:solidFill>
                  <a:srgbClr val="E8EAED"/>
                </a:solidFill>
                <a:effectLst/>
                <a:latin typeface="zeitung"/>
              </a:rPr>
              <a:t>ersuade Corpus and Ellipse Corpus Combined Dataset</a:t>
            </a:r>
          </a:p>
          <a:p>
            <a:pPr marL="400050" lvl="1" indent="-285750" algn="just" eaLnBrk="0" fontAlgn="base" hangingPunct="0">
              <a:spcBef>
                <a:spcPct val="0"/>
              </a:spcBef>
              <a:spcAft>
                <a:spcPct val="0"/>
              </a:spcAft>
              <a:buFont typeface="Arial" panose="020B0604020202020204" pitchFamily="34" charset="0"/>
              <a:buChar char="•"/>
            </a:pPr>
            <a:endParaRPr lang="en-US"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endParaRPr lang="en-US" sz="1200" dirty="0">
              <a:solidFill>
                <a:schemeClr val="bg1"/>
              </a:solidFill>
            </a:endParaRPr>
          </a:p>
          <a:p>
            <a:pPr algn="just" eaLnBrk="0" fontAlgn="base" hangingPunct="0">
              <a:spcBef>
                <a:spcPct val="0"/>
              </a:spcBef>
              <a:spcAft>
                <a:spcPct val="0"/>
              </a:spcAft>
            </a:pPr>
            <a:endParaRPr lang="en-US" dirty="0">
              <a:solidFill>
                <a:schemeClr val="bg1"/>
              </a:solidFill>
            </a:endParaRPr>
          </a:p>
        </p:txBody>
      </p:sp>
    </p:spTree>
    <p:extLst>
      <p:ext uri="{BB962C8B-B14F-4D97-AF65-F5344CB8AC3E}">
        <p14:creationId xmlns:p14="http://schemas.microsoft.com/office/powerpoint/2010/main" val="59814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F1744-D072-59E1-80B4-969A7FAF8504}"/>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D39F0481-B325-793B-3C04-757CAFED7430}"/>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FB52F5E2-14D2-D108-7D3F-D29C4BAE8B0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
        <p:nvSpPr>
          <p:cNvPr id="5" name="TextBox 4">
            <a:extLst>
              <a:ext uri="{FF2B5EF4-FFF2-40B4-BE49-F238E27FC236}">
                <a16:creationId xmlns:a16="http://schemas.microsoft.com/office/drawing/2014/main" id="{A1DFEA6D-2C1F-52AF-231C-72D3C5865A9E}"/>
              </a:ext>
            </a:extLst>
          </p:cNvPr>
          <p:cNvSpPr txBox="1"/>
          <p:nvPr/>
        </p:nvSpPr>
        <p:spPr>
          <a:xfrm>
            <a:off x="665826" y="1411549"/>
            <a:ext cx="10884024" cy="3631763"/>
          </a:xfrm>
          <a:prstGeom prst="rect">
            <a:avLst/>
          </a:prstGeom>
          <a:noFill/>
        </p:spPr>
        <p:txBody>
          <a:bodyPr wrap="square" rtlCol="0">
            <a:spAutoFit/>
          </a:bodyPr>
          <a:lstStyle/>
          <a:p>
            <a:pPr marL="285750" indent="-285750" algn="just" eaLnBrk="0" fontAlgn="base" hangingPunct="0">
              <a:spcBef>
                <a:spcPct val="0"/>
              </a:spcBef>
              <a:spcAft>
                <a:spcPct val="0"/>
              </a:spcAft>
              <a:buFont typeface="Arial" panose="020B0604020202020204" pitchFamily="34" charset="0"/>
              <a:buChar char="•"/>
            </a:pPr>
            <a:r>
              <a:rPr lang="en-US" b="1" dirty="0">
                <a:solidFill>
                  <a:schemeClr val="bg1"/>
                </a:solidFill>
              </a:rPr>
              <a:t>ASAP 2.0 Dataset</a:t>
            </a:r>
          </a:p>
          <a:p>
            <a:pPr marL="742950" lvl="1" indent="-285750" algn="just" eaLnBrk="0" fontAlgn="base" hangingPunct="0">
              <a:spcBef>
                <a:spcPct val="0"/>
              </a:spcBef>
              <a:spcAft>
                <a:spcPct val="0"/>
              </a:spcAft>
              <a:buFont typeface="Arial" panose="020B0604020202020204" pitchFamily="34" charset="0"/>
              <a:buChar char="•"/>
            </a:pPr>
            <a:r>
              <a:rPr lang="en-US" sz="1600" b="1" dirty="0">
                <a:solidFill>
                  <a:schemeClr val="bg1"/>
                </a:solidFill>
              </a:rPr>
              <a:t>Structure</a:t>
            </a:r>
            <a:r>
              <a:rPr lang="en-US" sz="1800" dirty="0">
                <a:solidFill>
                  <a:schemeClr val="bg1"/>
                </a:solidFill>
              </a:rPr>
              <a:t>:</a:t>
            </a:r>
          </a:p>
          <a:p>
            <a:pPr lvl="2" algn="just" eaLnBrk="0" fontAlgn="base" hangingPunct="0">
              <a:spcBef>
                <a:spcPct val="0"/>
              </a:spcBef>
              <a:spcAft>
                <a:spcPct val="0"/>
              </a:spcAft>
            </a:pPr>
            <a:r>
              <a:rPr lang="en-US" b="1" dirty="0">
                <a:solidFill>
                  <a:schemeClr val="bg1"/>
                </a:solidFill>
              </a:rPr>
              <a:t>     </a:t>
            </a:r>
            <a:r>
              <a:rPr lang="en-US" sz="1400" dirty="0" err="1">
                <a:solidFill>
                  <a:schemeClr val="bg1"/>
                </a:solidFill>
              </a:rPr>
              <a:t>essay_id</a:t>
            </a:r>
            <a:r>
              <a:rPr lang="en-US" sz="1400" dirty="0">
                <a:solidFill>
                  <a:schemeClr val="bg1"/>
                </a:solidFill>
              </a:rPr>
              <a:t>: Essay Identifier</a:t>
            </a:r>
          </a:p>
          <a:p>
            <a:pPr lvl="2" algn="just" eaLnBrk="0" fontAlgn="base" hangingPunct="0">
              <a:spcBef>
                <a:spcPct val="0"/>
              </a:spcBef>
              <a:spcAft>
                <a:spcPct val="0"/>
              </a:spcAft>
            </a:pPr>
            <a:r>
              <a:rPr lang="en-US" sz="1400" b="1" dirty="0">
                <a:solidFill>
                  <a:schemeClr val="bg1"/>
                </a:solidFill>
              </a:rPr>
              <a:t>       </a:t>
            </a:r>
            <a:r>
              <a:rPr lang="en-US" sz="1400" b="1" dirty="0" err="1">
                <a:solidFill>
                  <a:schemeClr val="bg1"/>
                </a:solidFill>
              </a:rPr>
              <a:t>full_text</a:t>
            </a:r>
            <a:r>
              <a:rPr lang="en-US" sz="1400" b="1" dirty="0">
                <a:solidFill>
                  <a:schemeClr val="bg1"/>
                </a:solidFill>
              </a:rPr>
              <a:t>: </a:t>
            </a:r>
            <a:r>
              <a:rPr lang="en-US" sz="1400" dirty="0">
                <a:solidFill>
                  <a:schemeClr val="bg1"/>
                </a:solidFill>
              </a:rPr>
              <a:t>full essay text</a:t>
            </a:r>
            <a:r>
              <a:rPr lang="en-US" sz="1400" b="1" dirty="0">
                <a:solidFill>
                  <a:schemeClr val="bg1"/>
                </a:solidFill>
              </a:rPr>
              <a:t>   </a:t>
            </a:r>
            <a:endParaRPr lang="en-US" sz="1400" dirty="0">
              <a:solidFill>
                <a:schemeClr val="bg1"/>
              </a:solidFill>
            </a:endParaRPr>
          </a:p>
          <a:p>
            <a:pPr lvl="2" algn="just" eaLnBrk="0" fontAlgn="base" hangingPunct="0">
              <a:spcBef>
                <a:spcPct val="0"/>
              </a:spcBef>
              <a:spcAft>
                <a:spcPct val="0"/>
              </a:spcAft>
            </a:pPr>
            <a:r>
              <a:rPr lang="en-US" sz="1400" dirty="0">
                <a:solidFill>
                  <a:schemeClr val="bg1"/>
                </a:solidFill>
              </a:rPr>
              <a:t>      score: Final score (range from 0 to 6)</a:t>
            </a:r>
          </a:p>
          <a:p>
            <a:pPr marL="1203325" lvl="2"/>
            <a:r>
              <a:rPr lang="en-US" sz="1400" dirty="0">
                <a:solidFill>
                  <a:schemeClr val="bg1"/>
                </a:solidFill>
              </a:rPr>
              <a:t>assignment: Full prompt or writing assignment text</a:t>
            </a:r>
          </a:p>
          <a:p>
            <a:pPr marL="1203325" lvl="2"/>
            <a:r>
              <a:rPr lang="en-US" sz="1400" dirty="0" err="1">
                <a:solidFill>
                  <a:schemeClr val="bg1"/>
                </a:solidFill>
              </a:rPr>
              <a:t>prompt_name</a:t>
            </a:r>
            <a:r>
              <a:rPr lang="en-US" sz="1400" dirty="0">
                <a:solidFill>
                  <a:schemeClr val="bg1"/>
                </a:solidFill>
              </a:rPr>
              <a:t> Short name for the prompt</a:t>
            </a:r>
          </a:p>
          <a:p>
            <a:pPr marL="1203325" lvl="2"/>
            <a:r>
              <a:rPr lang="en-US" sz="1400" dirty="0" err="1">
                <a:solidFill>
                  <a:schemeClr val="bg1"/>
                </a:solidFill>
              </a:rPr>
              <a:t>economically_disadvantaged</a:t>
            </a:r>
            <a:r>
              <a:rPr lang="en-US" sz="1400" dirty="0">
                <a:solidFill>
                  <a:schemeClr val="bg1"/>
                </a:solidFill>
              </a:rPr>
              <a:t>: Whether the student is economically disadvantaged (Yes / No / Other)</a:t>
            </a:r>
          </a:p>
          <a:p>
            <a:pPr marL="1203325" lvl="2"/>
            <a:r>
              <a:rPr lang="en-US" sz="1400" dirty="0" err="1">
                <a:solidFill>
                  <a:schemeClr val="bg1"/>
                </a:solidFill>
              </a:rPr>
              <a:t>student_disability_status</a:t>
            </a:r>
            <a:r>
              <a:rPr lang="en-US" sz="1400" dirty="0">
                <a:solidFill>
                  <a:schemeClr val="bg1"/>
                </a:solidFill>
              </a:rPr>
              <a:t>: Whether the student is identified as having a disability</a:t>
            </a:r>
          </a:p>
          <a:p>
            <a:pPr marL="1203325" lvl="2"/>
            <a:r>
              <a:rPr lang="en-US" sz="1400" dirty="0" err="1">
                <a:solidFill>
                  <a:schemeClr val="bg1"/>
                </a:solidFill>
              </a:rPr>
              <a:t>ell_status</a:t>
            </a:r>
            <a:r>
              <a:rPr lang="en-US" sz="1400" dirty="0">
                <a:solidFill>
                  <a:schemeClr val="bg1"/>
                </a:solidFill>
              </a:rPr>
              <a:t>: ELL (English Language Learner) status (Yes / No / Other)</a:t>
            </a:r>
          </a:p>
          <a:p>
            <a:pPr marL="1203325" lvl="2"/>
            <a:r>
              <a:rPr lang="en-US" sz="1400" dirty="0" err="1">
                <a:solidFill>
                  <a:schemeClr val="bg1"/>
                </a:solidFill>
              </a:rPr>
              <a:t>race_ethnicity</a:t>
            </a:r>
            <a:r>
              <a:rPr lang="en-US" sz="1400" dirty="0">
                <a:solidFill>
                  <a:schemeClr val="bg1"/>
                </a:solidFill>
              </a:rPr>
              <a:t> Race/ethnicity of the student</a:t>
            </a:r>
          </a:p>
          <a:p>
            <a:pPr marL="1203325" lvl="2"/>
            <a:r>
              <a:rPr lang="en-US" sz="1400" dirty="0">
                <a:solidFill>
                  <a:schemeClr val="bg1"/>
                </a:solidFill>
              </a:rPr>
              <a:t>gender: Gender of the student (M / F)</a:t>
            </a:r>
          </a:p>
          <a:p>
            <a:pPr marL="746125" lvl="2" indent="-231775">
              <a:buFont typeface="Arial" panose="020B0604020202020204" pitchFamily="34" charset="0"/>
              <a:buChar char="•"/>
            </a:pPr>
            <a:endParaRPr lang="en-US" sz="400" dirty="0">
              <a:solidFill>
                <a:schemeClr val="bg1"/>
              </a:solidFill>
            </a:endParaRPr>
          </a:p>
          <a:p>
            <a:pPr marL="746125" lvl="2" indent="-284163">
              <a:buFont typeface="Arial" panose="020B0604020202020204" pitchFamily="34" charset="0"/>
              <a:buChar char="•"/>
            </a:pPr>
            <a:r>
              <a:rPr lang="en-US" sz="1600" b="1" dirty="0">
                <a:solidFill>
                  <a:schemeClr val="bg1"/>
                </a:solidFill>
              </a:rPr>
              <a:t>Source: </a:t>
            </a:r>
            <a:r>
              <a:rPr lang="en-US" sz="1600" dirty="0">
                <a:solidFill>
                  <a:schemeClr val="bg1"/>
                </a:solidFill>
              </a:rPr>
              <a:t>Kaggle - </a:t>
            </a:r>
            <a:r>
              <a:rPr lang="en-US" sz="1600" dirty="0">
                <a:hlinkClick r:id="rId3"/>
              </a:rPr>
              <a:t>ASAP 2.0: Automated Student Assessment Prize</a:t>
            </a:r>
            <a:endParaRPr lang="en-US" sz="1600" dirty="0"/>
          </a:p>
          <a:p>
            <a:pPr marL="746125" lvl="2" indent="-284163">
              <a:buFont typeface="Arial" panose="020B0604020202020204" pitchFamily="34" charset="0"/>
              <a:buChar char="•"/>
            </a:pPr>
            <a:r>
              <a:rPr lang="en-US" sz="1600" b="1" dirty="0">
                <a:solidFill>
                  <a:schemeClr val="bg1"/>
                </a:solidFill>
              </a:rPr>
              <a:t>Size: The dataset </a:t>
            </a:r>
            <a:r>
              <a:rPr lang="en-US" sz="1600" dirty="0">
                <a:solidFill>
                  <a:schemeClr val="bg1"/>
                </a:solidFill>
              </a:rPr>
              <a:t>contains</a:t>
            </a:r>
            <a:r>
              <a:rPr lang="en-US" sz="1600" b="1" dirty="0">
                <a:solidFill>
                  <a:schemeClr val="bg1"/>
                </a:solidFill>
              </a:rPr>
              <a:t> 24,728 rows </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12854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6DD69-BC01-A83A-B8D7-CA5BF4DAE8B8}"/>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C0692E19-CF28-4E27-1AA2-7C82A93E0716}"/>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C91B1433-0317-4F55-6F4E-6B91CA92712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5" name="TextBox 4">
            <a:extLst>
              <a:ext uri="{FF2B5EF4-FFF2-40B4-BE49-F238E27FC236}">
                <a16:creationId xmlns:a16="http://schemas.microsoft.com/office/drawing/2014/main" id="{7FD9C902-A364-FC26-A8C3-AFAAD8591BF8}"/>
              </a:ext>
            </a:extLst>
          </p:cNvPr>
          <p:cNvSpPr txBox="1"/>
          <p:nvPr/>
        </p:nvSpPr>
        <p:spPr>
          <a:xfrm>
            <a:off x="665826" y="1411549"/>
            <a:ext cx="10884024" cy="335476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Persuade 2.0 Dataset</a:t>
            </a:r>
          </a:p>
          <a:p>
            <a:pPr marL="742950" lvl="1" indent="-285750">
              <a:buFont typeface="Arial" panose="020B0604020202020204" pitchFamily="34" charset="0"/>
              <a:buChar char="•"/>
            </a:pPr>
            <a:r>
              <a:rPr lang="en-US" b="1" i="0" dirty="0">
                <a:solidFill>
                  <a:srgbClr val="E8EAED"/>
                </a:solidFill>
                <a:effectLst/>
                <a:latin typeface="Inter"/>
              </a:rPr>
              <a:t>AES2-persuade</a:t>
            </a:r>
            <a:endParaRPr lang="en-US"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dirty="0">
                <a:solidFill>
                  <a:schemeClr val="bg1"/>
                </a:solidFill>
              </a:rPr>
              <a:t>:</a:t>
            </a:r>
          </a:p>
          <a:p>
            <a:pPr lvl="3"/>
            <a:r>
              <a:rPr lang="en-US" sz="1400" dirty="0" err="1">
                <a:solidFill>
                  <a:schemeClr val="bg1"/>
                </a:solidFill>
              </a:rPr>
              <a:t>essay_id</a:t>
            </a:r>
            <a:r>
              <a:rPr lang="en-US" sz="1400" dirty="0">
                <a:solidFill>
                  <a:schemeClr val="bg1"/>
                </a:solidFill>
              </a:rPr>
              <a:t>: Essay Identifier</a:t>
            </a:r>
          </a:p>
          <a:p>
            <a:pPr lvl="3"/>
            <a:r>
              <a:rPr lang="en-US" sz="1400" dirty="0" err="1">
                <a:solidFill>
                  <a:schemeClr val="bg1"/>
                </a:solidFill>
              </a:rPr>
              <a:t>full_text</a:t>
            </a:r>
            <a:r>
              <a:rPr lang="en-US" sz="1400" dirty="0">
                <a:solidFill>
                  <a:schemeClr val="bg1"/>
                </a:solidFill>
              </a:rPr>
              <a:t>: Full essay text</a:t>
            </a:r>
          </a:p>
          <a:p>
            <a:pPr lvl="3"/>
            <a:r>
              <a:rPr lang="en-US" sz="1400" dirty="0">
                <a:solidFill>
                  <a:schemeClr val="bg1"/>
                </a:solidFill>
              </a:rPr>
              <a:t>score: Final holistic score (range from 1 to 6)</a:t>
            </a:r>
          </a:p>
          <a:p>
            <a:pPr lvl="3"/>
            <a:r>
              <a:rPr lang="en-US" sz="1400" dirty="0" err="1">
                <a:solidFill>
                  <a:schemeClr val="bg1"/>
                </a:solidFill>
              </a:rPr>
              <a:t>prompt_name</a:t>
            </a:r>
            <a:r>
              <a:rPr lang="en-US" sz="1400" dirty="0">
                <a:solidFill>
                  <a:schemeClr val="bg1"/>
                </a:solidFill>
              </a:rPr>
              <a:t>: Short name for the essay prompt</a:t>
            </a:r>
          </a:p>
          <a:p>
            <a:pPr lvl="3"/>
            <a:r>
              <a:rPr lang="en-US" sz="1400" dirty="0" err="1">
                <a:solidFill>
                  <a:schemeClr val="bg1"/>
                </a:solidFill>
              </a:rPr>
              <a:t>src</a:t>
            </a:r>
            <a:r>
              <a:rPr lang="en-US" sz="1400" dirty="0">
                <a:solidFill>
                  <a:schemeClr val="bg1"/>
                </a:solidFill>
              </a:rPr>
              <a:t>: Data source origin</a:t>
            </a:r>
          </a:p>
          <a:p>
            <a:pPr lvl="3"/>
            <a:r>
              <a:rPr lang="en-US" sz="1400" dirty="0">
                <a:solidFill>
                  <a:schemeClr val="bg1"/>
                </a:solidFill>
              </a:rPr>
              <a:t>predicted: Boolean indicator of whether a prediction exists (true/false)</a:t>
            </a:r>
          </a:p>
          <a:p>
            <a:pPr lvl="3"/>
            <a:r>
              <a:rPr lang="en-US" sz="1400" dirty="0" err="1">
                <a:solidFill>
                  <a:schemeClr val="bg1"/>
                </a:solidFill>
              </a:rPr>
              <a:t>prompt_label</a:t>
            </a:r>
            <a:r>
              <a:rPr lang="en-US" sz="1400" dirty="0">
                <a:solidFill>
                  <a:schemeClr val="bg1"/>
                </a:solidFill>
              </a:rPr>
              <a:t>: Numeric label representing the associated prompt bucket</a:t>
            </a:r>
          </a:p>
          <a:p>
            <a:pPr marL="1657350" lvl="3" indent="-285750">
              <a:buFont typeface="Arial" panose="020B0604020202020204" pitchFamily="34" charset="0"/>
              <a:buChar char="•"/>
            </a:pPr>
            <a:endParaRPr lang="en-US" sz="1200" dirty="0">
              <a:solidFill>
                <a:schemeClr val="bg1"/>
              </a:solidFill>
            </a:endParaRPr>
          </a:p>
          <a:p>
            <a:pPr marL="1200150" lvl="2" indent="-285750">
              <a:buFont typeface="Arial" panose="020B0604020202020204" pitchFamily="34" charset="0"/>
              <a:buChar char="•"/>
            </a:pPr>
            <a:r>
              <a:rPr lang="en-US" sz="1600" b="1" dirty="0">
                <a:solidFill>
                  <a:schemeClr val="bg1"/>
                </a:solidFill>
              </a:rPr>
              <a:t>Source</a:t>
            </a:r>
            <a:r>
              <a:rPr lang="en-US" sz="1600" dirty="0">
                <a:solidFill>
                  <a:schemeClr val="bg1"/>
                </a:solidFill>
              </a:rPr>
              <a:t>: Kaggle - </a:t>
            </a:r>
            <a:r>
              <a:rPr lang="en-US" sz="1600" dirty="0">
                <a:hlinkClick r:id="rId3"/>
              </a:rPr>
              <a:t>persuade-2.0</a:t>
            </a:r>
            <a:endParaRPr lang="en-US" sz="1600" dirty="0">
              <a:solidFill>
                <a:schemeClr val="bg1"/>
              </a:solidFill>
            </a:endParaRPr>
          </a:p>
          <a:p>
            <a:pPr marL="1200150" lvl="2" indent="-285750">
              <a:buFont typeface="Arial" panose="020B0604020202020204" pitchFamily="34" charset="0"/>
              <a:buChar char="•"/>
            </a:pPr>
            <a:r>
              <a:rPr lang="en-US" sz="1600" b="1" dirty="0">
                <a:solidFill>
                  <a:schemeClr val="bg1"/>
                </a:solidFill>
              </a:rPr>
              <a:t>Size</a:t>
            </a:r>
            <a:r>
              <a:rPr lang="en-US" sz="1600" dirty="0">
                <a:solidFill>
                  <a:schemeClr val="bg1"/>
                </a:solidFill>
              </a:rPr>
              <a:t>: The dataset contains 30,432 rows</a:t>
            </a:r>
          </a:p>
          <a:p>
            <a:pPr lvl="1"/>
            <a:endParaRPr lang="en-US" sz="1600" dirty="0">
              <a:solidFill>
                <a:schemeClr val="bg1"/>
              </a:solidFill>
            </a:endParaRPr>
          </a:p>
        </p:txBody>
      </p:sp>
    </p:spTree>
    <p:extLst>
      <p:ext uri="{BB962C8B-B14F-4D97-AF65-F5344CB8AC3E}">
        <p14:creationId xmlns:p14="http://schemas.microsoft.com/office/powerpoint/2010/main" val="121518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FD49A-2D12-8065-F2DC-23B5753E207B}"/>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76F50FF-1FB1-8EF1-2D2A-A0C8CF3DADFD}"/>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36BFBC68-9584-AE6B-3943-DCECF0E3B4B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5" name="TextBox 4">
            <a:extLst>
              <a:ext uri="{FF2B5EF4-FFF2-40B4-BE49-F238E27FC236}">
                <a16:creationId xmlns:a16="http://schemas.microsoft.com/office/drawing/2014/main" id="{BD676979-80D1-C952-7CA6-9C77F6C08815}"/>
              </a:ext>
            </a:extLst>
          </p:cNvPr>
          <p:cNvSpPr txBox="1"/>
          <p:nvPr/>
        </p:nvSpPr>
        <p:spPr>
          <a:xfrm>
            <a:off x="665826" y="1411549"/>
            <a:ext cx="10884024" cy="410112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Persuade 2.0 Dataset</a:t>
            </a:r>
          </a:p>
          <a:p>
            <a:pPr marL="742950" lvl="1" indent="-285750" algn="just" eaLnBrk="0" fontAlgn="base" hangingPunct="0">
              <a:spcBef>
                <a:spcPct val="0"/>
              </a:spcBef>
              <a:spcAft>
                <a:spcPct val="0"/>
              </a:spcAft>
              <a:buFont typeface="Arial" panose="020B0604020202020204" pitchFamily="34" charset="0"/>
              <a:buChar char="•"/>
            </a:pPr>
            <a:r>
              <a:rPr lang="en-US" b="1" i="0" dirty="0">
                <a:solidFill>
                  <a:srgbClr val="E8EAED"/>
                </a:solidFill>
                <a:effectLst/>
                <a:latin typeface="Inter"/>
              </a:rPr>
              <a:t>persuade_2.0_human_scores_demo_id_github</a:t>
            </a: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endParaRPr lang="en-US" sz="1400" b="1" dirty="0">
              <a:solidFill>
                <a:schemeClr val="bg1"/>
              </a:solidFill>
            </a:endParaRPr>
          </a:p>
          <a:p>
            <a:pPr lvl="3"/>
            <a:r>
              <a:rPr lang="en-US" sz="1400" b="1" dirty="0" err="1">
                <a:solidFill>
                  <a:schemeClr val="bg1"/>
                </a:solidFill>
              </a:rPr>
              <a:t>essay_id_comp</a:t>
            </a:r>
            <a:r>
              <a:rPr lang="en-US" sz="1400" b="1" dirty="0">
                <a:solidFill>
                  <a:schemeClr val="bg1"/>
                </a:solidFill>
              </a:rPr>
              <a:t>: </a:t>
            </a:r>
            <a:r>
              <a:rPr lang="en-US" sz="1400" dirty="0">
                <a:solidFill>
                  <a:schemeClr val="bg1"/>
                </a:solidFill>
              </a:rPr>
              <a:t>Essay identifier</a:t>
            </a:r>
          </a:p>
          <a:p>
            <a:pPr lvl="3"/>
            <a:r>
              <a:rPr lang="en-US" sz="1400" b="1" dirty="0" err="1">
                <a:solidFill>
                  <a:schemeClr val="bg1"/>
                </a:solidFill>
              </a:rPr>
              <a:t>full_text</a:t>
            </a:r>
            <a:r>
              <a:rPr lang="en-US" sz="1400" dirty="0">
                <a:solidFill>
                  <a:schemeClr val="bg1"/>
                </a:solidFill>
              </a:rPr>
              <a:t>: Full essay text</a:t>
            </a:r>
          </a:p>
          <a:p>
            <a:pPr lvl="3"/>
            <a:r>
              <a:rPr lang="en-US" sz="1400" b="1" dirty="0" err="1">
                <a:solidFill>
                  <a:schemeClr val="bg1"/>
                </a:solidFill>
              </a:rPr>
              <a:t>holistic_essay_score</a:t>
            </a:r>
            <a:r>
              <a:rPr lang="en-US" sz="1400" b="1" dirty="0">
                <a:solidFill>
                  <a:schemeClr val="bg1"/>
                </a:solidFill>
              </a:rPr>
              <a:t>: </a:t>
            </a:r>
            <a:r>
              <a:rPr lang="en-US" sz="1400" dirty="0">
                <a:solidFill>
                  <a:schemeClr val="bg1"/>
                </a:solidFill>
              </a:rPr>
              <a:t>Holistic score assigned to each essay (range from 1 to 6)</a:t>
            </a:r>
          </a:p>
          <a:p>
            <a:pPr lvl="3"/>
            <a:r>
              <a:rPr lang="en-US" sz="1400" b="1" dirty="0" err="1">
                <a:solidFill>
                  <a:schemeClr val="bg1"/>
                </a:solidFill>
              </a:rPr>
              <a:t>word_count</a:t>
            </a:r>
            <a:r>
              <a:rPr lang="en-US" sz="1400" b="1" dirty="0">
                <a:solidFill>
                  <a:schemeClr val="bg1"/>
                </a:solidFill>
              </a:rPr>
              <a:t>: </a:t>
            </a:r>
            <a:r>
              <a:rPr lang="en-US" sz="1400" dirty="0">
                <a:solidFill>
                  <a:schemeClr val="bg1"/>
                </a:solidFill>
              </a:rPr>
              <a:t>Word count of the essay</a:t>
            </a:r>
          </a:p>
          <a:p>
            <a:pPr lvl="3"/>
            <a:r>
              <a:rPr lang="en-US" sz="1400" b="1" dirty="0" err="1">
                <a:solidFill>
                  <a:schemeClr val="bg1"/>
                </a:solidFill>
              </a:rPr>
              <a:t>prompt_name</a:t>
            </a:r>
            <a:r>
              <a:rPr lang="en-US" sz="1400" b="1" dirty="0">
                <a:solidFill>
                  <a:schemeClr val="bg1"/>
                </a:solidFill>
              </a:rPr>
              <a:t>: </a:t>
            </a:r>
            <a:r>
              <a:rPr lang="en-US" sz="1400" dirty="0">
                <a:solidFill>
                  <a:schemeClr val="bg1"/>
                </a:solidFill>
              </a:rPr>
              <a:t>Short name for the prompt </a:t>
            </a:r>
          </a:p>
          <a:p>
            <a:pPr lvl="3"/>
            <a:r>
              <a:rPr lang="en-US" sz="1400" b="1" dirty="0">
                <a:solidFill>
                  <a:schemeClr val="bg1"/>
                </a:solidFill>
              </a:rPr>
              <a:t>task</a:t>
            </a:r>
            <a:r>
              <a:rPr lang="en-US" sz="1400" dirty="0">
                <a:solidFill>
                  <a:schemeClr val="bg1"/>
                </a:solidFill>
              </a:rPr>
              <a:t>: Type of essay task (Independent / Text dependent)</a:t>
            </a:r>
          </a:p>
          <a:p>
            <a:pPr lvl="3"/>
            <a:r>
              <a:rPr lang="en-US" sz="1400" b="1" dirty="0">
                <a:solidFill>
                  <a:schemeClr val="bg1"/>
                </a:solidFill>
              </a:rPr>
              <a:t>assignment</a:t>
            </a:r>
            <a:r>
              <a:rPr lang="en-US" sz="1400" dirty="0">
                <a:solidFill>
                  <a:schemeClr val="bg1"/>
                </a:solidFill>
              </a:rPr>
              <a:t>: Full writing prompt or assignment text</a:t>
            </a:r>
          </a:p>
          <a:p>
            <a:pPr lvl="3"/>
            <a:r>
              <a:rPr lang="en-US" sz="1400" b="1" dirty="0" err="1">
                <a:solidFill>
                  <a:schemeClr val="bg1"/>
                </a:solidFill>
              </a:rPr>
              <a:t>source_text</a:t>
            </a:r>
            <a:r>
              <a:rPr lang="en-US" sz="1400" dirty="0">
                <a:solidFill>
                  <a:schemeClr val="bg1"/>
                </a:solidFill>
              </a:rPr>
              <a:t>: Source material used for the prompt </a:t>
            </a:r>
          </a:p>
          <a:p>
            <a:pPr lvl="3"/>
            <a:r>
              <a:rPr lang="en-US" sz="1400" b="1" dirty="0">
                <a:solidFill>
                  <a:schemeClr val="bg1"/>
                </a:solidFill>
              </a:rPr>
              <a:t>gender</a:t>
            </a:r>
            <a:r>
              <a:rPr lang="en-US" sz="1400" dirty="0">
                <a:solidFill>
                  <a:schemeClr val="bg1"/>
                </a:solidFill>
              </a:rPr>
              <a:t>: Gender of the student (M / F)</a:t>
            </a:r>
          </a:p>
          <a:p>
            <a:pPr lvl="3"/>
            <a:r>
              <a:rPr lang="en-US" sz="1400" b="1" dirty="0" err="1">
                <a:solidFill>
                  <a:schemeClr val="bg1"/>
                </a:solidFill>
              </a:rPr>
              <a:t>grade_level</a:t>
            </a:r>
            <a:r>
              <a:rPr lang="en-US" sz="1400" dirty="0">
                <a:solidFill>
                  <a:schemeClr val="bg1"/>
                </a:solidFill>
              </a:rPr>
              <a:t>: Student's grade level</a:t>
            </a:r>
          </a:p>
          <a:p>
            <a:pPr marL="1657350" lvl="3" indent="-285750">
              <a:buFont typeface="Arial" panose="020B0604020202020204" pitchFamily="34" charset="0"/>
              <a:buChar char="•"/>
            </a:pPr>
            <a:endParaRPr lang="en-US" sz="1200" dirty="0">
              <a:solidFill>
                <a:schemeClr val="bg1"/>
              </a:solidFill>
            </a:endParaRPr>
          </a:p>
          <a:p>
            <a:pPr marL="1200150" lvl="2" indent="-285750">
              <a:buFont typeface="Arial" panose="020B0604020202020204" pitchFamily="34" charset="0"/>
              <a:buChar char="•"/>
            </a:pPr>
            <a:r>
              <a:rPr lang="en-US" sz="1600" b="1" dirty="0">
                <a:solidFill>
                  <a:schemeClr val="bg1"/>
                </a:solidFill>
              </a:rPr>
              <a:t>Source</a:t>
            </a:r>
            <a:r>
              <a:rPr lang="en-US" sz="1600" dirty="0">
                <a:solidFill>
                  <a:schemeClr val="bg1"/>
                </a:solidFill>
              </a:rPr>
              <a:t>: </a:t>
            </a:r>
            <a:r>
              <a:rPr lang="en-US" sz="1400" dirty="0">
                <a:solidFill>
                  <a:schemeClr val="bg1"/>
                </a:solidFill>
              </a:rPr>
              <a:t>Kaggle - </a:t>
            </a:r>
            <a:r>
              <a:rPr lang="en-US" sz="1400" dirty="0">
                <a:hlinkClick r:id="rId3"/>
              </a:rPr>
              <a:t>persuade-2.0</a:t>
            </a:r>
            <a:endParaRPr lang="en-US" sz="1400" dirty="0"/>
          </a:p>
          <a:p>
            <a:pPr marL="1200150" lvl="2" indent="-285750">
              <a:buFont typeface="Arial" panose="020B0604020202020204" pitchFamily="34" charset="0"/>
              <a:buChar char="•"/>
            </a:pPr>
            <a:r>
              <a:rPr lang="en-US" sz="1600" b="1" dirty="0">
                <a:solidFill>
                  <a:schemeClr val="bg1"/>
                </a:solidFill>
              </a:rPr>
              <a:t>Size</a:t>
            </a:r>
            <a:r>
              <a:rPr lang="en-US" sz="1600" dirty="0">
                <a:solidFill>
                  <a:schemeClr val="bg1"/>
                </a:solidFill>
              </a:rPr>
              <a:t>: </a:t>
            </a:r>
            <a:r>
              <a:rPr lang="en-US" sz="1400" dirty="0">
                <a:solidFill>
                  <a:schemeClr val="bg1"/>
                </a:solidFill>
              </a:rPr>
              <a:t>The dataset contains 26,000 rows</a:t>
            </a:r>
            <a:endParaRPr lang="en-US" sz="1600" dirty="0">
              <a:solidFill>
                <a:schemeClr val="bg1"/>
              </a:solidFill>
            </a:endParaRP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425366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14E45-49EC-2B47-F93C-1639871AC0A0}"/>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AC07374-32E4-1C0A-5293-29C3A95685F0}"/>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9B33C576-72F5-5D6D-9337-7717E7C44AA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5" name="TextBox 4">
            <a:extLst>
              <a:ext uri="{FF2B5EF4-FFF2-40B4-BE49-F238E27FC236}">
                <a16:creationId xmlns:a16="http://schemas.microsoft.com/office/drawing/2014/main" id="{233917C6-0FDC-75A1-23CF-C84DB1332C8B}"/>
              </a:ext>
            </a:extLst>
          </p:cNvPr>
          <p:cNvSpPr txBox="1"/>
          <p:nvPr/>
        </p:nvSpPr>
        <p:spPr>
          <a:xfrm>
            <a:off x="665826" y="1411549"/>
            <a:ext cx="10884024" cy="3701013"/>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algn="just" eaLnBrk="0" fontAlgn="base" hangingPunct="0">
              <a:spcBef>
                <a:spcPct val="0"/>
              </a:spcBef>
              <a:spcAft>
                <a:spcPct val="0"/>
              </a:spcAft>
              <a:buFont typeface="Arial" panose="020B0604020202020204" pitchFamily="34" charset="0"/>
              <a:buChar char="•"/>
            </a:pPr>
            <a:r>
              <a:rPr lang="en-US" b="1" i="0" dirty="0" err="1">
                <a:solidFill>
                  <a:srgbClr val="E8EAED"/>
                </a:solidFill>
                <a:effectLst/>
                <a:latin typeface="Inter"/>
              </a:rPr>
              <a:t>all_data</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p>
          <a:p>
            <a:pPr lvl="4"/>
            <a:r>
              <a:rPr lang="en-US" sz="1400" b="1" dirty="0" err="1">
                <a:solidFill>
                  <a:schemeClr val="bg1"/>
                </a:solidFill>
              </a:rPr>
              <a:t>essay_id</a:t>
            </a:r>
            <a:r>
              <a:rPr lang="en-US" sz="1400" b="1" dirty="0">
                <a:solidFill>
                  <a:schemeClr val="bg1"/>
                </a:solidFill>
              </a:rPr>
              <a:t>:</a:t>
            </a:r>
            <a:r>
              <a:rPr lang="en-US" sz="1400" dirty="0">
                <a:solidFill>
                  <a:schemeClr val="bg1"/>
                </a:solidFill>
              </a:rPr>
              <a:t> Unique identifier for each essay</a:t>
            </a:r>
          </a:p>
          <a:p>
            <a:pPr lvl="4"/>
            <a:r>
              <a:rPr lang="en-US" sz="1400" b="1" dirty="0" err="1">
                <a:solidFill>
                  <a:schemeClr val="bg1"/>
                </a:solidFill>
              </a:rPr>
              <a:t>full_text</a:t>
            </a:r>
            <a:r>
              <a:rPr lang="en-US" sz="1400" b="1" dirty="0">
                <a:solidFill>
                  <a:schemeClr val="bg1"/>
                </a:solidFill>
              </a:rPr>
              <a:t>: </a:t>
            </a:r>
            <a:r>
              <a:rPr lang="en-US" sz="1400" dirty="0">
                <a:solidFill>
                  <a:schemeClr val="bg1"/>
                </a:solidFill>
              </a:rPr>
              <a:t>Raw student essay text</a:t>
            </a:r>
          </a:p>
          <a:p>
            <a:pPr lvl="4"/>
            <a:r>
              <a:rPr lang="en-US" sz="1400" b="1" dirty="0" err="1">
                <a:solidFill>
                  <a:schemeClr val="bg1"/>
                </a:solidFill>
              </a:rPr>
              <a:t>holistic_essay_score</a:t>
            </a:r>
            <a:r>
              <a:rPr lang="en-US" sz="1400" b="1" dirty="0">
                <a:solidFill>
                  <a:schemeClr val="bg1"/>
                </a:solidFill>
              </a:rPr>
              <a:t>:</a:t>
            </a:r>
            <a:r>
              <a:rPr lang="en-US" sz="1400" dirty="0">
                <a:solidFill>
                  <a:schemeClr val="bg1"/>
                </a:solidFill>
              </a:rPr>
              <a:t> Final score given to each essay (range 1.0 to 5.0)</a:t>
            </a:r>
          </a:p>
          <a:p>
            <a:pPr lvl="4"/>
            <a:r>
              <a:rPr lang="en-US" sz="1400" b="1" dirty="0" err="1">
                <a:solidFill>
                  <a:schemeClr val="bg1"/>
                </a:solidFill>
              </a:rPr>
              <a:t>word_count</a:t>
            </a:r>
            <a:r>
              <a:rPr lang="en-US" sz="1400" b="1" dirty="0">
                <a:solidFill>
                  <a:schemeClr val="bg1"/>
                </a:solidFill>
              </a:rPr>
              <a:t>:</a:t>
            </a:r>
            <a:r>
              <a:rPr lang="en-US" sz="1400" dirty="0">
                <a:solidFill>
                  <a:schemeClr val="bg1"/>
                </a:solidFill>
              </a:rPr>
              <a:t> Number of words in the essay</a:t>
            </a:r>
          </a:p>
          <a:p>
            <a:pPr lvl="4"/>
            <a:r>
              <a:rPr lang="en-US" sz="1400" b="1" dirty="0" err="1">
                <a:solidFill>
                  <a:schemeClr val="bg1"/>
                </a:solidFill>
              </a:rPr>
              <a:t>prompt_name</a:t>
            </a:r>
            <a:r>
              <a:rPr lang="en-US" sz="1400" b="1" dirty="0">
                <a:solidFill>
                  <a:schemeClr val="bg1"/>
                </a:solidFill>
              </a:rPr>
              <a:t>:</a:t>
            </a:r>
            <a:r>
              <a:rPr lang="en-US" sz="1400" dirty="0">
                <a:solidFill>
                  <a:schemeClr val="bg1"/>
                </a:solidFill>
              </a:rPr>
              <a:t> Name of the assigned writing prompt </a:t>
            </a:r>
          </a:p>
          <a:p>
            <a:pPr lvl="4"/>
            <a:r>
              <a:rPr lang="en-US" sz="1400" b="1" dirty="0" err="1">
                <a:solidFill>
                  <a:schemeClr val="bg1"/>
                </a:solidFill>
              </a:rPr>
              <a:t>annotated_text</a:t>
            </a:r>
            <a:r>
              <a:rPr lang="en-US" sz="1400" b="1" dirty="0">
                <a:solidFill>
                  <a:schemeClr val="bg1"/>
                </a:solidFill>
              </a:rPr>
              <a:t>:</a:t>
            </a:r>
            <a:r>
              <a:rPr lang="en-US" sz="1400" dirty="0">
                <a:solidFill>
                  <a:schemeClr val="bg1"/>
                </a:solidFill>
              </a:rPr>
              <a:t> Essay text with embedded discourse annotations</a:t>
            </a:r>
          </a:p>
          <a:p>
            <a:pPr lvl="4"/>
            <a:r>
              <a:rPr lang="en-US" sz="1400" b="1" dirty="0" err="1">
                <a:solidFill>
                  <a:schemeClr val="bg1"/>
                </a:solidFill>
              </a:rPr>
              <a:t>discourse_count</a:t>
            </a:r>
            <a:r>
              <a:rPr lang="en-US" sz="1400" b="1" dirty="0">
                <a:solidFill>
                  <a:schemeClr val="bg1"/>
                </a:solidFill>
              </a:rPr>
              <a:t>:</a:t>
            </a:r>
            <a:r>
              <a:rPr lang="en-US" sz="1400" dirty="0">
                <a:solidFill>
                  <a:schemeClr val="bg1"/>
                </a:solidFill>
              </a:rPr>
              <a:t> Total number of discourse elements in an essay</a:t>
            </a:r>
          </a:p>
          <a:p>
            <a:pPr lvl="4"/>
            <a:r>
              <a:rPr lang="en-US" sz="1400" b="1" dirty="0" err="1">
                <a:solidFill>
                  <a:schemeClr val="bg1"/>
                </a:solidFill>
              </a:rPr>
              <a:t>effective_count</a:t>
            </a:r>
            <a:r>
              <a:rPr lang="en-US" sz="1400" b="1" dirty="0">
                <a:solidFill>
                  <a:schemeClr val="bg1"/>
                </a:solidFill>
              </a:rPr>
              <a:t>:</a:t>
            </a:r>
            <a:r>
              <a:rPr lang="en-US" sz="1400" dirty="0">
                <a:solidFill>
                  <a:schemeClr val="bg1"/>
                </a:solidFill>
              </a:rPr>
              <a:t> Count of discourse elements marked as "Effective"</a:t>
            </a:r>
            <a:endParaRPr lang="en-US" sz="1400" b="1" dirty="0">
              <a:solidFill>
                <a:schemeClr val="bg1"/>
              </a:solidFill>
            </a:endParaRPr>
          </a:p>
          <a:p>
            <a:pPr lvl="4"/>
            <a:r>
              <a:rPr lang="en-US" sz="1400" b="1" dirty="0" err="1">
                <a:solidFill>
                  <a:schemeClr val="bg1"/>
                </a:solidFill>
              </a:rPr>
              <a:t>adequate_count</a:t>
            </a:r>
            <a:r>
              <a:rPr lang="en-US" sz="1400" b="1" dirty="0">
                <a:solidFill>
                  <a:schemeClr val="bg1"/>
                </a:solidFill>
              </a:rPr>
              <a:t>:</a:t>
            </a:r>
            <a:r>
              <a:rPr lang="en-US" sz="1400" dirty="0">
                <a:solidFill>
                  <a:schemeClr val="bg1"/>
                </a:solidFill>
              </a:rPr>
              <a:t> Count of discourse elements marked as "Adequate"</a:t>
            </a:r>
          </a:p>
          <a:p>
            <a:pPr marL="1200150" lvl="2" indent="-285750">
              <a:buFont typeface="Arial" panose="020B0604020202020204" pitchFamily="34" charset="0"/>
              <a:buChar char="•"/>
            </a:pPr>
            <a:r>
              <a:rPr lang="en-US" sz="1600" b="1" dirty="0">
                <a:solidFill>
                  <a:schemeClr val="bg1"/>
                </a:solidFill>
              </a:rPr>
              <a:t>Source: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1600" dirty="0"/>
          </a:p>
          <a:p>
            <a:pPr marL="1200150" lvl="2" indent="-285750">
              <a:buFont typeface="Arial" panose="020B0604020202020204" pitchFamily="34" charset="0"/>
              <a:buChar char="•"/>
            </a:pPr>
            <a:r>
              <a:rPr lang="en-US" sz="1600" b="1" dirty="0">
                <a:solidFill>
                  <a:schemeClr val="bg1"/>
                </a:solidFill>
              </a:rPr>
              <a:t>Size:</a:t>
            </a:r>
            <a:r>
              <a:rPr lang="en-US" sz="1600" dirty="0">
                <a:solidFill>
                  <a:schemeClr val="bg1"/>
                </a:solidFill>
              </a:rPr>
              <a:t> </a:t>
            </a:r>
            <a:r>
              <a:rPr lang="en-US" sz="1400" dirty="0">
                <a:solidFill>
                  <a:schemeClr val="bg1"/>
                </a:solidFill>
              </a:rPr>
              <a:t>118 annotated training essays</a:t>
            </a:r>
            <a:endParaRPr lang="en-US" sz="1600" dirty="0">
              <a:solidFill>
                <a:schemeClr val="bg1"/>
              </a:solidFill>
            </a:endParaRP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14040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{7D1B8B71-5B1D-40D6-89EB-2ABAD4BAED78}tf11936837_win32</Template>
  <TotalTime>604</TotalTime>
  <Words>2941</Words>
  <Application>Microsoft Office PowerPoint</Application>
  <PresentationFormat>Widescreen</PresentationFormat>
  <Paragraphs>315</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Nova</vt:lpstr>
      <vt:lpstr>Biome</vt:lpstr>
      <vt:lpstr>Calibri</vt:lpstr>
      <vt:lpstr>Inter</vt:lpstr>
      <vt:lpstr>Tenorite </vt:lpstr>
      <vt:lpstr>zeitung</vt:lpstr>
      <vt:lpstr>Custom</vt:lpstr>
      <vt:lpstr>Auto-feedback generator</vt:lpstr>
      <vt:lpstr>Agenda</vt:lpstr>
      <vt:lpstr>PowerPoint Presentation</vt:lpstr>
      <vt:lpstr>Dataset Information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 Model Information</vt:lpstr>
      <vt:lpstr>Overview</vt:lpstr>
      <vt:lpstr>PowerPoint Presentation</vt:lpstr>
      <vt:lpstr>PowerPoint Presentation</vt:lpstr>
      <vt:lpstr>Fine-Tuning with LoRA</vt:lpstr>
      <vt:lpstr>Lora Overview</vt:lpstr>
      <vt:lpstr>PowerPoint Presentation</vt:lpstr>
      <vt:lpstr>Evaluation Methods</vt:lpstr>
      <vt:lpstr>Evaluation Methods</vt:lpstr>
      <vt:lpstr>PowerPoint Presentation</vt:lpstr>
      <vt:lpstr>Evaluation Methods cont.</vt:lpstr>
      <vt:lpstr>Project  Results and Plots</vt:lpstr>
      <vt:lpstr>Overview</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20210773</dc:creator>
  <cp:lastModifiedBy>Mohammed 20210773</cp:lastModifiedBy>
  <cp:revision>18</cp:revision>
  <dcterms:created xsi:type="dcterms:W3CDTF">2025-05-04T12:18:45Z</dcterms:created>
  <dcterms:modified xsi:type="dcterms:W3CDTF">2025-05-12T03:31:52Z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