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handoutMasterIdLst>
    <p:handoutMasterId r:id="rId42"/>
  </p:handoutMasterIdLst>
  <p:sldIdLst>
    <p:sldId id="342" r:id="rId5"/>
    <p:sldId id="373" r:id="rId6"/>
    <p:sldId id="385" r:id="rId7"/>
    <p:sldId id="359" r:id="rId8"/>
    <p:sldId id="384" r:id="rId9"/>
    <p:sldId id="374" r:id="rId10"/>
    <p:sldId id="382" r:id="rId11"/>
    <p:sldId id="395" r:id="rId12"/>
    <p:sldId id="394" r:id="rId13"/>
    <p:sldId id="375" r:id="rId14"/>
    <p:sldId id="365" r:id="rId15"/>
    <p:sldId id="376" r:id="rId16"/>
    <p:sldId id="386" r:id="rId17"/>
    <p:sldId id="387" r:id="rId18"/>
    <p:sldId id="377" r:id="rId19"/>
    <p:sldId id="388" r:id="rId20"/>
    <p:sldId id="389" r:id="rId21"/>
    <p:sldId id="390" r:id="rId22"/>
    <p:sldId id="391" r:id="rId23"/>
    <p:sldId id="392" r:id="rId24"/>
    <p:sldId id="396" r:id="rId25"/>
    <p:sldId id="397" r:id="rId26"/>
    <p:sldId id="398" r:id="rId27"/>
    <p:sldId id="399" r:id="rId28"/>
    <p:sldId id="400" r:id="rId29"/>
    <p:sldId id="401" r:id="rId30"/>
    <p:sldId id="402" r:id="rId31"/>
    <p:sldId id="403" r:id="rId32"/>
    <p:sldId id="404" r:id="rId33"/>
    <p:sldId id="393" r:id="rId34"/>
    <p:sldId id="405" r:id="rId35"/>
    <p:sldId id="406" r:id="rId36"/>
    <p:sldId id="407" r:id="rId37"/>
    <p:sldId id="408" r:id="rId38"/>
    <p:sldId id="409" r:id="rId39"/>
    <p:sldId id="37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showGuides="1">
      <p:cViewPr>
        <p:scale>
          <a:sx n="75" d="100"/>
          <a:sy n="75" d="100"/>
        </p:scale>
        <p:origin x="974" y="-1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09-May-25</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09-May-25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16DB7-D95A-5824-C15C-72E931A6B7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789762-4A87-5350-EE57-59D4B416F5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D56BEC-546E-0B52-5593-D50D85250A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292099-DBCB-4110-CF69-18DAA4F1B6E6}"/>
              </a:ext>
            </a:extLst>
          </p:cNvPr>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1600533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7E202-FDE7-11AC-21CA-58A77FB3FB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A25F5D-9A13-5060-714A-15BB328575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D7B6ED-F189-A525-6EEF-8E542BB432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7DE364-6702-2760-B6BF-C24FD9F4DA1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9444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0DA46-16ED-C4E4-9D97-68CFFB7BC6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AF85E2-C2FE-9270-CBE5-3ED0063EE6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09E8C2-5582-9C36-D41B-8072C161E26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168443-CD3F-210C-A289-31548C16AA73}"/>
              </a:ext>
            </a:extLst>
          </p:cNvPr>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2906904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2646D-30FD-5522-10ED-44FDEE6693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14AC8E-5967-6680-0A2C-AD55A4EBED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90D888-BE70-0DA2-FEE9-F126BDEA5D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0CE47E-FF8F-DB7E-FE83-9B50FF55849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858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D3A73-3FB8-2894-808D-C0178BFEE0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05F620-07C6-FD1D-7A87-EFB2C439EB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65A320-B489-C44A-C6CF-255A375B27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066B10-BA05-4117-6959-C14784467C38}"/>
              </a:ext>
            </a:extLst>
          </p:cNvPr>
          <p:cNvSpPr>
            <a:spLocks noGrp="1"/>
          </p:cNvSpPr>
          <p:nvPr>
            <p:ph type="sldNum" sz="quarter" idx="5"/>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618264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69DD3-8DF8-0793-8037-399E6947A7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983FCA-C55A-6FDD-A0ED-B0813426A1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3DF5BA-74FA-2036-932B-8BB3EBEB60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FC8F11-8A17-320C-01DC-0B8D73559ED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1139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7FEC8-7803-9EC6-7D1F-F924E8BA75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703F04-F4E1-4CA5-96D9-C045A0693D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A71247-0F1D-5982-C54D-3EB44202B6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5090C2A-BE4F-C226-4F38-66ADBB186C39}"/>
              </a:ext>
            </a:extLst>
          </p:cNvPr>
          <p:cNvSpPr>
            <a:spLocks noGrp="1"/>
          </p:cNvSpPr>
          <p:nvPr>
            <p:ph type="sldNum" sz="quarter" idx="5"/>
          </p:nvPr>
        </p:nvSpPr>
        <p:spPr/>
        <p:txBody>
          <a:bodyPr/>
          <a:lstStyle/>
          <a:p>
            <a:fld id="{DEF75CB5-5666-5049-9AE0-38EFD385C21E}" type="slidenum">
              <a:rPr lang="en-US" smtClean="0"/>
              <a:t>20</a:t>
            </a:fld>
            <a:endParaRPr lang="en-US" dirty="0"/>
          </a:p>
        </p:txBody>
      </p:sp>
    </p:spTree>
    <p:extLst>
      <p:ext uri="{BB962C8B-B14F-4D97-AF65-F5344CB8AC3E}">
        <p14:creationId xmlns:p14="http://schemas.microsoft.com/office/powerpoint/2010/main" val="577926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E0304-67D9-26A4-9613-F6D24492D1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484CFD-7BFF-11F1-C0C7-B870AC4274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3B6747-FEBE-8B8B-92A1-58568B42BF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705D9E-55C3-32CF-BFF7-2ED1758E5DBA}"/>
              </a:ext>
            </a:extLst>
          </p:cNvPr>
          <p:cNvSpPr>
            <a:spLocks noGrp="1"/>
          </p:cNvSpPr>
          <p:nvPr>
            <p:ph type="sldNum" sz="quarter" idx="5"/>
          </p:nvPr>
        </p:nvSpPr>
        <p:spPr/>
        <p:txBody>
          <a:bodyPr/>
          <a:lstStyle/>
          <a:p>
            <a:fld id="{DEF75CB5-5666-5049-9AE0-38EFD385C21E}" type="slidenum">
              <a:rPr lang="en-US" smtClean="0"/>
              <a:t>21</a:t>
            </a:fld>
            <a:endParaRPr lang="en-US" dirty="0"/>
          </a:p>
        </p:txBody>
      </p:sp>
    </p:spTree>
    <p:extLst>
      <p:ext uri="{BB962C8B-B14F-4D97-AF65-F5344CB8AC3E}">
        <p14:creationId xmlns:p14="http://schemas.microsoft.com/office/powerpoint/2010/main" val="1702921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22</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A3E48-0096-892A-2B75-CE8D3722D0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83C29A-54B1-8F0D-5340-09E45F9EAE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82C6B1-9C05-FAFC-979E-5527A90B18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F0910E-DCB8-6972-51E8-D2CEF37C3F24}"/>
              </a:ext>
            </a:extLst>
          </p:cNvPr>
          <p:cNvSpPr>
            <a:spLocks noGrp="1"/>
          </p:cNvSpPr>
          <p:nvPr>
            <p:ph type="sldNum" sz="quarter" idx="5"/>
          </p:nvPr>
        </p:nvSpPr>
        <p:spPr/>
        <p:txBody>
          <a:bodyPr/>
          <a:lstStyle/>
          <a:p>
            <a:fld id="{DEF75CB5-5666-5049-9AE0-38EFD385C21E}" type="slidenum">
              <a:rPr lang="en-US" smtClean="0"/>
              <a:t>23</a:t>
            </a:fld>
            <a:endParaRPr lang="en-US" dirty="0"/>
          </a:p>
        </p:txBody>
      </p:sp>
    </p:spTree>
    <p:extLst>
      <p:ext uri="{BB962C8B-B14F-4D97-AF65-F5344CB8AC3E}">
        <p14:creationId xmlns:p14="http://schemas.microsoft.com/office/powerpoint/2010/main" val="3645556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E704A-0A0A-6800-CE4D-EB90DC15C1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3D434D-2A64-ECA8-406E-45B47C6D25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281874-537C-11CE-680B-3511407248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B9B40BE-CF8F-5152-8712-3266BCC93AA8}"/>
              </a:ext>
            </a:extLst>
          </p:cNvPr>
          <p:cNvSpPr>
            <a:spLocks noGrp="1"/>
          </p:cNvSpPr>
          <p:nvPr>
            <p:ph type="sldNum" sz="quarter" idx="5"/>
          </p:nvPr>
        </p:nvSpPr>
        <p:spPr/>
        <p:txBody>
          <a:bodyPr/>
          <a:lstStyle/>
          <a:p>
            <a:fld id="{DEF75CB5-5666-5049-9AE0-38EFD385C21E}" type="slidenum">
              <a:rPr lang="en-US" smtClean="0"/>
              <a:t>24</a:t>
            </a:fld>
            <a:endParaRPr lang="en-US" dirty="0"/>
          </a:p>
        </p:txBody>
      </p:sp>
    </p:spTree>
    <p:extLst>
      <p:ext uri="{BB962C8B-B14F-4D97-AF65-F5344CB8AC3E}">
        <p14:creationId xmlns:p14="http://schemas.microsoft.com/office/powerpoint/2010/main" val="3838940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C8E86-BF1D-0A7C-22F0-33D72461BD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FFE093-DE87-60C3-6B4F-159FCFAFD7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94F264-1F37-4EB9-83E3-EF22C5D17C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E115B7-0685-0D06-22EC-911569AC94E7}"/>
              </a:ext>
            </a:extLst>
          </p:cNvPr>
          <p:cNvSpPr>
            <a:spLocks noGrp="1"/>
          </p:cNvSpPr>
          <p:nvPr>
            <p:ph type="sldNum" sz="quarter" idx="5"/>
          </p:nvPr>
        </p:nvSpPr>
        <p:spPr/>
        <p:txBody>
          <a:bodyPr/>
          <a:lstStyle/>
          <a:p>
            <a:fld id="{DEF75CB5-5666-5049-9AE0-38EFD385C21E}" type="slidenum">
              <a:rPr lang="en-US" smtClean="0"/>
              <a:t>25</a:t>
            </a:fld>
            <a:endParaRPr lang="en-US" dirty="0"/>
          </a:p>
        </p:txBody>
      </p:sp>
    </p:spTree>
    <p:extLst>
      <p:ext uri="{BB962C8B-B14F-4D97-AF65-F5344CB8AC3E}">
        <p14:creationId xmlns:p14="http://schemas.microsoft.com/office/powerpoint/2010/main" val="3180526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5641D-BDFE-E9BE-5FE2-1624FE6531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2D2235-E255-2BAF-D5A3-FAFB8B3B34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CAD9AE-2A7F-3CC3-636F-13F9CF82BB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A1D0A1-F411-9042-780D-746EF19295EB}"/>
              </a:ext>
            </a:extLst>
          </p:cNvPr>
          <p:cNvSpPr>
            <a:spLocks noGrp="1"/>
          </p:cNvSpPr>
          <p:nvPr>
            <p:ph type="sldNum" sz="quarter" idx="5"/>
          </p:nvPr>
        </p:nvSpPr>
        <p:spPr/>
        <p:txBody>
          <a:bodyPr/>
          <a:lstStyle/>
          <a:p>
            <a:fld id="{DEF75CB5-5666-5049-9AE0-38EFD385C21E}" type="slidenum">
              <a:rPr lang="en-US" smtClean="0"/>
              <a:t>26</a:t>
            </a:fld>
            <a:endParaRPr lang="en-US" dirty="0"/>
          </a:p>
        </p:txBody>
      </p:sp>
    </p:spTree>
    <p:extLst>
      <p:ext uri="{BB962C8B-B14F-4D97-AF65-F5344CB8AC3E}">
        <p14:creationId xmlns:p14="http://schemas.microsoft.com/office/powerpoint/2010/main" val="37105729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9A83E-F6EA-F47A-9995-6FA260689D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5A348C-E504-1CD0-FD16-26424B287E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CC67B0-1AFC-03DA-0D3F-190825D8B0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958AB5-E4E2-4385-26BE-0C44231185FA}"/>
              </a:ext>
            </a:extLst>
          </p:cNvPr>
          <p:cNvSpPr>
            <a:spLocks noGrp="1"/>
          </p:cNvSpPr>
          <p:nvPr>
            <p:ph type="sldNum" sz="quarter" idx="5"/>
          </p:nvPr>
        </p:nvSpPr>
        <p:spPr/>
        <p:txBody>
          <a:bodyPr/>
          <a:lstStyle/>
          <a:p>
            <a:fld id="{DEF75CB5-5666-5049-9AE0-38EFD385C21E}" type="slidenum">
              <a:rPr lang="en-US" smtClean="0"/>
              <a:t>27</a:t>
            </a:fld>
            <a:endParaRPr lang="en-US" dirty="0"/>
          </a:p>
        </p:txBody>
      </p:sp>
    </p:spTree>
    <p:extLst>
      <p:ext uri="{BB962C8B-B14F-4D97-AF65-F5344CB8AC3E}">
        <p14:creationId xmlns:p14="http://schemas.microsoft.com/office/powerpoint/2010/main" val="3557337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9D124-9D77-CD37-CBF9-2B6B02BFAD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2D929B-AC4E-5C6C-6E71-AD745CD80C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7F5C9B-9D32-BA61-DFD2-F1B5ECA5FFC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4F00F2-BE0A-4333-0163-188C7A112C37}"/>
              </a:ext>
            </a:extLst>
          </p:cNvPr>
          <p:cNvSpPr>
            <a:spLocks noGrp="1"/>
          </p:cNvSpPr>
          <p:nvPr>
            <p:ph type="sldNum" sz="quarter" idx="5"/>
          </p:nvPr>
        </p:nvSpPr>
        <p:spPr/>
        <p:txBody>
          <a:bodyPr/>
          <a:lstStyle/>
          <a:p>
            <a:fld id="{DEF75CB5-5666-5049-9AE0-38EFD385C21E}" type="slidenum">
              <a:rPr lang="en-US" smtClean="0"/>
              <a:t>28</a:t>
            </a:fld>
            <a:endParaRPr lang="en-US" dirty="0"/>
          </a:p>
        </p:txBody>
      </p:sp>
    </p:spTree>
    <p:extLst>
      <p:ext uri="{BB962C8B-B14F-4D97-AF65-F5344CB8AC3E}">
        <p14:creationId xmlns:p14="http://schemas.microsoft.com/office/powerpoint/2010/main" val="7610956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8634E-DFC1-02A4-8A7D-A98F2B6D10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2810C5-701B-45AB-8221-90092E39C1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BF4843-22F7-421D-608B-90586FB926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4614C1-6811-9521-AFCF-DE89FC20E546}"/>
              </a:ext>
            </a:extLst>
          </p:cNvPr>
          <p:cNvSpPr>
            <a:spLocks noGrp="1"/>
          </p:cNvSpPr>
          <p:nvPr>
            <p:ph type="sldNum" sz="quarter" idx="5"/>
          </p:nvPr>
        </p:nvSpPr>
        <p:spPr/>
        <p:txBody>
          <a:bodyPr/>
          <a:lstStyle/>
          <a:p>
            <a:fld id="{DEF75CB5-5666-5049-9AE0-38EFD385C21E}" type="slidenum">
              <a:rPr lang="en-US" smtClean="0"/>
              <a:t>29</a:t>
            </a:fld>
            <a:endParaRPr lang="en-US" dirty="0"/>
          </a:p>
        </p:txBody>
      </p:sp>
    </p:spTree>
    <p:extLst>
      <p:ext uri="{BB962C8B-B14F-4D97-AF65-F5344CB8AC3E}">
        <p14:creationId xmlns:p14="http://schemas.microsoft.com/office/powerpoint/2010/main" val="3483841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EE8DC-0114-5158-985E-5D3A1D1FFE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E86A53-902E-AB4B-4E4F-FCF3070331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5D1D19-FC52-481E-0081-C95352B6D9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BA7880-2A7F-ED37-3379-EB3C8ED0A4E2}"/>
              </a:ext>
            </a:extLst>
          </p:cNvPr>
          <p:cNvSpPr>
            <a:spLocks noGrp="1"/>
          </p:cNvSpPr>
          <p:nvPr>
            <p:ph type="sldNum" sz="quarter" idx="5"/>
          </p:nvPr>
        </p:nvSpPr>
        <p:spPr/>
        <p:txBody>
          <a:bodyPr/>
          <a:lstStyle/>
          <a:p>
            <a:fld id="{DEF75CB5-5666-5049-9AE0-38EFD385C21E}" type="slidenum">
              <a:rPr lang="en-US" smtClean="0"/>
              <a:t>30</a:t>
            </a:fld>
            <a:endParaRPr lang="en-US" dirty="0"/>
          </a:p>
        </p:txBody>
      </p:sp>
    </p:spTree>
    <p:extLst>
      <p:ext uri="{BB962C8B-B14F-4D97-AF65-F5344CB8AC3E}">
        <p14:creationId xmlns:p14="http://schemas.microsoft.com/office/powerpoint/2010/main" val="867507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0A143-CB9F-F915-C688-897BE90234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14F9B2-E422-D5F8-B852-359B646651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4C6ED2-AD57-3864-F5A1-FA8449FAF3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3F4FBC8-FC58-A215-99D9-7B2EB376D296}"/>
              </a:ext>
            </a:extLst>
          </p:cNvPr>
          <p:cNvSpPr>
            <a:spLocks noGrp="1"/>
          </p:cNvSpPr>
          <p:nvPr>
            <p:ph type="sldNum" sz="quarter" idx="5"/>
          </p:nvPr>
        </p:nvSpPr>
        <p:spPr/>
        <p:txBody>
          <a:bodyPr/>
          <a:lstStyle/>
          <a:p>
            <a:fld id="{DEF75CB5-5666-5049-9AE0-38EFD385C21E}" type="slidenum">
              <a:rPr lang="en-US" smtClean="0"/>
              <a:t>31</a:t>
            </a:fld>
            <a:endParaRPr lang="en-US" dirty="0"/>
          </a:p>
        </p:txBody>
      </p:sp>
    </p:spTree>
    <p:extLst>
      <p:ext uri="{BB962C8B-B14F-4D97-AF65-F5344CB8AC3E}">
        <p14:creationId xmlns:p14="http://schemas.microsoft.com/office/powerpoint/2010/main" val="2569732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280AA-CE19-A9CA-D934-683A64E1AD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C21A6-804A-4B41-F807-42A2659C1B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59B10B-13C1-F697-7843-053CD15F892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A82365-40C2-3945-A1C8-040F80D55F54}"/>
              </a:ext>
            </a:extLst>
          </p:cNvPr>
          <p:cNvSpPr>
            <a:spLocks noGrp="1"/>
          </p:cNvSpPr>
          <p:nvPr>
            <p:ph type="sldNum" sz="quarter" idx="5"/>
          </p:nvPr>
        </p:nvSpPr>
        <p:spPr/>
        <p:txBody>
          <a:bodyPr/>
          <a:lstStyle/>
          <a:p>
            <a:fld id="{DEF75CB5-5666-5049-9AE0-38EFD385C21E}" type="slidenum">
              <a:rPr lang="en-US" smtClean="0"/>
              <a:t>32</a:t>
            </a:fld>
            <a:endParaRPr lang="en-US" dirty="0"/>
          </a:p>
        </p:txBody>
      </p:sp>
    </p:spTree>
    <p:extLst>
      <p:ext uri="{BB962C8B-B14F-4D97-AF65-F5344CB8AC3E}">
        <p14:creationId xmlns:p14="http://schemas.microsoft.com/office/powerpoint/2010/main" val="15506631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8F1F6-6C62-90BC-B082-DDFDB38CFC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12B2F2-4142-2EE0-4953-530ED331C0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C94EEF-E957-FDFF-9B41-475382CF4F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54ED19-FCF5-B5E9-1631-EFC116B864D7}"/>
              </a:ext>
            </a:extLst>
          </p:cNvPr>
          <p:cNvSpPr>
            <a:spLocks noGrp="1"/>
          </p:cNvSpPr>
          <p:nvPr>
            <p:ph type="sldNum" sz="quarter" idx="5"/>
          </p:nvPr>
        </p:nvSpPr>
        <p:spPr/>
        <p:txBody>
          <a:bodyPr/>
          <a:lstStyle/>
          <a:p>
            <a:fld id="{DEF75CB5-5666-5049-9AE0-38EFD385C21E}" type="slidenum">
              <a:rPr lang="en-US" smtClean="0"/>
              <a:t>33</a:t>
            </a:fld>
            <a:endParaRPr lang="en-US" dirty="0"/>
          </a:p>
        </p:txBody>
      </p:sp>
    </p:spTree>
    <p:extLst>
      <p:ext uri="{BB962C8B-B14F-4D97-AF65-F5344CB8AC3E}">
        <p14:creationId xmlns:p14="http://schemas.microsoft.com/office/powerpoint/2010/main" val="39769871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6C3EC-5FD3-65BB-7F45-B0CC7666BF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B45C0F-C5AF-A459-80E8-C2FFF1E11A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BF5DE1-9BEF-A44A-633E-DB50C21CD70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FC16D0-0DC1-CB8D-F320-D50B40934BA3}"/>
              </a:ext>
            </a:extLst>
          </p:cNvPr>
          <p:cNvSpPr>
            <a:spLocks noGrp="1"/>
          </p:cNvSpPr>
          <p:nvPr>
            <p:ph type="sldNum" sz="quarter" idx="5"/>
          </p:nvPr>
        </p:nvSpPr>
        <p:spPr/>
        <p:txBody>
          <a:bodyPr/>
          <a:lstStyle/>
          <a:p>
            <a:fld id="{DEF75CB5-5666-5049-9AE0-38EFD385C21E}" type="slidenum">
              <a:rPr lang="en-US" smtClean="0"/>
              <a:t>34</a:t>
            </a:fld>
            <a:endParaRPr lang="en-US" dirty="0"/>
          </a:p>
        </p:txBody>
      </p:sp>
    </p:spTree>
    <p:extLst>
      <p:ext uri="{BB962C8B-B14F-4D97-AF65-F5344CB8AC3E}">
        <p14:creationId xmlns:p14="http://schemas.microsoft.com/office/powerpoint/2010/main" val="478759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55C30-8824-41C7-E230-2DF9BADE26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D0BCBD-F30F-4F08-EC91-8A8DF0EC10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687343-5666-E25D-124B-2851D9F6EA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0F179E-48A9-910E-2074-4949146E8C4A}"/>
              </a:ext>
            </a:extLst>
          </p:cNvPr>
          <p:cNvSpPr>
            <a:spLocks noGrp="1"/>
          </p:cNvSpPr>
          <p:nvPr>
            <p:ph type="sldNum" sz="quarter" idx="5"/>
          </p:nvPr>
        </p:nvSpPr>
        <p:spPr/>
        <p:txBody>
          <a:bodyPr/>
          <a:lstStyle/>
          <a:p>
            <a:fld id="{DEF75CB5-5666-5049-9AE0-38EFD385C21E}" type="slidenum">
              <a:rPr lang="en-US" smtClean="0"/>
              <a:t>35</a:t>
            </a:fld>
            <a:endParaRPr lang="en-US" dirty="0"/>
          </a:p>
        </p:txBody>
      </p:sp>
    </p:spTree>
    <p:extLst>
      <p:ext uri="{BB962C8B-B14F-4D97-AF65-F5344CB8AC3E}">
        <p14:creationId xmlns:p14="http://schemas.microsoft.com/office/powerpoint/2010/main" val="3654901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36</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BC1BE-DE5F-25FC-9A4D-F27F456260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952227-F5A3-7570-73CA-7EC231CC72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E7C957-C484-2CA6-3553-3401687524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5C324E-B634-D804-8B2B-8F4A7C1892AD}"/>
              </a:ext>
            </a:extLst>
          </p:cNvPr>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3644472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12C73-1B49-A0D4-CDA0-05207030B2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A54488-DADB-704D-0666-28A0FE9BF0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9821D0-1AA0-07CE-57A5-E490644D65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23065E-46A7-4DB8-4D8A-2C1CDE871E3B}"/>
              </a:ext>
            </a:extLst>
          </p:cNvPr>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3496117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CE7AB-8002-846C-65C6-C4CD9CBC4E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75F0F5-A44D-D1E5-9178-9A7BC15728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B373D6-BEE7-800E-F30A-27A836F17C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B62BEE-B668-44FA-9EB1-4147D70067ED}"/>
              </a:ext>
            </a:extLst>
          </p:cNvPr>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2975932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5F889-D3E8-158F-061F-A1851E2E62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E2570C-B5FC-9705-5016-56E81CD6CC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CD91B0-C764-ECF7-E190-56341171B3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BAF0B74-F667-80CC-89B9-74FF3D957206}"/>
              </a:ext>
            </a:extLst>
          </p:cNvPr>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1400579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2982522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www.ultralytics.com/glossary/backbone" TargetMode="External"/><Relationship Id="rId7"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16.jpeg"/><Relationship Id="rId5" Type="http://schemas.openxmlformats.org/officeDocument/2006/relationships/hyperlink" Target="https://www.ultralytics.com/glossary/mean-average-precision-map" TargetMode="External"/><Relationship Id="rId4" Type="http://schemas.openxmlformats.org/officeDocument/2006/relationships/hyperlink" Target="https://www.ultralytics.com/glossary/feature-extraction"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hyperlink" Target="https://real-time-object-detection-for-autonomous-vehicles.streamlit.app/" TargetMode="External"/><Relationship Id="rId2" Type="http://schemas.openxmlformats.org/officeDocument/2006/relationships/notesSlide" Target="../notesSlides/notesSlide33.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hyperlink" Target="https://drive.google.com/file/d/1p_IHtohF5LnUlkr6YNL5f81TjzqwkVAr/view?usp=sharing"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E1C6662-0E23-E209-08F0-0C029DEA5F5C}"/>
              </a:ext>
            </a:extLst>
          </p:cNvPr>
          <p:cNvSpPr>
            <a:spLocks noGrp="1"/>
          </p:cNvSpPr>
          <p:nvPr>
            <p:ph type="title"/>
          </p:nvPr>
        </p:nvSpPr>
        <p:spPr>
          <a:xfrm>
            <a:off x="370114" y="1600200"/>
            <a:ext cx="5390607" cy="3390833"/>
          </a:xfrm>
        </p:spPr>
        <p:txBody>
          <a:bodyPr/>
          <a:lstStyle/>
          <a:p>
            <a:r>
              <a:rPr lang="en-US" sz="3200" dirty="0"/>
              <a:t>Real-time object detection for</a:t>
            </a:r>
            <a:br>
              <a:rPr lang="en-US" sz="3200" dirty="0"/>
            </a:br>
            <a:r>
              <a:rPr lang="en-US" sz="3200" dirty="0"/>
              <a:t>autonomous vehicles</a:t>
            </a:r>
            <a:br>
              <a:rPr lang="en-US" sz="3200" dirty="0"/>
            </a:br>
            <a:endParaRPr lang="en-US" sz="3200" dirty="0"/>
          </a:p>
        </p:txBody>
      </p:sp>
      <p:pic>
        <p:nvPicPr>
          <p:cNvPr id="3" name="Picture 2" descr="A logo of a globe with a graduation cap&#10;&#10;AI-generated content may be incorrect.">
            <a:extLst>
              <a:ext uri="{FF2B5EF4-FFF2-40B4-BE49-F238E27FC236}">
                <a16:creationId xmlns:a16="http://schemas.microsoft.com/office/drawing/2014/main" id="{F5406E92-BD6A-55BC-417D-169CECD5A93B}"/>
              </a:ext>
            </a:extLst>
          </p:cNvPr>
          <p:cNvPicPr>
            <a:picLocks noChangeAspect="1"/>
          </p:cNvPicPr>
          <p:nvPr/>
        </p:nvPicPr>
        <p:blipFill>
          <a:blip r:embed="rId3"/>
          <a:stretch>
            <a:fillRect/>
          </a:stretch>
        </p:blipFill>
        <p:spPr>
          <a:xfrm>
            <a:off x="7010400" y="1278302"/>
            <a:ext cx="4550481" cy="4183506"/>
          </a:xfrm>
          <a:prstGeom prst="rect">
            <a:avLst/>
          </a:prstGeom>
          <a:noFill/>
        </p:spPr>
      </p:pic>
      <p:sp>
        <p:nvSpPr>
          <p:cNvPr id="19" name="Slide Number Placeholder 4">
            <a:extLst>
              <a:ext uri="{FF2B5EF4-FFF2-40B4-BE49-F238E27FC236}">
                <a16:creationId xmlns:a16="http://schemas.microsoft.com/office/drawing/2014/main" id="{9C242241-F036-0EE7-9790-F9D54882BFC5}"/>
              </a:ext>
            </a:extLst>
          </p:cNvPr>
          <p:cNvSpPr>
            <a:spLocks noGrp="1"/>
          </p:cNvSpPr>
          <p:nvPr>
            <p:ph type="sldNum" sz="quarter" idx="12"/>
          </p:nvPr>
        </p:nvSpPr>
        <p:spPr>
          <a:xfrm>
            <a:off x="9140971" y="6226198"/>
            <a:ext cx="2743200" cy="365125"/>
          </a:xfrm>
        </p:spPr>
        <p:txBody>
          <a:bodyPr/>
          <a:lstStyle/>
          <a:p>
            <a:pPr>
              <a:spcAft>
                <a:spcPts val="600"/>
              </a:spcAft>
            </a:pPr>
            <a:fld id="{FE024F78-56A6-7740-B68D-8D4D026EDF3F}" type="slidenum">
              <a:rPr lang="en-US" smtClean="0"/>
              <a:pPr>
                <a:spcAft>
                  <a:spcPts val="600"/>
                </a:spcAft>
              </a:pPr>
              <a:t>1</a:t>
            </a:fld>
            <a:endParaRPr lang="en-US"/>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741680" y="430482"/>
            <a:ext cx="10500989" cy="1327464"/>
          </a:xfrm>
        </p:spPr>
        <p:txBody>
          <a:bodyPr anchor="b">
            <a:normAutofit/>
          </a:bodyPr>
          <a:lstStyle/>
          <a:p>
            <a:r>
              <a:rPr lang="en-US" dirty="0"/>
              <a:t>BDD100k  Advantages</a:t>
            </a:r>
          </a:p>
        </p:txBody>
      </p:sp>
      <p:pic>
        <p:nvPicPr>
          <p:cNvPr id="2052" name="Picture 4" descr="BDD100K: Images 100K - Dataset Ninja">
            <a:extLst>
              <a:ext uri="{FF2B5EF4-FFF2-40B4-BE49-F238E27FC236}">
                <a16:creationId xmlns:a16="http://schemas.microsoft.com/office/drawing/2014/main" id="{4720FE52-8A28-4763-BF2D-0FDB4B3D7E5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7249" y="2799644"/>
            <a:ext cx="4351329" cy="2404109"/>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74160DFF-2E7E-7A22-819A-C011020DFF01}"/>
              </a:ext>
            </a:extLst>
          </p:cNvPr>
          <p:cNvSpPr>
            <a:spLocks noGrp="1"/>
          </p:cNvSpPr>
          <p:nvPr>
            <p:ph sz="quarter" idx="36"/>
          </p:nvPr>
        </p:nvSpPr>
        <p:spPr>
          <a:xfrm>
            <a:off x="4927600" y="2465539"/>
            <a:ext cx="6315069" cy="3723753"/>
          </a:xfrm>
        </p:spPr>
        <p:txBody>
          <a:bodyPr>
            <a:normAutofit fontScale="92500" lnSpcReduction="20000"/>
          </a:bodyPr>
          <a:lstStyle/>
          <a:p>
            <a:pPr>
              <a:lnSpc>
                <a:spcPct val="110000"/>
              </a:lnSpc>
            </a:pPr>
            <a:r>
              <a:rPr lang="en-US" sz="1700" b="1" dirty="0"/>
              <a:t>Large-Scale:</a:t>
            </a:r>
            <a:r>
              <a:rPr lang="en-US" sz="1700" dirty="0"/>
              <a:t> Over 100,000 videos/images, making it suitable for training deep learning models</a:t>
            </a:r>
          </a:p>
          <a:p>
            <a:pPr>
              <a:lnSpc>
                <a:spcPct val="110000"/>
              </a:lnSpc>
            </a:pPr>
            <a:r>
              <a:rPr lang="en-US" sz="1700" b="1" dirty="0"/>
              <a:t>Diverse Conditions</a:t>
            </a:r>
            <a:r>
              <a:rPr lang="en-US" sz="1700" dirty="0"/>
              <a:t>: Captures varied weather (sunny, rainy, foggy), lighting (day/night), and scene types (city, highway, residential)</a:t>
            </a:r>
          </a:p>
          <a:p>
            <a:pPr>
              <a:lnSpc>
                <a:spcPct val="110000"/>
              </a:lnSpc>
            </a:pPr>
            <a:r>
              <a:rPr lang="en-US" sz="1700" b="1" dirty="0"/>
              <a:t>Rich Annotations</a:t>
            </a:r>
            <a:r>
              <a:rPr lang="en-US" sz="1700" dirty="0"/>
              <a:t>: Includes bounding boxes, semantic segmentation, lane markings, and drivable areas — enabling multi-task learning.</a:t>
            </a:r>
          </a:p>
          <a:p>
            <a:pPr>
              <a:lnSpc>
                <a:spcPct val="110000"/>
              </a:lnSpc>
            </a:pPr>
            <a:r>
              <a:rPr lang="en-US" sz="1700" b="1" dirty="0"/>
              <a:t>Real-World Scenarios</a:t>
            </a:r>
            <a:r>
              <a:rPr lang="en-US" sz="1700" dirty="0"/>
              <a:t>: Data collected from actual driving conditions across multiple geographic locations, ensuring realistic model training.</a:t>
            </a:r>
          </a:p>
          <a:p>
            <a:pPr>
              <a:lnSpc>
                <a:spcPct val="110000"/>
              </a:lnSpc>
            </a:pPr>
            <a:r>
              <a:rPr lang="en-US" sz="1700" b="1" dirty="0"/>
              <a:t>Relevant Object Classes Annotations </a:t>
            </a:r>
            <a:r>
              <a:rPr lang="en-US" sz="1700" dirty="0"/>
              <a:t>for 10 critical object categories (e.g., car, pedestrian, traffic light, cyclist, trains) directly applicable to detection tasks</a:t>
            </a:r>
            <a:r>
              <a:rPr lang="en-US" sz="1500" dirty="0"/>
              <a:t>.	</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10</a:t>
            </a:fld>
            <a:endParaRPr lang="en-US"/>
          </a:p>
        </p:txBody>
      </p:sp>
    </p:spTree>
    <p:extLst>
      <p:ext uri="{BB962C8B-B14F-4D97-AF65-F5344CB8AC3E}">
        <p14:creationId xmlns:p14="http://schemas.microsoft.com/office/powerpoint/2010/main" val="1962637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719290" y="1404555"/>
            <a:ext cx="6753420" cy="3373973"/>
          </a:xfrm>
        </p:spPr>
        <p:txBody>
          <a:bodyPr anchor="b"/>
          <a:lstStyle/>
          <a:p>
            <a:r>
              <a:rPr lang="en-US" sz="3600" dirty="0"/>
              <a:t>Data preprocessing</a:t>
            </a:r>
            <a:br>
              <a:rPr lang="en-US" sz="3600" dirty="0"/>
            </a:br>
            <a:br>
              <a:rPr lang="en-US" sz="3600" dirty="0"/>
            </a:br>
            <a:r>
              <a:rPr lang="en-US" sz="3600" dirty="0"/>
              <a:t> </a:t>
            </a:r>
          </a:p>
        </p:txBody>
      </p:sp>
    </p:spTree>
    <p:extLst>
      <p:ext uri="{BB962C8B-B14F-4D97-AF65-F5344CB8AC3E}">
        <p14:creationId xmlns:p14="http://schemas.microsoft.com/office/powerpoint/2010/main" val="1330733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nchor="b">
            <a:normAutofit/>
          </a:bodyPr>
          <a:lstStyle/>
          <a:p>
            <a:r>
              <a:rPr lang="en-US"/>
              <a:t>10k extraction from 100k</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4015098" cy="3528397"/>
          </a:xfrm>
        </p:spPr>
        <p:txBody>
          <a:bodyPr>
            <a:normAutofit lnSpcReduction="10000"/>
          </a:bodyPr>
          <a:lstStyle/>
          <a:p>
            <a:pPr marL="285750" indent="-285750">
              <a:lnSpc>
                <a:spcPct val="110000"/>
              </a:lnSpc>
              <a:buFont typeface="Arial" panose="020B0604020202020204" pitchFamily="34" charset="0"/>
              <a:buChar char="•"/>
            </a:pPr>
            <a:r>
              <a:rPr lang="en-US" dirty="0"/>
              <a:t>We have extracted a subset of</a:t>
            </a:r>
          </a:p>
          <a:p>
            <a:pPr>
              <a:lnSpc>
                <a:spcPct val="110000"/>
              </a:lnSpc>
            </a:pPr>
            <a:r>
              <a:rPr lang="en-US" dirty="0"/>
              <a:t>    10k images from the 100k data set</a:t>
            </a:r>
          </a:p>
          <a:p>
            <a:pPr marL="285750" indent="-285750">
              <a:lnSpc>
                <a:spcPct val="110000"/>
              </a:lnSpc>
              <a:buFont typeface="Arial" panose="020B0604020202020204" pitchFamily="34" charset="0"/>
              <a:buChar char="•"/>
            </a:pPr>
            <a:r>
              <a:rPr lang="en-US" dirty="0"/>
              <a:t>We have retained the diversity of different weather environments and objects in our images</a:t>
            </a:r>
          </a:p>
          <a:p>
            <a:pPr marL="285750" indent="-285750">
              <a:lnSpc>
                <a:spcPct val="110000"/>
              </a:lnSpc>
              <a:buFont typeface="Arial" panose="020B0604020202020204" pitchFamily="34" charset="0"/>
              <a:buChar char="•"/>
            </a:pPr>
            <a:r>
              <a:rPr lang="en-US" dirty="0"/>
              <a:t>The final dataset is composed of </a:t>
            </a:r>
          </a:p>
          <a:p>
            <a:pPr marL="569214" lvl="1">
              <a:lnSpc>
                <a:spcPct val="110000"/>
              </a:lnSpc>
            </a:pPr>
            <a:r>
              <a:rPr lang="en-US" dirty="0"/>
              <a:t>7,000 train images</a:t>
            </a:r>
          </a:p>
          <a:p>
            <a:pPr marL="569214" lvl="1">
              <a:lnSpc>
                <a:spcPct val="110000"/>
              </a:lnSpc>
            </a:pPr>
            <a:r>
              <a:rPr lang="en-US" dirty="0"/>
              <a:t>2,000 test images</a:t>
            </a:r>
          </a:p>
          <a:p>
            <a:pPr marL="569214" lvl="1">
              <a:lnSpc>
                <a:spcPct val="110000"/>
              </a:lnSpc>
            </a:pPr>
            <a:r>
              <a:rPr lang="en-US" dirty="0"/>
              <a:t>1,000 validation images</a:t>
            </a:r>
          </a:p>
        </p:txBody>
      </p:sp>
      <p:pic>
        <p:nvPicPr>
          <p:cNvPr id="3074" name="Picture 2" descr="Pie chart infographic | Free Vector">
            <a:extLst>
              <a:ext uri="{FF2B5EF4-FFF2-40B4-BE49-F238E27FC236}">
                <a16:creationId xmlns:a16="http://schemas.microsoft.com/office/drawing/2014/main" id="{40B9C9B4-3B97-C5FD-E74A-64B0340965A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44626" y="2474811"/>
            <a:ext cx="3528397" cy="3528397"/>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12</a:t>
            </a:fld>
            <a:endParaRPr lang="en-US"/>
          </a:p>
        </p:txBody>
      </p:sp>
    </p:spTree>
    <p:extLst>
      <p:ext uri="{BB962C8B-B14F-4D97-AF65-F5344CB8AC3E}">
        <p14:creationId xmlns:p14="http://schemas.microsoft.com/office/powerpoint/2010/main" val="1073601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ADE71-5992-5566-3224-9C42967A42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A7DEAC-DCB5-B816-BAD4-69B15322938B}"/>
              </a:ext>
            </a:extLst>
          </p:cNvPr>
          <p:cNvSpPr>
            <a:spLocks noGrp="1"/>
          </p:cNvSpPr>
          <p:nvPr>
            <p:ph type="title"/>
          </p:nvPr>
        </p:nvSpPr>
        <p:spPr>
          <a:xfrm>
            <a:off x="2399620" y="908970"/>
            <a:ext cx="8843050" cy="882469"/>
          </a:xfrm>
        </p:spPr>
        <p:txBody>
          <a:bodyPr/>
          <a:lstStyle/>
          <a:p>
            <a:r>
              <a:rPr lang="en-US" sz="2600" dirty="0"/>
              <a:t>Transforming labelling format</a:t>
            </a:r>
          </a:p>
        </p:txBody>
      </p:sp>
      <p:sp>
        <p:nvSpPr>
          <p:cNvPr id="3" name="Content Placeholder 2">
            <a:extLst>
              <a:ext uri="{FF2B5EF4-FFF2-40B4-BE49-F238E27FC236}">
                <a16:creationId xmlns:a16="http://schemas.microsoft.com/office/drawing/2014/main" id="{1B8BA37F-1E29-D866-47C8-30A3C7FDC358}"/>
              </a:ext>
            </a:extLst>
          </p:cNvPr>
          <p:cNvSpPr>
            <a:spLocks noGrp="1"/>
          </p:cNvSpPr>
          <p:nvPr>
            <p:ph sz="quarter" idx="35"/>
          </p:nvPr>
        </p:nvSpPr>
        <p:spPr>
          <a:xfrm>
            <a:off x="2399620" y="2190855"/>
            <a:ext cx="4015098" cy="3528397"/>
          </a:xfrm>
        </p:spPr>
        <p:txBody>
          <a:bodyPr/>
          <a:lstStyle/>
          <a:p>
            <a:pPr marL="285750" indent="-285750">
              <a:buFontTx/>
              <a:buChar char="-"/>
            </a:pPr>
            <a:r>
              <a:rPr lang="en-US" dirty="0"/>
              <a:t>We have transformed the original format of  labelling in BDD100K (.</a:t>
            </a:r>
            <a:r>
              <a:rPr lang="en-US" dirty="0" err="1"/>
              <a:t>json</a:t>
            </a:r>
            <a:r>
              <a:rPr lang="en-US" dirty="0"/>
              <a:t>) </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r>
              <a:rPr lang="en-US" dirty="0"/>
              <a:t>To YOLO compatible format(.txt)</a:t>
            </a:r>
          </a:p>
        </p:txBody>
      </p:sp>
      <p:sp>
        <p:nvSpPr>
          <p:cNvPr id="5" name="Slide Number Placeholder 4">
            <a:extLst>
              <a:ext uri="{FF2B5EF4-FFF2-40B4-BE49-F238E27FC236}">
                <a16:creationId xmlns:a16="http://schemas.microsoft.com/office/drawing/2014/main" id="{6F95B570-BC9A-7112-D324-3E0C7C52E00E}"/>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13</a:t>
            </a:fld>
            <a:endParaRPr lang="en-US" dirty="0"/>
          </a:p>
        </p:txBody>
      </p:sp>
      <p:pic>
        <p:nvPicPr>
          <p:cNvPr id="6" name="Picture 5">
            <a:extLst>
              <a:ext uri="{FF2B5EF4-FFF2-40B4-BE49-F238E27FC236}">
                <a16:creationId xmlns:a16="http://schemas.microsoft.com/office/drawing/2014/main" id="{690FF6E5-5923-191C-4083-536DA1B7191C}"/>
              </a:ext>
            </a:extLst>
          </p:cNvPr>
          <p:cNvPicPr>
            <a:picLocks noChangeAspect="1"/>
          </p:cNvPicPr>
          <p:nvPr/>
        </p:nvPicPr>
        <p:blipFill>
          <a:blip r:embed="rId3"/>
          <a:stretch>
            <a:fillRect/>
          </a:stretch>
        </p:blipFill>
        <p:spPr>
          <a:xfrm>
            <a:off x="7653867" y="2190856"/>
            <a:ext cx="3073056" cy="1985293"/>
          </a:xfrm>
          <a:prstGeom prst="rect">
            <a:avLst/>
          </a:prstGeom>
        </p:spPr>
      </p:pic>
      <p:pic>
        <p:nvPicPr>
          <p:cNvPr id="8" name="Picture 7">
            <a:extLst>
              <a:ext uri="{FF2B5EF4-FFF2-40B4-BE49-F238E27FC236}">
                <a16:creationId xmlns:a16="http://schemas.microsoft.com/office/drawing/2014/main" id="{D15FDCCD-780E-8AF7-97BA-A8C914CB93E7}"/>
              </a:ext>
            </a:extLst>
          </p:cNvPr>
          <p:cNvPicPr>
            <a:picLocks noChangeAspect="1"/>
          </p:cNvPicPr>
          <p:nvPr/>
        </p:nvPicPr>
        <p:blipFill>
          <a:blip r:embed="rId4"/>
          <a:stretch>
            <a:fillRect/>
          </a:stretch>
        </p:blipFill>
        <p:spPr>
          <a:xfrm>
            <a:off x="6276622" y="4311793"/>
            <a:ext cx="5607549" cy="2415174"/>
          </a:xfrm>
          <a:prstGeom prst="rect">
            <a:avLst/>
          </a:prstGeom>
        </p:spPr>
      </p:pic>
    </p:spTree>
    <p:extLst>
      <p:ext uri="{BB962C8B-B14F-4D97-AF65-F5344CB8AC3E}">
        <p14:creationId xmlns:p14="http://schemas.microsoft.com/office/powerpoint/2010/main" val="2838112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122AB-10A8-005C-009A-7AD1F2BAFEC4}"/>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942F63C9-5A05-3485-658A-375178D27C4A}"/>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5740FA82-4B4B-5625-153A-53703AF81DEA}"/>
              </a:ext>
            </a:extLst>
          </p:cNvPr>
          <p:cNvSpPr>
            <a:spLocks noGrp="1"/>
          </p:cNvSpPr>
          <p:nvPr>
            <p:ph type="title"/>
          </p:nvPr>
        </p:nvSpPr>
        <p:spPr>
          <a:xfrm>
            <a:off x="2436260" y="1605792"/>
            <a:ext cx="6947225" cy="3646415"/>
          </a:xfrm>
        </p:spPr>
        <p:txBody>
          <a:bodyPr anchor="b"/>
          <a:lstStyle/>
          <a:p>
            <a:r>
              <a:rPr lang="en-US" sz="3600" dirty="0"/>
              <a:t>Eda </a:t>
            </a:r>
            <a:br>
              <a:rPr lang="en-US" sz="2400" dirty="0"/>
            </a:br>
            <a:r>
              <a:rPr lang="en-US" sz="2400" dirty="0"/>
              <a:t>exploratory data</a:t>
            </a:r>
            <a:br>
              <a:rPr lang="en-US" sz="2400" dirty="0"/>
            </a:br>
            <a:r>
              <a:rPr lang="en-US" sz="2400" dirty="0"/>
              <a:t>analysis</a:t>
            </a:r>
            <a:br>
              <a:rPr lang="en-US" sz="2800" dirty="0"/>
            </a:br>
            <a:br>
              <a:rPr lang="en-US" sz="3600" dirty="0"/>
            </a:br>
            <a:r>
              <a:rPr lang="en-US" sz="3600" dirty="0"/>
              <a:t> </a:t>
            </a:r>
          </a:p>
        </p:txBody>
      </p:sp>
    </p:spTree>
    <p:extLst>
      <p:ext uri="{BB962C8B-B14F-4D97-AF65-F5344CB8AC3E}">
        <p14:creationId xmlns:p14="http://schemas.microsoft.com/office/powerpoint/2010/main" val="1198894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Investigating data diversity</a:t>
            </a:r>
          </a:p>
        </p:txBody>
      </p:sp>
      <p:pic>
        <p:nvPicPr>
          <p:cNvPr id="7" name="Content Placeholder 6" descr="A graph with blue bars&#10;&#10;AI-generated content may be incorrect.">
            <a:extLst>
              <a:ext uri="{FF2B5EF4-FFF2-40B4-BE49-F238E27FC236}">
                <a16:creationId xmlns:a16="http://schemas.microsoft.com/office/drawing/2014/main" id="{7EE08391-FCA8-BAEA-4852-5C7DB9FFAFDD}"/>
              </a:ext>
            </a:extLst>
          </p:cNvPr>
          <p:cNvPicPr>
            <a:picLocks noGrp="1" noChangeAspect="1"/>
          </p:cNvPicPr>
          <p:nvPr>
            <p:ph sz="quarter" idx="36"/>
          </p:nvPr>
        </p:nvPicPr>
        <p:blipFill>
          <a:blip r:embed="rId3"/>
          <a:stretch>
            <a:fillRect/>
          </a:stretch>
        </p:blipFill>
        <p:spPr>
          <a:xfrm>
            <a:off x="489552" y="3129297"/>
            <a:ext cx="6009219" cy="3096901"/>
          </a:xfrm>
        </p:spPr>
      </p:pic>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15</a:t>
            </a:fld>
            <a:endParaRPr lang="en-US" dirty="0"/>
          </a:p>
        </p:txBody>
      </p:sp>
      <p:sp>
        <p:nvSpPr>
          <p:cNvPr id="8" name="TextBox 7">
            <a:extLst>
              <a:ext uri="{FF2B5EF4-FFF2-40B4-BE49-F238E27FC236}">
                <a16:creationId xmlns:a16="http://schemas.microsoft.com/office/drawing/2014/main" id="{94D8CCF0-185C-517C-7682-8A10DF647337}"/>
              </a:ext>
            </a:extLst>
          </p:cNvPr>
          <p:cNvSpPr txBox="1"/>
          <p:nvPr/>
        </p:nvSpPr>
        <p:spPr>
          <a:xfrm>
            <a:off x="1525831" y="2490396"/>
            <a:ext cx="4168486" cy="461665"/>
          </a:xfrm>
          <a:prstGeom prst="rect">
            <a:avLst/>
          </a:prstGeom>
          <a:noFill/>
        </p:spPr>
        <p:txBody>
          <a:bodyPr wrap="square" rtlCol="0">
            <a:spAutoFit/>
          </a:bodyPr>
          <a:lstStyle/>
          <a:p>
            <a:r>
              <a:rPr lang="en-US" sz="2400" dirty="0">
                <a:solidFill>
                  <a:schemeClr val="bg1"/>
                </a:solidFill>
              </a:rPr>
              <a:t>Exploring objects distribution</a:t>
            </a:r>
          </a:p>
        </p:txBody>
      </p:sp>
      <p:pic>
        <p:nvPicPr>
          <p:cNvPr id="10" name="Picture 9">
            <a:extLst>
              <a:ext uri="{FF2B5EF4-FFF2-40B4-BE49-F238E27FC236}">
                <a16:creationId xmlns:a16="http://schemas.microsoft.com/office/drawing/2014/main" id="{E99F25E7-CB7E-8B02-8211-88814731FB30}"/>
              </a:ext>
            </a:extLst>
          </p:cNvPr>
          <p:cNvPicPr>
            <a:picLocks noChangeAspect="1"/>
          </p:cNvPicPr>
          <p:nvPr/>
        </p:nvPicPr>
        <p:blipFill>
          <a:blip r:embed="rId4"/>
          <a:stretch>
            <a:fillRect/>
          </a:stretch>
        </p:blipFill>
        <p:spPr>
          <a:xfrm>
            <a:off x="6709484" y="3129296"/>
            <a:ext cx="4992964" cy="3096902"/>
          </a:xfrm>
          <a:prstGeom prst="rect">
            <a:avLst/>
          </a:prstGeom>
        </p:spPr>
      </p:pic>
      <p:sp>
        <p:nvSpPr>
          <p:cNvPr id="12" name="TextBox 11">
            <a:extLst>
              <a:ext uri="{FF2B5EF4-FFF2-40B4-BE49-F238E27FC236}">
                <a16:creationId xmlns:a16="http://schemas.microsoft.com/office/drawing/2014/main" id="{2DE80A35-6727-19D2-3D24-B17B05FAA2E2}"/>
              </a:ext>
            </a:extLst>
          </p:cNvPr>
          <p:cNvSpPr txBox="1"/>
          <p:nvPr/>
        </p:nvSpPr>
        <p:spPr>
          <a:xfrm>
            <a:off x="6585551" y="2521173"/>
            <a:ext cx="5606449" cy="400110"/>
          </a:xfrm>
          <a:prstGeom prst="rect">
            <a:avLst/>
          </a:prstGeom>
          <a:noFill/>
        </p:spPr>
        <p:txBody>
          <a:bodyPr wrap="square" rtlCol="0">
            <a:spAutoFit/>
          </a:bodyPr>
          <a:lstStyle/>
          <a:p>
            <a:r>
              <a:rPr lang="en-US" sz="2000" dirty="0">
                <a:solidFill>
                  <a:schemeClr val="bg1"/>
                </a:solidFill>
              </a:rPr>
              <a:t>Showing cars over different weather cases</a:t>
            </a:r>
          </a:p>
        </p:txBody>
      </p:sp>
    </p:spTree>
    <p:extLst>
      <p:ext uri="{BB962C8B-B14F-4D97-AF65-F5344CB8AC3E}">
        <p14:creationId xmlns:p14="http://schemas.microsoft.com/office/powerpoint/2010/main" val="2728059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329D8-2249-C672-8DA9-4312623267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A36D9B-C416-5871-5FA5-A7FB1991F210}"/>
              </a:ext>
            </a:extLst>
          </p:cNvPr>
          <p:cNvSpPr>
            <a:spLocks noGrp="1"/>
          </p:cNvSpPr>
          <p:nvPr>
            <p:ph type="title"/>
          </p:nvPr>
        </p:nvSpPr>
        <p:spPr>
          <a:xfrm>
            <a:off x="2906487" y="113097"/>
            <a:ext cx="7820002" cy="1656304"/>
          </a:xfrm>
        </p:spPr>
        <p:txBody>
          <a:bodyPr anchor="b">
            <a:normAutofit/>
          </a:bodyPr>
          <a:lstStyle/>
          <a:p>
            <a:pPr>
              <a:buNone/>
            </a:pPr>
            <a:r>
              <a:rPr lang="en-US" sz="2800" b="1" dirty="0">
                <a:effectLst/>
              </a:rPr>
              <a:t>Investigate Environmental Diversity</a:t>
            </a:r>
            <a:br>
              <a:rPr lang="en-US" sz="2800" b="1" dirty="0">
                <a:effectLst/>
              </a:rPr>
            </a:br>
            <a:r>
              <a:rPr lang="en-US" sz="2800" b="1" dirty="0">
                <a:effectLst/>
              </a:rPr>
              <a:t>      </a:t>
            </a:r>
            <a:r>
              <a:rPr lang="en-US" sz="2400" b="1" dirty="0">
                <a:effectLst/>
              </a:rPr>
              <a:t>(weather, scene type, time of day) </a:t>
            </a:r>
            <a:endParaRPr lang="en-US" sz="2800" b="0" dirty="0">
              <a:effectLst/>
            </a:endParaRPr>
          </a:p>
        </p:txBody>
      </p:sp>
      <p:pic>
        <p:nvPicPr>
          <p:cNvPr id="9" name="Picture 8">
            <a:extLst>
              <a:ext uri="{FF2B5EF4-FFF2-40B4-BE49-F238E27FC236}">
                <a16:creationId xmlns:a16="http://schemas.microsoft.com/office/drawing/2014/main" id="{4593C659-EC1E-FE39-89E0-3B95C40EF872}"/>
              </a:ext>
            </a:extLst>
          </p:cNvPr>
          <p:cNvPicPr>
            <a:picLocks noChangeAspect="1"/>
          </p:cNvPicPr>
          <p:nvPr/>
        </p:nvPicPr>
        <p:blipFill>
          <a:blip r:embed="rId3"/>
          <a:stretch>
            <a:fillRect/>
          </a:stretch>
        </p:blipFill>
        <p:spPr>
          <a:xfrm>
            <a:off x="316917" y="2596444"/>
            <a:ext cx="11558166" cy="3149600"/>
          </a:xfrm>
          <a:prstGeom prst="rect">
            <a:avLst/>
          </a:prstGeom>
          <a:noFill/>
        </p:spPr>
      </p:pic>
      <p:sp>
        <p:nvSpPr>
          <p:cNvPr id="5" name="Slide Number Placeholder 4">
            <a:extLst>
              <a:ext uri="{FF2B5EF4-FFF2-40B4-BE49-F238E27FC236}">
                <a16:creationId xmlns:a16="http://schemas.microsoft.com/office/drawing/2014/main" id="{E9270C37-524A-DFB3-8BB4-3B22BC9A4941}"/>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16</a:t>
            </a:fld>
            <a:endParaRPr lang="en-US"/>
          </a:p>
        </p:txBody>
      </p:sp>
    </p:spTree>
    <p:extLst>
      <p:ext uri="{BB962C8B-B14F-4D97-AF65-F5344CB8AC3E}">
        <p14:creationId xmlns:p14="http://schemas.microsoft.com/office/powerpoint/2010/main" val="2147197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BD031-FC12-15A8-B91C-482B253E1515}"/>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54B8CAEA-B39C-E76A-2410-669CBD1C177C}"/>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EECE86FA-8EEB-1B22-3E7D-6A5A2E4592DE}"/>
              </a:ext>
            </a:extLst>
          </p:cNvPr>
          <p:cNvSpPr>
            <a:spLocks noGrp="1"/>
          </p:cNvSpPr>
          <p:nvPr>
            <p:ph type="title"/>
          </p:nvPr>
        </p:nvSpPr>
        <p:spPr>
          <a:xfrm>
            <a:off x="2305631" y="1921478"/>
            <a:ext cx="6947225" cy="1953837"/>
          </a:xfrm>
        </p:spPr>
        <p:txBody>
          <a:bodyPr anchor="b"/>
          <a:lstStyle/>
          <a:p>
            <a:r>
              <a:rPr lang="en-US" sz="3600" dirty="0"/>
              <a:t>Model selection</a:t>
            </a:r>
            <a:br>
              <a:rPr lang="en-US" sz="3600" dirty="0"/>
            </a:br>
            <a:br>
              <a:rPr lang="en-US" sz="3600" dirty="0"/>
            </a:br>
            <a:r>
              <a:rPr lang="en-US" sz="3600" dirty="0"/>
              <a:t>Why yolo?</a:t>
            </a:r>
          </a:p>
        </p:txBody>
      </p:sp>
    </p:spTree>
    <p:extLst>
      <p:ext uri="{BB962C8B-B14F-4D97-AF65-F5344CB8AC3E}">
        <p14:creationId xmlns:p14="http://schemas.microsoft.com/office/powerpoint/2010/main" val="99842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59BD9-208E-8470-2516-EE23F785AD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18FA6A-24C0-9CCD-48DF-27CEE870CCCF}"/>
              </a:ext>
            </a:extLst>
          </p:cNvPr>
          <p:cNvSpPr>
            <a:spLocks noGrp="1"/>
          </p:cNvSpPr>
          <p:nvPr>
            <p:ph type="title"/>
          </p:nvPr>
        </p:nvSpPr>
        <p:spPr>
          <a:xfrm>
            <a:off x="733562" y="433906"/>
            <a:ext cx="10515601" cy="1090094"/>
          </a:xfrm>
        </p:spPr>
        <p:txBody>
          <a:bodyPr/>
          <a:lstStyle/>
          <a:p>
            <a:r>
              <a:rPr lang="en-US" sz="2800" dirty="0"/>
              <a:t>Why yolo is most suitable architecture</a:t>
            </a:r>
            <a:endParaRPr lang="en-US" dirty="0"/>
          </a:p>
        </p:txBody>
      </p:sp>
      <p:sp>
        <p:nvSpPr>
          <p:cNvPr id="3" name="Content Placeholder 2">
            <a:extLst>
              <a:ext uri="{FF2B5EF4-FFF2-40B4-BE49-F238E27FC236}">
                <a16:creationId xmlns:a16="http://schemas.microsoft.com/office/drawing/2014/main" id="{40D01036-386C-4430-8B6B-FF7AFC0E8A73}"/>
              </a:ext>
            </a:extLst>
          </p:cNvPr>
          <p:cNvSpPr>
            <a:spLocks noGrp="1"/>
          </p:cNvSpPr>
          <p:nvPr>
            <p:ph sz="quarter" idx="36"/>
          </p:nvPr>
        </p:nvSpPr>
        <p:spPr>
          <a:xfrm>
            <a:off x="814302" y="2188454"/>
            <a:ext cx="7303538" cy="3427265"/>
          </a:xfrm>
        </p:spPr>
        <p:txBody>
          <a:bodyPr/>
          <a:lstStyle/>
          <a:p>
            <a:r>
              <a:rPr lang="en-US" dirty="0"/>
              <a:t>Speed</a:t>
            </a:r>
          </a:p>
          <a:p>
            <a:pPr marL="283464" lvl="1" indent="0">
              <a:buNone/>
            </a:pPr>
            <a:r>
              <a:rPr lang="en-US" dirty="0"/>
              <a:t> YOLO processes images in a single forward pass, as it is a    </a:t>
            </a:r>
            <a:r>
              <a:rPr lang="en-US" b="1" dirty="0"/>
              <a:t>SINGLE-STAGE DETECTOR, </a:t>
            </a:r>
            <a:r>
              <a:rPr lang="en-US" dirty="0"/>
              <a:t>while other architectures like  FASTER R-CNN is </a:t>
            </a:r>
            <a:r>
              <a:rPr lang="en-US" b="1" dirty="0"/>
              <a:t>TWO-STAGE DETECTOR </a:t>
            </a:r>
            <a:r>
              <a:rPr lang="en-US" dirty="0"/>
              <a:t>which makes yolo </a:t>
            </a:r>
            <a:r>
              <a:rPr lang="en-US" b="1" dirty="0"/>
              <a:t>faster</a:t>
            </a:r>
            <a:r>
              <a:rPr lang="en-US" dirty="0"/>
              <a:t> </a:t>
            </a:r>
          </a:p>
          <a:p>
            <a:r>
              <a:rPr lang="en-US" b="1" dirty="0"/>
              <a:t>Accuracy vs. Speed Trade-off:</a:t>
            </a:r>
            <a:r>
              <a:rPr lang="en-US" dirty="0"/>
              <a:t> YOLO maintains competitive accuracy while being significantly faster than two-stage detectors like Faster R-CNN.</a:t>
            </a:r>
          </a:p>
          <a:p>
            <a:r>
              <a:rPr lang="en-US" b="1" dirty="0"/>
              <a:t>Deployment-Friendly:</a:t>
            </a:r>
            <a:r>
              <a:rPr lang="en-US" dirty="0"/>
              <a:t> YOLO models are smaller and well-suited for deployment on edge devices (e.g., embedded systems in autonomous vehicles).</a:t>
            </a:r>
          </a:p>
        </p:txBody>
      </p:sp>
      <p:sp>
        <p:nvSpPr>
          <p:cNvPr id="4" name="Slide Number Placeholder 3">
            <a:extLst>
              <a:ext uri="{FF2B5EF4-FFF2-40B4-BE49-F238E27FC236}">
                <a16:creationId xmlns:a16="http://schemas.microsoft.com/office/drawing/2014/main" id="{88607624-8258-1079-CC93-D0F5CE894629}"/>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18</a:t>
            </a:fld>
            <a:endParaRPr lang="en-US" dirty="0"/>
          </a:p>
        </p:txBody>
      </p:sp>
      <p:pic>
        <p:nvPicPr>
          <p:cNvPr id="4098" name="Picture 2" descr="Object Detection Models ...">
            <a:extLst>
              <a:ext uri="{FF2B5EF4-FFF2-40B4-BE49-F238E27FC236}">
                <a16:creationId xmlns:a16="http://schemas.microsoft.com/office/drawing/2014/main" id="{3B64A3CE-E894-8C86-D5C4-B9D3AFB5BE72}"/>
              </a:ext>
            </a:extLst>
          </p:cNvPr>
          <p:cNvPicPr>
            <a:picLocks noGrp="1" noChangeAspect="1" noChangeArrowheads="1"/>
          </p:cNvPicPr>
          <p:nvPr>
            <p:ph sz="quarter" idx="37"/>
          </p:nvPr>
        </p:nvPicPr>
        <p:blipFill>
          <a:blip r:embed="rId3">
            <a:extLst>
              <a:ext uri="{28A0092B-C50C-407E-A947-70E740481C1C}">
                <a14:useLocalDpi xmlns:a14="http://schemas.microsoft.com/office/drawing/2010/main" val="0"/>
              </a:ext>
            </a:extLst>
          </a:blip>
          <a:srcRect/>
          <a:stretch>
            <a:fillRect/>
          </a:stretch>
        </p:blipFill>
        <p:spPr bwMode="auto">
          <a:xfrm>
            <a:off x="7874130" y="3002844"/>
            <a:ext cx="4165117" cy="2190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5715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F1144-E6C3-4AC7-DB18-39BAE6BF79E3}"/>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9F183C35-86B7-7BD8-F04C-CA9B4ADE5A58}"/>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539E0B5F-80AD-0D3A-F7B5-ABD8414FDB9C}"/>
              </a:ext>
            </a:extLst>
          </p:cNvPr>
          <p:cNvSpPr>
            <a:spLocks noGrp="1"/>
          </p:cNvSpPr>
          <p:nvPr>
            <p:ph type="title"/>
          </p:nvPr>
        </p:nvSpPr>
        <p:spPr>
          <a:xfrm>
            <a:off x="2305631" y="1921478"/>
            <a:ext cx="6947225" cy="1953837"/>
          </a:xfrm>
        </p:spPr>
        <p:txBody>
          <a:bodyPr anchor="b"/>
          <a:lstStyle/>
          <a:p>
            <a:r>
              <a:rPr lang="en-US" sz="3600" dirty="0"/>
              <a:t>yolo</a:t>
            </a:r>
            <a:r>
              <a:rPr lang="en-US" sz="2800" dirty="0"/>
              <a:t>v</a:t>
            </a:r>
            <a:r>
              <a:rPr lang="en-US" sz="3600" dirty="0"/>
              <a:t>11</a:t>
            </a:r>
            <a:r>
              <a:rPr lang="en-US" sz="2800" dirty="0"/>
              <a:t>s</a:t>
            </a:r>
            <a:endParaRPr lang="en-US" sz="3600" dirty="0"/>
          </a:p>
        </p:txBody>
      </p:sp>
    </p:spTree>
    <p:extLst>
      <p:ext uri="{BB962C8B-B14F-4D97-AF65-F5344CB8AC3E}">
        <p14:creationId xmlns:p14="http://schemas.microsoft.com/office/powerpoint/2010/main" val="315773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14848" y="2689860"/>
            <a:ext cx="11562303" cy="1478280"/>
          </a:xfrm>
        </p:spPr>
        <p:txBody>
          <a:bodyPr/>
          <a:lstStyle/>
          <a:p>
            <a:r>
              <a:rPr lang="en-US" dirty="0"/>
              <a:t>Team</a:t>
            </a:r>
          </a:p>
          <a:p>
            <a:r>
              <a:rPr lang="en-US" dirty="0"/>
              <a:t>members</a:t>
            </a:r>
          </a:p>
          <a:p>
            <a:endParaRPr lang="en-US" dirty="0"/>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a:t>
            </a:fld>
            <a:endParaRPr lang="en-US" dirty="0"/>
          </a:p>
        </p:txBody>
      </p:sp>
    </p:spTree>
    <p:extLst>
      <p:ext uri="{BB962C8B-B14F-4D97-AF65-F5344CB8AC3E}">
        <p14:creationId xmlns:p14="http://schemas.microsoft.com/office/powerpoint/2010/main" val="1397193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144E9-BEAB-3B96-9B9A-C2A82A6AD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DADE44-9D3F-EB99-EA6C-5631BB91F199}"/>
              </a:ext>
            </a:extLst>
          </p:cNvPr>
          <p:cNvSpPr>
            <a:spLocks noGrp="1"/>
          </p:cNvSpPr>
          <p:nvPr>
            <p:ph type="title"/>
          </p:nvPr>
        </p:nvSpPr>
        <p:spPr>
          <a:xfrm>
            <a:off x="733562" y="433906"/>
            <a:ext cx="10515601" cy="1090094"/>
          </a:xfrm>
        </p:spPr>
        <p:txBody>
          <a:bodyPr/>
          <a:lstStyle/>
          <a:p>
            <a:r>
              <a:rPr lang="en-US" sz="2800" dirty="0"/>
              <a:t>v11 advantage over older versions</a:t>
            </a:r>
            <a:endParaRPr lang="en-US" dirty="0"/>
          </a:p>
        </p:txBody>
      </p:sp>
      <p:sp>
        <p:nvSpPr>
          <p:cNvPr id="3" name="Content Placeholder 2">
            <a:extLst>
              <a:ext uri="{FF2B5EF4-FFF2-40B4-BE49-F238E27FC236}">
                <a16:creationId xmlns:a16="http://schemas.microsoft.com/office/drawing/2014/main" id="{45845C70-12BD-AF6A-227A-E3D5EAD12AF5}"/>
              </a:ext>
            </a:extLst>
          </p:cNvPr>
          <p:cNvSpPr>
            <a:spLocks noGrp="1"/>
          </p:cNvSpPr>
          <p:nvPr>
            <p:ph sz="quarter" idx="36"/>
          </p:nvPr>
        </p:nvSpPr>
        <p:spPr>
          <a:xfrm>
            <a:off x="152753" y="2188454"/>
            <a:ext cx="7303538" cy="3427265"/>
          </a:xfrm>
        </p:spPr>
        <p:txBody>
          <a:bodyPr/>
          <a:lstStyle/>
          <a:p>
            <a:r>
              <a:rPr lang="en-US" sz="1700" b="1" i="0" dirty="0">
                <a:effectLst/>
                <a:latin typeface="Roboto" panose="02000000000000000000" pitchFamily="2" charset="0"/>
              </a:rPr>
              <a:t>Enhanced Feature Extraction:</a:t>
            </a:r>
            <a:r>
              <a:rPr lang="en-US" sz="1700" b="0" i="0" dirty="0">
                <a:effectLst/>
                <a:latin typeface="Roboto" panose="02000000000000000000" pitchFamily="2" charset="0"/>
              </a:rPr>
              <a:t> YOLO11 employs an improved </a:t>
            </a:r>
            <a:r>
              <a:rPr lang="en-US" sz="1700" b="0" i="0" u="none" strike="noStrike" dirty="0">
                <a:solidFill>
                  <a:srgbClr val="5E8BDE"/>
                </a:solidFill>
                <a:effectLst/>
                <a:latin typeface="Roboto" panose="02000000000000000000" pitchFamily="2" charset="0"/>
                <a:hlinkClick r:id="rId3"/>
              </a:rPr>
              <a:t>backbone</a:t>
            </a:r>
            <a:r>
              <a:rPr lang="en-US" sz="1700" b="0" i="0" dirty="0">
                <a:effectLst/>
                <a:latin typeface="Roboto" panose="02000000000000000000" pitchFamily="2" charset="0"/>
              </a:rPr>
              <a:t> and neck architecture, which enhances </a:t>
            </a:r>
            <a:r>
              <a:rPr lang="en-US" sz="1700" b="0" i="0" u="none" strike="noStrike" dirty="0">
                <a:solidFill>
                  <a:srgbClr val="5E8BDE"/>
                </a:solidFill>
                <a:effectLst/>
                <a:latin typeface="Roboto" panose="02000000000000000000" pitchFamily="2" charset="0"/>
                <a:hlinkClick r:id="rId4"/>
              </a:rPr>
              <a:t>feature extraction</a:t>
            </a:r>
            <a:r>
              <a:rPr lang="en-US" sz="1700" b="0" i="0" dirty="0">
                <a:effectLst/>
                <a:latin typeface="Roboto" panose="02000000000000000000" pitchFamily="2" charset="0"/>
              </a:rPr>
              <a:t>  </a:t>
            </a:r>
          </a:p>
          <a:p>
            <a:endParaRPr lang="en-US" b="0" i="0" dirty="0">
              <a:effectLst/>
              <a:latin typeface="Roboto" panose="02000000000000000000" pitchFamily="2" charset="0"/>
            </a:endParaRPr>
          </a:p>
          <a:p>
            <a:pPr algn="l">
              <a:buFont typeface="Arial" panose="020B0604020202020204" pitchFamily="34" charset="0"/>
              <a:buChar char="•"/>
            </a:pPr>
            <a:r>
              <a:rPr lang="en-US" sz="1700" b="1" i="0" dirty="0">
                <a:effectLst/>
                <a:latin typeface="Roboto" panose="02000000000000000000" pitchFamily="2" charset="0"/>
              </a:rPr>
              <a:t>Greater Accuracy with Fewer Parameters:</a:t>
            </a:r>
            <a:r>
              <a:rPr lang="en-US" sz="1700" b="0" i="0" dirty="0">
                <a:effectLst/>
                <a:latin typeface="Roboto" panose="02000000000000000000" pitchFamily="2" charset="0"/>
              </a:rPr>
              <a:t> With advancements in model design, YOLO11m achieves a higher </a:t>
            </a:r>
            <a:r>
              <a:rPr lang="en-US" sz="1700" b="0" i="0" u="none" strike="noStrike" dirty="0">
                <a:solidFill>
                  <a:srgbClr val="5E8BDE"/>
                </a:solidFill>
                <a:effectLst/>
                <a:latin typeface="Roboto" panose="02000000000000000000" pitchFamily="2" charset="0"/>
                <a:hlinkClick r:id="rId5"/>
              </a:rPr>
              <a:t>mean Average Precision</a:t>
            </a:r>
            <a:r>
              <a:rPr lang="en-US" sz="1700" b="0" i="0" dirty="0">
                <a:effectLst/>
                <a:latin typeface="Roboto" panose="02000000000000000000" pitchFamily="2" charset="0"/>
              </a:rPr>
              <a:t> (</a:t>
            </a:r>
            <a:r>
              <a:rPr lang="en-US" sz="1700" b="0" i="0" dirty="0" err="1">
                <a:effectLst/>
                <a:latin typeface="Roboto" panose="02000000000000000000" pitchFamily="2" charset="0"/>
              </a:rPr>
              <a:t>mAP</a:t>
            </a:r>
            <a:r>
              <a:rPr lang="en-US" sz="1700" b="0" i="0" dirty="0">
                <a:effectLst/>
                <a:latin typeface="Roboto" panose="02000000000000000000" pitchFamily="2" charset="0"/>
              </a:rPr>
              <a:t>) on the COCO dataset while using 22% fewer parameters than YOLOv8m, making it computationally efficient    without compromising accuracy</a:t>
            </a:r>
          </a:p>
        </p:txBody>
      </p:sp>
      <p:sp>
        <p:nvSpPr>
          <p:cNvPr id="4" name="Slide Number Placeholder 3">
            <a:extLst>
              <a:ext uri="{FF2B5EF4-FFF2-40B4-BE49-F238E27FC236}">
                <a16:creationId xmlns:a16="http://schemas.microsoft.com/office/drawing/2014/main" id="{021BA759-DC40-80CD-0D18-477EFA1717CA}"/>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20</a:t>
            </a:fld>
            <a:endParaRPr lang="en-US" dirty="0"/>
          </a:p>
        </p:txBody>
      </p:sp>
      <p:pic>
        <p:nvPicPr>
          <p:cNvPr id="4098" name="Picture 2" descr="Object Detection Models ...">
            <a:extLst>
              <a:ext uri="{FF2B5EF4-FFF2-40B4-BE49-F238E27FC236}">
                <a16:creationId xmlns:a16="http://schemas.microsoft.com/office/drawing/2014/main" id="{EBB4C357-54E7-5804-09C3-FBCBD6D5770E}"/>
              </a:ext>
            </a:extLst>
          </p:cNvPr>
          <p:cNvPicPr>
            <a:picLocks noGrp="1" noChangeAspect="1" noChangeArrowheads="1"/>
          </p:cNvPicPr>
          <p:nvPr>
            <p:ph sz="quarter" idx="37"/>
          </p:nvPr>
        </p:nvPicPr>
        <p:blipFill>
          <a:blip r:embed="rId6">
            <a:extLst>
              <a:ext uri="{28A0092B-C50C-407E-A947-70E740481C1C}">
                <a14:useLocalDpi xmlns:a14="http://schemas.microsoft.com/office/drawing/2010/main" val="0"/>
              </a:ext>
            </a:extLst>
          </a:blip>
          <a:srcRect/>
          <a:stretch>
            <a:fillRect/>
          </a:stretch>
        </p:blipFill>
        <p:spPr bwMode="auto">
          <a:xfrm>
            <a:off x="10360294" y="3558968"/>
            <a:ext cx="1678953" cy="88280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Ultralytics YOLO11 Comparison Plots">
            <a:extLst>
              <a:ext uri="{FF2B5EF4-FFF2-40B4-BE49-F238E27FC236}">
                <a16:creationId xmlns:a16="http://schemas.microsoft.com/office/drawing/2014/main" id="{FBA61807-CDB2-11B4-0171-8A1DA1A17A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99217" y="2778550"/>
            <a:ext cx="4892783" cy="2443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111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37D78-1AD8-5882-2221-46F3A787E6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4C0CB8-686B-2C86-6E83-C02E316CC82D}"/>
              </a:ext>
            </a:extLst>
          </p:cNvPr>
          <p:cNvSpPr>
            <a:spLocks noGrp="1"/>
          </p:cNvSpPr>
          <p:nvPr>
            <p:ph type="title"/>
          </p:nvPr>
        </p:nvSpPr>
        <p:spPr>
          <a:xfrm>
            <a:off x="194050" y="695694"/>
            <a:ext cx="11548261" cy="2733306"/>
          </a:xfrm>
        </p:spPr>
        <p:txBody>
          <a:bodyPr/>
          <a:lstStyle/>
          <a:p>
            <a:r>
              <a:rPr lang="en-US" dirty="0"/>
              <a:t>Hyperparameters Tuning</a:t>
            </a:r>
          </a:p>
        </p:txBody>
      </p:sp>
      <p:sp>
        <p:nvSpPr>
          <p:cNvPr id="3" name="Slide Number Placeholder 2">
            <a:extLst>
              <a:ext uri="{FF2B5EF4-FFF2-40B4-BE49-F238E27FC236}">
                <a16:creationId xmlns:a16="http://schemas.microsoft.com/office/drawing/2014/main" id="{404C3678-5557-957E-2F24-DC3F0EC760AE}"/>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21</a:t>
            </a:fld>
            <a:endParaRPr lang="en-US" dirty="0"/>
          </a:p>
        </p:txBody>
      </p:sp>
    </p:spTree>
    <p:extLst>
      <p:ext uri="{BB962C8B-B14F-4D97-AF65-F5344CB8AC3E}">
        <p14:creationId xmlns:p14="http://schemas.microsoft.com/office/powerpoint/2010/main" val="2176212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741680" y="430482"/>
            <a:ext cx="10500989" cy="1327464"/>
          </a:xfrm>
        </p:spPr>
        <p:txBody>
          <a:bodyPr anchor="b">
            <a:normAutofit/>
          </a:bodyPr>
          <a:lstStyle/>
          <a:p>
            <a:r>
              <a:rPr lang="en-US" sz="3200" b="1" dirty="0"/>
              <a:t>Evolutionary Hyper-parameters tuning</a:t>
            </a:r>
          </a:p>
        </p:txBody>
      </p:sp>
      <p:sp>
        <p:nvSpPr>
          <p:cNvPr id="5" name="Subtitle 4">
            <a:extLst>
              <a:ext uri="{FF2B5EF4-FFF2-40B4-BE49-F238E27FC236}">
                <a16:creationId xmlns:a16="http://schemas.microsoft.com/office/drawing/2014/main" id="{BE4E0F37-0AD5-833C-CBE5-EAE02EC46069}"/>
              </a:ext>
            </a:extLst>
          </p:cNvPr>
          <p:cNvSpPr>
            <a:spLocks noGrp="1"/>
          </p:cNvSpPr>
          <p:nvPr>
            <p:ph sz="quarter" idx="35"/>
          </p:nvPr>
        </p:nvSpPr>
        <p:spPr>
          <a:xfrm>
            <a:off x="895529" y="2347552"/>
            <a:ext cx="10126432" cy="3760659"/>
          </a:xfrm>
        </p:spPr>
        <p:txBody>
          <a:bodyPr>
            <a:normAutofit/>
          </a:bodyPr>
          <a:lstStyle/>
          <a:p>
            <a:pPr algn="justLow">
              <a:lnSpc>
                <a:spcPct val="150000"/>
              </a:lnSpc>
              <a:buFont typeface="Wingdings" panose="05000000000000000000" pitchFamily="2" charset="2"/>
              <a:buChar char="§"/>
            </a:pPr>
            <a:r>
              <a:rPr lang="en-US" sz="2000" dirty="0"/>
              <a:t>Automatically optimize hyperparameters of the YOLO model using an evolutionary algorithm to improve model performance.</a:t>
            </a:r>
          </a:p>
          <a:p>
            <a:pPr algn="justLow">
              <a:lnSpc>
                <a:spcPct val="150000"/>
              </a:lnSpc>
              <a:buFont typeface="Wingdings" panose="05000000000000000000" pitchFamily="2" charset="2"/>
              <a:buChar char="§"/>
            </a:pPr>
            <a:r>
              <a:rPr lang="en-US" sz="2000" dirty="0"/>
              <a:t>YOLOv11 supports </a:t>
            </a:r>
            <a:r>
              <a:rPr lang="en-US" sz="2000" b="1" dirty="0"/>
              <a:t>.tune() </a:t>
            </a:r>
            <a:r>
              <a:rPr lang="en-US" sz="2000" dirty="0"/>
              <a:t>method</a:t>
            </a:r>
            <a:r>
              <a:rPr lang="en-US" sz="2000" b="1" dirty="0"/>
              <a:t> </a:t>
            </a:r>
            <a:r>
              <a:rPr lang="en-US" sz="2000" dirty="0"/>
              <a:t>for this purpose.</a:t>
            </a:r>
          </a:p>
          <a:p>
            <a:pPr algn="justLow">
              <a:lnSpc>
                <a:spcPct val="150000"/>
              </a:lnSpc>
              <a:buFont typeface="Wingdings" panose="05000000000000000000" pitchFamily="2" charset="2"/>
              <a:buChar char="§"/>
            </a:pPr>
            <a:r>
              <a:rPr lang="en-US" sz="2000" b="1" dirty="0"/>
              <a:t>Parameters tuned: </a:t>
            </a:r>
            <a:r>
              <a:rPr lang="en-US" sz="2000" dirty="0"/>
              <a:t>Batch size, image size, learning rate, momentum, weight decay, etc.</a:t>
            </a:r>
          </a:p>
          <a:p>
            <a:pPr algn="justLow">
              <a:lnSpc>
                <a:spcPct val="150000"/>
              </a:lnSpc>
              <a:buFont typeface="Wingdings" panose="05000000000000000000" pitchFamily="2" charset="2"/>
              <a:buChar char="§"/>
            </a:pPr>
            <a:r>
              <a:rPr lang="en-US" sz="2000" dirty="0"/>
              <a:t>Multiple tuning trials are run to explore different combinations, and the best set             is chosen based on metrics like mAP (mean average precision).</a:t>
            </a:r>
          </a:p>
          <a:p>
            <a:pPr>
              <a:lnSpc>
                <a:spcPct val="100000"/>
              </a:lnSpc>
              <a:buFont typeface="Wingdings" panose="05000000000000000000" pitchFamily="2" charset="2"/>
              <a:buChar char="§"/>
            </a:pPr>
            <a:endParaRPr lang="en-US" sz="2000" dirty="0"/>
          </a:p>
          <a:p>
            <a:pPr>
              <a:lnSpc>
                <a:spcPct val="100000"/>
              </a:lnSpc>
              <a:buFont typeface="Wingdings" panose="05000000000000000000" pitchFamily="2" charset="2"/>
              <a:buChar char="§"/>
            </a:pPr>
            <a:endParaRPr lang="en-US" sz="2000" b="1" dirty="0"/>
          </a:p>
        </p:txBody>
      </p:sp>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22</a:t>
            </a:fld>
            <a:endParaRPr lang="en-US"/>
          </a:p>
        </p:txBody>
      </p:sp>
    </p:spTree>
    <p:extLst>
      <p:ext uri="{BB962C8B-B14F-4D97-AF65-F5344CB8AC3E}">
        <p14:creationId xmlns:p14="http://schemas.microsoft.com/office/powerpoint/2010/main" val="1358839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FF958-D08A-292F-0390-4A6351F6139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BAE2D6A-D9AE-FD29-7D4E-1209646749FC}"/>
              </a:ext>
            </a:extLst>
          </p:cNvPr>
          <p:cNvSpPr>
            <a:spLocks noGrp="1"/>
          </p:cNvSpPr>
          <p:nvPr>
            <p:ph type="title"/>
          </p:nvPr>
        </p:nvSpPr>
        <p:spPr>
          <a:xfrm>
            <a:off x="741680" y="430482"/>
            <a:ext cx="10500989" cy="1327464"/>
          </a:xfrm>
        </p:spPr>
        <p:txBody>
          <a:bodyPr anchor="b">
            <a:normAutofit/>
          </a:bodyPr>
          <a:lstStyle/>
          <a:p>
            <a:pPr lvl="0"/>
            <a:r>
              <a:rPr lang="en-US" sz="3200" b="1" dirty="0"/>
              <a:t>Evolutionary Hyper-parameters tuning</a:t>
            </a:r>
            <a:endParaRPr lang="en-US" noProof="0" dirty="0"/>
          </a:p>
        </p:txBody>
      </p:sp>
      <p:sp>
        <p:nvSpPr>
          <p:cNvPr id="4" name="Content Placeholder 3">
            <a:extLst>
              <a:ext uri="{FF2B5EF4-FFF2-40B4-BE49-F238E27FC236}">
                <a16:creationId xmlns:a16="http://schemas.microsoft.com/office/drawing/2014/main" id="{1BE47DAC-760D-773C-32A3-EC6286355BEB}"/>
              </a:ext>
            </a:extLst>
          </p:cNvPr>
          <p:cNvSpPr>
            <a:spLocks noGrp="1"/>
          </p:cNvSpPr>
          <p:nvPr>
            <p:ph sz="quarter" idx="35"/>
          </p:nvPr>
        </p:nvSpPr>
        <p:spPr>
          <a:xfrm>
            <a:off x="2469535" y="5802463"/>
            <a:ext cx="6480288" cy="2786223"/>
          </a:xfrm>
        </p:spPr>
        <p:txBody>
          <a:bodyPr>
            <a:normAutofit/>
          </a:bodyPr>
          <a:lstStyle/>
          <a:p>
            <a:pPr marL="0" indent="0" algn="ctr">
              <a:buNone/>
            </a:pPr>
            <a:r>
              <a:rPr lang="en-US" i="1" dirty="0"/>
              <a:t>Graph showing how fitness values change over iterations, with a trend line highlighting overall progress.</a:t>
            </a:r>
          </a:p>
        </p:txBody>
      </p:sp>
      <p:pic>
        <p:nvPicPr>
          <p:cNvPr id="8" name="Picture 7">
            <a:extLst>
              <a:ext uri="{FF2B5EF4-FFF2-40B4-BE49-F238E27FC236}">
                <a16:creationId xmlns:a16="http://schemas.microsoft.com/office/drawing/2014/main" id="{8F5D0265-A118-8379-4C79-7A8E7F2C9586}"/>
              </a:ext>
            </a:extLst>
          </p:cNvPr>
          <p:cNvPicPr>
            <a:picLocks noChangeAspect="1"/>
          </p:cNvPicPr>
          <p:nvPr/>
        </p:nvPicPr>
        <p:blipFill>
          <a:blip r:embed="rId3"/>
          <a:srcRect r="2" b="1725"/>
          <a:stretch/>
        </p:blipFill>
        <p:spPr>
          <a:xfrm>
            <a:off x="2469535" y="2130195"/>
            <a:ext cx="6315069" cy="3723753"/>
          </a:xfrm>
          <a:prstGeom prst="rect">
            <a:avLst/>
          </a:prstGeom>
          <a:noFill/>
        </p:spPr>
      </p:pic>
      <p:sp>
        <p:nvSpPr>
          <p:cNvPr id="15" name="Slide Number Placeholder 4">
            <a:extLst>
              <a:ext uri="{FF2B5EF4-FFF2-40B4-BE49-F238E27FC236}">
                <a16:creationId xmlns:a16="http://schemas.microsoft.com/office/drawing/2014/main" id="{8926CCC7-E9DD-2B50-8FD2-908CEE0C1425}"/>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23</a:t>
            </a:fld>
            <a:endParaRPr lang="en-US"/>
          </a:p>
        </p:txBody>
      </p:sp>
    </p:spTree>
    <p:extLst>
      <p:ext uri="{BB962C8B-B14F-4D97-AF65-F5344CB8AC3E}">
        <p14:creationId xmlns:p14="http://schemas.microsoft.com/office/powerpoint/2010/main" val="534778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ACF5E-38C3-1903-E574-82C1EF3E16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6EE57D-C1F6-02D1-1ACB-03B3600119C5}"/>
              </a:ext>
            </a:extLst>
          </p:cNvPr>
          <p:cNvSpPr>
            <a:spLocks noGrp="1"/>
          </p:cNvSpPr>
          <p:nvPr>
            <p:ph type="title"/>
          </p:nvPr>
        </p:nvSpPr>
        <p:spPr>
          <a:xfrm>
            <a:off x="194050" y="695694"/>
            <a:ext cx="11548261" cy="2733306"/>
          </a:xfrm>
        </p:spPr>
        <p:txBody>
          <a:bodyPr/>
          <a:lstStyle/>
          <a:p>
            <a:r>
              <a:rPr lang="en-US" dirty="0"/>
              <a:t>Model Training</a:t>
            </a:r>
          </a:p>
        </p:txBody>
      </p:sp>
      <p:sp>
        <p:nvSpPr>
          <p:cNvPr id="3" name="Slide Number Placeholder 2">
            <a:extLst>
              <a:ext uri="{FF2B5EF4-FFF2-40B4-BE49-F238E27FC236}">
                <a16:creationId xmlns:a16="http://schemas.microsoft.com/office/drawing/2014/main" id="{57A2C7D8-5FC9-177C-1CA9-8ADDC8681D1E}"/>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24</a:t>
            </a:fld>
            <a:endParaRPr lang="en-US" dirty="0"/>
          </a:p>
        </p:txBody>
      </p:sp>
    </p:spTree>
    <p:extLst>
      <p:ext uri="{BB962C8B-B14F-4D97-AF65-F5344CB8AC3E}">
        <p14:creationId xmlns:p14="http://schemas.microsoft.com/office/powerpoint/2010/main" val="2556650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1B261-6FBB-3554-78D9-FFD6CBD0651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1F64256-9B47-CB57-56F8-99A818364F78}"/>
              </a:ext>
            </a:extLst>
          </p:cNvPr>
          <p:cNvSpPr>
            <a:spLocks noGrp="1"/>
          </p:cNvSpPr>
          <p:nvPr>
            <p:ph type="title"/>
          </p:nvPr>
        </p:nvSpPr>
        <p:spPr>
          <a:xfrm>
            <a:off x="741680" y="430482"/>
            <a:ext cx="10500989" cy="1327464"/>
          </a:xfrm>
        </p:spPr>
        <p:txBody>
          <a:bodyPr anchor="b">
            <a:normAutofit/>
          </a:bodyPr>
          <a:lstStyle/>
          <a:p>
            <a:r>
              <a:rPr lang="en-US" sz="3200" b="1" dirty="0"/>
              <a:t>Model Training</a:t>
            </a:r>
          </a:p>
        </p:txBody>
      </p:sp>
      <p:sp>
        <p:nvSpPr>
          <p:cNvPr id="5" name="Subtitle 4">
            <a:extLst>
              <a:ext uri="{FF2B5EF4-FFF2-40B4-BE49-F238E27FC236}">
                <a16:creationId xmlns:a16="http://schemas.microsoft.com/office/drawing/2014/main" id="{11C18A04-3344-3C44-1DD8-D6E306BEA3E4}"/>
              </a:ext>
            </a:extLst>
          </p:cNvPr>
          <p:cNvSpPr>
            <a:spLocks noGrp="1"/>
          </p:cNvSpPr>
          <p:nvPr>
            <p:ph sz="quarter" idx="35"/>
          </p:nvPr>
        </p:nvSpPr>
        <p:spPr>
          <a:xfrm>
            <a:off x="895529" y="2347552"/>
            <a:ext cx="10126432" cy="3760659"/>
          </a:xfrm>
        </p:spPr>
        <p:txBody>
          <a:bodyPr>
            <a:normAutofit fontScale="85000" lnSpcReduction="20000"/>
          </a:bodyPr>
          <a:lstStyle/>
          <a:p>
            <a:pPr algn="justLow">
              <a:lnSpc>
                <a:spcPct val="150000"/>
              </a:lnSpc>
              <a:buFont typeface="Wingdings" panose="05000000000000000000" pitchFamily="2" charset="2"/>
              <a:buChar char="§"/>
            </a:pPr>
            <a:r>
              <a:rPr lang="en-US" sz="2000" dirty="0"/>
              <a:t>Fine-tune a pre-trained YOLOv11s model using transfer learning.</a:t>
            </a:r>
          </a:p>
          <a:p>
            <a:pPr algn="justLow">
              <a:lnSpc>
                <a:spcPct val="150000"/>
              </a:lnSpc>
              <a:buFont typeface="Wingdings" panose="05000000000000000000" pitchFamily="2" charset="2"/>
              <a:buChar char="§"/>
            </a:pPr>
            <a:r>
              <a:rPr lang="en-US" sz="2000" dirty="0"/>
              <a:t>Custom dataset defined in </a:t>
            </a:r>
            <a:r>
              <a:rPr lang="en-US" sz="2000" b="1" dirty="0"/>
              <a:t>dataset.yaml, </a:t>
            </a:r>
            <a:r>
              <a:rPr lang="en-US" sz="2000" dirty="0"/>
              <a:t>which specifies the paths to the training and validation image directories, the number of object classes, and their names.</a:t>
            </a:r>
          </a:p>
          <a:p>
            <a:pPr algn="justLow">
              <a:lnSpc>
                <a:spcPct val="150000"/>
              </a:lnSpc>
              <a:buFont typeface="Wingdings" panose="05000000000000000000" pitchFamily="2" charset="2"/>
              <a:buChar char="§"/>
            </a:pPr>
            <a:r>
              <a:rPr lang="en-US" sz="2000" dirty="0"/>
              <a:t>YOLOv11 supports </a:t>
            </a:r>
            <a:r>
              <a:rPr lang="en-US" sz="2000" b="1" dirty="0"/>
              <a:t>.train() </a:t>
            </a:r>
            <a:r>
              <a:rPr lang="en-US" sz="2000" dirty="0"/>
              <a:t>method</a:t>
            </a:r>
            <a:r>
              <a:rPr lang="en-US" sz="2000" b="1" dirty="0"/>
              <a:t> </a:t>
            </a:r>
            <a:r>
              <a:rPr lang="en-US" sz="2000" dirty="0"/>
              <a:t>for this purpose.</a:t>
            </a:r>
          </a:p>
          <a:p>
            <a:pPr algn="justLow">
              <a:lnSpc>
                <a:spcPct val="150000"/>
              </a:lnSpc>
              <a:buFont typeface="Wingdings" panose="05000000000000000000" pitchFamily="2" charset="2"/>
              <a:buChar char="§"/>
            </a:pPr>
            <a:r>
              <a:rPr lang="en-US" sz="2000" b="1" dirty="0"/>
              <a:t>Hyperparameters: </a:t>
            </a:r>
            <a:endParaRPr lang="en-US" sz="2000" dirty="0"/>
          </a:p>
          <a:p>
            <a:pPr lvl="2">
              <a:buFont typeface="Courier New" panose="02070309020205020404" pitchFamily="49" charset="0"/>
              <a:buChar char="o"/>
            </a:pPr>
            <a:r>
              <a:rPr lang="en-US" sz="1900" i="1" dirty="0"/>
              <a:t>Epochs : 50</a:t>
            </a:r>
          </a:p>
          <a:p>
            <a:pPr lvl="2">
              <a:buFont typeface="Courier New" panose="02070309020205020404" pitchFamily="49" charset="0"/>
              <a:buChar char="o"/>
            </a:pPr>
            <a:r>
              <a:rPr lang="en-US" sz="1900" i="1" dirty="0"/>
              <a:t>Image Size : 640 x 640</a:t>
            </a:r>
          </a:p>
          <a:p>
            <a:pPr lvl="2">
              <a:buFont typeface="Courier New" panose="02070309020205020404" pitchFamily="49" charset="0"/>
              <a:buChar char="o"/>
            </a:pPr>
            <a:r>
              <a:rPr lang="en-US" sz="1900" i="1" dirty="0"/>
              <a:t>Batch Size : 64</a:t>
            </a:r>
          </a:p>
          <a:p>
            <a:pPr lvl="2">
              <a:buFont typeface="Courier New" panose="02070309020205020404" pitchFamily="49" charset="0"/>
              <a:buChar char="o"/>
            </a:pPr>
            <a:r>
              <a:rPr lang="en-US" sz="1900" i="1" dirty="0"/>
              <a:t>Workers : 5</a:t>
            </a:r>
          </a:p>
          <a:p>
            <a:pPr marL="0" indent="0" algn="justLow">
              <a:lnSpc>
                <a:spcPct val="150000"/>
              </a:lnSpc>
              <a:buNone/>
            </a:pPr>
            <a:endParaRPr lang="en-US" sz="2000" b="1" dirty="0"/>
          </a:p>
          <a:p>
            <a:pPr algn="justLow">
              <a:lnSpc>
                <a:spcPct val="150000"/>
              </a:lnSpc>
              <a:buFont typeface="Wingdings" panose="05000000000000000000" pitchFamily="2" charset="2"/>
              <a:buChar char="§"/>
            </a:pPr>
            <a:endParaRPr lang="en-US" sz="2000" b="1" dirty="0"/>
          </a:p>
          <a:p>
            <a:pPr>
              <a:lnSpc>
                <a:spcPct val="100000"/>
              </a:lnSpc>
              <a:buFont typeface="Wingdings" panose="05000000000000000000" pitchFamily="2" charset="2"/>
              <a:buChar char="§"/>
            </a:pPr>
            <a:endParaRPr lang="en-US" sz="2000" dirty="0"/>
          </a:p>
          <a:p>
            <a:pPr>
              <a:lnSpc>
                <a:spcPct val="100000"/>
              </a:lnSpc>
              <a:buFont typeface="Wingdings" panose="05000000000000000000" pitchFamily="2" charset="2"/>
              <a:buChar char="§"/>
            </a:pPr>
            <a:endParaRPr lang="en-US" sz="2000" b="1" dirty="0"/>
          </a:p>
        </p:txBody>
      </p:sp>
      <p:sp>
        <p:nvSpPr>
          <p:cNvPr id="4" name="Slide Number Placeholder 3">
            <a:extLst>
              <a:ext uri="{FF2B5EF4-FFF2-40B4-BE49-F238E27FC236}">
                <a16:creationId xmlns:a16="http://schemas.microsoft.com/office/drawing/2014/main" id="{6B8BD787-47C1-D82B-CE27-9B1ADD057250}"/>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25</a:t>
            </a:fld>
            <a:endParaRPr lang="en-US"/>
          </a:p>
        </p:txBody>
      </p:sp>
    </p:spTree>
    <p:extLst>
      <p:ext uri="{BB962C8B-B14F-4D97-AF65-F5344CB8AC3E}">
        <p14:creationId xmlns:p14="http://schemas.microsoft.com/office/powerpoint/2010/main" val="1816291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6455D-A604-35C1-98E1-66ACF6B684D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0DAEB91-4229-698A-DD31-8ED010421C96}"/>
              </a:ext>
            </a:extLst>
          </p:cNvPr>
          <p:cNvSpPr>
            <a:spLocks noGrp="1"/>
          </p:cNvSpPr>
          <p:nvPr>
            <p:ph type="title"/>
          </p:nvPr>
        </p:nvSpPr>
        <p:spPr>
          <a:xfrm>
            <a:off x="741680" y="430482"/>
            <a:ext cx="10500989" cy="1327464"/>
          </a:xfrm>
        </p:spPr>
        <p:txBody>
          <a:bodyPr anchor="b">
            <a:normAutofit/>
          </a:bodyPr>
          <a:lstStyle/>
          <a:p>
            <a:r>
              <a:rPr lang="en-US" sz="3200" b="1" dirty="0"/>
              <a:t>Model Training</a:t>
            </a:r>
          </a:p>
        </p:txBody>
      </p:sp>
      <p:sp>
        <p:nvSpPr>
          <p:cNvPr id="5" name="Subtitle 4">
            <a:extLst>
              <a:ext uri="{FF2B5EF4-FFF2-40B4-BE49-F238E27FC236}">
                <a16:creationId xmlns:a16="http://schemas.microsoft.com/office/drawing/2014/main" id="{C55CCC95-4BB4-BCD5-5D52-9341B794BC23}"/>
              </a:ext>
            </a:extLst>
          </p:cNvPr>
          <p:cNvSpPr>
            <a:spLocks noGrp="1"/>
          </p:cNvSpPr>
          <p:nvPr>
            <p:ph sz="quarter" idx="35"/>
          </p:nvPr>
        </p:nvSpPr>
        <p:spPr>
          <a:xfrm>
            <a:off x="895529" y="2347552"/>
            <a:ext cx="10126432" cy="3760659"/>
          </a:xfrm>
        </p:spPr>
        <p:txBody>
          <a:bodyPr>
            <a:normAutofit fontScale="92500"/>
          </a:bodyPr>
          <a:lstStyle/>
          <a:p>
            <a:pPr algn="justLow">
              <a:lnSpc>
                <a:spcPct val="150000"/>
              </a:lnSpc>
              <a:buFont typeface="Wingdings" panose="05000000000000000000" pitchFamily="2" charset="2"/>
              <a:buChar char="§"/>
            </a:pPr>
            <a:r>
              <a:rPr lang="en-US" sz="2000" b="1" dirty="0"/>
              <a:t>Transfer learning Strategy: </a:t>
            </a:r>
            <a:endParaRPr lang="en-US" sz="2000" dirty="0"/>
          </a:p>
          <a:p>
            <a:pPr lvl="2" algn="justLow">
              <a:buFont typeface="Courier New" panose="02070309020205020404" pitchFamily="49" charset="0"/>
              <a:buChar char="o"/>
            </a:pPr>
            <a:r>
              <a:rPr lang="en-US" sz="1900" dirty="0"/>
              <a:t>We applied transfer learning by </a:t>
            </a:r>
            <a:r>
              <a:rPr lang="en-US" sz="2000" dirty="0"/>
              <a:t>freezing the first 10 layers of the model's backbone. These early layers are responsible for extracting general visual features such as edges and textures, which are often applicable across various datasets.</a:t>
            </a:r>
          </a:p>
          <a:p>
            <a:pPr lvl="2" algn="justLow">
              <a:buFont typeface="Courier New" panose="02070309020205020404" pitchFamily="49" charset="0"/>
              <a:buChar char="o"/>
            </a:pPr>
            <a:r>
              <a:rPr lang="en-US" sz="2000" dirty="0"/>
              <a:t>By freezing them, we retained valuable pre-trained knowledge while allowing the remaining layers to adapt to the specific characteristics of our custom dataset. This approach reduces training time and improves model performance.</a:t>
            </a:r>
            <a:endParaRPr lang="en-US" sz="1900" dirty="0"/>
          </a:p>
          <a:p>
            <a:pPr lvl="2">
              <a:buFont typeface="Courier New" panose="02070309020205020404" pitchFamily="49" charset="0"/>
              <a:buChar char="o"/>
            </a:pPr>
            <a:r>
              <a:rPr lang="en-US" sz="1900" dirty="0"/>
              <a:t>We customized the training process using a separate </a:t>
            </a:r>
            <a:r>
              <a:rPr lang="en-US" sz="1900" b="1" dirty="0" err="1"/>
              <a:t>hyp.yaml</a:t>
            </a:r>
            <a:r>
              <a:rPr lang="en-US" sz="1900" b="1" dirty="0"/>
              <a:t> </a:t>
            </a:r>
            <a:r>
              <a:rPr lang="en-US" sz="1900" dirty="0"/>
              <a:t>file which contains a set of optimized hyperparameters.</a:t>
            </a:r>
          </a:p>
          <a:p>
            <a:pPr marL="0" indent="0" algn="justLow">
              <a:lnSpc>
                <a:spcPct val="150000"/>
              </a:lnSpc>
              <a:buNone/>
            </a:pPr>
            <a:endParaRPr lang="en-US" sz="2000" b="1" dirty="0"/>
          </a:p>
          <a:p>
            <a:pPr algn="justLow">
              <a:lnSpc>
                <a:spcPct val="150000"/>
              </a:lnSpc>
              <a:buFont typeface="Wingdings" panose="05000000000000000000" pitchFamily="2" charset="2"/>
              <a:buChar char="§"/>
            </a:pPr>
            <a:endParaRPr lang="en-US" sz="2000" b="1" dirty="0"/>
          </a:p>
          <a:p>
            <a:pPr>
              <a:lnSpc>
                <a:spcPct val="100000"/>
              </a:lnSpc>
              <a:buFont typeface="Wingdings" panose="05000000000000000000" pitchFamily="2" charset="2"/>
              <a:buChar char="§"/>
            </a:pPr>
            <a:endParaRPr lang="en-US" sz="2000" dirty="0"/>
          </a:p>
          <a:p>
            <a:pPr>
              <a:lnSpc>
                <a:spcPct val="100000"/>
              </a:lnSpc>
              <a:buFont typeface="Wingdings" panose="05000000000000000000" pitchFamily="2" charset="2"/>
              <a:buChar char="§"/>
            </a:pPr>
            <a:endParaRPr lang="en-US" sz="2000" b="1" dirty="0"/>
          </a:p>
        </p:txBody>
      </p:sp>
      <p:sp>
        <p:nvSpPr>
          <p:cNvPr id="4" name="Slide Number Placeholder 3">
            <a:extLst>
              <a:ext uri="{FF2B5EF4-FFF2-40B4-BE49-F238E27FC236}">
                <a16:creationId xmlns:a16="http://schemas.microsoft.com/office/drawing/2014/main" id="{2DD235B6-6EA8-8164-DDDF-8BD01E4747AD}"/>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26</a:t>
            </a:fld>
            <a:endParaRPr lang="en-US"/>
          </a:p>
        </p:txBody>
      </p:sp>
    </p:spTree>
    <p:extLst>
      <p:ext uri="{BB962C8B-B14F-4D97-AF65-F5344CB8AC3E}">
        <p14:creationId xmlns:p14="http://schemas.microsoft.com/office/powerpoint/2010/main" val="3818427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7273F-007D-AC4C-ECD3-F6C8A03860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76893B-3884-BE5F-4E7E-B16C06EA1A86}"/>
              </a:ext>
            </a:extLst>
          </p:cNvPr>
          <p:cNvSpPr>
            <a:spLocks noGrp="1"/>
          </p:cNvSpPr>
          <p:nvPr>
            <p:ph type="title"/>
          </p:nvPr>
        </p:nvSpPr>
        <p:spPr>
          <a:xfrm>
            <a:off x="194050" y="695694"/>
            <a:ext cx="11548261" cy="2733306"/>
          </a:xfrm>
        </p:spPr>
        <p:txBody>
          <a:bodyPr/>
          <a:lstStyle/>
          <a:p>
            <a:r>
              <a:rPr lang="en-US" dirty="0"/>
              <a:t>Testing and Evaluation metrics</a:t>
            </a:r>
          </a:p>
        </p:txBody>
      </p:sp>
      <p:sp>
        <p:nvSpPr>
          <p:cNvPr id="3" name="Slide Number Placeholder 2">
            <a:extLst>
              <a:ext uri="{FF2B5EF4-FFF2-40B4-BE49-F238E27FC236}">
                <a16:creationId xmlns:a16="http://schemas.microsoft.com/office/drawing/2014/main" id="{F3BB2DEC-7476-6FD9-709E-701EDB04421C}"/>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27</a:t>
            </a:fld>
            <a:endParaRPr lang="en-US" dirty="0"/>
          </a:p>
        </p:txBody>
      </p:sp>
    </p:spTree>
    <p:extLst>
      <p:ext uri="{BB962C8B-B14F-4D97-AF65-F5344CB8AC3E}">
        <p14:creationId xmlns:p14="http://schemas.microsoft.com/office/powerpoint/2010/main" val="1650014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0F942-3E40-9856-018C-B44D7F63BB2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6032CF9-924C-E4F8-F5CE-D6DBA3C151A4}"/>
              </a:ext>
            </a:extLst>
          </p:cNvPr>
          <p:cNvSpPr>
            <a:spLocks noGrp="1"/>
          </p:cNvSpPr>
          <p:nvPr>
            <p:ph type="title"/>
          </p:nvPr>
        </p:nvSpPr>
        <p:spPr>
          <a:xfrm>
            <a:off x="741680" y="430482"/>
            <a:ext cx="10500989" cy="1327464"/>
          </a:xfrm>
        </p:spPr>
        <p:txBody>
          <a:bodyPr anchor="b">
            <a:normAutofit/>
          </a:bodyPr>
          <a:lstStyle/>
          <a:p>
            <a:pPr lvl="0"/>
            <a:r>
              <a:rPr lang="en-US" sz="3200" b="1" dirty="0"/>
              <a:t>Model testing Samples</a:t>
            </a:r>
            <a:endParaRPr lang="en-US" noProof="0" dirty="0"/>
          </a:p>
        </p:txBody>
      </p:sp>
      <p:sp>
        <p:nvSpPr>
          <p:cNvPr id="4" name="Content Placeholder 3">
            <a:extLst>
              <a:ext uri="{FF2B5EF4-FFF2-40B4-BE49-F238E27FC236}">
                <a16:creationId xmlns:a16="http://schemas.microsoft.com/office/drawing/2014/main" id="{EB297F1C-CF8C-13C4-F01B-FA123D50A160}"/>
              </a:ext>
            </a:extLst>
          </p:cNvPr>
          <p:cNvSpPr>
            <a:spLocks noGrp="1"/>
          </p:cNvSpPr>
          <p:nvPr>
            <p:ph sz="quarter" idx="35"/>
          </p:nvPr>
        </p:nvSpPr>
        <p:spPr>
          <a:xfrm>
            <a:off x="2469535" y="6058102"/>
            <a:ext cx="6480288" cy="2786223"/>
          </a:xfrm>
        </p:spPr>
        <p:txBody>
          <a:bodyPr>
            <a:normAutofit/>
          </a:bodyPr>
          <a:lstStyle/>
          <a:p>
            <a:pPr marL="0" indent="0" algn="ctr">
              <a:buNone/>
            </a:pPr>
            <a:r>
              <a:rPr lang="en-US" i="1" dirty="0"/>
              <a:t>Testing the model during daytime.</a:t>
            </a:r>
          </a:p>
        </p:txBody>
      </p:sp>
      <p:sp>
        <p:nvSpPr>
          <p:cNvPr id="15" name="Slide Number Placeholder 4">
            <a:extLst>
              <a:ext uri="{FF2B5EF4-FFF2-40B4-BE49-F238E27FC236}">
                <a16:creationId xmlns:a16="http://schemas.microsoft.com/office/drawing/2014/main" id="{5BD8CEB9-016C-1188-028D-16904EFEC6F8}"/>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28</a:t>
            </a:fld>
            <a:endParaRPr lang="en-US"/>
          </a:p>
        </p:txBody>
      </p:sp>
      <p:pic>
        <p:nvPicPr>
          <p:cNvPr id="6" name="Picture 5" descr="A traffic on a road&#10;&#10;AI-generated content may be incorrect.">
            <a:extLst>
              <a:ext uri="{FF2B5EF4-FFF2-40B4-BE49-F238E27FC236}">
                <a16:creationId xmlns:a16="http://schemas.microsoft.com/office/drawing/2014/main" id="{8CB1BBD1-E96E-B205-C89B-E1A31C96DE88}"/>
              </a:ext>
            </a:extLst>
          </p:cNvPr>
          <p:cNvPicPr>
            <a:picLocks noChangeAspect="1"/>
          </p:cNvPicPr>
          <p:nvPr/>
        </p:nvPicPr>
        <p:blipFill>
          <a:blip r:embed="rId3"/>
          <a:stretch>
            <a:fillRect/>
          </a:stretch>
        </p:blipFill>
        <p:spPr>
          <a:xfrm>
            <a:off x="2227628" y="2140795"/>
            <a:ext cx="6964102" cy="3917307"/>
          </a:xfrm>
          <a:prstGeom prst="rect">
            <a:avLst/>
          </a:prstGeom>
        </p:spPr>
      </p:pic>
    </p:spTree>
    <p:extLst>
      <p:ext uri="{BB962C8B-B14F-4D97-AF65-F5344CB8AC3E}">
        <p14:creationId xmlns:p14="http://schemas.microsoft.com/office/powerpoint/2010/main" val="1095272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91284-41F7-576F-77CC-33566C44ED5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BDEA265-FED9-C333-C40F-A305804AF17B}"/>
              </a:ext>
            </a:extLst>
          </p:cNvPr>
          <p:cNvSpPr>
            <a:spLocks noGrp="1"/>
          </p:cNvSpPr>
          <p:nvPr>
            <p:ph type="title"/>
          </p:nvPr>
        </p:nvSpPr>
        <p:spPr>
          <a:xfrm>
            <a:off x="741680" y="430482"/>
            <a:ext cx="10500989" cy="1327464"/>
          </a:xfrm>
        </p:spPr>
        <p:txBody>
          <a:bodyPr anchor="b">
            <a:normAutofit/>
          </a:bodyPr>
          <a:lstStyle/>
          <a:p>
            <a:r>
              <a:rPr lang="en-US" sz="3200" b="1" dirty="0"/>
              <a:t>Model Testing samples</a:t>
            </a:r>
          </a:p>
        </p:txBody>
      </p:sp>
      <p:sp>
        <p:nvSpPr>
          <p:cNvPr id="5" name="Subtitle 4">
            <a:extLst>
              <a:ext uri="{FF2B5EF4-FFF2-40B4-BE49-F238E27FC236}">
                <a16:creationId xmlns:a16="http://schemas.microsoft.com/office/drawing/2014/main" id="{13641FAA-1E8C-43BF-7B81-BDF82A440559}"/>
              </a:ext>
            </a:extLst>
          </p:cNvPr>
          <p:cNvSpPr>
            <a:spLocks noGrp="1"/>
          </p:cNvSpPr>
          <p:nvPr>
            <p:ph sz="quarter" idx="35"/>
          </p:nvPr>
        </p:nvSpPr>
        <p:spPr>
          <a:xfrm>
            <a:off x="895529" y="2347552"/>
            <a:ext cx="10126432" cy="3760659"/>
          </a:xfrm>
        </p:spPr>
        <p:txBody>
          <a:bodyPr>
            <a:normAutofit/>
          </a:bodyPr>
          <a:lstStyle/>
          <a:p>
            <a:pPr marL="0" indent="0" algn="justLow">
              <a:lnSpc>
                <a:spcPct val="150000"/>
              </a:lnSpc>
              <a:buNone/>
            </a:pPr>
            <a:endParaRPr lang="en-US" sz="2000" b="1" dirty="0"/>
          </a:p>
          <a:p>
            <a:pPr algn="justLow">
              <a:lnSpc>
                <a:spcPct val="150000"/>
              </a:lnSpc>
              <a:buFont typeface="Wingdings" panose="05000000000000000000" pitchFamily="2" charset="2"/>
              <a:buChar char="§"/>
            </a:pPr>
            <a:endParaRPr lang="en-US" sz="2000" b="1" dirty="0"/>
          </a:p>
          <a:p>
            <a:pPr>
              <a:lnSpc>
                <a:spcPct val="100000"/>
              </a:lnSpc>
              <a:buFont typeface="Wingdings" panose="05000000000000000000" pitchFamily="2" charset="2"/>
              <a:buChar char="§"/>
            </a:pPr>
            <a:endParaRPr lang="en-US" sz="2000" dirty="0"/>
          </a:p>
          <a:p>
            <a:pPr>
              <a:lnSpc>
                <a:spcPct val="100000"/>
              </a:lnSpc>
              <a:buFont typeface="Wingdings" panose="05000000000000000000" pitchFamily="2" charset="2"/>
              <a:buChar char="§"/>
            </a:pPr>
            <a:endParaRPr lang="en-US" sz="2000" b="1" dirty="0"/>
          </a:p>
        </p:txBody>
      </p:sp>
      <p:sp>
        <p:nvSpPr>
          <p:cNvPr id="4" name="Slide Number Placeholder 3">
            <a:extLst>
              <a:ext uri="{FF2B5EF4-FFF2-40B4-BE49-F238E27FC236}">
                <a16:creationId xmlns:a16="http://schemas.microsoft.com/office/drawing/2014/main" id="{D1EAC5AF-458E-DEDC-3574-2F6A3703FC28}"/>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29</a:t>
            </a:fld>
            <a:endParaRPr lang="en-US"/>
          </a:p>
        </p:txBody>
      </p:sp>
      <p:pic>
        <p:nvPicPr>
          <p:cNvPr id="8" name="Picture 7" descr="A car on a road at night&#10;&#10;AI-generated content may be incorrect.">
            <a:extLst>
              <a:ext uri="{FF2B5EF4-FFF2-40B4-BE49-F238E27FC236}">
                <a16:creationId xmlns:a16="http://schemas.microsoft.com/office/drawing/2014/main" id="{89FB1CBA-54A5-95B3-FECD-0FFA801399E7}"/>
              </a:ext>
            </a:extLst>
          </p:cNvPr>
          <p:cNvPicPr>
            <a:picLocks noChangeAspect="1"/>
          </p:cNvPicPr>
          <p:nvPr/>
        </p:nvPicPr>
        <p:blipFill>
          <a:blip r:embed="rId3"/>
          <a:stretch>
            <a:fillRect/>
          </a:stretch>
        </p:blipFill>
        <p:spPr>
          <a:xfrm>
            <a:off x="2174982" y="2131677"/>
            <a:ext cx="7069394" cy="3976534"/>
          </a:xfrm>
          <a:prstGeom prst="rect">
            <a:avLst/>
          </a:prstGeom>
        </p:spPr>
      </p:pic>
      <p:sp>
        <p:nvSpPr>
          <p:cNvPr id="11" name="Content Placeholder 3">
            <a:extLst>
              <a:ext uri="{FF2B5EF4-FFF2-40B4-BE49-F238E27FC236}">
                <a16:creationId xmlns:a16="http://schemas.microsoft.com/office/drawing/2014/main" id="{33821AC7-B84A-D7A1-F56D-D32A8C63BEF1}"/>
              </a:ext>
            </a:extLst>
          </p:cNvPr>
          <p:cNvSpPr txBox="1">
            <a:spLocks/>
          </p:cNvSpPr>
          <p:nvPr/>
        </p:nvSpPr>
        <p:spPr>
          <a:xfrm>
            <a:off x="2469535" y="6058102"/>
            <a:ext cx="6480288" cy="2786223"/>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1000"/>
              </a:spcBef>
              <a:buClr>
                <a:schemeClr val="accent3">
                  <a:lumMod val="75000"/>
                </a:schemeClr>
              </a:buClr>
              <a:buFont typeface="+mj-lt"/>
              <a:buAutoNum type="arabicPeriod"/>
              <a:defRPr sz="1800" kern="1200" spc="0" baseline="0">
                <a:solidFill>
                  <a:schemeClr val="bg1"/>
                </a:solidFill>
                <a:latin typeface="+mn-lt"/>
                <a:ea typeface="+mn-ea"/>
                <a:cs typeface="Biome" panose="020B0503030204020804" pitchFamily="34" charset="0"/>
              </a:defRPr>
            </a:lvl1pPr>
            <a:lvl2pPr marL="626364" indent="-342900" algn="l" defTabSz="914400" rtl="0" eaLnBrk="1" latinLnBrk="0" hangingPunct="1">
              <a:lnSpc>
                <a:spcPct val="120000"/>
              </a:lnSpc>
              <a:spcBef>
                <a:spcPts val="1000"/>
              </a:spcBef>
              <a:buClr>
                <a:schemeClr val="accent3">
                  <a:lumMod val="75000"/>
                </a:schemeClr>
              </a:buClr>
              <a:buFont typeface="+mj-lt"/>
              <a:buAutoNum type="alphaLcPeriod"/>
              <a:defRPr sz="1800" kern="1200" spc="0">
                <a:solidFill>
                  <a:schemeClr val="bg1"/>
                </a:solidFill>
                <a:latin typeface="+mn-lt"/>
                <a:ea typeface="+mn-ea"/>
                <a:cs typeface="+mn-cs"/>
              </a:defRPr>
            </a:lvl2pPr>
            <a:lvl3pPr marL="918972" indent="-342900" algn="l" defTabSz="914400" rtl="0" eaLnBrk="1" latinLnBrk="0" hangingPunct="1">
              <a:lnSpc>
                <a:spcPct val="120000"/>
              </a:lnSpc>
              <a:spcBef>
                <a:spcPts val="1000"/>
              </a:spcBef>
              <a:buClr>
                <a:schemeClr val="accent3">
                  <a:lumMod val="75000"/>
                </a:schemeClr>
              </a:buClr>
              <a:buFont typeface="+mj-lt"/>
              <a:buAutoNum type="arabicParenR"/>
              <a:defRPr sz="1800" kern="1200" spc="0">
                <a:solidFill>
                  <a:schemeClr val="bg1"/>
                </a:solidFill>
                <a:latin typeface="+mn-lt"/>
                <a:ea typeface="+mn-ea"/>
                <a:cs typeface="+mn-cs"/>
              </a:defRPr>
            </a:lvl3pPr>
            <a:lvl4pPr marL="1209294" indent="-342900" algn="l" defTabSz="914400" rtl="0" eaLnBrk="1" latinLnBrk="0" hangingPunct="1">
              <a:lnSpc>
                <a:spcPct val="120000"/>
              </a:lnSpc>
              <a:spcBef>
                <a:spcPts val="1000"/>
              </a:spcBef>
              <a:buClr>
                <a:schemeClr val="accent3">
                  <a:lumMod val="75000"/>
                </a:schemeClr>
              </a:buClr>
              <a:buFont typeface="+mj-lt"/>
              <a:buAutoNum type="alphaLcParen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j-lt"/>
              <a:buNone/>
            </a:pPr>
            <a:r>
              <a:rPr lang="en-US" i="1" dirty="0"/>
              <a:t>Testing the model at night.</a:t>
            </a:r>
          </a:p>
        </p:txBody>
      </p:sp>
    </p:spTree>
    <p:extLst>
      <p:ext uri="{BB962C8B-B14F-4D97-AF65-F5344CB8AC3E}">
        <p14:creationId xmlns:p14="http://schemas.microsoft.com/office/powerpoint/2010/main" val="381636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47E77-323D-391D-BE5A-DC1944D4F717}"/>
              </a:ext>
            </a:extLst>
          </p:cNvPr>
          <p:cNvSpPr>
            <a:spLocks noGrp="1"/>
          </p:cNvSpPr>
          <p:nvPr>
            <p:ph type="title"/>
          </p:nvPr>
        </p:nvSpPr>
        <p:spPr>
          <a:xfrm>
            <a:off x="643739" y="1417002"/>
            <a:ext cx="11548261" cy="4991758"/>
          </a:xfrm>
        </p:spPr>
        <p:txBody>
          <a:bodyPr/>
          <a:lstStyle/>
          <a:p>
            <a:pPr algn="l">
              <a:lnSpc>
                <a:spcPct val="200000"/>
              </a:lnSpc>
            </a:pPr>
            <a:r>
              <a:rPr lang="en-US" sz="2800" dirty="0"/>
              <a:t>1-Mohamed Khaled el-</a:t>
            </a:r>
            <a:r>
              <a:rPr lang="en-US" sz="2800" dirty="0" err="1"/>
              <a:t>sayed</a:t>
            </a:r>
            <a:r>
              <a:rPr lang="en-US" sz="2800" dirty="0"/>
              <a:t> (l)</a:t>
            </a:r>
            <a:br>
              <a:rPr lang="en-US" sz="2800" dirty="0"/>
            </a:br>
            <a:r>
              <a:rPr lang="en-US" sz="2800" dirty="0"/>
              <a:t>2-Marwan </a:t>
            </a:r>
            <a:r>
              <a:rPr lang="en-US" sz="2800" dirty="0" err="1"/>
              <a:t>ahmed</a:t>
            </a:r>
            <a:r>
              <a:rPr lang="en-US" sz="2800" dirty="0"/>
              <a:t> </a:t>
            </a:r>
            <a:r>
              <a:rPr lang="en-US" sz="2800" dirty="0" err="1"/>
              <a:t>hassan</a:t>
            </a:r>
            <a:br>
              <a:rPr lang="en-US" sz="2800" dirty="0"/>
            </a:br>
            <a:r>
              <a:rPr lang="en-US" sz="2800" dirty="0"/>
              <a:t>3-kareem </a:t>
            </a:r>
            <a:r>
              <a:rPr lang="en-US" sz="2800" dirty="0" err="1"/>
              <a:t>waheed</a:t>
            </a:r>
            <a:r>
              <a:rPr lang="en-US" sz="2800" dirty="0"/>
              <a:t> saber</a:t>
            </a:r>
            <a:br>
              <a:rPr lang="en-US" sz="2800" dirty="0"/>
            </a:br>
            <a:r>
              <a:rPr lang="en-US" sz="2800" dirty="0"/>
              <a:t>4-Mohamed </a:t>
            </a:r>
            <a:r>
              <a:rPr lang="en-US" sz="2800" dirty="0" err="1"/>
              <a:t>montasser</a:t>
            </a:r>
            <a:br>
              <a:rPr lang="en-US" sz="2800" dirty="0"/>
            </a:br>
            <a:r>
              <a:rPr lang="en-US" sz="2800" dirty="0"/>
              <a:t>5-kareem mostafa hamed</a:t>
            </a:r>
            <a:br>
              <a:rPr lang="en-US" dirty="0"/>
            </a:br>
            <a:r>
              <a:rPr lang="en-US" dirty="0"/>
              <a:t> </a:t>
            </a:r>
          </a:p>
        </p:txBody>
      </p:sp>
      <p:sp>
        <p:nvSpPr>
          <p:cNvPr id="4" name="Slide Number Placeholder 3">
            <a:extLst>
              <a:ext uri="{FF2B5EF4-FFF2-40B4-BE49-F238E27FC236}">
                <a16:creationId xmlns:a16="http://schemas.microsoft.com/office/drawing/2014/main" id="{29DA48AD-BDCB-CB80-A449-EF7F877C91A0}"/>
              </a:ext>
            </a:extLst>
          </p:cNvPr>
          <p:cNvSpPr>
            <a:spLocks noGrp="1"/>
          </p:cNvSpPr>
          <p:nvPr>
            <p:ph type="sldNum" sz="quarter" idx="12"/>
          </p:nvPr>
        </p:nvSpPr>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4070682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F7CF9-3F36-9644-E623-2573AEDD1F4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9D257F9-1D88-56B6-5A42-B016F40E4495}"/>
              </a:ext>
            </a:extLst>
          </p:cNvPr>
          <p:cNvSpPr>
            <a:spLocks noGrp="1"/>
          </p:cNvSpPr>
          <p:nvPr>
            <p:ph type="title"/>
          </p:nvPr>
        </p:nvSpPr>
        <p:spPr>
          <a:xfrm>
            <a:off x="741680" y="430482"/>
            <a:ext cx="10500989" cy="1327464"/>
          </a:xfrm>
        </p:spPr>
        <p:txBody>
          <a:bodyPr anchor="b">
            <a:normAutofit/>
          </a:bodyPr>
          <a:lstStyle/>
          <a:p>
            <a:r>
              <a:rPr lang="en-US" sz="3200" b="1" dirty="0"/>
              <a:t>Evaluation metrics</a:t>
            </a:r>
          </a:p>
        </p:txBody>
      </p:sp>
      <p:sp>
        <p:nvSpPr>
          <p:cNvPr id="5" name="Subtitle 4">
            <a:extLst>
              <a:ext uri="{FF2B5EF4-FFF2-40B4-BE49-F238E27FC236}">
                <a16:creationId xmlns:a16="http://schemas.microsoft.com/office/drawing/2014/main" id="{813B4A11-D9E1-E070-C03B-05C8CA1EBCBD}"/>
              </a:ext>
            </a:extLst>
          </p:cNvPr>
          <p:cNvSpPr>
            <a:spLocks noGrp="1"/>
          </p:cNvSpPr>
          <p:nvPr>
            <p:ph sz="quarter" idx="35"/>
          </p:nvPr>
        </p:nvSpPr>
        <p:spPr>
          <a:xfrm>
            <a:off x="895529" y="2347552"/>
            <a:ext cx="10126432" cy="3760659"/>
          </a:xfrm>
        </p:spPr>
        <p:txBody>
          <a:bodyPr>
            <a:normAutofit/>
          </a:bodyPr>
          <a:lstStyle/>
          <a:p>
            <a:pPr algn="justLow">
              <a:lnSpc>
                <a:spcPct val="150000"/>
              </a:lnSpc>
              <a:buFont typeface="Wingdings" panose="05000000000000000000" pitchFamily="2" charset="2"/>
              <a:buChar char="§"/>
            </a:pPr>
            <a:r>
              <a:rPr lang="en-US" sz="2000" dirty="0"/>
              <a:t>After training the model, we evaluated metrics like precision, recall, mAP.</a:t>
            </a:r>
          </a:p>
          <a:p>
            <a:pPr algn="justLow">
              <a:lnSpc>
                <a:spcPct val="150000"/>
              </a:lnSpc>
              <a:buFont typeface="Wingdings" panose="05000000000000000000" pitchFamily="2" charset="2"/>
              <a:buChar char="§"/>
            </a:pPr>
            <a:r>
              <a:rPr lang="en-US" sz="2000" dirty="0"/>
              <a:t>The results were as follows:</a:t>
            </a:r>
          </a:p>
          <a:p>
            <a:pPr lvl="2">
              <a:buFont typeface="Courier New" panose="02070309020205020404" pitchFamily="49" charset="0"/>
              <a:buChar char="o"/>
            </a:pPr>
            <a:r>
              <a:rPr lang="en-US" sz="1900" dirty="0"/>
              <a:t>Precision = 0.6273</a:t>
            </a:r>
          </a:p>
          <a:p>
            <a:pPr lvl="2">
              <a:buFont typeface="Courier New" panose="02070309020205020404" pitchFamily="49" charset="0"/>
              <a:buChar char="o"/>
            </a:pPr>
            <a:r>
              <a:rPr lang="en-US" sz="1900" dirty="0"/>
              <a:t>Recall = 0.399</a:t>
            </a:r>
          </a:p>
          <a:p>
            <a:pPr lvl="2">
              <a:buFont typeface="Courier New" panose="02070309020205020404" pitchFamily="49" charset="0"/>
              <a:buChar char="o"/>
            </a:pPr>
            <a:r>
              <a:rPr lang="en-US" sz="1900" dirty="0"/>
              <a:t>mAP@0.5 = 0.4120</a:t>
            </a:r>
          </a:p>
          <a:p>
            <a:pPr lvl="2">
              <a:buFont typeface="Courier New" panose="02070309020205020404" pitchFamily="49" charset="0"/>
              <a:buChar char="o"/>
            </a:pPr>
            <a:r>
              <a:rPr lang="en-US" sz="1900" dirty="0"/>
              <a:t>mAP@0.5:0.95 = 0.2348</a:t>
            </a:r>
          </a:p>
          <a:p>
            <a:pPr marL="0" indent="0" algn="justLow">
              <a:lnSpc>
                <a:spcPct val="150000"/>
              </a:lnSpc>
              <a:buNone/>
            </a:pPr>
            <a:endParaRPr lang="en-US" sz="2000" b="1" dirty="0"/>
          </a:p>
          <a:p>
            <a:pPr algn="justLow">
              <a:lnSpc>
                <a:spcPct val="150000"/>
              </a:lnSpc>
              <a:buFont typeface="Wingdings" panose="05000000000000000000" pitchFamily="2" charset="2"/>
              <a:buChar char="§"/>
            </a:pPr>
            <a:endParaRPr lang="en-US" sz="2000" b="1" dirty="0"/>
          </a:p>
          <a:p>
            <a:pPr>
              <a:lnSpc>
                <a:spcPct val="100000"/>
              </a:lnSpc>
              <a:buFont typeface="Wingdings" panose="05000000000000000000" pitchFamily="2" charset="2"/>
              <a:buChar char="§"/>
            </a:pPr>
            <a:endParaRPr lang="en-US" sz="2000" dirty="0"/>
          </a:p>
          <a:p>
            <a:pPr>
              <a:lnSpc>
                <a:spcPct val="100000"/>
              </a:lnSpc>
              <a:buFont typeface="Wingdings" panose="05000000000000000000" pitchFamily="2" charset="2"/>
              <a:buChar char="§"/>
            </a:pPr>
            <a:endParaRPr lang="en-US" sz="2000" b="1" dirty="0"/>
          </a:p>
        </p:txBody>
      </p:sp>
      <p:sp>
        <p:nvSpPr>
          <p:cNvPr id="4" name="Slide Number Placeholder 3">
            <a:extLst>
              <a:ext uri="{FF2B5EF4-FFF2-40B4-BE49-F238E27FC236}">
                <a16:creationId xmlns:a16="http://schemas.microsoft.com/office/drawing/2014/main" id="{881EE21A-5145-BF79-87C6-1FF02900A183}"/>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30</a:t>
            </a:fld>
            <a:endParaRPr lang="en-US"/>
          </a:p>
        </p:txBody>
      </p:sp>
    </p:spTree>
    <p:extLst>
      <p:ext uri="{BB962C8B-B14F-4D97-AF65-F5344CB8AC3E}">
        <p14:creationId xmlns:p14="http://schemas.microsoft.com/office/powerpoint/2010/main" val="2678059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2B710-003F-1B2C-4D03-4AEF60C77B8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3066874-40CF-F4B1-01DF-4E980ADBF124}"/>
              </a:ext>
            </a:extLst>
          </p:cNvPr>
          <p:cNvSpPr>
            <a:spLocks noGrp="1"/>
          </p:cNvSpPr>
          <p:nvPr>
            <p:ph type="title"/>
          </p:nvPr>
        </p:nvSpPr>
        <p:spPr>
          <a:xfrm>
            <a:off x="741680" y="430482"/>
            <a:ext cx="10500989" cy="1327464"/>
          </a:xfrm>
        </p:spPr>
        <p:txBody>
          <a:bodyPr anchor="b">
            <a:normAutofit/>
          </a:bodyPr>
          <a:lstStyle/>
          <a:p>
            <a:r>
              <a:rPr lang="en-US" sz="3200" b="1" dirty="0"/>
              <a:t>Evaluation metrics</a:t>
            </a:r>
          </a:p>
        </p:txBody>
      </p:sp>
      <p:sp>
        <p:nvSpPr>
          <p:cNvPr id="5" name="Subtitle 4">
            <a:extLst>
              <a:ext uri="{FF2B5EF4-FFF2-40B4-BE49-F238E27FC236}">
                <a16:creationId xmlns:a16="http://schemas.microsoft.com/office/drawing/2014/main" id="{1BDDD642-8428-75A5-7800-0DAD83DA453D}"/>
              </a:ext>
            </a:extLst>
          </p:cNvPr>
          <p:cNvSpPr>
            <a:spLocks noGrp="1"/>
          </p:cNvSpPr>
          <p:nvPr>
            <p:ph sz="quarter" idx="35"/>
          </p:nvPr>
        </p:nvSpPr>
        <p:spPr>
          <a:xfrm>
            <a:off x="895529" y="2347552"/>
            <a:ext cx="10126432" cy="3760659"/>
          </a:xfrm>
        </p:spPr>
        <p:txBody>
          <a:bodyPr>
            <a:normAutofit/>
          </a:bodyPr>
          <a:lstStyle/>
          <a:p>
            <a:pPr marL="0" indent="0" algn="justLow">
              <a:lnSpc>
                <a:spcPct val="150000"/>
              </a:lnSpc>
              <a:buNone/>
            </a:pPr>
            <a:endParaRPr lang="en-US" sz="2000" b="1" dirty="0"/>
          </a:p>
          <a:p>
            <a:pPr algn="justLow">
              <a:lnSpc>
                <a:spcPct val="150000"/>
              </a:lnSpc>
              <a:buFont typeface="Wingdings" panose="05000000000000000000" pitchFamily="2" charset="2"/>
              <a:buChar char="§"/>
            </a:pPr>
            <a:endParaRPr lang="en-US" sz="2000" b="1" dirty="0"/>
          </a:p>
          <a:p>
            <a:pPr>
              <a:lnSpc>
                <a:spcPct val="100000"/>
              </a:lnSpc>
              <a:buFont typeface="Wingdings" panose="05000000000000000000" pitchFamily="2" charset="2"/>
              <a:buChar char="§"/>
            </a:pPr>
            <a:endParaRPr lang="en-US" sz="2000" dirty="0"/>
          </a:p>
          <a:p>
            <a:pPr>
              <a:lnSpc>
                <a:spcPct val="100000"/>
              </a:lnSpc>
              <a:buFont typeface="Wingdings" panose="05000000000000000000" pitchFamily="2" charset="2"/>
              <a:buChar char="§"/>
            </a:pPr>
            <a:endParaRPr lang="en-US" sz="2000" b="1" dirty="0"/>
          </a:p>
        </p:txBody>
      </p:sp>
      <p:sp>
        <p:nvSpPr>
          <p:cNvPr id="4" name="Slide Number Placeholder 3">
            <a:extLst>
              <a:ext uri="{FF2B5EF4-FFF2-40B4-BE49-F238E27FC236}">
                <a16:creationId xmlns:a16="http://schemas.microsoft.com/office/drawing/2014/main" id="{CDAD3220-CA9C-CEA0-698F-0A7A5E8332BB}"/>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31</a:t>
            </a:fld>
            <a:endParaRPr lang="en-US"/>
          </a:p>
        </p:txBody>
      </p:sp>
      <p:pic>
        <p:nvPicPr>
          <p:cNvPr id="6" name="Picture 5">
            <a:extLst>
              <a:ext uri="{FF2B5EF4-FFF2-40B4-BE49-F238E27FC236}">
                <a16:creationId xmlns:a16="http://schemas.microsoft.com/office/drawing/2014/main" id="{66FD43B9-AD8D-8EDB-71BD-BFA1E31A07CC}"/>
              </a:ext>
            </a:extLst>
          </p:cNvPr>
          <p:cNvPicPr>
            <a:picLocks noChangeAspect="1"/>
          </p:cNvPicPr>
          <p:nvPr/>
        </p:nvPicPr>
        <p:blipFill>
          <a:blip r:embed="rId3">
            <a:grayscl/>
          </a:blip>
          <a:stretch>
            <a:fillRect/>
          </a:stretch>
        </p:blipFill>
        <p:spPr>
          <a:xfrm>
            <a:off x="1516765" y="2608308"/>
            <a:ext cx="8782450" cy="2893042"/>
          </a:xfrm>
          <a:prstGeom prst="rect">
            <a:avLst/>
          </a:prstGeom>
        </p:spPr>
      </p:pic>
      <p:sp>
        <p:nvSpPr>
          <p:cNvPr id="7" name="Content Placeholder 3">
            <a:extLst>
              <a:ext uri="{FF2B5EF4-FFF2-40B4-BE49-F238E27FC236}">
                <a16:creationId xmlns:a16="http://schemas.microsoft.com/office/drawing/2014/main" id="{5BA8DDC1-7589-6AB8-DC49-D89F0C580331}"/>
              </a:ext>
            </a:extLst>
          </p:cNvPr>
          <p:cNvSpPr txBox="1">
            <a:spLocks/>
          </p:cNvSpPr>
          <p:nvPr/>
        </p:nvSpPr>
        <p:spPr>
          <a:xfrm>
            <a:off x="2667846" y="5619337"/>
            <a:ext cx="6480288" cy="2786223"/>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1000"/>
              </a:spcBef>
              <a:buClr>
                <a:schemeClr val="accent3">
                  <a:lumMod val="75000"/>
                </a:schemeClr>
              </a:buClr>
              <a:buFont typeface="+mj-lt"/>
              <a:buAutoNum type="arabicPeriod"/>
              <a:defRPr sz="1800" kern="1200" spc="0" baseline="0">
                <a:solidFill>
                  <a:schemeClr val="bg1"/>
                </a:solidFill>
                <a:latin typeface="+mn-lt"/>
                <a:ea typeface="+mn-ea"/>
                <a:cs typeface="Biome" panose="020B0503030204020804" pitchFamily="34" charset="0"/>
              </a:defRPr>
            </a:lvl1pPr>
            <a:lvl2pPr marL="626364" indent="-342900" algn="l" defTabSz="914400" rtl="0" eaLnBrk="1" latinLnBrk="0" hangingPunct="1">
              <a:lnSpc>
                <a:spcPct val="120000"/>
              </a:lnSpc>
              <a:spcBef>
                <a:spcPts val="1000"/>
              </a:spcBef>
              <a:buClr>
                <a:schemeClr val="accent3">
                  <a:lumMod val="75000"/>
                </a:schemeClr>
              </a:buClr>
              <a:buFont typeface="+mj-lt"/>
              <a:buAutoNum type="alphaLcPeriod"/>
              <a:defRPr sz="1800" kern="1200" spc="0">
                <a:solidFill>
                  <a:schemeClr val="bg1"/>
                </a:solidFill>
                <a:latin typeface="+mn-lt"/>
                <a:ea typeface="+mn-ea"/>
                <a:cs typeface="+mn-cs"/>
              </a:defRPr>
            </a:lvl2pPr>
            <a:lvl3pPr marL="918972" indent="-342900" algn="l" defTabSz="914400" rtl="0" eaLnBrk="1" latinLnBrk="0" hangingPunct="1">
              <a:lnSpc>
                <a:spcPct val="120000"/>
              </a:lnSpc>
              <a:spcBef>
                <a:spcPts val="1000"/>
              </a:spcBef>
              <a:buClr>
                <a:schemeClr val="accent3">
                  <a:lumMod val="75000"/>
                </a:schemeClr>
              </a:buClr>
              <a:buFont typeface="+mj-lt"/>
              <a:buAutoNum type="arabicParenR"/>
              <a:defRPr sz="1800" kern="1200" spc="0">
                <a:solidFill>
                  <a:schemeClr val="bg1"/>
                </a:solidFill>
                <a:latin typeface="+mn-lt"/>
                <a:ea typeface="+mn-ea"/>
                <a:cs typeface="+mn-cs"/>
              </a:defRPr>
            </a:lvl3pPr>
            <a:lvl4pPr marL="1209294" indent="-342900" algn="l" defTabSz="914400" rtl="0" eaLnBrk="1" latinLnBrk="0" hangingPunct="1">
              <a:lnSpc>
                <a:spcPct val="120000"/>
              </a:lnSpc>
              <a:spcBef>
                <a:spcPts val="1000"/>
              </a:spcBef>
              <a:buClr>
                <a:schemeClr val="accent3">
                  <a:lumMod val="75000"/>
                </a:schemeClr>
              </a:buClr>
              <a:buFont typeface="+mj-lt"/>
              <a:buAutoNum type="alphaLcParen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j-lt"/>
              <a:buNone/>
            </a:pPr>
            <a:r>
              <a:rPr lang="en-US" i="1" dirty="0"/>
              <a:t>Screenshot of the metrics from the notebook.</a:t>
            </a:r>
          </a:p>
        </p:txBody>
      </p:sp>
    </p:spTree>
    <p:extLst>
      <p:ext uri="{BB962C8B-B14F-4D97-AF65-F5344CB8AC3E}">
        <p14:creationId xmlns:p14="http://schemas.microsoft.com/office/powerpoint/2010/main" val="3610496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52C43-7721-A3C7-66AD-8D8F6592E5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25D17E-1F14-B1B9-982A-491AACDED511}"/>
              </a:ext>
            </a:extLst>
          </p:cNvPr>
          <p:cNvSpPr>
            <a:spLocks noGrp="1"/>
          </p:cNvSpPr>
          <p:nvPr>
            <p:ph type="title"/>
          </p:nvPr>
        </p:nvSpPr>
        <p:spPr>
          <a:xfrm>
            <a:off x="194050" y="695694"/>
            <a:ext cx="11548261" cy="2733306"/>
          </a:xfrm>
        </p:spPr>
        <p:txBody>
          <a:bodyPr/>
          <a:lstStyle/>
          <a:p>
            <a:r>
              <a:rPr lang="en-US" dirty="0"/>
              <a:t>Exporting the Model and deployment</a:t>
            </a:r>
          </a:p>
        </p:txBody>
      </p:sp>
      <p:sp>
        <p:nvSpPr>
          <p:cNvPr id="3" name="Slide Number Placeholder 2">
            <a:extLst>
              <a:ext uri="{FF2B5EF4-FFF2-40B4-BE49-F238E27FC236}">
                <a16:creationId xmlns:a16="http://schemas.microsoft.com/office/drawing/2014/main" id="{903B61E9-6D94-699A-3882-8515324468AB}"/>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32</a:t>
            </a:fld>
            <a:endParaRPr lang="en-US" dirty="0"/>
          </a:p>
        </p:txBody>
      </p:sp>
    </p:spTree>
    <p:extLst>
      <p:ext uri="{BB962C8B-B14F-4D97-AF65-F5344CB8AC3E}">
        <p14:creationId xmlns:p14="http://schemas.microsoft.com/office/powerpoint/2010/main" val="2680649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8C4D9-3F02-AB39-DC13-4B863484219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FA19165-A3CD-CBEF-D457-45A705DEC625}"/>
              </a:ext>
            </a:extLst>
          </p:cNvPr>
          <p:cNvSpPr>
            <a:spLocks noGrp="1"/>
          </p:cNvSpPr>
          <p:nvPr>
            <p:ph type="title"/>
          </p:nvPr>
        </p:nvSpPr>
        <p:spPr>
          <a:xfrm>
            <a:off x="741680" y="430482"/>
            <a:ext cx="10500989" cy="1327464"/>
          </a:xfrm>
        </p:spPr>
        <p:txBody>
          <a:bodyPr anchor="b">
            <a:normAutofit/>
          </a:bodyPr>
          <a:lstStyle/>
          <a:p>
            <a:r>
              <a:rPr lang="en-US" sz="3200" b="1" dirty="0"/>
              <a:t>Exporting the Model </a:t>
            </a:r>
          </a:p>
        </p:txBody>
      </p:sp>
      <p:sp>
        <p:nvSpPr>
          <p:cNvPr id="4" name="Slide Number Placeholder 3">
            <a:extLst>
              <a:ext uri="{FF2B5EF4-FFF2-40B4-BE49-F238E27FC236}">
                <a16:creationId xmlns:a16="http://schemas.microsoft.com/office/drawing/2014/main" id="{9AB0F033-AFCD-643E-EC31-2494A71F50C6}"/>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33</a:t>
            </a:fld>
            <a:endParaRPr lang="en-US"/>
          </a:p>
        </p:txBody>
      </p:sp>
      <p:sp>
        <p:nvSpPr>
          <p:cNvPr id="2" name="Subtitle 4">
            <a:extLst>
              <a:ext uri="{FF2B5EF4-FFF2-40B4-BE49-F238E27FC236}">
                <a16:creationId xmlns:a16="http://schemas.microsoft.com/office/drawing/2014/main" id="{66D4848D-D82E-02AC-CE68-9DA19320F6D3}"/>
              </a:ext>
            </a:extLst>
          </p:cNvPr>
          <p:cNvSpPr txBox="1">
            <a:spLocks/>
          </p:cNvSpPr>
          <p:nvPr/>
        </p:nvSpPr>
        <p:spPr>
          <a:xfrm>
            <a:off x="1032784" y="2148714"/>
            <a:ext cx="10126432" cy="3760659"/>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1000"/>
              </a:spcBef>
              <a:buClr>
                <a:schemeClr val="accent3">
                  <a:lumMod val="75000"/>
                </a:schemeClr>
              </a:buClr>
              <a:buFont typeface="+mj-lt"/>
              <a:buAutoNum type="arabicPeriod"/>
              <a:defRPr sz="1800" kern="1200" spc="0" baseline="0">
                <a:solidFill>
                  <a:schemeClr val="bg1"/>
                </a:solidFill>
                <a:latin typeface="+mn-lt"/>
                <a:ea typeface="+mn-ea"/>
                <a:cs typeface="Biome" panose="020B0503030204020804" pitchFamily="34" charset="0"/>
              </a:defRPr>
            </a:lvl1pPr>
            <a:lvl2pPr marL="626364" indent="-342900" algn="l" defTabSz="914400" rtl="0" eaLnBrk="1" latinLnBrk="0" hangingPunct="1">
              <a:lnSpc>
                <a:spcPct val="120000"/>
              </a:lnSpc>
              <a:spcBef>
                <a:spcPts val="1000"/>
              </a:spcBef>
              <a:buClr>
                <a:schemeClr val="accent3">
                  <a:lumMod val="75000"/>
                </a:schemeClr>
              </a:buClr>
              <a:buFont typeface="+mj-lt"/>
              <a:buAutoNum type="alphaLcPeriod"/>
              <a:defRPr sz="1800" kern="1200" spc="0">
                <a:solidFill>
                  <a:schemeClr val="bg1"/>
                </a:solidFill>
                <a:latin typeface="+mn-lt"/>
                <a:ea typeface="+mn-ea"/>
                <a:cs typeface="+mn-cs"/>
              </a:defRPr>
            </a:lvl2pPr>
            <a:lvl3pPr marL="918972" indent="-342900" algn="l" defTabSz="914400" rtl="0" eaLnBrk="1" latinLnBrk="0" hangingPunct="1">
              <a:lnSpc>
                <a:spcPct val="120000"/>
              </a:lnSpc>
              <a:spcBef>
                <a:spcPts val="1000"/>
              </a:spcBef>
              <a:buClr>
                <a:schemeClr val="accent3">
                  <a:lumMod val="75000"/>
                </a:schemeClr>
              </a:buClr>
              <a:buFont typeface="+mj-lt"/>
              <a:buAutoNum type="arabicParenR"/>
              <a:defRPr sz="1800" kern="1200" spc="0">
                <a:solidFill>
                  <a:schemeClr val="bg1"/>
                </a:solidFill>
                <a:latin typeface="+mn-lt"/>
                <a:ea typeface="+mn-ea"/>
                <a:cs typeface="+mn-cs"/>
              </a:defRPr>
            </a:lvl3pPr>
            <a:lvl4pPr marL="1209294" indent="-342900" algn="l" defTabSz="914400" rtl="0" eaLnBrk="1" latinLnBrk="0" hangingPunct="1">
              <a:lnSpc>
                <a:spcPct val="120000"/>
              </a:lnSpc>
              <a:spcBef>
                <a:spcPts val="1000"/>
              </a:spcBef>
              <a:buClr>
                <a:schemeClr val="accent3">
                  <a:lumMod val="75000"/>
                </a:schemeClr>
              </a:buClr>
              <a:buFont typeface="+mj-lt"/>
              <a:buAutoNum type="alphaLcParen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Low">
              <a:lnSpc>
                <a:spcPct val="150000"/>
              </a:lnSpc>
              <a:buFont typeface="Wingdings" panose="05000000000000000000" pitchFamily="2" charset="2"/>
              <a:buChar char="§"/>
            </a:pPr>
            <a:r>
              <a:rPr lang="en-US" sz="2000" dirty="0"/>
              <a:t>We used </a:t>
            </a:r>
            <a:r>
              <a:rPr lang="en-US" sz="2000" b="1" dirty="0"/>
              <a:t>.export() </a:t>
            </a:r>
            <a:r>
              <a:rPr lang="en-US" sz="2000" dirty="0"/>
              <a:t>method for this purpose using </a:t>
            </a:r>
            <a:r>
              <a:rPr lang="en-US" sz="2000" dirty="0" err="1"/>
              <a:t>onnx</a:t>
            </a:r>
            <a:r>
              <a:rPr lang="en-US" sz="2000" dirty="0"/>
              <a:t> format.</a:t>
            </a:r>
          </a:p>
          <a:p>
            <a:pPr algn="justLow">
              <a:lnSpc>
                <a:spcPct val="150000"/>
              </a:lnSpc>
              <a:buFont typeface="Wingdings" panose="05000000000000000000" pitchFamily="2" charset="2"/>
              <a:buChar char="§"/>
            </a:pPr>
            <a:r>
              <a:rPr lang="en-US" sz="2000" b="1" dirty="0"/>
              <a:t>Why </a:t>
            </a:r>
            <a:r>
              <a:rPr lang="en-US" sz="2000" b="1" dirty="0" err="1"/>
              <a:t>onnx</a:t>
            </a:r>
            <a:r>
              <a:rPr lang="en-US" sz="2000" b="1" dirty="0"/>
              <a:t>? </a:t>
            </a:r>
          </a:p>
          <a:p>
            <a:pPr lvl="2" fontAlgn="base">
              <a:buFont typeface="+mj-lt"/>
              <a:buAutoNum type="arabicPeriod"/>
            </a:pPr>
            <a:r>
              <a:rPr lang="en-US" sz="2000" b="0" i="0" dirty="0">
                <a:effectLst/>
                <a:latin typeface="inherit"/>
              </a:rPr>
              <a:t>Optimized Inference: ONNX Runtime offers faster execution</a:t>
            </a:r>
            <a:endParaRPr lang="en-US" sz="2000" b="1" i="0" cap="all" dirty="0">
              <a:effectLst/>
              <a:latin typeface="var(--font-display)"/>
            </a:endParaRPr>
          </a:p>
          <a:p>
            <a:pPr lvl="2" fontAlgn="base">
              <a:buFont typeface="+mj-lt"/>
              <a:buAutoNum type="arabicPeriod"/>
            </a:pPr>
            <a:r>
              <a:rPr lang="en-US" sz="2000" b="0" i="0" dirty="0">
                <a:effectLst/>
                <a:latin typeface="inherit"/>
              </a:rPr>
              <a:t>Cross-Platform Compatibility: Works across frameworks (e.g., </a:t>
            </a:r>
            <a:r>
              <a:rPr lang="en-US" sz="2000" b="0" i="0" dirty="0" err="1">
                <a:effectLst/>
                <a:latin typeface="inherit"/>
              </a:rPr>
              <a:t>PyTorch</a:t>
            </a:r>
            <a:r>
              <a:rPr lang="en-US" sz="2000" b="0" i="0" dirty="0">
                <a:effectLst/>
                <a:latin typeface="inherit"/>
              </a:rPr>
              <a:t>, TensorFlow)</a:t>
            </a:r>
            <a:endParaRPr lang="en-US" sz="2000" b="1" i="0" cap="all" dirty="0">
              <a:effectLst/>
              <a:latin typeface="var(--font-display)"/>
            </a:endParaRPr>
          </a:p>
          <a:p>
            <a:pPr lvl="2" fontAlgn="base">
              <a:buFont typeface="+mj-lt"/>
              <a:buAutoNum type="arabicPeriod"/>
            </a:pPr>
            <a:r>
              <a:rPr lang="en-US" sz="2000" b="0" i="0" dirty="0">
                <a:effectLst/>
                <a:latin typeface="inherit"/>
              </a:rPr>
              <a:t>Model Portability: Makes it easier to deploy and maintain models</a:t>
            </a:r>
          </a:p>
          <a:p>
            <a:pPr marL="0" indent="0" algn="justLow">
              <a:lnSpc>
                <a:spcPct val="150000"/>
              </a:lnSpc>
              <a:buNone/>
            </a:pPr>
            <a:endParaRPr lang="en-US" sz="2000" dirty="0"/>
          </a:p>
          <a:p>
            <a:pPr algn="justLow">
              <a:lnSpc>
                <a:spcPct val="150000"/>
              </a:lnSpc>
              <a:buFont typeface="Wingdings" panose="05000000000000000000" pitchFamily="2" charset="2"/>
              <a:buChar char="§"/>
            </a:pPr>
            <a:endParaRPr lang="en-US" sz="2000" dirty="0"/>
          </a:p>
          <a:p>
            <a:pPr algn="justLow">
              <a:lnSpc>
                <a:spcPct val="150000"/>
              </a:lnSpc>
              <a:buFont typeface="Wingdings" panose="05000000000000000000" pitchFamily="2" charset="2"/>
              <a:buChar char="§"/>
            </a:pPr>
            <a:endParaRPr lang="en-US" sz="2000" dirty="0"/>
          </a:p>
          <a:p>
            <a:pPr marL="0" indent="0" algn="justLow">
              <a:lnSpc>
                <a:spcPct val="150000"/>
              </a:lnSpc>
              <a:buFont typeface="+mj-lt"/>
              <a:buNone/>
            </a:pPr>
            <a:endParaRPr lang="en-US" sz="2000" b="1" dirty="0"/>
          </a:p>
          <a:p>
            <a:pPr algn="justLow">
              <a:lnSpc>
                <a:spcPct val="150000"/>
              </a:lnSpc>
              <a:buFont typeface="Wingdings" panose="05000000000000000000" pitchFamily="2" charset="2"/>
              <a:buChar char="§"/>
            </a:pPr>
            <a:endParaRPr lang="en-US" sz="2000" b="1" dirty="0"/>
          </a:p>
          <a:p>
            <a:pPr>
              <a:lnSpc>
                <a:spcPct val="100000"/>
              </a:lnSpc>
              <a:buFont typeface="Wingdings" panose="05000000000000000000" pitchFamily="2" charset="2"/>
              <a:buChar char="§"/>
            </a:pPr>
            <a:endParaRPr lang="en-US" sz="2000" b="1" dirty="0"/>
          </a:p>
          <a:p>
            <a:pPr>
              <a:lnSpc>
                <a:spcPct val="100000"/>
              </a:lnSpc>
              <a:buFont typeface="Wingdings" panose="05000000000000000000" pitchFamily="2" charset="2"/>
              <a:buChar char="§"/>
            </a:pPr>
            <a:endParaRPr lang="en-US" sz="2000" b="1" dirty="0"/>
          </a:p>
        </p:txBody>
      </p:sp>
    </p:spTree>
    <p:extLst>
      <p:ext uri="{BB962C8B-B14F-4D97-AF65-F5344CB8AC3E}">
        <p14:creationId xmlns:p14="http://schemas.microsoft.com/office/powerpoint/2010/main" val="133539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942FC-30EE-CB4C-9B4F-F4942CEDD8D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D22163B-C0F9-1EC5-49C5-158145034210}"/>
              </a:ext>
            </a:extLst>
          </p:cNvPr>
          <p:cNvSpPr>
            <a:spLocks noGrp="1"/>
          </p:cNvSpPr>
          <p:nvPr>
            <p:ph type="title"/>
          </p:nvPr>
        </p:nvSpPr>
        <p:spPr>
          <a:xfrm>
            <a:off x="741680" y="430482"/>
            <a:ext cx="10500989" cy="1327464"/>
          </a:xfrm>
        </p:spPr>
        <p:txBody>
          <a:bodyPr anchor="b">
            <a:normAutofit/>
          </a:bodyPr>
          <a:lstStyle/>
          <a:p>
            <a:r>
              <a:rPr lang="en-US" sz="3200" b="1" dirty="0"/>
              <a:t>Model Deployment </a:t>
            </a:r>
          </a:p>
        </p:txBody>
      </p:sp>
      <p:sp>
        <p:nvSpPr>
          <p:cNvPr id="4" name="Slide Number Placeholder 3">
            <a:extLst>
              <a:ext uri="{FF2B5EF4-FFF2-40B4-BE49-F238E27FC236}">
                <a16:creationId xmlns:a16="http://schemas.microsoft.com/office/drawing/2014/main" id="{B3D79377-7347-870E-A291-D44BA30E68ED}"/>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34</a:t>
            </a:fld>
            <a:endParaRPr lang="en-US"/>
          </a:p>
        </p:txBody>
      </p:sp>
      <p:sp>
        <p:nvSpPr>
          <p:cNvPr id="2" name="Subtitle 4">
            <a:extLst>
              <a:ext uri="{FF2B5EF4-FFF2-40B4-BE49-F238E27FC236}">
                <a16:creationId xmlns:a16="http://schemas.microsoft.com/office/drawing/2014/main" id="{3736B474-F3B0-08CD-3FC2-3EF994855319}"/>
              </a:ext>
            </a:extLst>
          </p:cNvPr>
          <p:cNvSpPr txBox="1">
            <a:spLocks/>
          </p:cNvSpPr>
          <p:nvPr/>
        </p:nvSpPr>
        <p:spPr>
          <a:xfrm>
            <a:off x="928958" y="2148714"/>
            <a:ext cx="10126432" cy="3760659"/>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1000"/>
              </a:spcBef>
              <a:buClr>
                <a:schemeClr val="accent3">
                  <a:lumMod val="75000"/>
                </a:schemeClr>
              </a:buClr>
              <a:buFont typeface="+mj-lt"/>
              <a:buAutoNum type="arabicPeriod"/>
              <a:defRPr sz="1800" kern="1200" spc="0" baseline="0">
                <a:solidFill>
                  <a:schemeClr val="bg1"/>
                </a:solidFill>
                <a:latin typeface="+mn-lt"/>
                <a:ea typeface="+mn-ea"/>
                <a:cs typeface="Biome" panose="020B0503030204020804" pitchFamily="34" charset="0"/>
              </a:defRPr>
            </a:lvl1pPr>
            <a:lvl2pPr marL="626364" indent="-342900" algn="l" defTabSz="914400" rtl="0" eaLnBrk="1" latinLnBrk="0" hangingPunct="1">
              <a:lnSpc>
                <a:spcPct val="120000"/>
              </a:lnSpc>
              <a:spcBef>
                <a:spcPts val="1000"/>
              </a:spcBef>
              <a:buClr>
                <a:schemeClr val="accent3">
                  <a:lumMod val="75000"/>
                </a:schemeClr>
              </a:buClr>
              <a:buFont typeface="+mj-lt"/>
              <a:buAutoNum type="alphaLcPeriod"/>
              <a:defRPr sz="1800" kern="1200" spc="0">
                <a:solidFill>
                  <a:schemeClr val="bg1"/>
                </a:solidFill>
                <a:latin typeface="+mn-lt"/>
                <a:ea typeface="+mn-ea"/>
                <a:cs typeface="+mn-cs"/>
              </a:defRPr>
            </a:lvl2pPr>
            <a:lvl3pPr marL="918972" indent="-342900" algn="l" defTabSz="914400" rtl="0" eaLnBrk="1" latinLnBrk="0" hangingPunct="1">
              <a:lnSpc>
                <a:spcPct val="120000"/>
              </a:lnSpc>
              <a:spcBef>
                <a:spcPts val="1000"/>
              </a:spcBef>
              <a:buClr>
                <a:schemeClr val="accent3">
                  <a:lumMod val="75000"/>
                </a:schemeClr>
              </a:buClr>
              <a:buFont typeface="+mj-lt"/>
              <a:buAutoNum type="arabicParenR"/>
              <a:defRPr sz="1800" kern="1200" spc="0">
                <a:solidFill>
                  <a:schemeClr val="bg1"/>
                </a:solidFill>
                <a:latin typeface="+mn-lt"/>
                <a:ea typeface="+mn-ea"/>
                <a:cs typeface="+mn-cs"/>
              </a:defRPr>
            </a:lvl3pPr>
            <a:lvl4pPr marL="1209294" indent="-342900" algn="l" defTabSz="914400" rtl="0" eaLnBrk="1" latinLnBrk="0" hangingPunct="1">
              <a:lnSpc>
                <a:spcPct val="120000"/>
              </a:lnSpc>
              <a:spcBef>
                <a:spcPts val="1000"/>
              </a:spcBef>
              <a:buClr>
                <a:schemeClr val="accent3">
                  <a:lumMod val="75000"/>
                </a:schemeClr>
              </a:buClr>
              <a:buFont typeface="+mj-lt"/>
              <a:buAutoNum type="alphaLcParen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Low">
              <a:lnSpc>
                <a:spcPct val="150000"/>
              </a:lnSpc>
              <a:buFont typeface="Wingdings" panose="05000000000000000000" pitchFamily="2" charset="2"/>
              <a:buChar char="§"/>
            </a:pPr>
            <a:r>
              <a:rPr lang="en-US" sz="2000" dirty="0"/>
              <a:t>We deployed the model on </a:t>
            </a:r>
            <a:r>
              <a:rPr lang="en-US" sz="2000" dirty="0" err="1"/>
              <a:t>streamlit</a:t>
            </a:r>
            <a:r>
              <a:rPr lang="en-US" sz="2000" dirty="0"/>
              <a:t>.</a:t>
            </a:r>
          </a:p>
          <a:p>
            <a:pPr algn="justLow">
              <a:lnSpc>
                <a:spcPct val="150000"/>
              </a:lnSpc>
              <a:buFont typeface="Wingdings" panose="05000000000000000000" pitchFamily="2" charset="2"/>
              <a:buChar char="§"/>
            </a:pPr>
            <a:r>
              <a:rPr lang="en-US" sz="2000" dirty="0"/>
              <a:t>App link: </a:t>
            </a:r>
            <a:r>
              <a:rPr lang="en-US" sz="1600" dirty="0">
                <a:hlinkClick r:id="rId3"/>
              </a:rPr>
              <a:t>https://real-time-object-detection-for-autonomous-vehicles.streamlit.app/</a:t>
            </a:r>
            <a:endParaRPr lang="en-US" sz="1600" dirty="0"/>
          </a:p>
          <a:p>
            <a:pPr algn="just">
              <a:lnSpc>
                <a:spcPct val="150000"/>
              </a:lnSpc>
              <a:buFont typeface="Wingdings" panose="05000000000000000000" pitchFamily="2" charset="2"/>
              <a:buChar char="§"/>
            </a:pPr>
            <a:r>
              <a:rPr lang="en-US" sz="2000" dirty="0" err="1"/>
              <a:t>Onnx</a:t>
            </a:r>
            <a:r>
              <a:rPr lang="en-US" sz="2000" dirty="0"/>
              <a:t> file link: </a:t>
            </a:r>
            <a:r>
              <a:rPr lang="en-US" sz="1600" dirty="0">
                <a:hlinkClick r:id="rId4"/>
              </a:rPr>
              <a:t>https://drive.google.com/file/d/1p_IHtohF5LnUlkr6YNL5f81TjzqwkVAr/view?usp=sharing</a:t>
            </a:r>
            <a:endParaRPr lang="en-US" sz="2000" dirty="0"/>
          </a:p>
          <a:p>
            <a:pPr algn="justLow">
              <a:lnSpc>
                <a:spcPct val="150000"/>
              </a:lnSpc>
              <a:buFont typeface="Wingdings" panose="05000000000000000000" pitchFamily="2" charset="2"/>
              <a:buChar char="§"/>
            </a:pPr>
            <a:r>
              <a:rPr lang="en-US" sz="2000" dirty="0"/>
              <a:t>Requirements:</a:t>
            </a:r>
          </a:p>
          <a:p>
            <a:pPr marL="0" indent="0" algn="justLow">
              <a:lnSpc>
                <a:spcPct val="150000"/>
              </a:lnSpc>
              <a:buNone/>
            </a:pPr>
            <a:endParaRPr lang="en-US" sz="2000" dirty="0"/>
          </a:p>
          <a:p>
            <a:pPr marL="0" indent="0" algn="justLow">
              <a:lnSpc>
                <a:spcPct val="150000"/>
              </a:lnSpc>
              <a:buFont typeface="+mj-lt"/>
              <a:buNone/>
            </a:pPr>
            <a:endParaRPr lang="en-US" sz="2000" b="1" dirty="0"/>
          </a:p>
          <a:p>
            <a:pPr algn="justLow">
              <a:lnSpc>
                <a:spcPct val="150000"/>
              </a:lnSpc>
              <a:buFont typeface="Wingdings" panose="05000000000000000000" pitchFamily="2" charset="2"/>
              <a:buChar char="§"/>
            </a:pPr>
            <a:endParaRPr lang="en-US" sz="2000" b="1" dirty="0"/>
          </a:p>
          <a:p>
            <a:pPr>
              <a:lnSpc>
                <a:spcPct val="100000"/>
              </a:lnSpc>
              <a:buFont typeface="Wingdings" panose="05000000000000000000" pitchFamily="2" charset="2"/>
              <a:buChar char="§"/>
            </a:pPr>
            <a:endParaRPr lang="en-US" sz="2000" b="1" dirty="0"/>
          </a:p>
          <a:p>
            <a:pPr>
              <a:lnSpc>
                <a:spcPct val="100000"/>
              </a:lnSpc>
              <a:buFont typeface="Wingdings" panose="05000000000000000000" pitchFamily="2" charset="2"/>
              <a:buChar char="§"/>
            </a:pPr>
            <a:endParaRPr lang="en-US" sz="2000" b="1" dirty="0"/>
          </a:p>
        </p:txBody>
      </p:sp>
      <p:pic>
        <p:nvPicPr>
          <p:cNvPr id="6" name="Picture 5">
            <a:extLst>
              <a:ext uri="{FF2B5EF4-FFF2-40B4-BE49-F238E27FC236}">
                <a16:creationId xmlns:a16="http://schemas.microsoft.com/office/drawing/2014/main" id="{82C4DB0E-88E6-9DE3-831B-C19A010E4BBF}"/>
              </a:ext>
            </a:extLst>
          </p:cNvPr>
          <p:cNvPicPr>
            <a:picLocks noChangeAspect="1"/>
          </p:cNvPicPr>
          <p:nvPr/>
        </p:nvPicPr>
        <p:blipFill>
          <a:blip r:embed="rId5"/>
          <a:stretch>
            <a:fillRect/>
          </a:stretch>
        </p:blipFill>
        <p:spPr>
          <a:xfrm>
            <a:off x="3366654" y="4072195"/>
            <a:ext cx="2625520" cy="1837178"/>
          </a:xfrm>
          <a:prstGeom prst="rect">
            <a:avLst/>
          </a:prstGeom>
        </p:spPr>
      </p:pic>
    </p:spTree>
    <p:extLst>
      <p:ext uri="{BB962C8B-B14F-4D97-AF65-F5344CB8AC3E}">
        <p14:creationId xmlns:p14="http://schemas.microsoft.com/office/powerpoint/2010/main" val="2444677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CF83D-6A3A-696A-8FB5-8B14E543297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0569126-2723-4E50-121B-30AB33006E51}"/>
              </a:ext>
            </a:extLst>
          </p:cNvPr>
          <p:cNvSpPr>
            <a:spLocks noGrp="1"/>
          </p:cNvSpPr>
          <p:nvPr>
            <p:ph type="title"/>
          </p:nvPr>
        </p:nvSpPr>
        <p:spPr>
          <a:xfrm>
            <a:off x="741680" y="430482"/>
            <a:ext cx="10500989" cy="1327464"/>
          </a:xfrm>
        </p:spPr>
        <p:txBody>
          <a:bodyPr anchor="b">
            <a:normAutofit/>
          </a:bodyPr>
          <a:lstStyle/>
          <a:p>
            <a:r>
              <a:rPr lang="en-US" b="1" dirty="0"/>
              <a:t>Sample of using deployed model</a:t>
            </a:r>
            <a:r>
              <a:rPr lang="en-US" sz="3200" b="1" dirty="0"/>
              <a:t> </a:t>
            </a:r>
          </a:p>
        </p:txBody>
      </p:sp>
      <p:sp>
        <p:nvSpPr>
          <p:cNvPr id="4" name="Slide Number Placeholder 3">
            <a:extLst>
              <a:ext uri="{FF2B5EF4-FFF2-40B4-BE49-F238E27FC236}">
                <a16:creationId xmlns:a16="http://schemas.microsoft.com/office/drawing/2014/main" id="{C64447EC-1FD9-4D7B-BDC1-70F187BF2579}"/>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35</a:t>
            </a:fld>
            <a:endParaRPr lang="en-US"/>
          </a:p>
        </p:txBody>
      </p:sp>
      <p:sp>
        <p:nvSpPr>
          <p:cNvPr id="2" name="Subtitle 4">
            <a:extLst>
              <a:ext uri="{FF2B5EF4-FFF2-40B4-BE49-F238E27FC236}">
                <a16:creationId xmlns:a16="http://schemas.microsoft.com/office/drawing/2014/main" id="{5872775D-0ACA-A67C-A266-4F4037642B8F}"/>
              </a:ext>
            </a:extLst>
          </p:cNvPr>
          <p:cNvSpPr txBox="1">
            <a:spLocks/>
          </p:cNvSpPr>
          <p:nvPr/>
        </p:nvSpPr>
        <p:spPr>
          <a:xfrm>
            <a:off x="928958" y="2148714"/>
            <a:ext cx="10126432" cy="3760659"/>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1000"/>
              </a:spcBef>
              <a:buClr>
                <a:schemeClr val="accent3">
                  <a:lumMod val="75000"/>
                </a:schemeClr>
              </a:buClr>
              <a:buFont typeface="+mj-lt"/>
              <a:buAutoNum type="arabicPeriod"/>
              <a:defRPr sz="1800" kern="1200" spc="0" baseline="0">
                <a:solidFill>
                  <a:schemeClr val="bg1"/>
                </a:solidFill>
                <a:latin typeface="+mn-lt"/>
                <a:ea typeface="+mn-ea"/>
                <a:cs typeface="Biome" panose="020B0503030204020804" pitchFamily="34" charset="0"/>
              </a:defRPr>
            </a:lvl1pPr>
            <a:lvl2pPr marL="626364" indent="-342900" algn="l" defTabSz="914400" rtl="0" eaLnBrk="1" latinLnBrk="0" hangingPunct="1">
              <a:lnSpc>
                <a:spcPct val="120000"/>
              </a:lnSpc>
              <a:spcBef>
                <a:spcPts val="1000"/>
              </a:spcBef>
              <a:buClr>
                <a:schemeClr val="accent3">
                  <a:lumMod val="75000"/>
                </a:schemeClr>
              </a:buClr>
              <a:buFont typeface="+mj-lt"/>
              <a:buAutoNum type="alphaLcPeriod"/>
              <a:defRPr sz="1800" kern="1200" spc="0">
                <a:solidFill>
                  <a:schemeClr val="bg1"/>
                </a:solidFill>
                <a:latin typeface="+mn-lt"/>
                <a:ea typeface="+mn-ea"/>
                <a:cs typeface="+mn-cs"/>
              </a:defRPr>
            </a:lvl2pPr>
            <a:lvl3pPr marL="918972" indent="-342900" algn="l" defTabSz="914400" rtl="0" eaLnBrk="1" latinLnBrk="0" hangingPunct="1">
              <a:lnSpc>
                <a:spcPct val="120000"/>
              </a:lnSpc>
              <a:spcBef>
                <a:spcPts val="1000"/>
              </a:spcBef>
              <a:buClr>
                <a:schemeClr val="accent3">
                  <a:lumMod val="75000"/>
                </a:schemeClr>
              </a:buClr>
              <a:buFont typeface="+mj-lt"/>
              <a:buAutoNum type="arabicParenR"/>
              <a:defRPr sz="1800" kern="1200" spc="0">
                <a:solidFill>
                  <a:schemeClr val="bg1"/>
                </a:solidFill>
                <a:latin typeface="+mn-lt"/>
                <a:ea typeface="+mn-ea"/>
                <a:cs typeface="+mn-cs"/>
              </a:defRPr>
            </a:lvl3pPr>
            <a:lvl4pPr marL="1209294" indent="-342900" algn="l" defTabSz="914400" rtl="0" eaLnBrk="1" latinLnBrk="0" hangingPunct="1">
              <a:lnSpc>
                <a:spcPct val="120000"/>
              </a:lnSpc>
              <a:spcBef>
                <a:spcPts val="1000"/>
              </a:spcBef>
              <a:buClr>
                <a:schemeClr val="accent3">
                  <a:lumMod val="75000"/>
                </a:schemeClr>
              </a:buClr>
              <a:buFont typeface="+mj-lt"/>
              <a:buAutoNum type="alphaLcParen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Low">
              <a:lnSpc>
                <a:spcPct val="150000"/>
              </a:lnSpc>
              <a:buNone/>
            </a:pPr>
            <a:endParaRPr lang="en-US" sz="2000" dirty="0"/>
          </a:p>
          <a:p>
            <a:pPr algn="justLow">
              <a:lnSpc>
                <a:spcPct val="150000"/>
              </a:lnSpc>
              <a:buFont typeface="Wingdings" panose="05000000000000000000" pitchFamily="2" charset="2"/>
              <a:buChar char="§"/>
            </a:pPr>
            <a:endParaRPr lang="en-US" sz="2000" dirty="0"/>
          </a:p>
          <a:p>
            <a:pPr marL="0" indent="0" algn="justLow">
              <a:lnSpc>
                <a:spcPct val="150000"/>
              </a:lnSpc>
              <a:buFont typeface="+mj-lt"/>
              <a:buNone/>
            </a:pPr>
            <a:endParaRPr lang="en-US" sz="2000" b="1" dirty="0"/>
          </a:p>
          <a:p>
            <a:pPr algn="justLow">
              <a:lnSpc>
                <a:spcPct val="150000"/>
              </a:lnSpc>
              <a:buFont typeface="Wingdings" panose="05000000000000000000" pitchFamily="2" charset="2"/>
              <a:buChar char="§"/>
            </a:pPr>
            <a:endParaRPr lang="en-US" sz="2000" b="1" dirty="0"/>
          </a:p>
          <a:p>
            <a:pPr>
              <a:lnSpc>
                <a:spcPct val="100000"/>
              </a:lnSpc>
              <a:buFont typeface="Wingdings" panose="05000000000000000000" pitchFamily="2" charset="2"/>
              <a:buChar char="§"/>
            </a:pPr>
            <a:endParaRPr lang="en-US" sz="2000" b="1" dirty="0"/>
          </a:p>
          <a:p>
            <a:pPr>
              <a:lnSpc>
                <a:spcPct val="100000"/>
              </a:lnSpc>
              <a:buFont typeface="Wingdings" panose="05000000000000000000" pitchFamily="2" charset="2"/>
              <a:buChar char="§"/>
            </a:pPr>
            <a:endParaRPr lang="en-US" sz="2000" b="1" dirty="0"/>
          </a:p>
        </p:txBody>
      </p:sp>
      <p:pic>
        <p:nvPicPr>
          <p:cNvPr id="6" name="Picture 5" descr="A collage of a car on a street&#10;&#10;AI-generated content may be incorrect.">
            <a:extLst>
              <a:ext uri="{FF2B5EF4-FFF2-40B4-BE49-F238E27FC236}">
                <a16:creationId xmlns:a16="http://schemas.microsoft.com/office/drawing/2014/main" id="{E2826F2E-7FA8-DFE9-CFFE-2FF36769CFE4}"/>
              </a:ext>
            </a:extLst>
          </p:cNvPr>
          <p:cNvPicPr>
            <a:picLocks noChangeAspect="1"/>
          </p:cNvPicPr>
          <p:nvPr/>
        </p:nvPicPr>
        <p:blipFill>
          <a:blip r:embed="rId3"/>
          <a:stretch>
            <a:fillRect/>
          </a:stretch>
        </p:blipFill>
        <p:spPr>
          <a:xfrm>
            <a:off x="1307690" y="2207610"/>
            <a:ext cx="8996516" cy="3788377"/>
          </a:xfrm>
          <a:prstGeom prst="rect">
            <a:avLst/>
          </a:prstGeom>
        </p:spPr>
      </p:pic>
    </p:spTree>
    <p:extLst>
      <p:ext uri="{BB962C8B-B14F-4D97-AF65-F5344CB8AC3E}">
        <p14:creationId xmlns:p14="http://schemas.microsoft.com/office/powerpoint/2010/main" val="1373835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914490" y="420180"/>
            <a:ext cx="4409514" cy="2203704"/>
          </a:xfrm>
        </p:spPr>
        <p:txBody>
          <a:bodyPr/>
          <a:lstStyle/>
          <a:p>
            <a:r>
              <a:rPr lang="en-US" sz="4400" dirty="0"/>
              <a:t>THANK YOU</a:t>
            </a:r>
          </a:p>
        </p:txBody>
      </p:sp>
    </p:spTree>
    <p:extLst>
      <p:ext uri="{BB962C8B-B14F-4D97-AF65-F5344CB8AC3E}">
        <p14:creationId xmlns:p14="http://schemas.microsoft.com/office/powerpoint/2010/main" val="2395464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79964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1164771"/>
            <a:ext cx="5127170" cy="5131435"/>
          </a:xfrm>
        </p:spPr>
        <p:txBody>
          <a:bodyPr anchor="t"/>
          <a:lstStyle/>
          <a:p>
            <a:pPr marL="285750" indent="-285750">
              <a:buFont typeface="Arial" panose="020B0604020202020204" pitchFamily="34" charset="0"/>
              <a:buChar char="•"/>
            </a:pPr>
            <a:r>
              <a:rPr lang="en-US" sz="2000" b="1" dirty="0"/>
              <a:t>Team members</a:t>
            </a:r>
          </a:p>
          <a:p>
            <a:pPr marL="285750" indent="-285750">
              <a:buFont typeface="Arial" panose="020B0604020202020204" pitchFamily="34" charset="0"/>
              <a:buChar char="•"/>
            </a:pPr>
            <a:r>
              <a:rPr lang="en-US" sz="2000" b="1" dirty="0"/>
              <a:t>Project Introduction</a:t>
            </a:r>
          </a:p>
          <a:p>
            <a:pPr marL="285750" indent="-285750">
              <a:buFont typeface="Arial" panose="020B0604020202020204" pitchFamily="34" charset="0"/>
              <a:buChar char="•"/>
            </a:pPr>
            <a:r>
              <a:rPr lang="en-US" sz="2000" b="1" dirty="0"/>
              <a:t>BDD100K Dataset </a:t>
            </a:r>
          </a:p>
          <a:p>
            <a:pPr marL="285750" indent="-285750">
              <a:buFont typeface="Arial" panose="020B0604020202020204" pitchFamily="34" charset="0"/>
              <a:buChar char="•"/>
            </a:pPr>
            <a:r>
              <a:rPr lang="en-US" sz="2000" b="1" dirty="0"/>
              <a:t>EDA(exploratory data analysis)</a:t>
            </a:r>
          </a:p>
          <a:p>
            <a:pPr marL="285750" indent="-285750">
              <a:buFont typeface="Arial" panose="020B0604020202020204" pitchFamily="34" charset="0"/>
              <a:buChar char="•"/>
            </a:pPr>
            <a:r>
              <a:rPr lang="en-US" sz="2000" b="1" dirty="0"/>
              <a:t>YOLOv11 </a:t>
            </a:r>
          </a:p>
          <a:p>
            <a:pPr marL="285750" indent="-285750">
              <a:buFont typeface="Arial" panose="020B0604020202020204" pitchFamily="34" charset="0"/>
              <a:buChar char="•"/>
            </a:pPr>
            <a:r>
              <a:rPr lang="en-US" sz="2000" b="1" dirty="0"/>
              <a:t>Evolutionary Hyper-parameters tuning</a:t>
            </a:r>
          </a:p>
          <a:p>
            <a:pPr marL="285750" indent="-285750">
              <a:buFont typeface="Arial" panose="020B0604020202020204" pitchFamily="34" charset="0"/>
              <a:buChar char="•"/>
            </a:pPr>
            <a:r>
              <a:rPr lang="en-US" sz="2000" b="1" dirty="0"/>
              <a:t>Model training</a:t>
            </a:r>
          </a:p>
          <a:p>
            <a:pPr marL="285750" indent="-285750">
              <a:buFont typeface="Arial" panose="020B0604020202020204" pitchFamily="34" charset="0"/>
              <a:buChar char="•"/>
            </a:pPr>
            <a:r>
              <a:rPr lang="en-US" sz="2000" b="1" dirty="0"/>
              <a:t>Testing and evaluation metrics</a:t>
            </a:r>
          </a:p>
          <a:p>
            <a:pPr marL="285750" indent="-285750">
              <a:buFont typeface="Arial" panose="020B0604020202020204" pitchFamily="34" charset="0"/>
              <a:buChar char="•"/>
            </a:pPr>
            <a:r>
              <a:rPr lang="en-US" sz="2000" b="1" dirty="0"/>
              <a:t>Model exporting and </a:t>
            </a:r>
            <a:r>
              <a:rPr lang="en-US" sz="2000" b="1"/>
              <a:t>Depolyment</a:t>
            </a:r>
            <a:endParaRPr lang="en-US" sz="20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6015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628A4-F4B9-E738-AA22-BEB9A6CC7717}"/>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EF6C65B3-3ADA-975E-2491-2C74E1AAD7D0}"/>
              </a:ext>
            </a:extLst>
          </p:cNvPr>
          <p:cNvSpPr>
            <a:spLocks noGrp="1"/>
          </p:cNvSpPr>
          <p:nvPr>
            <p:ph type="subTitle" idx="1"/>
          </p:nvPr>
        </p:nvSpPr>
        <p:spPr>
          <a:xfrm>
            <a:off x="314848" y="2689860"/>
            <a:ext cx="11562303" cy="1478280"/>
          </a:xfrm>
        </p:spPr>
        <p:txBody>
          <a:bodyPr/>
          <a:lstStyle/>
          <a:p>
            <a:r>
              <a:rPr lang="en-US" dirty="0"/>
              <a:t>project</a:t>
            </a:r>
          </a:p>
          <a:p>
            <a:r>
              <a:rPr lang="en-US" dirty="0"/>
              <a:t>Introduction</a:t>
            </a:r>
          </a:p>
          <a:p>
            <a:endParaRPr lang="en-US" dirty="0"/>
          </a:p>
        </p:txBody>
      </p:sp>
      <p:sp>
        <p:nvSpPr>
          <p:cNvPr id="3" name="Slide Number Placeholder 2">
            <a:extLst>
              <a:ext uri="{FF2B5EF4-FFF2-40B4-BE49-F238E27FC236}">
                <a16:creationId xmlns:a16="http://schemas.microsoft.com/office/drawing/2014/main" id="{BFF61A03-B729-AFC9-BF2B-AF431EDD7E49}"/>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Tree>
    <p:extLst>
      <p:ext uri="{BB962C8B-B14F-4D97-AF65-F5344CB8AC3E}">
        <p14:creationId xmlns:p14="http://schemas.microsoft.com/office/powerpoint/2010/main" val="1835208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741680" y="430482"/>
            <a:ext cx="10500989" cy="1327464"/>
          </a:xfrm>
        </p:spPr>
        <p:txBody>
          <a:bodyPr anchor="b">
            <a:normAutofit/>
          </a:bodyPr>
          <a:lstStyle/>
          <a:p>
            <a:r>
              <a:rPr lang="en-US" dirty="0"/>
              <a:t>Why Real time  object detection? </a:t>
            </a:r>
          </a:p>
        </p:txBody>
      </p:sp>
      <p:sp>
        <p:nvSpPr>
          <p:cNvPr id="5" name="Subtitle 4">
            <a:extLst>
              <a:ext uri="{FF2B5EF4-FFF2-40B4-BE49-F238E27FC236}">
                <a16:creationId xmlns:a16="http://schemas.microsoft.com/office/drawing/2014/main" id="{BE4E0F37-0AD5-833C-CBE5-EAE02EC46069}"/>
              </a:ext>
            </a:extLst>
          </p:cNvPr>
          <p:cNvSpPr>
            <a:spLocks noGrp="1"/>
          </p:cNvSpPr>
          <p:nvPr>
            <p:ph sz="quarter" idx="35"/>
          </p:nvPr>
        </p:nvSpPr>
        <p:spPr>
          <a:xfrm>
            <a:off x="807038" y="2465539"/>
            <a:ext cx="4037105" cy="3760659"/>
          </a:xfrm>
        </p:spPr>
        <p:txBody>
          <a:bodyPr>
            <a:normAutofit fontScale="92500" lnSpcReduction="20000"/>
          </a:bodyPr>
          <a:lstStyle/>
          <a:p>
            <a:pPr>
              <a:lnSpc>
                <a:spcPct val="100000"/>
              </a:lnSpc>
            </a:pPr>
            <a:r>
              <a:rPr lang="en-US" sz="2000" dirty="0"/>
              <a:t>Enables instant recognition of objects on the road</a:t>
            </a:r>
          </a:p>
          <a:p>
            <a:pPr marL="0" indent="0">
              <a:lnSpc>
                <a:spcPct val="100000"/>
              </a:lnSpc>
              <a:buNone/>
            </a:pPr>
            <a:endParaRPr lang="en-US" sz="2000" dirty="0"/>
          </a:p>
          <a:p>
            <a:pPr>
              <a:lnSpc>
                <a:spcPct val="110000"/>
              </a:lnSpc>
            </a:pPr>
            <a:r>
              <a:rPr lang="en-US" sz="2000" dirty="0"/>
              <a:t> Critical for making safe and very fast decisions</a:t>
            </a:r>
          </a:p>
          <a:p>
            <a:pPr>
              <a:lnSpc>
                <a:spcPct val="110000"/>
              </a:lnSpc>
            </a:pPr>
            <a:endParaRPr lang="en-US" sz="2000" dirty="0"/>
          </a:p>
          <a:p>
            <a:pPr>
              <a:lnSpc>
                <a:spcPct val="100000"/>
              </a:lnSpc>
            </a:pPr>
            <a:r>
              <a:rPr lang="en-US" sz="2000" dirty="0"/>
              <a:t> Supports navigation in varied driving environments</a:t>
            </a:r>
          </a:p>
          <a:p>
            <a:pPr>
              <a:lnSpc>
                <a:spcPct val="100000"/>
              </a:lnSpc>
            </a:pPr>
            <a:endParaRPr lang="en-US" sz="2000" dirty="0"/>
          </a:p>
          <a:p>
            <a:pPr>
              <a:lnSpc>
                <a:spcPct val="100000"/>
              </a:lnSpc>
            </a:pPr>
            <a:r>
              <a:rPr lang="en-US" sz="2000" dirty="0"/>
              <a:t>Reduces risk of collisions and improves autonomy reliability</a:t>
            </a:r>
          </a:p>
          <a:p>
            <a:endParaRPr lang="en-US" dirty="0"/>
          </a:p>
        </p:txBody>
      </p:sp>
      <p:pic>
        <p:nvPicPr>
          <p:cNvPr id="1026" name="Picture 2" descr="How close are autonomous cars ...">
            <a:extLst>
              <a:ext uri="{FF2B5EF4-FFF2-40B4-BE49-F238E27FC236}">
                <a16:creationId xmlns:a16="http://schemas.microsoft.com/office/drawing/2014/main" id="{4DAF2082-3AB6-8367-4754-6364B667C6BA}"/>
              </a:ext>
            </a:extLst>
          </p:cNvPr>
          <p:cNvPicPr>
            <a:picLocks noGrp="1" noChangeAspect="1" noChangeArrowheads="1"/>
          </p:cNvPicPr>
          <p:nvPr>
            <p:ph sz="quarter" idx="36"/>
          </p:nvPr>
        </p:nvPicPr>
        <p:blipFill>
          <a:blip r:embed="rId3">
            <a:extLst>
              <a:ext uri="{28A0092B-C50C-407E-A947-70E740481C1C}">
                <a14:useLocalDpi xmlns:a14="http://schemas.microsoft.com/office/drawing/2010/main" val="0"/>
              </a:ext>
            </a:extLst>
          </a:blip>
          <a:stretch>
            <a:fillRect/>
          </a:stretch>
        </p:blipFill>
        <p:spPr bwMode="auto">
          <a:xfrm>
            <a:off x="5236029" y="2465540"/>
            <a:ext cx="5952233" cy="357134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6</a:t>
            </a:fld>
            <a:endParaRPr lang="en-US"/>
          </a:p>
        </p:txBody>
      </p:sp>
    </p:spTree>
    <p:extLst>
      <p:ext uri="{BB962C8B-B14F-4D97-AF65-F5344CB8AC3E}">
        <p14:creationId xmlns:p14="http://schemas.microsoft.com/office/powerpoint/2010/main" val="598144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10B27-E8B5-C586-3ADD-550AE86096D8}"/>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19344C34-D547-156F-660C-59B3C8F7005C}"/>
              </a:ext>
            </a:extLst>
          </p:cNvPr>
          <p:cNvSpPr>
            <a:spLocks noGrp="1"/>
          </p:cNvSpPr>
          <p:nvPr>
            <p:ph type="subTitle" idx="1"/>
          </p:nvPr>
        </p:nvSpPr>
        <p:spPr>
          <a:xfrm>
            <a:off x="321868" y="2986181"/>
            <a:ext cx="11562303" cy="2387865"/>
          </a:xfrm>
        </p:spPr>
        <p:txBody>
          <a:bodyPr/>
          <a:lstStyle/>
          <a:p>
            <a:r>
              <a:rPr lang="en-US" sz="4800" dirty="0"/>
              <a:t>Origin of </a:t>
            </a:r>
            <a:r>
              <a:rPr lang="en-US" sz="4800" dirty="0">
                <a:latin typeface="+mn-lt"/>
              </a:rPr>
              <a:t>bdd100k</a:t>
            </a:r>
            <a:endParaRPr lang="en-US" sz="4800" dirty="0"/>
          </a:p>
        </p:txBody>
      </p:sp>
      <p:sp>
        <p:nvSpPr>
          <p:cNvPr id="3" name="Slide Number Placeholder 2">
            <a:extLst>
              <a:ext uri="{FF2B5EF4-FFF2-40B4-BE49-F238E27FC236}">
                <a16:creationId xmlns:a16="http://schemas.microsoft.com/office/drawing/2014/main" id="{FD01213C-1F02-4F15-0A0F-06AB8B710943}"/>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Tree>
    <p:extLst>
      <p:ext uri="{BB962C8B-B14F-4D97-AF65-F5344CB8AC3E}">
        <p14:creationId xmlns:p14="http://schemas.microsoft.com/office/powerpoint/2010/main" val="1687172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6641E-B9BE-A691-262E-4331687C840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9D577B3-2ECE-BA92-B227-05667939FDA7}"/>
              </a:ext>
            </a:extLst>
          </p:cNvPr>
          <p:cNvSpPr>
            <a:spLocks noGrp="1"/>
          </p:cNvSpPr>
          <p:nvPr>
            <p:ph type="title"/>
          </p:nvPr>
        </p:nvSpPr>
        <p:spPr>
          <a:xfrm>
            <a:off x="741680" y="430482"/>
            <a:ext cx="10500989" cy="1327464"/>
          </a:xfrm>
        </p:spPr>
        <p:txBody>
          <a:bodyPr anchor="b">
            <a:normAutofit/>
          </a:bodyPr>
          <a:lstStyle/>
          <a:p>
            <a:r>
              <a:rPr lang="en-US" dirty="0"/>
              <a:t>Why Real time  object detection? </a:t>
            </a:r>
          </a:p>
        </p:txBody>
      </p:sp>
      <p:sp>
        <p:nvSpPr>
          <p:cNvPr id="5" name="Subtitle 4">
            <a:extLst>
              <a:ext uri="{FF2B5EF4-FFF2-40B4-BE49-F238E27FC236}">
                <a16:creationId xmlns:a16="http://schemas.microsoft.com/office/drawing/2014/main" id="{C5FDAB20-EC88-A9C5-32B9-D8E617F40CEE}"/>
              </a:ext>
            </a:extLst>
          </p:cNvPr>
          <p:cNvSpPr>
            <a:spLocks noGrp="1"/>
          </p:cNvSpPr>
          <p:nvPr>
            <p:ph sz="quarter" idx="35"/>
          </p:nvPr>
        </p:nvSpPr>
        <p:spPr>
          <a:xfrm>
            <a:off x="807038" y="2465539"/>
            <a:ext cx="4037105" cy="3760659"/>
          </a:xfrm>
        </p:spPr>
        <p:txBody>
          <a:bodyPr>
            <a:normAutofit lnSpcReduction="10000"/>
          </a:bodyPr>
          <a:lstStyle/>
          <a:p>
            <a:pPr>
              <a:lnSpc>
                <a:spcPct val="100000"/>
              </a:lnSpc>
            </a:pPr>
            <a:r>
              <a:rPr lang="en-US" sz="2000" dirty="0"/>
              <a:t>Our Dataset is Created by </a:t>
            </a:r>
            <a:r>
              <a:rPr lang="en-US" sz="2000" b="1" dirty="0"/>
              <a:t>UC Berkeley Deep Dive’s AI Research team</a:t>
            </a:r>
            <a:r>
              <a:rPr lang="en-US" sz="2000" dirty="0"/>
              <a:t> for autonomous driving research in 2008</a:t>
            </a:r>
          </a:p>
          <a:p>
            <a:pPr>
              <a:lnSpc>
                <a:spcPct val="100000"/>
              </a:lnSpc>
            </a:pPr>
            <a:r>
              <a:rPr lang="en-US" sz="2000" dirty="0"/>
              <a:t>Dataset is constructed by filming 100,000 videos in the streets of the UNITED STATES</a:t>
            </a:r>
          </a:p>
          <a:p>
            <a:pPr>
              <a:lnSpc>
                <a:spcPct val="100000"/>
              </a:lnSpc>
            </a:pPr>
            <a:r>
              <a:rPr lang="en-US" sz="2000" dirty="0"/>
              <a:t>Then those videos are sampled with choosing the most critical frame from the videos to form the 100k image</a:t>
            </a:r>
            <a:endParaRPr lang="en-US" dirty="0"/>
          </a:p>
        </p:txBody>
      </p:sp>
      <p:pic>
        <p:nvPicPr>
          <p:cNvPr id="1026" name="Picture 2" descr="How close are autonomous cars ...">
            <a:extLst>
              <a:ext uri="{FF2B5EF4-FFF2-40B4-BE49-F238E27FC236}">
                <a16:creationId xmlns:a16="http://schemas.microsoft.com/office/drawing/2014/main" id="{C2E6F3AB-154A-E4C7-690E-34CA1A4EFCA7}"/>
              </a:ext>
            </a:extLst>
          </p:cNvPr>
          <p:cNvPicPr>
            <a:picLocks noGrp="1" noChangeAspect="1" noChangeArrowheads="1"/>
          </p:cNvPicPr>
          <p:nvPr>
            <p:ph sz="quarter" idx="36"/>
          </p:nvPr>
        </p:nvPicPr>
        <p:blipFill>
          <a:blip r:embed="rId3">
            <a:extLst>
              <a:ext uri="{28A0092B-C50C-407E-A947-70E740481C1C}">
                <a14:useLocalDpi xmlns:a14="http://schemas.microsoft.com/office/drawing/2010/main" val="0"/>
              </a:ext>
            </a:extLst>
          </a:blip>
          <a:stretch>
            <a:fillRect/>
          </a:stretch>
        </p:blipFill>
        <p:spPr bwMode="auto">
          <a:xfrm>
            <a:off x="5236029" y="2465540"/>
            <a:ext cx="5952233" cy="3571340"/>
          </a:xfrm>
          <a:prstGeom prst="rect">
            <a:avLst/>
          </a:prstGeom>
          <a:solidFill>
            <a:srgbClr val="FFFFFF"/>
          </a:solidFill>
        </p:spPr>
      </p:pic>
      <p:sp>
        <p:nvSpPr>
          <p:cNvPr id="4" name="Slide Number Placeholder 3">
            <a:extLst>
              <a:ext uri="{FF2B5EF4-FFF2-40B4-BE49-F238E27FC236}">
                <a16:creationId xmlns:a16="http://schemas.microsoft.com/office/drawing/2014/main" id="{01337913-3C6E-6938-8194-8C03BD9B29FA}"/>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8</a:t>
            </a:fld>
            <a:endParaRPr lang="en-US"/>
          </a:p>
        </p:txBody>
      </p:sp>
    </p:spTree>
    <p:extLst>
      <p:ext uri="{BB962C8B-B14F-4D97-AF65-F5344CB8AC3E}">
        <p14:creationId xmlns:p14="http://schemas.microsoft.com/office/powerpoint/2010/main" val="1639441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FF884-DF71-E290-2ED3-9B4D988E427D}"/>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7BF2C983-3517-1F25-41DE-D8250F365CC2}"/>
              </a:ext>
            </a:extLst>
          </p:cNvPr>
          <p:cNvSpPr>
            <a:spLocks noGrp="1"/>
          </p:cNvSpPr>
          <p:nvPr>
            <p:ph type="subTitle" idx="1"/>
          </p:nvPr>
        </p:nvSpPr>
        <p:spPr>
          <a:xfrm>
            <a:off x="321868" y="2235067"/>
            <a:ext cx="11562303" cy="2387865"/>
          </a:xfrm>
        </p:spPr>
        <p:txBody>
          <a:bodyPr/>
          <a:lstStyle/>
          <a:p>
            <a:r>
              <a:rPr lang="en-US" dirty="0"/>
              <a:t>Why </a:t>
            </a:r>
          </a:p>
          <a:p>
            <a:r>
              <a:rPr lang="en-US" dirty="0">
                <a:latin typeface="+mn-lt"/>
              </a:rPr>
              <a:t>bdd100k</a:t>
            </a:r>
            <a:r>
              <a:rPr lang="en-US" dirty="0"/>
              <a:t>?</a:t>
            </a:r>
          </a:p>
        </p:txBody>
      </p:sp>
      <p:sp>
        <p:nvSpPr>
          <p:cNvPr id="3" name="Slide Number Placeholder 2">
            <a:extLst>
              <a:ext uri="{FF2B5EF4-FFF2-40B4-BE49-F238E27FC236}">
                <a16:creationId xmlns:a16="http://schemas.microsoft.com/office/drawing/2014/main" id="{6586B742-18C2-1BEB-84E3-C60D14AC6793}"/>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Tree>
    <p:extLst>
      <p:ext uri="{BB962C8B-B14F-4D97-AF65-F5344CB8AC3E}">
        <p14:creationId xmlns:p14="http://schemas.microsoft.com/office/powerpoint/2010/main" val="2515986368"/>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{205FEFD2-BFAE-45FB-B3B0-DC6F6AA65661}tf11936837_win32</Template>
  <TotalTime>276</TotalTime>
  <Words>1062</Words>
  <Application>Microsoft Office PowerPoint</Application>
  <PresentationFormat>Widescreen</PresentationFormat>
  <Paragraphs>206</Paragraphs>
  <Slides>36</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Arial Nova</vt:lpstr>
      <vt:lpstr>Biome</vt:lpstr>
      <vt:lpstr>Calibri</vt:lpstr>
      <vt:lpstr>Courier New</vt:lpstr>
      <vt:lpstr>inherit</vt:lpstr>
      <vt:lpstr>Roboto</vt:lpstr>
      <vt:lpstr>var(--font-display)</vt:lpstr>
      <vt:lpstr>Wingdings</vt:lpstr>
      <vt:lpstr>Custom</vt:lpstr>
      <vt:lpstr>Real-time object detection for autonomous vehicles </vt:lpstr>
      <vt:lpstr>PowerPoint Presentation</vt:lpstr>
      <vt:lpstr>1-Mohamed Khaled el-sayed (l) 2-Marwan ahmed hassan 3-kareem waheed saber 4-Mohamed montasser 5-kareem mostafa hamed  </vt:lpstr>
      <vt:lpstr>Agenda</vt:lpstr>
      <vt:lpstr>PowerPoint Presentation</vt:lpstr>
      <vt:lpstr>Why Real time  object detection? </vt:lpstr>
      <vt:lpstr>PowerPoint Presentation</vt:lpstr>
      <vt:lpstr>Why Real time  object detection? </vt:lpstr>
      <vt:lpstr>PowerPoint Presentation</vt:lpstr>
      <vt:lpstr>BDD100k  Advantages</vt:lpstr>
      <vt:lpstr>Data preprocessing   </vt:lpstr>
      <vt:lpstr>10k extraction from 100k</vt:lpstr>
      <vt:lpstr>Transforming labelling format</vt:lpstr>
      <vt:lpstr>Eda  exploratory data analysis   </vt:lpstr>
      <vt:lpstr>Investigating data diversity</vt:lpstr>
      <vt:lpstr>Investigate Environmental Diversity       (weather, scene type, time of day) </vt:lpstr>
      <vt:lpstr>Model selection  Why yolo?</vt:lpstr>
      <vt:lpstr>Why yolo is most suitable architecture</vt:lpstr>
      <vt:lpstr>yolov11s</vt:lpstr>
      <vt:lpstr>v11 advantage over older versions</vt:lpstr>
      <vt:lpstr>Hyperparameters Tuning</vt:lpstr>
      <vt:lpstr>Evolutionary Hyper-parameters tuning</vt:lpstr>
      <vt:lpstr>Evolutionary Hyper-parameters tuning</vt:lpstr>
      <vt:lpstr>Model Training</vt:lpstr>
      <vt:lpstr>Model Training</vt:lpstr>
      <vt:lpstr>Model Training</vt:lpstr>
      <vt:lpstr>Testing and Evaluation metrics</vt:lpstr>
      <vt:lpstr>Model testing Samples</vt:lpstr>
      <vt:lpstr>Model Testing samples</vt:lpstr>
      <vt:lpstr>Evaluation metrics</vt:lpstr>
      <vt:lpstr>Evaluation metrics</vt:lpstr>
      <vt:lpstr>Exporting the Model and deployment</vt:lpstr>
      <vt:lpstr>Exporting the Model </vt:lpstr>
      <vt:lpstr>Model Deployment </vt:lpstr>
      <vt:lpstr>Sample of using deployed model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Kareem mostafa hamed el hanafy 2101097</dc:creator>
  <cp:lastModifiedBy>Kareem mostafa hamed el hanafy 2101097</cp:lastModifiedBy>
  <cp:revision>8</cp:revision>
  <dcterms:created xsi:type="dcterms:W3CDTF">2025-05-09T12:56:58Z</dcterms:created>
  <dcterms:modified xsi:type="dcterms:W3CDTF">2025-05-09T17:33:43Z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