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07" r:id="rId10"/>
    <p:sldId id="308" r:id="rId11"/>
    <p:sldId id="309" r:id="rId12"/>
    <p:sldId id="310" r:id="rId13"/>
    <p:sldId id="311" r:id="rId14"/>
    <p:sldId id="312" r:id="rId15"/>
    <p:sldId id="264" r:id="rId16"/>
    <p:sldId id="306" r:id="rId17"/>
  </p:sldIdLst>
  <p:sldSz cx="9144000" cy="5143500" type="screen16x9"/>
  <p:notesSz cx="6858000" cy="9144000"/>
  <p:embeddedFontLst>
    <p:embeddedFont>
      <p:font typeface="Caveat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d3f4587ca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d3f4587ca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52A1B782-1D81-BFE2-B96C-28CD12762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d3f4587ca_0_76:notes">
            <a:extLst>
              <a:ext uri="{FF2B5EF4-FFF2-40B4-BE49-F238E27FC236}">
                <a16:creationId xmlns:a16="http://schemas.microsoft.com/office/drawing/2014/main" id="{22D4E9D3-8E54-6950-CE3C-9C87C6E974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d3f4587ca_0_76:notes">
            <a:extLst>
              <a:ext uri="{FF2B5EF4-FFF2-40B4-BE49-F238E27FC236}">
                <a16:creationId xmlns:a16="http://schemas.microsoft.com/office/drawing/2014/main" id="{EA4F0CD6-998D-32AC-A029-12A9A9E99A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635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8728EFB9-4980-1ACC-431F-73763C6AD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d3f4587ca_0_76:notes">
            <a:extLst>
              <a:ext uri="{FF2B5EF4-FFF2-40B4-BE49-F238E27FC236}">
                <a16:creationId xmlns:a16="http://schemas.microsoft.com/office/drawing/2014/main" id="{93F1611D-AB49-285C-2082-F9AC905DEC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d3f4587ca_0_76:notes">
            <a:extLst>
              <a:ext uri="{FF2B5EF4-FFF2-40B4-BE49-F238E27FC236}">
                <a16:creationId xmlns:a16="http://schemas.microsoft.com/office/drawing/2014/main" id="{8EA66213-1C94-864E-BC2C-5332A6D09E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062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17F5B676-A450-ED7E-78E4-E20F2E05D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d3f4587ca_0_76:notes">
            <a:extLst>
              <a:ext uri="{FF2B5EF4-FFF2-40B4-BE49-F238E27FC236}">
                <a16:creationId xmlns:a16="http://schemas.microsoft.com/office/drawing/2014/main" id="{938B6446-3E91-CBF2-B3C2-603B8A5B1F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d3f4587ca_0_76:notes">
            <a:extLst>
              <a:ext uri="{FF2B5EF4-FFF2-40B4-BE49-F238E27FC236}">
                <a16:creationId xmlns:a16="http://schemas.microsoft.com/office/drawing/2014/main" id="{B6A8AF65-1DF9-25CC-33F2-39EB321A1B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641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AEC5C5E2-453C-C6A8-3E4E-7C442FD19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d3f4587ca_0_76:notes">
            <a:extLst>
              <a:ext uri="{FF2B5EF4-FFF2-40B4-BE49-F238E27FC236}">
                <a16:creationId xmlns:a16="http://schemas.microsoft.com/office/drawing/2014/main" id="{A713D119-D1BA-4AFA-9FDC-9540ACC9B6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d3f4587ca_0_76:notes">
            <a:extLst>
              <a:ext uri="{FF2B5EF4-FFF2-40B4-BE49-F238E27FC236}">
                <a16:creationId xmlns:a16="http://schemas.microsoft.com/office/drawing/2014/main" id="{02227562-8796-D37A-4CF2-8771DD5BFD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36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300436E6-E3E3-BAD9-A02C-CB73B1CBC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d3f4587ca_0_76:notes">
            <a:extLst>
              <a:ext uri="{FF2B5EF4-FFF2-40B4-BE49-F238E27FC236}">
                <a16:creationId xmlns:a16="http://schemas.microsoft.com/office/drawing/2014/main" id="{A649CC7D-D496-558F-DABC-E76CB77D8B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d3f4587ca_0_76:notes">
            <a:extLst>
              <a:ext uri="{FF2B5EF4-FFF2-40B4-BE49-F238E27FC236}">
                <a16:creationId xmlns:a16="http://schemas.microsoft.com/office/drawing/2014/main" id="{32D15A17-3584-6334-6989-10E97B2418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134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d3f4587c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d3f4587c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3624831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3624831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is all!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d3f4587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d3f4587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d3f4587c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d3f4587c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d3f4587c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d3f4587c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d3f4587c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d3f4587ca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d3f4587c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d3f4587c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d3f4587c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d3f4587ca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d3f4587c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d3f4587c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31490900-9B87-3D61-8D3C-DA0D87185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d3f4587ca_0_76:notes">
            <a:extLst>
              <a:ext uri="{FF2B5EF4-FFF2-40B4-BE49-F238E27FC236}">
                <a16:creationId xmlns:a16="http://schemas.microsoft.com/office/drawing/2014/main" id="{8ABD8ED7-B72A-7E1B-C090-14667669A2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d3f4587ca_0_76:notes">
            <a:extLst>
              <a:ext uri="{FF2B5EF4-FFF2-40B4-BE49-F238E27FC236}">
                <a16:creationId xmlns:a16="http://schemas.microsoft.com/office/drawing/2014/main" id="{09C0FB4A-0BFB-47D7-CBB3-7F7C043807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07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709D66DA-9045-D5DC-C5FF-ECCF488DE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>
            <a:extLst>
              <a:ext uri="{FF2B5EF4-FFF2-40B4-BE49-F238E27FC236}">
                <a16:creationId xmlns:a16="http://schemas.microsoft.com/office/drawing/2014/main" id="{9A7ACC1F-2495-9F9B-A9DE-5BB9B5DF4B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console.log() - </a:t>
            </a:r>
            <a:r>
              <a:rPr lang="en-GB" dirty="0">
                <a:solidFill>
                  <a:srgbClr val="FF0000"/>
                </a:solidFill>
              </a:rPr>
              <a:t>The Debugger's Best Friend</a:t>
            </a:r>
            <a:endParaRPr dirty="0"/>
          </a:p>
        </p:txBody>
      </p:sp>
      <p:sp>
        <p:nvSpPr>
          <p:cNvPr id="97" name="Google Shape;97;p20">
            <a:extLst>
              <a:ext uri="{FF2B5EF4-FFF2-40B4-BE49-F238E27FC236}">
                <a16:creationId xmlns:a16="http://schemas.microsoft.com/office/drawing/2014/main" id="{D3CBF522-3C7E-D2E8-911F-3F3710C2EE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Typical Use Cases:</a:t>
            </a:r>
            <a:endParaRPr lang="en-US" dirty="0"/>
          </a:p>
          <a:p>
            <a:pPr lvl="1"/>
            <a:r>
              <a:rPr lang="en-US" dirty="0"/>
              <a:t>Displaying variable values during development.</a:t>
            </a:r>
          </a:p>
          <a:p>
            <a:pPr lvl="1"/>
            <a:r>
              <a:rPr lang="en-US" dirty="0"/>
              <a:t>Tracing the execution flow of your code.</a:t>
            </a:r>
          </a:p>
          <a:p>
            <a:pPr lvl="1"/>
            <a:r>
              <a:rPr lang="en-US" dirty="0"/>
              <a:t>Inspecting objects and arrays.</a:t>
            </a:r>
          </a:p>
          <a:p>
            <a:pPr lvl="1"/>
            <a:r>
              <a:rPr lang="en-US" dirty="0"/>
              <a:t>Debugging errors.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7364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750F9F7E-827A-CD91-1F43-A1D5621DC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>
            <a:extLst>
              <a:ext uri="{FF2B5EF4-FFF2-40B4-BE49-F238E27FC236}">
                <a16:creationId xmlns:a16="http://schemas.microsoft.com/office/drawing/2014/main" id="{4E32BD42-1C87-F6E6-B91F-B1FCE6A5AA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Beyond Console.log() – </a:t>
            </a:r>
            <a:r>
              <a:rPr lang="en-US" dirty="0">
                <a:solidFill>
                  <a:srgbClr val="FF0000"/>
                </a:solidFill>
              </a:rPr>
              <a:t>other console methods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97" name="Google Shape;97;p20">
            <a:extLst>
              <a:ext uri="{FF2B5EF4-FFF2-40B4-BE49-F238E27FC236}">
                <a16:creationId xmlns:a16="http://schemas.microsoft.com/office/drawing/2014/main" id="{29B4999B-4F58-80E3-FFDE-1E22FC5F0B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console.warn</a:t>
            </a:r>
            <a:r>
              <a:rPr lang="en-GB" dirty="0">
                <a:solidFill>
                  <a:srgbClr val="FF0000"/>
                </a:solidFill>
              </a:rPr>
              <a:t>()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b="1" dirty="0"/>
              <a:t>Purpose:</a:t>
            </a:r>
            <a:r>
              <a:rPr lang="en-US" dirty="0"/>
              <a:t> Outputs a warning message to the console. Often styled differently (e.g., yellow background) to highlight warnings.</a:t>
            </a:r>
          </a:p>
          <a:p>
            <a:pPr lvl="1"/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BAE32A-D462-1196-42AE-E0C521ECC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827" y="2499331"/>
            <a:ext cx="4734586" cy="419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A8D7FA-5334-7A2E-5D05-39D75C481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827" y="3053239"/>
            <a:ext cx="3991532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2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0E035AE1-6B6D-4489-5E23-BD55B9B98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>
            <a:extLst>
              <a:ext uri="{FF2B5EF4-FFF2-40B4-BE49-F238E27FC236}">
                <a16:creationId xmlns:a16="http://schemas.microsoft.com/office/drawing/2014/main" id="{F9F90AC5-F011-A143-2157-2318DE14E0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Beyond Console.log() – </a:t>
            </a:r>
            <a:r>
              <a:rPr lang="en-US" dirty="0">
                <a:solidFill>
                  <a:srgbClr val="FF0000"/>
                </a:solidFill>
              </a:rPr>
              <a:t>other console methods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97" name="Google Shape;97;p20">
            <a:extLst>
              <a:ext uri="{FF2B5EF4-FFF2-40B4-BE49-F238E27FC236}">
                <a16:creationId xmlns:a16="http://schemas.microsoft.com/office/drawing/2014/main" id="{DA38CC23-B585-29FC-85B7-C27FE806A8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console.error</a:t>
            </a:r>
            <a:r>
              <a:rPr lang="en-GB" dirty="0">
                <a:solidFill>
                  <a:srgbClr val="FF0000"/>
                </a:solidFill>
              </a:rPr>
              <a:t>()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b="1" dirty="0"/>
              <a:t>Purpose:</a:t>
            </a:r>
            <a:r>
              <a:rPr lang="en-US" dirty="0"/>
              <a:t> Outputs an error message to the console. Typically styled with a red background to indicate an error.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0008B5-2E76-EED3-1873-FF82160BE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942" y="2834005"/>
            <a:ext cx="5772956" cy="981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9212A2-F805-E502-DBC3-0D1BD8C59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942" y="2352644"/>
            <a:ext cx="6258798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85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AC957E9A-96F9-0DED-AA12-A0488459F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>
            <a:extLst>
              <a:ext uri="{FF2B5EF4-FFF2-40B4-BE49-F238E27FC236}">
                <a16:creationId xmlns:a16="http://schemas.microsoft.com/office/drawing/2014/main" id="{7CC002D5-D1D3-AD4A-BB0B-970F15DEA5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Beyond Console.log() – </a:t>
            </a:r>
            <a:r>
              <a:rPr lang="en-US" dirty="0">
                <a:solidFill>
                  <a:srgbClr val="FF0000"/>
                </a:solidFill>
              </a:rPr>
              <a:t>other console methods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97" name="Google Shape;97;p20">
            <a:extLst>
              <a:ext uri="{FF2B5EF4-FFF2-40B4-BE49-F238E27FC236}">
                <a16:creationId xmlns:a16="http://schemas.microsoft.com/office/drawing/2014/main" id="{9C148A3C-AAF6-3347-D68E-4B4394A561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console.info()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altLang="en-US" b="1" dirty="0"/>
              <a:t>Purpose</a:t>
            </a:r>
            <a:r>
              <a:rPr lang="en-US" altLang="en-US" dirty="0"/>
              <a:t>: Outputs an informational message to the console. Similar to log(), but can be styled differently by some browsers. </a:t>
            </a:r>
          </a:p>
          <a:p>
            <a:pPr lvl="1"/>
            <a:r>
              <a:rPr lang="en-US" dirty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FA5DBF-AEE0-4927-C821-A2F4E5B69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108" y="2409802"/>
            <a:ext cx="6115904" cy="3238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25DB71-85C4-FAFE-DDD0-E477A9BCB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108" y="2868447"/>
            <a:ext cx="57435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47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C7CAECF6-DEC2-7D91-6C6B-A037CBFD6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>
            <a:extLst>
              <a:ext uri="{FF2B5EF4-FFF2-40B4-BE49-F238E27FC236}">
                <a16:creationId xmlns:a16="http://schemas.microsoft.com/office/drawing/2014/main" id="{760BECEC-8D9A-70BC-6E59-CF70337FCE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Beyond Console.log() – </a:t>
            </a:r>
            <a:r>
              <a:rPr lang="en-US" dirty="0">
                <a:solidFill>
                  <a:srgbClr val="FF0000"/>
                </a:solidFill>
              </a:rPr>
              <a:t>other console methods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97" name="Google Shape;97;p20">
            <a:extLst>
              <a:ext uri="{FF2B5EF4-FFF2-40B4-BE49-F238E27FC236}">
                <a16:creationId xmlns:a16="http://schemas.microsoft.com/office/drawing/2014/main" id="{A6312915-7BE4-05B9-FCFD-98A8462ADC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console.table</a:t>
            </a:r>
            <a:r>
              <a:rPr lang="en-GB" dirty="0">
                <a:solidFill>
                  <a:srgbClr val="FF0000"/>
                </a:solidFill>
              </a:rPr>
              <a:t>()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b="1" dirty="0"/>
              <a:t>Purpose:</a:t>
            </a:r>
            <a:r>
              <a:rPr lang="en-US" dirty="0"/>
              <a:t> Displays tabular data in the console. Very useful for arrays of objects or objects with consistent properties</a:t>
            </a:r>
            <a:r>
              <a:rPr lang="en-US" altLang="en-US" dirty="0"/>
              <a:t>. </a:t>
            </a:r>
          </a:p>
          <a:p>
            <a:pPr lvl="1"/>
            <a:r>
              <a:rPr lang="en-US" dirty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BE2A01-6501-289B-C911-068156D58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59" y="2247310"/>
            <a:ext cx="3482341" cy="985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058565-A5AC-013A-0971-2F2A30625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659" y="3233002"/>
            <a:ext cx="7246621" cy="181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63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Your Turn</a:t>
            </a:r>
            <a:endParaRPr dirty="0"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Instructions:</a:t>
            </a:r>
            <a:r>
              <a:rPr lang="en-US" dirty="0"/>
              <a:t> Open your browser's developer console (usually by pressing F12 or Right-Click -&gt; Inspect -&gt; Console tab).</a:t>
            </a:r>
          </a:p>
          <a:p>
            <a:pPr lvl="0"/>
            <a:r>
              <a:rPr lang="en-US" dirty="0"/>
              <a:t>Print your name and age in the same line </a:t>
            </a:r>
          </a:p>
          <a:p>
            <a:pPr lvl="0"/>
            <a:r>
              <a:rPr lang="en-US" dirty="0"/>
              <a:t>print error with Hello World Message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latin typeface="Caveat"/>
                <a:ea typeface="Caveat"/>
                <a:cs typeface="Caveat"/>
                <a:sym typeface="Caveat"/>
              </a:rPr>
              <a:t>“Acquire knowledge and impart it to the people.” </a:t>
            </a:r>
            <a:endParaRPr sz="4000" b="1">
              <a:latin typeface="Caveat"/>
              <a:ea typeface="Caveat"/>
              <a:cs typeface="Caveat"/>
              <a:sym typeface="Cave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4000" b="1">
              <a:latin typeface="Caveat"/>
              <a:ea typeface="Caveat"/>
              <a:cs typeface="Caveat"/>
              <a:sym typeface="Cave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000" b="1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“Seek knowledge from the Cradle to the Grave.”</a:t>
            </a:r>
            <a:endParaRPr sz="4000" b="1"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311700" y="408250"/>
            <a:ext cx="8520600" cy="16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>
                <a:latin typeface="Caveat"/>
                <a:ea typeface="Caveat"/>
                <a:cs typeface="Caveat"/>
                <a:sym typeface="Caveat"/>
              </a:rPr>
              <a:t>Java</a:t>
            </a:r>
            <a:r>
              <a:rPr lang="en" sz="6000">
                <a:solidFill>
                  <a:srgbClr val="4A86E8"/>
                </a:solidFill>
                <a:latin typeface="Caveat"/>
                <a:ea typeface="Caveat"/>
                <a:cs typeface="Caveat"/>
                <a:sym typeface="Caveat"/>
              </a:rPr>
              <a:t>Script</a:t>
            </a:r>
            <a:endParaRPr sz="6000">
              <a:solidFill>
                <a:srgbClr val="4A86E8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266750" y="2426650"/>
            <a:ext cx="6509400" cy="20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</a:rPr>
              <a:t>Materials by:</a:t>
            </a:r>
            <a:endParaRPr b="1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Eng Mohamed Oraby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[Review/Refine] </a:t>
            </a:r>
            <a:r>
              <a:rPr lang="en" b="1" dirty="0">
                <a:solidFill>
                  <a:schemeClr val="dk1"/>
                </a:solidFill>
              </a:rPr>
              <a:t>Dr Mostafa Saad Ibrahim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87600" y="4577550"/>
            <a:ext cx="6509400" cy="5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</a:rPr>
              <a:t>© 2026 Cskilled. All rights reserved. </a:t>
            </a:r>
            <a:endParaRPr sz="12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</a:rPr>
              <a:t>Reproduction or redistribution of this content is prohibited without prior permission.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What Does “Printing” Mean in JavaScript?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4976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In the context of JavaScript, "printing" refers to the various ways you can display or output data, messages, or variable values to the user or for debugging purposes.</a:t>
            </a:r>
          </a:p>
          <a:p>
            <a:pPr lvl="0"/>
            <a:r>
              <a:rPr lang="en-US" dirty="0"/>
              <a:t>unlike traditional printing to a physical printer, JavaScript output usually appears in a web browser, a console, or as a pop-up.</a:t>
            </a:r>
          </a:p>
          <a:p>
            <a:r>
              <a:rPr lang="en-GB" b="1" dirty="0"/>
              <a:t>Common Output Destinations:</a:t>
            </a:r>
          </a:p>
          <a:p>
            <a:pPr lvl="1"/>
            <a:r>
              <a:rPr lang="en-GB" dirty="0"/>
              <a:t>Browser console (for debugging)</a:t>
            </a:r>
          </a:p>
          <a:p>
            <a:pPr lvl="1"/>
            <a:r>
              <a:rPr lang="en-GB" dirty="0"/>
              <a:t>Web page content (for users)</a:t>
            </a:r>
          </a:p>
          <a:p>
            <a:pPr lvl="1"/>
            <a:r>
              <a:rPr lang="en-GB" dirty="0"/>
              <a:t>Alert boxes (for notifications)</a:t>
            </a:r>
          </a:p>
          <a:p>
            <a:pPr lvl="1"/>
            <a:r>
              <a:rPr lang="en-GB" dirty="0"/>
              <a:t>Browser's standard output (for printing)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Why is it important?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Debugging:</a:t>
            </a:r>
            <a:r>
              <a:rPr lang="en-US" dirty="0"/>
              <a:t> Essential for understanding how your code is executing and identifying errors.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User Feedback:</a:t>
            </a:r>
            <a:r>
              <a:rPr lang="en-US" dirty="0"/>
              <a:t> Providing information or results to the user.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Monitoring:</a:t>
            </a:r>
            <a:r>
              <a:rPr lang="en-US" dirty="0"/>
              <a:t> Observing the state of variables and program flow.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Key Methods We'll Cover</a:t>
            </a: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Console.log()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Alert()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Confirm()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Prompt()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Document.write</a:t>
            </a:r>
            <a:r>
              <a:rPr lang="en-US" dirty="0"/>
              <a:t>()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innerHTML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innerText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Method Selection Criteria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0EA28C-8FB8-65AB-BEEC-90F19832A4E1}"/>
              </a:ext>
            </a:extLst>
          </p:cNvPr>
          <p:cNvSpPr txBox="1"/>
          <p:nvPr/>
        </p:nvSpPr>
        <p:spPr>
          <a:xfrm>
            <a:off x="636608" y="1284790"/>
            <a:ext cx="62213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: Debugging vs. user display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: Development vs. production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User Experience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: Intrusive vs. seamless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console.log() - </a:t>
            </a:r>
            <a:r>
              <a:rPr lang="en-GB" dirty="0">
                <a:solidFill>
                  <a:srgbClr val="FF0000"/>
                </a:solidFill>
              </a:rPr>
              <a:t>The Debugger's Best Friend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Purpose:</a:t>
            </a:r>
            <a:r>
              <a:rPr lang="en-US" dirty="0"/>
              <a:t> The most common and recommended way to output information to the browser's developer console. Primarily used for debugging and inspecting values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Syntax</a:t>
            </a:r>
            <a:r>
              <a:rPr lang="en-US" dirty="0"/>
              <a:t> 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marL="114300" lvl="0" indent="0"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55D1DF-29B6-BBF3-37AD-08F944B03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74" y="2860675"/>
            <a:ext cx="4011143" cy="6573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console.log() - </a:t>
            </a:r>
            <a:r>
              <a:rPr lang="en-GB" dirty="0">
                <a:solidFill>
                  <a:srgbClr val="FF0000"/>
                </a:solidFill>
              </a:rPr>
              <a:t>The Debugger's Best Friend</a:t>
            </a:r>
            <a:endParaRPr dirty="0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To open the Web Console click on f12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B0F1D4-1EE7-3C9C-7A89-92D041CD9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025538"/>
            <a:ext cx="8520601" cy="10924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03E0964B-00A0-1ACB-5539-DDD741027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>
            <a:extLst>
              <a:ext uri="{FF2B5EF4-FFF2-40B4-BE49-F238E27FC236}">
                <a16:creationId xmlns:a16="http://schemas.microsoft.com/office/drawing/2014/main" id="{14C1D65D-1C87-9D93-9778-F0326F07FB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console.log() - </a:t>
            </a:r>
            <a:r>
              <a:rPr lang="en-GB" dirty="0">
                <a:solidFill>
                  <a:srgbClr val="FF0000"/>
                </a:solidFill>
              </a:rPr>
              <a:t>The Debugger's Best Friend</a:t>
            </a:r>
            <a:endParaRPr dirty="0"/>
          </a:p>
        </p:txBody>
      </p:sp>
      <p:sp>
        <p:nvSpPr>
          <p:cNvPr id="97" name="Google Shape;97;p20">
            <a:extLst>
              <a:ext uri="{FF2B5EF4-FFF2-40B4-BE49-F238E27FC236}">
                <a16:creationId xmlns:a16="http://schemas.microsoft.com/office/drawing/2014/main" id="{28F9B5A3-B683-3335-68F9-74CE351003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Examples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9C2610-1309-01D0-23BD-EADBB221C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20" y="1684844"/>
            <a:ext cx="3556987" cy="22546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E82DD1-1650-34E7-093E-1D2069F13BC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2143"/>
          <a:stretch>
            <a:fillRect/>
          </a:stretch>
        </p:blipFill>
        <p:spPr>
          <a:xfrm>
            <a:off x="4339527" y="1850919"/>
            <a:ext cx="4347296" cy="192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501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Microsoft Office PowerPoint</Application>
  <PresentationFormat>On-screen Show (16:9)</PresentationFormat>
  <Paragraphs>119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Caveat</vt:lpstr>
      <vt:lpstr>Arial</vt:lpstr>
      <vt:lpstr>Simple Light</vt:lpstr>
      <vt:lpstr>PowerPoint Presentation</vt:lpstr>
      <vt:lpstr>JavaScript .</vt:lpstr>
      <vt:lpstr>What Does “Printing” Mean in JavaScript?</vt:lpstr>
      <vt:lpstr>Why is it important?</vt:lpstr>
      <vt:lpstr>Key Methods We'll Cover</vt:lpstr>
      <vt:lpstr>Method Selection Criteria</vt:lpstr>
      <vt:lpstr>console.log() - The Debugger's Best Friend</vt:lpstr>
      <vt:lpstr>console.log() - The Debugger's Best Friend</vt:lpstr>
      <vt:lpstr>console.log() - The Debugger's Best Friend</vt:lpstr>
      <vt:lpstr>console.log() - The Debugger's Best Friend</vt:lpstr>
      <vt:lpstr>Beyond Console.log() – other console methods</vt:lpstr>
      <vt:lpstr>Beyond Console.log() – other console methods</vt:lpstr>
      <vt:lpstr>Beyond Console.log() – other console methods</vt:lpstr>
      <vt:lpstr>Beyond Console.log() – other console methods</vt:lpstr>
      <vt:lpstr>Your Turn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محمد خالد جمال عرابي</cp:lastModifiedBy>
  <cp:revision>1</cp:revision>
  <dcterms:modified xsi:type="dcterms:W3CDTF">2025-07-05T17:34:38Z</dcterms:modified>
</cp:coreProperties>
</file>