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8" r:id="rId4"/>
    <p:sldId id="269" r:id="rId5"/>
    <p:sldId id="258" r:id="rId6"/>
    <p:sldId id="259" r:id="rId7"/>
    <p:sldId id="260" r:id="rId8"/>
    <p:sldId id="261" r:id="rId9"/>
    <p:sldId id="262" r:id="rId10"/>
    <p:sldId id="263" r:id="rId11"/>
    <p:sldId id="264" r:id="rId12"/>
    <p:sldId id="265" r:id="rId13"/>
    <p:sldId id="266"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F20B-F92D-4524-8803-B34A901C5A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E5E25E-F7AB-41B4-BEE3-D2D1E7D4D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0E5BE3-5BD8-4B51-8843-FB125544D864}"/>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5" name="Footer Placeholder 4">
            <a:extLst>
              <a:ext uri="{FF2B5EF4-FFF2-40B4-BE49-F238E27FC236}">
                <a16:creationId xmlns:a16="http://schemas.microsoft.com/office/drawing/2014/main" id="{A2B6E355-E2CA-46FA-B281-65153A5A2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ECD60-D0CD-4EB6-834F-D9A06E741E1C}"/>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157382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267-68FB-4EC2-851C-BF05B49E7E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993B24-6E92-487F-B39A-936F217E73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40FBE-5715-46D0-B9FA-84D88E26FCD2}"/>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5" name="Footer Placeholder 4">
            <a:extLst>
              <a:ext uri="{FF2B5EF4-FFF2-40B4-BE49-F238E27FC236}">
                <a16:creationId xmlns:a16="http://schemas.microsoft.com/office/drawing/2014/main" id="{32680FFE-6A66-416F-880C-839A5CA3F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C717A-2386-43AD-A61D-C5C06F57F0E6}"/>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231647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71503-0602-41F7-BDBF-23C35BD7BE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ACFBEA-3CC4-4401-A524-4609C44B9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0A612-1988-48F4-9E14-0A465FFC0534}"/>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5" name="Footer Placeholder 4">
            <a:extLst>
              <a:ext uri="{FF2B5EF4-FFF2-40B4-BE49-F238E27FC236}">
                <a16:creationId xmlns:a16="http://schemas.microsoft.com/office/drawing/2014/main" id="{F040F9EB-4067-427C-821B-F38D4A971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99FAF-110C-4C93-85A2-FA5CC291EDFF}"/>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414787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2321-0357-4DDC-B367-EBFABCC21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357B89-A291-4A20-922C-A6607418D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CD950-C8F4-4719-99D7-F171613279D2}"/>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5" name="Footer Placeholder 4">
            <a:extLst>
              <a:ext uri="{FF2B5EF4-FFF2-40B4-BE49-F238E27FC236}">
                <a16:creationId xmlns:a16="http://schemas.microsoft.com/office/drawing/2014/main" id="{FBAF4CED-6B6E-4A5B-A0E2-836F49547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35D87-9835-4F3D-AB79-9F18DC7F5145}"/>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367822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1715-C573-48E6-8FA8-20D99424D5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DE4D4E-F8C3-460A-B5E0-137AFF75D2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CAFC1B-F2E0-412A-8313-5F07CB341D20}"/>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5" name="Footer Placeholder 4">
            <a:extLst>
              <a:ext uri="{FF2B5EF4-FFF2-40B4-BE49-F238E27FC236}">
                <a16:creationId xmlns:a16="http://schemas.microsoft.com/office/drawing/2014/main" id="{29E26600-CB9E-486E-9F0B-9203E761E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8BD42-4A16-46B3-AE36-1B0CC1F1C3E2}"/>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3734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0C28-5607-4706-BC74-EAB19337D1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7761E-1556-42EE-ABB8-339C157850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3832E6-973A-4600-A9C2-11589553D6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F571A7-B93E-4D33-A8DE-3EDA6928A396}"/>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6" name="Footer Placeholder 5">
            <a:extLst>
              <a:ext uri="{FF2B5EF4-FFF2-40B4-BE49-F238E27FC236}">
                <a16:creationId xmlns:a16="http://schemas.microsoft.com/office/drawing/2014/main" id="{AF641BF0-8F30-4A8D-BDA8-987943CD2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3E261-1131-42DB-884F-F31525D0475C}"/>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188582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DA80-613F-496A-A69E-5F6E12CDDE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11CEE-BB7C-4E08-9524-896F284F6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C16E11-52EB-44FB-A6CB-DA6EEAD3E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5B0B8-F973-48E3-8BFB-671CB95D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59251-BC3A-4192-A47D-4BCE98562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03689E-B38D-45A0-AE57-A7D862EAF68E}"/>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8" name="Footer Placeholder 7">
            <a:extLst>
              <a:ext uri="{FF2B5EF4-FFF2-40B4-BE49-F238E27FC236}">
                <a16:creationId xmlns:a16="http://schemas.microsoft.com/office/drawing/2014/main" id="{9552A6A3-AC7A-4951-82AA-F47814D1C6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4B1388-4D33-4E42-9CC1-A1C1BDD5B0D5}"/>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345995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44BD-36DC-4297-9469-1511E4D9B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C3DE89-D789-48AD-A95D-20C6BD4B03F8}"/>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4" name="Footer Placeholder 3">
            <a:extLst>
              <a:ext uri="{FF2B5EF4-FFF2-40B4-BE49-F238E27FC236}">
                <a16:creationId xmlns:a16="http://schemas.microsoft.com/office/drawing/2014/main" id="{BAF771C6-6FB6-4F87-85D5-B854829171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D1323E-E946-46B0-AFD6-55A277592716}"/>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74803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566C6-64BB-48D6-98F4-50FA77EAA599}"/>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3" name="Footer Placeholder 2">
            <a:extLst>
              <a:ext uri="{FF2B5EF4-FFF2-40B4-BE49-F238E27FC236}">
                <a16:creationId xmlns:a16="http://schemas.microsoft.com/office/drawing/2014/main" id="{FC56E74A-CA8F-44B1-A2F5-940A2848FC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45BA45-B17E-4B3D-AFAB-329563191976}"/>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32811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B61E-4F09-4014-BE4F-C28A2D621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B4BD8D-E1F2-44EA-8D3C-BFAC28C59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95B67A-2BC5-4CFF-AD76-3CDC7B592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A9C84-E220-42CF-B169-24E298D85FDD}"/>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6" name="Footer Placeholder 5">
            <a:extLst>
              <a:ext uri="{FF2B5EF4-FFF2-40B4-BE49-F238E27FC236}">
                <a16:creationId xmlns:a16="http://schemas.microsoft.com/office/drawing/2014/main" id="{6DDBBE0F-E0A4-41C7-9AE2-A92CB181B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C2DC1-43C9-4F79-A6D5-EA258F5BB2A0}"/>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280785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CE88-1007-4A18-8ABF-8544976F1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CB8290-0360-4EB6-A7C8-36EC1BFB6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B9805C-3EC1-45A7-9B0F-B6C3547D4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8019A-77B9-4C6E-99BD-39C745E05E29}"/>
              </a:ext>
            </a:extLst>
          </p:cNvPr>
          <p:cNvSpPr>
            <a:spLocks noGrp="1"/>
          </p:cNvSpPr>
          <p:nvPr>
            <p:ph type="dt" sz="half" idx="10"/>
          </p:nvPr>
        </p:nvSpPr>
        <p:spPr/>
        <p:txBody>
          <a:bodyPr/>
          <a:lstStyle/>
          <a:p>
            <a:fld id="{566E4901-D9DF-48D4-B8E9-556E17877CDB}" type="datetimeFigureOut">
              <a:rPr lang="en-US" smtClean="0"/>
              <a:t>2/16/2022</a:t>
            </a:fld>
            <a:endParaRPr lang="en-US"/>
          </a:p>
        </p:txBody>
      </p:sp>
      <p:sp>
        <p:nvSpPr>
          <p:cNvPr id="6" name="Footer Placeholder 5">
            <a:extLst>
              <a:ext uri="{FF2B5EF4-FFF2-40B4-BE49-F238E27FC236}">
                <a16:creationId xmlns:a16="http://schemas.microsoft.com/office/drawing/2014/main" id="{99BBE007-F4FF-413D-80B9-3049E988A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105CF-0CE0-4EBF-8FA7-A0C93B6136E5}"/>
              </a:ext>
            </a:extLst>
          </p:cNvPr>
          <p:cNvSpPr>
            <a:spLocks noGrp="1"/>
          </p:cNvSpPr>
          <p:nvPr>
            <p:ph type="sldNum" sz="quarter" idx="12"/>
          </p:nvPr>
        </p:nvSpPr>
        <p:spPr/>
        <p:txBody>
          <a:bodyPr/>
          <a:lstStyle/>
          <a:p>
            <a:fld id="{BF806874-5825-4FD8-860E-ABC61D77279D}" type="slidenum">
              <a:rPr lang="en-US" smtClean="0"/>
              <a:t>‹#›</a:t>
            </a:fld>
            <a:endParaRPr lang="en-US"/>
          </a:p>
        </p:txBody>
      </p:sp>
    </p:spTree>
    <p:extLst>
      <p:ext uri="{BB962C8B-B14F-4D97-AF65-F5344CB8AC3E}">
        <p14:creationId xmlns:p14="http://schemas.microsoft.com/office/powerpoint/2010/main" val="575605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D584D-9711-4E78-9328-FA38BBCD7D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EA489C-55D5-46C5-B2C1-3247F95EB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F3576-88E3-41C5-A656-8D78C15D3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E4901-D9DF-48D4-B8E9-556E17877CDB}" type="datetimeFigureOut">
              <a:rPr lang="en-US" smtClean="0"/>
              <a:t>2/16/2022</a:t>
            </a:fld>
            <a:endParaRPr lang="en-US"/>
          </a:p>
        </p:txBody>
      </p:sp>
      <p:sp>
        <p:nvSpPr>
          <p:cNvPr id="5" name="Footer Placeholder 4">
            <a:extLst>
              <a:ext uri="{FF2B5EF4-FFF2-40B4-BE49-F238E27FC236}">
                <a16:creationId xmlns:a16="http://schemas.microsoft.com/office/drawing/2014/main" id="{E781CFFF-281D-4F2F-BA9F-9BB0B6603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AF20BF-189D-44D9-8718-D2D606B94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06874-5825-4FD8-860E-ABC61D77279D}" type="slidenum">
              <a:rPr lang="en-US" smtClean="0"/>
              <a:t>‹#›</a:t>
            </a:fld>
            <a:endParaRPr lang="en-US"/>
          </a:p>
        </p:txBody>
      </p:sp>
    </p:spTree>
    <p:extLst>
      <p:ext uri="{BB962C8B-B14F-4D97-AF65-F5344CB8AC3E}">
        <p14:creationId xmlns:p14="http://schemas.microsoft.com/office/powerpoint/2010/main" val="414354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9" name="Picture 8" descr="Analysing medical x-ray results">
            <a:extLst>
              <a:ext uri="{FF2B5EF4-FFF2-40B4-BE49-F238E27FC236}">
                <a16:creationId xmlns:a16="http://schemas.microsoft.com/office/drawing/2014/main" id="{FAD0908A-41FA-4952-8C46-17594B6298F3}"/>
              </a:ext>
            </a:extLst>
          </p:cNvPr>
          <p:cNvPicPr>
            <a:picLocks noChangeAspect="1"/>
          </p:cNvPicPr>
          <p:nvPr/>
        </p:nvPicPr>
        <p:blipFill rotWithShape="1">
          <a:blip r:embed="rId2"/>
          <a:srcRect t="15709" r="-1" b="-1"/>
          <a:stretch/>
        </p:blipFill>
        <p:spPr>
          <a:xfrm>
            <a:off x="20" y="10"/>
            <a:ext cx="12188932" cy="6857990"/>
          </a:xfrm>
          <a:prstGeom prst="rect">
            <a:avLst/>
          </a:prstGeom>
        </p:spPr>
      </p:pic>
      <p:sp>
        <p:nvSpPr>
          <p:cNvPr id="18" name="Freeform: Shape 17">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A15FA8-8B26-4856-8202-DCAD9635E3E1}"/>
              </a:ext>
            </a:extLst>
          </p:cNvPr>
          <p:cNvSpPr>
            <a:spLocks noGrp="1"/>
          </p:cNvSpPr>
          <p:nvPr>
            <p:ph type="ctrTitle"/>
          </p:nvPr>
        </p:nvSpPr>
        <p:spPr>
          <a:xfrm>
            <a:off x="618062" y="4185749"/>
            <a:ext cx="9265771" cy="622836"/>
          </a:xfrm>
        </p:spPr>
        <p:txBody>
          <a:bodyPr vert="horz" lIns="91440" tIns="45720" rIns="91440" bIns="45720" rtlCol="0" anchor="ctr">
            <a:normAutofit/>
          </a:bodyPr>
          <a:lstStyle/>
          <a:p>
            <a:pPr algn="l"/>
            <a:r>
              <a:rPr lang="en-US" sz="3300"/>
              <a:t>Algorithms Project 3rd year (Doctor Patient Project)</a:t>
            </a:r>
          </a:p>
        </p:txBody>
      </p:sp>
      <p:sp>
        <p:nvSpPr>
          <p:cNvPr id="7" name="Content Placeholder 2">
            <a:extLst>
              <a:ext uri="{FF2B5EF4-FFF2-40B4-BE49-F238E27FC236}">
                <a16:creationId xmlns:a16="http://schemas.microsoft.com/office/drawing/2014/main" id="{D1208224-0955-4ACC-9D62-1977325DBBBB}"/>
              </a:ext>
            </a:extLst>
          </p:cNvPr>
          <p:cNvSpPr>
            <a:spLocks noGrp="1"/>
          </p:cNvSpPr>
          <p:nvPr>
            <p:ph type="subTitle" idx="1"/>
          </p:nvPr>
        </p:nvSpPr>
        <p:spPr>
          <a:xfrm>
            <a:off x="618063" y="4856921"/>
            <a:ext cx="9565028" cy="1249240"/>
          </a:xfrm>
        </p:spPr>
        <p:txBody>
          <a:bodyPr vert="horz" lIns="91440" tIns="45720" rIns="91440" bIns="45720" rtlCol="0">
            <a:normAutofit/>
          </a:bodyPr>
          <a:lstStyle/>
          <a:p>
            <a:pPr marL="0" indent="-228600" algn="l">
              <a:buFont typeface="Arial" panose="020B0604020202020204" pitchFamily="34" charset="0"/>
              <a:buChar char="•"/>
            </a:pPr>
            <a:r>
              <a:rPr lang="en-US" sz="1700"/>
              <a:t>Team member</a:t>
            </a:r>
          </a:p>
          <a:p>
            <a:pPr lvl="1" indent="-228600" algn="l">
              <a:buFont typeface="Arial" panose="020B0604020202020204" pitchFamily="34" charset="0"/>
              <a:buChar char="•"/>
            </a:pPr>
            <a:r>
              <a:rPr lang="en-US" sz="1700"/>
              <a:t>Mohamed Yasser </a:t>
            </a:r>
          </a:p>
          <a:p>
            <a:pPr lvl="1" indent="-228600" algn="l">
              <a:buFont typeface="Arial" panose="020B0604020202020204" pitchFamily="34" charset="0"/>
              <a:buChar char="•"/>
            </a:pPr>
            <a:r>
              <a:rPr lang="en-US" sz="1700"/>
              <a:t>Shrouk Nasser</a:t>
            </a:r>
          </a:p>
          <a:p>
            <a:pPr lvl="1" indent="-228600" algn="l">
              <a:buFont typeface="Arial" panose="020B0604020202020204" pitchFamily="34" charset="0"/>
              <a:buChar char="•"/>
            </a:pPr>
            <a:r>
              <a:rPr lang="en-US" sz="1700"/>
              <a:t>Samuel Adeal</a:t>
            </a:r>
          </a:p>
        </p:txBody>
      </p:sp>
    </p:spTree>
    <p:extLst>
      <p:ext uri="{BB962C8B-B14F-4D97-AF65-F5344CB8AC3E}">
        <p14:creationId xmlns:p14="http://schemas.microsoft.com/office/powerpoint/2010/main" val="18262496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292D58"/>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777240" y="694944"/>
            <a:ext cx="6610388" cy="1042416"/>
          </a:xfrm>
        </p:spPr>
        <p:txBody>
          <a:bodyPr vert="horz" lIns="91440" tIns="45720" rIns="91440" bIns="45720" rtlCol="0" anchor="ctr">
            <a:normAutofit/>
          </a:bodyPr>
          <a:lstStyle/>
          <a:p>
            <a:r>
              <a:rPr lang="en-US" sz="3300" kern="1200" dirty="0">
                <a:solidFill>
                  <a:srgbClr val="FFFFFF"/>
                </a:solidFill>
                <a:latin typeface="+mj-lt"/>
                <a:ea typeface="+mj-ea"/>
                <a:cs typeface="+mj-cs"/>
              </a:rPr>
              <a:t> Form for Patient Show Tap</a:t>
            </a:r>
          </a:p>
        </p:txBody>
      </p:sp>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D7A563">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2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Rectangle 22">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D7A563">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C15C8275-2814-45D9-919E-3131FDD9B9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336710" y="2331973"/>
            <a:ext cx="5462234" cy="3864530"/>
          </a:xfrm>
          <a:prstGeom prst="rect">
            <a:avLst/>
          </a:prstGeom>
        </p:spPr>
      </p:pic>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8109311" y="2393792"/>
            <a:ext cx="3360212" cy="3740893"/>
          </a:xfrm>
        </p:spPr>
        <p:txBody>
          <a:bodyPr vert="horz" lIns="91440" tIns="45720" rIns="91440" bIns="45720" rtlCol="0" anchor="ctr">
            <a:normAutofit/>
          </a:bodyPr>
          <a:lstStyle/>
          <a:p>
            <a:pPr indent="-228600">
              <a:buFont typeface="Arial" panose="020B0604020202020204" pitchFamily="34" charset="0"/>
              <a:buChar char="•"/>
            </a:pPr>
            <a:r>
              <a:rPr lang="en-US" sz="1800" dirty="0"/>
              <a:t>Patient can search about his appointment</a:t>
            </a:r>
          </a:p>
          <a:p>
            <a:pPr indent="-228600">
              <a:buFont typeface="Arial" panose="020B0604020202020204" pitchFamily="34" charset="0"/>
              <a:buChar char="•"/>
            </a:pPr>
            <a:r>
              <a:rPr lang="en-US" sz="1800" dirty="0"/>
              <a:t>Can remove appointment </a:t>
            </a:r>
          </a:p>
          <a:p>
            <a:pPr indent="-228600">
              <a:buFont typeface="Arial" panose="020B0604020202020204" pitchFamily="34" charset="0"/>
              <a:buChar char="•"/>
            </a:pPr>
            <a:r>
              <a:rPr lang="en-US" sz="1800" dirty="0"/>
              <a:t>Only show his medicines</a:t>
            </a:r>
          </a:p>
        </p:txBody>
      </p:sp>
    </p:spTree>
    <p:extLst>
      <p:ext uri="{BB962C8B-B14F-4D97-AF65-F5344CB8AC3E}">
        <p14:creationId xmlns:p14="http://schemas.microsoft.com/office/powerpoint/2010/main" val="93621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 Form for Patient Add Appointment Tap</a:t>
            </a:r>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643469" y="1782981"/>
            <a:ext cx="4008384" cy="4393982"/>
          </a:xfrm>
        </p:spPr>
        <p:txBody>
          <a:bodyPr vert="horz" lIns="91440" tIns="45720" rIns="91440" bIns="45720" rtlCol="0">
            <a:normAutofit/>
          </a:bodyPr>
          <a:lstStyle/>
          <a:p>
            <a:pPr indent="-228600">
              <a:buFont typeface="Arial" panose="020B0604020202020204" pitchFamily="34" charset="0"/>
              <a:buChar char="•"/>
            </a:pPr>
            <a:r>
              <a:rPr lang="en-US" sz="2000" dirty="0"/>
              <a:t>Patient can add new appointment ,</a:t>
            </a:r>
          </a:p>
          <a:p>
            <a:pPr indent="-228600">
              <a:buFont typeface="Arial" panose="020B0604020202020204" pitchFamily="34" charset="0"/>
              <a:buChar char="•"/>
            </a:pPr>
            <a:r>
              <a:rPr lang="en-US" sz="2000" dirty="0"/>
              <a:t>If Department is not available, can add to waiting list </a:t>
            </a:r>
          </a:p>
        </p:txBody>
      </p:sp>
      <p:grpSp>
        <p:nvGrpSpPr>
          <p:cNvPr id="26" name="Group 2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C15C8275-2814-45D9-919E-3131FDD9B931}"/>
              </a:ext>
            </a:extLst>
          </p:cNvPr>
          <p:cNvPicPr>
            <a:picLocks noChangeAspect="1"/>
          </p:cNvPicPr>
          <p:nvPr/>
        </p:nvPicPr>
        <p:blipFill rotWithShape="1">
          <a:blip r:embed="rId2">
            <a:extLst>
              <a:ext uri="{28A0092B-C50C-407E-A947-70E740481C1C}">
                <a14:useLocalDpi xmlns:a14="http://schemas.microsoft.com/office/drawing/2010/main" val="0"/>
              </a:ext>
            </a:extLst>
          </a:blip>
          <a:srcRect t="2220" r="1" b="16074"/>
          <a:stretch/>
        </p:blipFill>
        <p:spPr>
          <a:xfrm>
            <a:off x="5295320" y="2156512"/>
            <a:ext cx="6253212" cy="3614829"/>
          </a:xfrm>
          <a:prstGeom prst="rect">
            <a:avLst/>
          </a:prstGeom>
        </p:spPr>
      </p:pic>
      <p:grpSp>
        <p:nvGrpSpPr>
          <p:cNvPr id="30" name="Group 2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1" name="Rectangle 3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7126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kern="1200">
                <a:solidFill>
                  <a:schemeClr val="tx1"/>
                </a:solidFill>
                <a:latin typeface="+mj-lt"/>
                <a:ea typeface="+mj-ea"/>
                <a:cs typeface="+mj-cs"/>
              </a:rPr>
              <a:t> Form for Doctor Home Tap</a:t>
            </a:r>
          </a:p>
        </p:txBody>
      </p:sp>
      <p:pic>
        <p:nvPicPr>
          <p:cNvPr id="12" name="Picture 11">
            <a:extLst>
              <a:ext uri="{FF2B5EF4-FFF2-40B4-BE49-F238E27FC236}">
                <a16:creationId xmlns:a16="http://schemas.microsoft.com/office/drawing/2014/main" id="{C15C8275-2814-45D9-919E-3131FDD9B931}"/>
              </a:ext>
            </a:extLst>
          </p:cNvPr>
          <p:cNvPicPr>
            <a:picLocks noChangeAspect="1"/>
          </p:cNvPicPr>
          <p:nvPr/>
        </p:nvPicPr>
        <p:blipFill>
          <a:blip r:embed="rId2">
            <a:extLst>
              <a:ext uri="{28A0092B-C50C-407E-A947-70E740481C1C}">
                <a14:useLocalDpi xmlns:a14="http://schemas.microsoft.com/office/drawing/2010/main" val="0"/>
              </a:ext>
            </a:extLst>
          </a:blip>
          <a:srcRect t="9856" b="9856"/>
          <a:stretch/>
        </p:blipFill>
        <p:spPr>
          <a:xfrm>
            <a:off x="630936" y="1851157"/>
            <a:ext cx="5458968" cy="3155685"/>
          </a:xfrm>
          <a:prstGeom prst="rect">
            <a:avLst/>
          </a:prstGeom>
        </p:spPr>
      </p:pic>
      <p:sp>
        <p:nvSpPr>
          <p:cNvPr id="3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6739128" y="2664886"/>
            <a:ext cx="4818888" cy="3550789"/>
          </a:xfrm>
        </p:spPr>
        <p:txBody>
          <a:bodyPr vert="horz" lIns="91440" tIns="45720" rIns="91440" bIns="45720" rtlCol="0" anchor="t">
            <a:normAutofit/>
          </a:bodyPr>
          <a:lstStyle/>
          <a:p>
            <a:pPr indent="-228600">
              <a:buFont typeface="Arial" panose="020B0604020202020204" pitchFamily="34" charset="0"/>
              <a:buChar char="•"/>
            </a:pPr>
            <a:r>
              <a:rPr lang="en-US" sz="2200"/>
              <a:t>Doctor can edit hi data and remove his account </a:t>
            </a:r>
          </a:p>
          <a:p>
            <a:pPr indent="-228600">
              <a:buFont typeface="Arial" panose="020B0604020202020204" pitchFamily="34" charset="0"/>
              <a:buChar char="•"/>
            </a:pPr>
            <a:r>
              <a:rPr lang="en-US" sz="2200"/>
              <a:t>Show his appointment</a:t>
            </a:r>
          </a:p>
          <a:p>
            <a:pPr indent="-228600">
              <a:buFont typeface="Arial" panose="020B0604020202020204" pitchFamily="34" charset="0"/>
              <a:buChar char="•"/>
            </a:pPr>
            <a:r>
              <a:rPr lang="en-US" sz="2200"/>
              <a:t>When he select in appointment, go to show appointment tap </a:t>
            </a:r>
          </a:p>
        </p:txBody>
      </p:sp>
    </p:spTree>
    <p:extLst>
      <p:ext uri="{BB962C8B-B14F-4D97-AF65-F5344CB8AC3E}">
        <p14:creationId xmlns:p14="http://schemas.microsoft.com/office/powerpoint/2010/main" val="261923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649270" y="506727"/>
            <a:ext cx="3885141" cy="1526741"/>
          </a:xfrm>
        </p:spPr>
        <p:txBody>
          <a:bodyPr vert="horz" lIns="91440" tIns="45720" rIns="91440" bIns="45720" rtlCol="0" anchor="ctr">
            <a:normAutofit/>
          </a:bodyPr>
          <a:lstStyle/>
          <a:p>
            <a:r>
              <a:rPr lang="en-US" sz="3000" dirty="0">
                <a:solidFill>
                  <a:schemeClr val="bg1"/>
                </a:solidFill>
              </a:rPr>
              <a:t> Form for Doctor Show Appointment Tap</a:t>
            </a:r>
          </a:p>
        </p:txBody>
      </p:sp>
      <p:cxnSp>
        <p:nvCxnSpPr>
          <p:cNvPr id="22" name="Straight Connector 18">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4945336" y="506727"/>
            <a:ext cx="6609921" cy="1526741"/>
          </a:xfrm>
        </p:spPr>
        <p:txBody>
          <a:bodyPr vert="horz" lIns="91440" tIns="45720" rIns="91440" bIns="45720" rtlCol="0" anchor="ctr">
            <a:normAutofit/>
          </a:bodyPr>
          <a:lstStyle/>
          <a:p>
            <a:pPr indent="-228600">
              <a:buFont typeface="Arial" panose="020B0604020202020204" pitchFamily="34" charset="0"/>
              <a:buChar char="•"/>
            </a:pPr>
            <a:r>
              <a:rPr lang="en-US" sz="2000">
                <a:solidFill>
                  <a:schemeClr val="bg1"/>
                </a:solidFill>
              </a:rPr>
              <a:t>Doctor can search about his appointment</a:t>
            </a:r>
          </a:p>
          <a:p>
            <a:pPr indent="-228600">
              <a:buFont typeface="Arial" panose="020B0604020202020204" pitchFamily="34" charset="0"/>
              <a:buChar char="•"/>
            </a:pPr>
            <a:r>
              <a:rPr lang="en-US" sz="2000">
                <a:solidFill>
                  <a:schemeClr val="bg1"/>
                </a:solidFill>
              </a:rPr>
              <a:t>Can remove appointment </a:t>
            </a:r>
          </a:p>
          <a:p>
            <a:pPr indent="-228600">
              <a:buFont typeface="Arial" panose="020B0604020202020204" pitchFamily="34" charset="0"/>
              <a:buChar char="•"/>
            </a:pPr>
            <a:r>
              <a:rPr lang="en-US" sz="2000">
                <a:solidFill>
                  <a:schemeClr val="bg1"/>
                </a:solidFill>
              </a:rPr>
              <a:t>show appointment medicines and remove / edit / delete medicine</a:t>
            </a:r>
          </a:p>
        </p:txBody>
      </p:sp>
      <p:pic>
        <p:nvPicPr>
          <p:cNvPr id="12" name="Picture 11" descr="Graphical user interface&#10;&#10;Description automatically generated">
            <a:extLst>
              <a:ext uri="{FF2B5EF4-FFF2-40B4-BE49-F238E27FC236}">
                <a16:creationId xmlns:a16="http://schemas.microsoft.com/office/drawing/2014/main" id="{C15C8275-2814-45D9-919E-3131FDD9B931}"/>
              </a:ext>
            </a:extLst>
          </p:cNvPr>
          <p:cNvPicPr>
            <a:picLocks noChangeAspect="1"/>
          </p:cNvPicPr>
          <p:nvPr/>
        </p:nvPicPr>
        <p:blipFill>
          <a:blip r:embed="rId2">
            <a:extLst>
              <a:ext uri="{28A0092B-C50C-407E-A947-70E740481C1C}">
                <a14:useLocalDpi xmlns:a14="http://schemas.microsoft.com/office/drawing/2010/main" val="0"/>
              </a:ext>
            </a:extLst>
          </a:blip>
          <a:srcRect t="5141" b="5141"/>
          <a:stretch/>
        </p:blipFill>
        <p:spPr>
          <a:xfrm>
            <a:off x="393308" y="2789853"/>
            <a:ext cx="5559480" cy="3217164"/>
          </a:xfrm>
          <a:prstGeom prst="rect">
            <a:avLst/>
          </a:prstGeom>
        </p:spPr>
      </p:pic>
      <p:pic>
        <p:nvPicPr>
          <p:cNvPr id="5" name="Picture 4" descr="Graphical user interface, text, application, chat or text message&#10;&#10;Description automatically generated">
            <a:extLst>
              <a:ext uri="{FF2B5EF4-FFF2-40B4-BE49-F238E27FC236}">
                <a16:creationId xmlns:a16="http://schemas.microsoft.com/office/drawing/2014/main" id="{02680416-4CAF-493E-B849-D08A0AE3E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167" y="2527997"/>
            <a:ext cx="4270093" cy="3749040"/>
          </a:xfrm>
          <a:prstGeom prst="rect">
            <a:avLst/>
          </a:prstGeom>
        </p:spPr>
      </p:pic>
    </p:spTree>
    <p:extLst>
      <p:ext uri="{BB962C8B-B14F-4D97-AF65-F5344CB8AC3E}">
        <p14:creationId xmlns:p14="http://schemas.microsoft.com/office/powerpoint/2010/main" val="324849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kern="1200">
                <a:solidFill>
                  <a:schemeClr val="tx1"/>
                </a:solidFill>
                <a:latin typeface="+mj-lt"/>
                <a:ea typeface="+mj-ea"/>
                <a:cs typeface="+mj-cs"/>
              </a:rPr>
              <a:t> Form for Manager Home Tap</a:t>
            </a:r>
          </a:p>
        </p:txBody>
      </p:sp>
      <p:sp>
        <p:nvSpPr>
          <p:cNvPr id="1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33E7E53C-02BF-4EFC-ACED-A89220AAEB72}"/>
              </a:ext>
            </a:extLst>
          </p:cNvPr>
          <p:cNvSpPr txBox="1">
            <a:spLocks/>
          </p:cNvSpPr>
          <p:nvPr/>
        </p:nvSpPr>
        <p:spPr>
          <a:xfrm>
            <a:off x="4654295" y="502920"/>
            <a:ext cx="6894576"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457200" indent="-228600">
              <a:spcAft>
                <a:spcPts val="600"/>
              </a:spcAft>
              <a:buFont typeface="Arial" panose="020B0604020202020204" pitchFamily="34" charset="0"/>
              <a:buChar char="•"/>
            </a:pPr>
            <a:r>
              <a:rPr lang="en-US" sz="2000">
                <a:latin typeface="+mn-lt"/>
                <a:ea typeface="+mn-ea"/>
                <a:cs typeface="+mn-cs"/>
              </a:rPr>
              <a:t>Manager can show all departments data</a:t>
            </a:r>
          </a:p>
          <a:p>
            <a:pPr marL="457200" indent="-228600">
              <a:spcAft>
                <a:spcPts val="600"/>
              </a:spcAft>
              <a:buFont typeface="Arial" panose="020B0604020202020204" pitchFamily="34" charset="0"/>
              <a:buChar char="•"/>
            </a:pPr>
            <a:r>
              <a:rPr lang="en-US" sz="2000">
                <a:latin typeface="+mn-lt"/>
                <a:ea typeface="+mn-ea"/>
                <a:cs typeface="+mn-cs"/>
              </a:rPr>
              <a:t>When select department its data show bellow</a:t>
            </a:r>
          </a:p>
          <a:p>
            <a:pPr marL="457200" indent="-228600">
              <a:spcAft>
                <a:spcPts val="600"/>
              </a:spcAft>
              <a:buFont typeface="Arial" panose="020B0604020202020204" pitchFamily="34" charset="0"/>
              <a:buChar char="•"/>
            </a:pPr>
            <a:r>
              <a:rPr lang="en-US" sz="2000">
                <a:latin typeface="+mn-lt"/>
                <a:ea typeface="+mn-ea"/>
                <a:cs typeface="+mn-cs"/>
              </a:rPr>
              <a:t>Can delete department</a:t>
            </a:r>
          </a:p>
          <a:p>
            <a:pPr marL="457200" indent="-228600">
              <a:spcAft>
                <a:spcPts val="600"/>
              </a:spcAft>
              <a:buFont typeface="Arial" panose="020B0604020202020204" pitchFamily="34" charset="0"/>
              <a:buChar char="•"/>
            </a:pPr>
            <a:r>
              <a:rPr lang="en-US" sz="2000">
                <a:latin typeface="+mn-lt"/>
                <a:ea typeface="+mn-ea"/>
                <a:cs typeface="+mn-cs"/>
              </a:rPr>
              <a:t>Assign waiting appointments to available doctors </a:t>
            </a:r>
          </a:p>
        </p:txBody>
      </p:sp>
      <p:pic>
        <p:nvPicPr>
          <p:cNvPr id="6" name="Picture 5">
            <a:extLst>
              <a:ext uri="{FF2B5EF4-FFF2-40B4-BE49-F238E27FC236}">
                <a16:creationId xmlns:a16="http://schemas.microsoft.com/office/drawing/2014/main" id="{690285FF-9890-4F2E-83EC-DA61F5453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174" y="2290936"/>
            <a:ext cx="8885583" cy="3959352"/>
          </a:xfrm>
          <a:prstGeom prst="rect">
            <a:avLst/>
          </a:prstGeom>
        </p:spPr>
      </p:pic>
    </p:spTree>
    <p:extLst>
      <p:ext uri="{BB962C8B-B14F-4D97-AF65-F5344CB8AC3E}">
        <p14:creationId xmlns:p14="http://schemas.microsoft.com/office/powerpoint/2010/main" val="3274321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 Form for Manager Show Doctor Tap</a:t>
            </a:r>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8572499" y="390832"/>
            <a:ext cx="3233585" cy="873612"/>
          </a:xfrm>
        </p:spPr>
        <p:txBody>
          <a:bodyPr vert="horz" lIns="91440" tIns="45720" rIns="91440" bIns="45720" rtlCol="0" anchor="ctr">
            <a:normAutofit/>
          </a:bodyPr>
          <a:lstStyle/>
          <a:p>
            <a:r>
              <a:rPr lang="en-US" sz="2000" kern="1200">
                <a:solidFill>
                  <a:srgbClr val="FFFFFF"/>
                </a:solidFill>
                <a:latin typeface="+mn-lt"/>
                <a:ea typeface="+mn-ea"/>
                <a:cs typeface="+mn-cs"/>
              </a:rPr>
              <a:t>Show doctor data and remove him. </a:t>
            </a:r>
          </a:p>
        </p:txBody>
      </p:sp>
      <p:pic>
        <p:nvPicPr>
          <p:cNvPr id="6" name="Picture 5">
            <a:extLst>
              <a:ext uri="{FF2B5EF4-FFF2-40B4-BE49-F238E27FC236}">
                <a16:creationId xmlns:a16="http://schemas.microsoft.com/office/drawing/2014/main" id="{55DE695A-89B0-483D-ACB1-BB0B7B28D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567" y="1966293"/>
            <a:ext cx="8360865" cy="4452160"/>
          </a:xfrm>
          <a:prstGeom prst="rect">
            <a:avLst/>
          </a:prstGeom>
        </p:spPr>
      </p:pic>
    </p:spTree>
    <p:extLst>
      <p:ext uri="{BB962C8B-B14F-4D97-AF65-F5344CB8AC3E}">
        <p14:creationId xmlns:p14="http://schemas.microsoft.com/office/powerpoint/2010/main" val="85088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 Form for Manger Add new Doctor Tap</a:t>
            </a:r>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8572499" y="390832"/>
            <a:ext cx="3233585" cy="873612"/>
          </a:xfrm>
        </p:spPr>
        <p:txBody>
          <a:bodyPr vert="horz" lIns="91440" tIns="45720" rIns="91440" bIns="45720" rtlCol="0" anchor="ctr">
            <a:normAutofit/>
          </a:bodyPr>
          <a:lstStyle/>
          <a:p>
            <a:r>
              <a:rPr lang="en-US" sz="2000" kern="1200">
                <a:solidFill>
                  <a:srgbClr val="FFFFFF"/>
                </a:solidFill>
                <a:latin typeface="+mn-lt"/>
                <a:ea typeface="+mn-ea"/>
                <a:cs typeface="+mn-cs"/>
              </a:rPr>
              <a:t>Add new Doctor. Only main info</a:t>
            </a:r>
          </a:p>
        </p:txBody>
      </p:sp>
      <p:pic>
        <p:nvPicPr>
          <p:cNvPr id="6" name="Picture 5">
            <a:extLst>
              <a:ext uri="{FF2B5EF4-FFF2-40B4-BE49-F238E27FC236}">
                <a16:creationId xmlns:a16="http://schemas.microsoft.com/office/drawing/2014/main" id="{D2E46402-ECD0-4CCA-B611-C39A601B4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044" y="1966293"/>
            <a:ext cx="8021910" cy="4452160"/>
          </a:xfrm>
          <a:prstGeom prst="rect">
            <a:avLst/>
          </a:prstGeom>
        </p:spPr>
      </p:pic>
    </p:spTree>
    <p:extLst>
      <p:ext uri="{BB962C8B-B14F-4D97-AF65-F5344CB8AC3E}">
        <p14:creationId xmlns:p14="http://schemas.microsoft.com/office/powerpoint/2010/main" val="23266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36E4-2AA2-4921-8D0A-DADEFD3A3CA0}"/>
              </a:ext>
            </a:extLst>
          </p:cNvPr>
          <p:cNvSpPr>
            <a:spLocks noGrp="1"/>
          </p:cNvSpPr>
          <p:nvPr>
            <p:ph type="ctrTitle"/>
          </p:nvPr>
        </p:nvSpPr>
        <p:spPr>
          <a:xfrm>
            <a:off x="4965430" y="629268"/>
            <a:ext cx="6586491" cy="1286160"/>
          </a:xfrm>
        </p:spPr>
        <p:txBody>
          <a:bodyPr vert="horz" lIns="91440" tIns="45720" rIns="91440" bIns="45720" rtlCol="0" anchor="b">
            <a:normAutofit/>
          </a:bodyPr>
          <a:lstStyle/>
          <a:p>
            <a:pPr algn="l"/>
            <a:r>
              <a:rPr lang="en-US" sz="4400"/>
              <a:t>Introduction</a:t>
            </a:r>
          </a:p>
        </p:txBody>
      </p:sp>
      <p:sp>
        <p:nvSpPr>
          <p:cNvPr id="3" name="Subtitle 2">
            <a:extLst>
              <a:ext uri="{FF2B5EF4-FFF2-40B4-BE49-F238E27FC236}">
                <a16:creationId xmlns:a16="http://schemas.microsoft.com/office/drawing/2014/main" id="{912D0176-55FE-457C-9061-86744D7823CE}"/>
              </a:ext>
            </a:extLst>
          </p:cNvPr>
          <p:cNvSpPr>
            <a:spLocks noGrp="1"/>
          </p:cNvSpPr>
          <p:nvPr>
            <p:ph type="subTitle" idx="1"/>
          </p:nvPr>
        </p:nvSpPr>
        <p:spPr>
          <a:xfrm>
            <a:off x="4965431" y="2438400"/>
            <a:ext cx="6586489" cy="3785419"/>
          </a:xfrm>
        </p:spPr>
        <p:txBody>
          <a:bodyPr vert="horz" lIns="91440" tIns="45720" rIns="91440" bIns="45720" rtlCol="0">
            <a:normAutofit/>
          </a:bodyPr>
          <a:lstStyle/>
          <a:p>
            <a:pPr marL="0" indent="-228600" algn="l">
              <a:buFont typeface="Arial" panose="020B0604020202020204" pitchFamily="34" charset="0"/>
              <a:buChar char="•"/>
            </a:pPr>
            <a:r>
              <a:rPr lang="en-US" sz="2000"/>
              <a:t>Our project allows the doctor, who belongs to only one department, to manage his data in the system, i.e. appointments between him and his patients and add or delete medications in them.</a:t>
            </a:r>
          </a:p>
          <a:p>
            <a:pPr marL="0" indent="-228600" algn="l">
              <a:buFont typeface="Arial" panose="020B0604020202020204" pitchFamily="34" charset="0"/>
              <a:buChar char="•"/>
            </a:pPr>
            <a:endParaRPr lang="en-US" sz="2000"/>
          </a:p>
          <a:p>
            <a:pPr marL="0" indent="-228600" algn="l">
              <a:buFont typeface="Arial" panose="020B0604020202020204" pitchFamily="34" charset="0"/>
              <a:buChar char="•"/>
            </a:pPr>
            <a:r>
              <a:rPr lang="en-US" sz="2000"/>
              <a:t>It allows the patient to see his appointments and to view or scan them. It is possible to register the patient in an unavailable section, meaning there are no available doctors, as the doctor is available if the number of appointments (patients) he is responsible for is less than or equal to 10, and he becomes on the waiting list For this section or delete an appointment from the</a:t>
            </a:r>
          </a:p>
          <a:p>
            <a:pPr indent="-228600" algn="l">
              <a:buFont typeface="Arial" panose="020B0604020202020204" pitchFamily="34" charset="0"/>
              <a:buChar char="•"/>
            </a:pPr>
            <a:endParaRPr lang="en-US" sz="2000"/>
          </a:p>
        </p:txBody>
      </p:sp>
      <p:pic>
        <p:nvPicPr>
          <p:cNvPr id="5" name="Picture 4" descr="Yellow paper ship leading among white ships">
            <a:extLst>
              <a:ext uri="{FF2B5EF4-FFF2-40B4-BE49-F238E27FC236}">
                <a16:creationId xmlns:a16="http://schemas.microsoft.com/office/drawing/2014/main" id="{5429B756-6ED0-4DD7-BBA8-A234DC637B83}"/>
              </a:ext>
            </a:extLst>
          </p:cNvPr>
          <p:cNvPicPr>
            <a:picLocks noChangeAspect="1"/>
          </p:cNvPicPr>
          <p:nvPr/>
        </p:nvPicPr>
        <p:blipFill rotWithShape="1">
          <a:blip r:embed="rId2"/>
          <a:srcRect l="49145" r="573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E9E0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44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C36E4-2AA2-4921-8D0A-DADEFD3A3CA0}"/>
              </a:ext>
            </a:extLst>
          </p:cNvPr>
          <p:cNvSpPr>
            <a:spLocks noGrp="1"/>
          </p:cNvSpPr>
          <p:nvPr>
            <p:ph type="ctrTitle"/>
          </p:nvPr>
        </p:nvSpPr>
        <p:spPr>
          <a:xfrm>
            <a:off x="699723" y="1622066"/>
            <a:ext cx="3554226" cy="2663688"/>
          </a:xfrm>
        </p:spPr>
        <p:txBody>
          <a:bodyPr vert="horz" lIns="91440" tIns="45720" rIns="91440" bIns="45720" rtlCol="0" anchor="b">
            <a:normAutofit/>
          </a:bodyPr>
          <a:lstStyle/>
          <a:p>
            <a:pPr algn="l"/>
            <a:r>
              <a:rPr lang="en-US" sz="4400">
                <a:solidFill>
                  <a:schemeClr val="bg1"/>
                </a:solidFill>
              </a:rPr>
              <a:t>Class Diagram</a:t>
            </a:r>
          </a:p>
        </p:txBody>
      </p:sp>
      <p:grpSp>
        <p:nvGrpSpPr>
          <p:cNvPr id="16" name="Group 15">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7" name="Picture 6">
            <a:extLst>
              <a:ext uri="{FF2B5EF4-FFF2-40B4-BE49-F238E27FC236}">
                <a16:creationId xmlns:a16="http://schemas.microsoft.com/office/drawing/2014/main" id="{FC289559-2BCE-4C85-80CB-7685CFB65388}"/>
              </a:ext>
            </a:extLst>
          </p:cNvPr>
          <p:cNvPicPr>
            <a:picLocks noChangeAspect="1"/>
          </p:cNvPicPr>
          <p:nvPr/>
        </p:nvPicPr>
        <p:blipFill>
          <a:blip r:embed="rId2"/>
          <a:stretch>
            <a:fillRect/>
          </a:stretch>
        </p:blipFill>
        <p:spPr>
          <a:xfrm>
            <a:off x="5208104" y="967833"/>
            <a:ext cx="6472362" cy="4336481"/>
          </a:xfrm>
          <a:prstGeom prst="rect">
            <a:avLst/>
          </a:prstGeom>
        </p:spPr>
      </p:pic>
    </p:spTree>
    <p:extLst>
      <p:ext uri="{BB962C8B-B14F-4D97-AF65-F5344CB8AC3E}">
        <p14:creationId xmlns:p14="http://schemas.microsoft.com/office/powerpoint/2010/main" val="29797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4" descr="101010 data lines to infinity">
            <a:extLst>
              <a:ext uri="{FF2B5EF4-FFF2-40B4-BE49-F238E27FC236}">
                <a16:creationId xmlns:a16="http://schemas.microsoft.com/office/drawing/2014/main" id="{3F44B7F9-095F-4FDB-917B-48A152FDFD1C}"/>
              </a:ext>
            </a:extLst>
          </p:cNvPr>
          <p:cNvPicPr>
            <a:picLocks noChangeAspect="1"/>
          </p:cNvPicPr>
          <p:nvPr/>
        </p:nvPicPr>
        <p:blipFill rotWithShape="1">
          <a:blip r:embed="rId2"/>
          <a:srcRect l="31226" t="9091" r="7678"/>
          <a:stretch/>
        </p:blipFill>
        <p:spPr>
          <a:xfrm>
            <a:off x="20" y="1302606"/>
            <a:ext cx="4413566" cy="4252313"/>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p:spPr>
      </p:pic>
      <p:sp>
        <p:nvSpPr>
          <p:cNvPr id="29" name="Freeform: Shape 28">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10" name="Text Placeholder 9">
            <a:extLst>
              <a:ext uri="{FF2B5EF4-FFF2-40B4-BE49-F238E27FC236}">
                <a16:creationId xmlns:a16="http://schemas.microsoft.com/office/drawing/2014/main" id="{DB749279-5975-4EE7-9B3C-86B9CE1FD3CC}"/>
              </a:ext>
            </a:extLst>
          </p:cNvPr>
          <p:cNvSpPr>
            <a:spLocks noGrp="1"/>
          </p:cNvSpPr>
          <p:nvPr>
            <p:ph type="body" idx="1"/>
          </p:nvPr>
        </p:nvSpPr>
        <p:spPr>
          <a:xfrm>
            <a:off x="5326912" y="3863697"/>
            <a:ext cx="6029936" cy="911117"/>
          </a:xfrm>
        </p:spPr>
        <p:txBody>
          <a:bodyPr vert="horz" lIns="91440" tIns="45720" rIns="91440" bIns="45720" rtlCol="0">
            <a:normAutofit/>
          </a:bodyPr>
          <a:lstStyle/>
          <a:p>
            <a:r>
              <a:rPr lang="en-US" sz="2000">
                <a:solidFill>
                  <a:srgbClr val="FFFFFF"/>
                </a:solidFill>
              </a:rPr>
              <a:t>Binary Search </a:t>
            </a:r>
          </a:p>
          <a:p>
            <a:r>
              <a:rPr lang="en-US" sz="2000">
                <a:solidFill>
                  <a:srgbClr val="FFFFFF"/>
                </a:solidFill>
              </a:rPr>
              <a:t>Merge Sort</a:t>
            </a:r>
          </a:p>
          <a:p>
            <a:endParaRPr lang="en-US" sz="2000">
              <a:solidFill>
                <a:srgbClr val="FFFFFF"/>
              </a:solidFill>
            </a:endParaRPr>
          </a:p>
        </p:txBody>
      </p:sp>
      <p:sp>
        <p:nvSpPr>
          <p:cNvPr id="9" name="Title 8">
            <a:extLst>
              <a:ext uri="{FF2B5EF4-FFF2-40B4-BE49-F238E27FC236}">
                <a16:creationId xmlns:a16="http://schemas.microsoft.com/office/drawing/2014/main" id="{850E3BCA-329C-4AC8-BA62-DAECD5B90456}"/>
              </a:ext>
            </a:extLst>
          </p:cNvPr>
          <p:cNvSpPr>
            <a:spLocks noGrp="1"/>
          </p:cNvSpPr>
          <p:nvPr>
            <p:ph type="title"/>
          </p:nvPr>
        </p:nvSpPr>
        <p:spPr>
          <a:xfrm>
            <a:off x="4978589" y="1828800"/>
            <a:ext cx="6378259" cy="2027941"/>
          </a:xfrm>
        </p:spPr>
        <p:txBody>
          <a:bodyPr vert="horz" lIns="91440" tIns="45720" rIns="91440" bIns="45720" rtlCol="0" anchor="b">
            <a:normAutofit/>
          </a:bodyPr>
          <a:lstStyle/>
          <a:p>
            <a:r>
              <a:rPr lang="en-US" dirty="0">
                <a:solidFill>
                  <a:srgbClr val="FFFFFF"/>
                </a:solidFill>
              </a:rPr>
              <a:t>Algorithms Used</a:t>
            </a:r>
          </a:p>
        </p:txBody>
      </p:sp>
    </p:spTree>
    <p:extLst>
      <p:ext uri="{BB962C8B-B14F-4D97-AF65-F5344CB8AC3E}">
        <p14:creationId xmlns:p14="http://schemas.microsoft.com/office/powerpoint/2010/main" val="18110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643468" y="643468"/>
            <a:ext cx="4620584" cy="1717768"/>
          </a:xfrm>
        </p:spPr>
        <p:txBody>
          <a:bodyPr vert="horz" lIns="91440" tIns="45720" rIns="91440" bIns="45720" rtlCol="0" anchor="b">
            <a:normAutofit/>
          </a:bodyPr>
          <a:lstStyle/>
          <a:p>
            <a:r>
              <a:rPr lang="en-US" sz="4400" kern="1200" dirty="0">
                <a:solidFill>
                  <a:schemeClr val="tx1"/>
                </a:solidFill>
                <a:latin typeface="+mj-lt"/>
                <a:ea typeface="+mj-ea"/>
                <a:cs typeface="+mj-cs"/>
              </a:rPr>
              <a:t>Home Form</a:t>
            </a:r>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388824" y="3402957"/>
            <a:ext cx="4620584" cy="775494"/>
          </a:xfrm>
        </p:spPr>
        <p:txBody>
          <a:bodyPr vert="horz" lIns="91440" tIns="45720" rIns="91440" bIns="45720" rtlCol="0">
            <a:normAutofit/>
          </a:bodyPr>
          <a:lstStyle/>
          <a:p>
            <a:r>
              <a:rPr lang="en-US" sz="1700" kern="1200" dirty="0">
                <a:solidFill>
                  <a:schemeClr val="tx1"/>
                </a:solidFill>
                <a:latin typeface="+mn-lt"/>
                <a:ea typeface="+mn-ea"/>
                <a:cs typeface="+mn-cs"/>
              </a:rPr>
              <a:t>User when open The Application. This form will be appeared where choose his role doctor or patient.</a:t>
            </a:r>
          </a:p>
        </p:txBody>
      </p:sp>
      <p:pic>
        <p:nvPicPr>
          <p:cNvPr id="12" name="Picture 11" descr="A picture containing text, sky, vector graphics&#10;&#10;Description automatically generated">
            <a:extLst>
              <a:ext uri="{FF2B5EF4-FFF2-40B4-BE49-F238E27FC236}">
                <a16:creationId xmlns:a16="http://schemas.microsoft.com/office/drawing/2014/main" id="{C15C8275-2814-45D9-919E-3131FDD9B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090" y="173620"/>
            <a:ext cx="5075441" cy="6458674"/>
          </a:xfrm>
          <a:prstGeom prst="rect">
            <a:avLst/>
          </a:prstGeom>
        </p:spPr>
      </p:pic>
    </p:spTree>
    <p:extLst>
      <p:ext uri="{BB962C8B-B14F-4D97-AF65-F5344CB8AC3E}">
        <p14:creationId xmlns:p14="http://schemas.microsoft.com/office/powerpoint/2010/main" val="59321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Login Form for patient</a:t>
            </a:r>
          </a:p>
        </p:txBody>
      </p:sp>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a:t>Patient enters his System ID to login.</a:t>
            </a:r>
          </a:p>
          <a:p>
            <a:pPr indent="-228600">
              <a:buFont typeface="Arial" panose="020B0604020202020204" pitchFamily="34" charset="0"/>
              <a:buChar char="•"/>
            </a:pPr>
            <a:r>
              <a:rPr lang="en-US" sz="1800"/>
              <a:t>Or go to registration if he is new </a:t>
            </a:r>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15C8275-2814-45D9-919E-3131FDD9B9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987738" y="1701545"/>
            <a:ext cx="5628018" cy="3222039"/>
          </a:xfrm>
          <a:prstGeom prst="rect">
            <a:avLst/>
          </a:prstGeom>
        </p:spPr>
      </p:pic>
    </p:spTree>
    <p:extLst>
      <p:ext uri="{BB962C8B-B14F-4D97-AF65-F5344CB8AC3E}">
        <p14:creationId xmlns:p14="http://schemas.microsoft.com/office/powerpoint/2010/main" val="145495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Registration Form for patient</a:t>
            </a:r>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1113809" y="953037"/>
            <a:ext cx="4036333" cy="1709849"/>
          </a:xfrm>
        </p:spPr>
        <p:txBody>
          <a:bodyPr vert="horz" lIns="91440" tIns="45720" rIns="91440" bIns="45720" rtlCol="0" anchor="b">
            <a:normAutofit/>
          </a:bodyPr>
          <a:lstStyle/>
          <a:p>
            <a:r>
              <a:rPr lang="en-US" sz="2000" kern="1200">
                <a:solidFill>
                  <a:schemeClr val="tx1"/>
                </a:solidFill>
                <a:latin typeface="+mn-lt"/>
                <a:ea typeface="+mn-ea"/>
                <a:cs typeface="+mn-cs"/>
              </a:rPr>
              <a:t>User enters his data to register and then app go to login form for patient</a:t>
            </a:r>
          </a:p>
        </p:txBody>
      </p:sp>
      <p:grpSp>
        <p:nvGrpSpPr>
          <p:cNvPr id="28"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ical user interface, application&#10;&#10;Description automatically generated">
            <a:extLst>
              <a:ext uri="{FF2B5EF4-FFF2-40B4-BE49-F238E27FC236}">
                <a16:creationId xmlns:a16="http://schemas.microsoft.com/office/drawing/2014/main" id="{C15C8275-2814-45D9-919E-3131FDD9B9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922492" y="1711144"/>
            <a:ext cx="5536001" cy="3376959"/>
          </a:xfrm>
          <a:prstGeom prst="rect">
            <a:avLst/>
          </a:prstGeom>
        </p:spPr>
      </p:pic>
    </p:spTree>
    <p:extLst>
      <p:ext uri="{BB962C8B-B14F-4D97-AF65-F5344CB8AC3E}">
        <p14:creationId xmlns:p14="http://schemas.microsoft.com/office/powerpoint/2010/main" val="100059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4400" kern="1200">
                <a:solidFill>
                  <a:schemeClr val="tx1"/>
                </a:solidFill>
                <a:latin typeface="+mj-lt"/>
                <a:ea typeface="+mj-ea"/>
                <a:cs typeface="+mj-cs"/>
              </a:rPr>
              <a:t>Login Form for Doctor</a:t>
            </a:r>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862366" y="2194102"/>
            <a:ext cx="3427001" cy="3908586"/>
          </a:xfrm>
        </p:spPr>
        <p:txBody>
          <a:bodyPr vert="horz" lIns="91440" tIns="45720" rIns="91440" bIns="45720" rtlCol="0">
            <a:normAutofit/>
          </a:bodyPr>
          <a:lstStyle/>
          <a:p>
            <a:pPr indent="-228600">
              <a:buFont typeface="Arial" panose="020B0604020202020204" pitchFamily="34" charset="0"/>
              <a:buChar char="•"/>
            </a:pPr>
            <a:r>
              <a:rPr lang="en-US" sz="2000"/>
              <a:t>Doctor enters his System ID to login.</a:t>
            </a:r>
          </a:p>
          <a:p>
            <a:pPr indent="-228600">
              <a:buFont typeface="Arial" panose="020B0604020202020204" pitchFamily="34" charset="0"/>
              <a:buChar char="•"/>
            </a:pPr>
            <a:r>
              <a:rPr lang="en-US" sz="2000"/>
              <a:t>Then go to Doctor Form </a:t>
            </a:r>
          </a:p>
          <a:p>
            <a:pPr indent="-228600">
              <a:buFont typeface="Arial" panose="020B0604020202020204" pitchFamily="34" charset="0"/>
              <a:buChar char="•"/>
            </a:pPr>
            <a:r>
              <a:rPr lang="en-US" sz="2000"/>
              <a:t>Manager has tow options login as doctor or as manager (go to manager form) </a:t>
            </a:r>
          </a:p>
        </p:txBody>
      </p:sp>
      <p:pic>
        <p:nvPicPr>
          <p:cNvPr id="12" name="Picture 11">
            <a:extLst>
              <a:ext uri="{FF2B5EF4-FFF2-40B4-BE49-F238E27FC236}">
                <a16:creationId xmlns:a16="http://schemas.microsoft.com/office/drawing/2014/main" id="{C15C8275-2814-45D9-919E-3131FDD9B9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445457" y="1678962"/>
            <a:ext cx="6155141" cy="3523817"/>
          </a:xfrm>
          <a:prstGeom prst="rect">
            <a:avLst/>
          </a:prstGeom>
        </p:spPr>
      </p:pic>
    </p:spTree>
    <p:extLst>
      <p:ext uri="{BB962C8B-B14F-4D97-AF65-F5344CB8AC3E}">
        <p14:creationId xmlns:p14="http://schemas.microsoft.com/office/powerpoint/2010/main" val="374689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6D550E6-593E-4034-B3E2-D1457CB6A882}"/>
              </a:ext>
            </a:extLst>
          </p:cNvPr>
          <p:cNvSpPr>
            <a:spLocks noGrp="1"/>
          </p:cNvSpPr>
          <p:nvPr>
            <p:ph type="title"/>
          </p:nvPr>
        </p:nvSpPr>
        <p:spPr>
          <a:xfrm>
            <a:off x="1146879" y="998002"/>
            <a:ext cx="3182940" cy="1471959"/>
          </a:xfrm>
        </p:spPr>
        <p:txBody>
          <a:bodyPr vert="horz" lIns="91440" tIns="45720" rIns="91440" bIns="45720" rtlCol="0" anchor="ctr">
            <a:normAutofit/>
          </a:bodyPr>
          <a:lstStyle/>
          <a:p>
            <a:r>
              <a:rPr lang="en-US" sz="3300" kern="1200">
                <a:solidFill>
                  <a:srgbClr val="FFFFFF"/>
                </a:solidFill>
                <a:latin typeface="+mj-lt"/>
                <a:ea typeface="+mj-ea"/>
                <a:cs typeface="+mj-cs"/>
              </a:rPr>
              <a:t> Form for Patient</a:t>
            </a:r>
            <a:br>
              <a:rPr lang="en-US" sz="3300" kern="1200">
                <a:solidFill>
                  <a:srgbClr val="FFFFFF"/>
                </a:solidFill>
                <a:latin typeface="+mj-lt"/>
                <a:ea typeface="+mj-ea"/>
                <a:cs typeface="+mj-cs"/>
              </a:rPr>
            </a:br>
            <a:r>
              <a:rPr lang="en-US" sz="3300" kern="1200">
                <a:solidFill>
                  <a:srgbClr val="FFFFFF"/>
                </a:solidFill>
                <a:latin typeface="+mj-lt"/>
                <a:ea typeface="+mj-ea"/>
                <a:cs typeface="+mj-cs"/>
              </a:rPr>
              <a:t>Home Tap</a:t>
            </a:r>
          </a:p>
        </p:txBody>
      </p:sp>
      <p:sp>
        <p:nvSpPr>
          <p:cNvPr id="4" name="Text Placeholder 3">
            <a:extLst>
              <a:ext uri="{FF2B5EF4-FFF2-40B4-BE49-F238E27FC236}">
                <a16:creationId xmlns:a16="http://schemas.microsoft.com/office/drawing/2014/main" id="{A237321C-C747-4C96-B1C8-2B8DF72FA2DF}"/>
              </a:ext>
            </a:extLst>
          </p:cNvPr>
          <p:cNvSpPr>
            <a:spLocks noGrp="1"/>
          </p:cNvSpPr>
          <p:nvPr>
            <p:ph type="body" sz="half" idx="2"/>
          </p:nvPr>
        </p:nvSpPr>
        <p:spPr>
          <a:xfrm>
            <a:off x="1139635" y="2546161"/>
            <a:ext cx="3200451" cy="2985929"/>
          </a:xfrm>
        </p:spPr>
        <p:txBody>
          <a:bodyPr vert="horz" lIns="91440" tIns="45720" rIns="91440" bIns="45720" rtlCol="0" anchor="t">
            <a:normAutofit/>
          </a:bodyPr>
          <a:lstStyle/>
          <a:p>
            <a:pPr indent="-228600">
              <a:buFont typeface="Arial" panose="020B0604020202020204" pitchFamily="34" charset="0"/>
              <a:buChar char="•"/>
            </a:pPr>
            <a:r>
              <a:rPr lang="en-US" sz="2000" dirty="0">
                <a:solidFill>
                  <a:srgbClr val="FEFFFF"/>
                </a:solidFill>
              </a:rPr>
              <a:t>Patient can edit hi data and remove his account </a:t>
            </a:r>
          </a:p>
          <a:p>
            <a:pPr indent="-228600">
              <a:buFont typeface="Arial" panose="020B0604020202020204" pitchFamily="34" charset="0"/>
              <a:buChar char="•"/>
            </a:pPr>
            <a:r>
              <a:rPr lang="en-US" sz="2000" dirty="0">
                <a:solidFill>
                  <a:srgbClr val="FEFFFF"/>
                </a:solidFill>
              </a:rPr>
              <a:t>Show his appointment</a:t>
            </a:r>
          </a:p>
          <a:p>
            <a:pPr indent="-228600">
              <a:buFont typeface="Arial" panose="020B0604020202020204" pitchFamily="34" charset="0"/>
              <a:buChar char="•"/>
            </a:pPr>
            <a:r>
              <a:rPr lang="en-US" sz="2000" dirty="0">
                <a:solidFill>
                  <a:srgbClr val="FEFFFF"/>
                </a:solidFill>
              </a:rPr>
              <a:t>Can remove waited appointment when select on it </a:t>
            </a:r>
          </a:p>
          <a:p>
            <a:pPr indent="-228600">
              <a:buFont typeface="Arial" panose="020B0604020202020204" pitchFamily="34" charset="0"/>
              <a:buChar char="•"/>
            </a:pPr>
            <a:r>
              <a:rPr lang="en-US" sz="2000" dirty="0">
                <a:solidFill>
                  <a:srgbClr val="FEFFFF"/>
                </a:solidFill>
              </a:rPr>
              <a:t>When he select in enrolment appointment, go to show appointment tap    </a:t>
            </a:r>
          </a:p>
        </p:txBody>
      </p:sp>
      <p:pic>
        <p:nvPicPr>
          <p:cNvPr id="12" name="Picture 11">
            <a:extLst>
              <a:ext uri="{FF2B5EF4-FFF2-40B4-BE49-F238E27FC236}">
                <a16:creationId xmlns:a16="http://schemas.microsoft.com/office/drawing/2014/main" id="{C15C8275-2814-45D9-919E-3131FDD9B9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998268" y="956093"/>
            <a:ext cx="6539075" cy="4626394"/>
          </a:xfrm>
          <a:prstGeom prst="rect">
            <a:avLst/>
          </a:prstGeom>
        </p:spPr>
      </p:pic>
    </p:spTree>
    <p:extLst>
      <p:ext uri="{BB962C8B-B14F-4D97-AF65-F5344CB8AC3E}">
        <p14:creationId xmlns:p14="http://schemas.microsoft.com/office/powerpoint/2010/main" val="4091257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427</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Algorithms Project 3rd year (Doctor Patient Project)</vt:lpstr>
      <vt:lpstr>Introduction</vt:lpstr>
      <vt:lpstr>Class Diagram</vt:lpstr>
      <vt:lpstr>Algorithms Used</vt:lpstr>
      <vt:lpstr>Home Form</vt:lpstr>
      <vt:lpstr>Login Form for patient</vt:lpstr>
      <vt:lpstr>Registration Form for patient</vt:lpstr>
      <vt:lpstr>Login Form for Doctor</vt:lpstr>
      <vt:lpstr> Form for Patient Home Tap</vt:lpstr>
      <vt:lpstr> Form for Patient Show Tap</vt:lpstr>
      <vt:lpstr> Form for Patient Add Appointment Tap</vt:lpstr>
      <vt:lpstr> Form for Doctor Home Tap</vt:lpstr>
      <vt:lpstr> Form for Doctor Show Appointment Tap</vt:lpstr>
      <vt:lpstr> Form for Manager Home Tap</vt:lpstr>
      <vt:lpstr> Form for Manager Show Doctor Tap</vt:lpstr>
      <vt:lpstr> Form for Manger Add new Doctor Tap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Yasser</dc:creator>
  <cp:lastModifiedBy>Mohamed Yasser</cp:lastModifiedBy>
  <cp:revision>11</cp:revision>
  <dcterms:created xsi:type="dcterms:W3CDTF">2022-02-15T18:22:27Z</dcterms:created>
  <dcterms:modified xsi:type="dcterms:W3CDTF">2022-02-16T00:45:10Z</dcterms:modified>
</cp:coreProperties>
</file>