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86" r:id="rId7"/>
    <p:sldId id="263" r:id="rId8"/>
    <p:sldId id="258" r:id="rId9"/>
    <p:sldId id="278" r:id="rId10"/>
    <p:sldId id="290" r:id="rId11"/>
    <p:sldId id="287" r:id="rId12"/>
    <p:sldId id="26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using yelp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4664" y="3610665"/>
            <a:ext cx="5486400" cy="2387600"/>
          </a:xfrm>
        </p:spPr>
        <p:txBody>
          <a:bodyPr/>
          <a:lstStyle/>
          <a:p>
            <a:r>
              <a:rPr lang="en-US" dirty="0"/>
              <a:t>Mohamed Ahmed - 202000991</a:t>
            </a:r>
          </a:p>
          <a:p>
            <a:r>
              <a:rPr lang="en-US" dirty="0"/>
              <a:t>Abdelrahman </a:t>
            </a:r>
            <a:r>
              <a:rPr lang="en-US" dirty="0" err="1"/>
              <a:t>ElAtrozy</a:t>
            </a:r>
            <a:r>
              <a:rPr lang="en-US" dirty="0"/>
              <a:t> - 202001188</a:t>
            </a:r>
          </a:p>
          <a:p>
            <a:r>
              <a:rPr lang="en-US" dirty="0" err="1"/>
              <a:t>Bahaa</a:t>
            </a:r>
            <a:r>
              <a:rPr lang="en-US" dirty="0"/>
              <a:t> </a:t>
            </a:r>
            <a:r>
              <a:rPr lang="en-US" dirty="0" err="1"/>
              <a:t>Eldin</a:t>
            </a:r>
            <a:r>
              <a:rPr lang="en-US" dirty="0"/>
              <a:t> </a:t>
            </a:r>
            <a:r>
              <a:rPr lang="en-US" dirty="0" err="1"/>
              <a:t>Moustafa</a:t>
            </a:r>
            <a:r>
              <a:rPr lang="en-US" dirty="0"/>
              <a:t> - 202000498</a:t>
            </a:r>
          </a:p>
          <a:p>
            <a:r>
              <a:rPr lang="en-US" dirty="0"/>
              <a:t>Mohamed </a:t>
            </a:r>
            <a:r>
              <a:rPr lang="en-US" dirty="0" err="1"/>
              <a:t>AbdelNasser</a:t>
            </a:r>
            <a:r>
              <a:rPr lang="en-US" dirty="0"/>
              <a:t> - 202000406</a:t>
            </a:r>
          </a:p>
          <a:p>
            <a:r>
              <a:rPr lang="en-US" dirty="0"/>
              <a:t>Ahmed Amr - 202000487</a:t>
            </a:r>
          </a:p>
          <a:p>
            <a:r>
              <a:rPr lang="en-US" dirty="0"/>
              <a:t>Karim </a:t>
            </a:r>
            <a:r>
              <a:rPr lang="en-US" dirty="0" err="1"/>
              <a:t>Moustafa</a:t>
            </a:r>
            <a:r>
              <a:rPr lang="en-US" dirty="0"/>
              <a:t> - 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19200023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400800" cy="132588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Leveraging machine learning, our sentiment analysis employs models such as </a:t>
            </a:r>
            <a:r>
              <a:rPr lang="en-US" dirty="0" err="1"/>
              <a:t>DecisionTreeClassifier</a:t>
            </a:r>
            <a:r>
              <a:rPr lang="en-US" dirty="0"/>
              <a:t> and </a:t>
            </a:r>
            <a:r>
              <a:rPr lang="en-US" dirty="0" err="1"/>
              <a:t>LogisticRegression</a:t>
            </a:r>
            <a:r>
              <a:rPr lang="en-US" dirty="0"/>
              <a:t>. These algorithms enable accurate classification, allowing us to extract valuable insights from textual data and understand sentiments effectively.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We used machine learning to do sentiment analysis. Machine learning models like </a:t>
            </a:r>
            <a:r>
              <a:rPr lang="en-US" dirty="0" err="1"/>
              <a:t>DecisionTreeClassifier</a:t>
            </a:r>
            <a:r>
              <a:rPr lang="en-US" dirty="0"/>
              <a:t> and </a:t>
            </a:r>
            <a:r>
              <a:rPr lang="en-US" dirty="0" err="1"/>
              <a:t>LogisticRegression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US" dirty="0"/>
              <a:t>Clean Data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Clean data using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/>
          <a:lstStyle/>
          <a:p>
            <a:r>
              <a:rPr lang="en-US" dirty="0"/>
              <a:t>Training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Each model take from 1 hour to 2 hour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/>
          <a:lstStyle/>
          <a:p>
            <a:r>
              <a:rPr lang="en-US" dirty="0"/>
              <a:t>Using Models from </a:t>
            </a:r>
            <a:r>
              <a:rPr lang="en-US" dirty="0" err="1"/>
              <a:t>pyspark.ml.classification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/>
          <a:lstStyle/>
          <a:p>
            <a:r>
              <a:rPr lang="en-US" dirty="0" err="1"/>
              <a:t>LogisticRegression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Binary classification algorithm modeling probability using logistic function</a:t>
            </a:r>
            <a:endParaRPr lang="en-ZA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4966" y="2084832"/>
            <a:ext cx="3493698" cy="365760"/>
          </a:xfrm>
        </p:spPr>
        <p:txBody>
          <a:bodyPr/>
          <a:lstStyle/>
          <a:p>
            <a:r>
              <a:rPr lang="en-US" dirty="0" err="1"/>
              <a:t>DecisionTreeClassifier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/>
          <a:lstStyle/>
          <a:p>
            <a:r>
              <a:rPr lang="en-US" dirty="0"/>
              <a:t>Tree-based algorithm for classification and regression tasks in machine learning</a:t>
            </a:r>
            <a:endParaRPr lang="en-ZA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/>
          <a:lstStyle/>
          <a:p>
            <a:r>
              <a:rPr lang="en-US" dirty="0"/>
              <a:t>Apache Spark library for natural language processing tasks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Cleaning</a:t>
            </a:r>
          </a:p>
        </p:txBody>
      </p:sp>
      <p:pic>
        <p:nvPicPr>
          <p:cNvPr id="43" name="Online Image Placeholder 42" descr="Research outline">
            <a:extLst>
              <a:ext uri="{FF2B5EF4-FFF2-40B4-BE49-F238E27FC236}">
                <a16:creationId xmlns:a16="http://schemas.microsoft.com/office/drawing/2014/main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41" y="2184400"/>
            <a:ext cx="914400" cy="914400"/>
          </a:xfrm>
        </p:spPr>
      </p:pic>
      <p:pic>
        <p:nvPicPr>
          <p:cNvPr id="55" name="Online Image Placeholder 54" descr="Group success with solid fill">
            <a:extLst>
              <a:ext uri="{FF2B5EF4-FFF2-40B4-BE49-F238E27FC236}">
                <a16:creationId xmlns:a16="http://schemas.microsoft.com/office/drawing/2014/main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0930" y="2184654"/>
            <a:ext cx="914400" cy="914400"/>
          </a:xfrm>
        </p:spPr>
      </p:pic>
      <p:pic>
        <p:nvPicPr>
          <p:cNvPr id="57" name="Online Image Placeholder 56" descr="Repeat with solid fill">
            <a:extLst>
              <a:ext uri="{FF2B5EF4-FFF2-40B4-BE49-F238E27FC236}">
                <a16:creationId xmlns:a16="http://schemas.microsoft.com/office/drawing/2014/main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9445" y="2184400"/>
            <a:ext cx="914400" cy="9144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/>
          <a:lstStyle/>
          <a:p>
            <a:r>
              <a:rPr lang="en-US" noProof="1"/>
              <a:t>Eliminating common words like 'the' and 'is' to enhance text analysis accuracy by removing noise in natural language processing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30" y="3359890"/>
            <a:ext cx="2743200" cy="457200"/>
          </a:xfrm>
        </p:spPr>
        <p:txBody>
          <a:bodyPr/>
          <a:lstStyle/>
          <a:p>
            <a:r>
              <a:rPr lang="en-US" dirty="0"/>
              <a:t>Lower-case Remove None English words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0143" y="4050620"/>
            <a:ext cx="2743200" cy="2103120"/>
          </a:xfrm>
        </p:spPr>
        <p:txBody>
          <a:bodyPr/>
          <a:lstStyle/>
          <a:p>
            <a:r>
              <a:rPr lang="en-US" noProof="1"/>
              <a:t>Text preprocessing: converting to lowercase and removing non-English words to enhance accuracy in natural language processing tasks.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3364836"/>
            <a:ext cx="2743200" cy="457200"/>
          </a:xfrm>
        </p:spPr>
        <p:txBody>
          <a:bodyPr/>
          <a:lstStyle/>
          <a:p>
            <a:r>
              <a:rPr lang="en-US" dirty="0"/>
              <a:t>Review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/>
          <a:lstStyle/>
          <a:p>
            <a:r>
              <a:rPr lang="en-ZA" noProof="1"/>
              <a:t>Drop the 3 stars review, and replace 1,2 stars to 0 , and replsce 4,5 stars to 1.</a:t>
            </a:r>
          </a:p>
          <a:p>
            <a:r>
              <a:rPr lang="en-ZA" noProof="1"/>
              <a:t>To make it is easy classify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6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2423160"/>
            <a:ext cx="2468880" cy="457200"/>
          </a:xfrm>
        </p:spPr>
        <p:txBody>
          <a:bodyPr/>
          <a:lstStyle/>
          <a:p>
            <a:pPr marL="0" indent="0" algn="l" rtl="0" eaLnBrk="1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kern="1200" cap="all" baseline="0" dirty="0">
                <a:solidFill>
                  <a:srgbClr val="AA2070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Logistic Regression</a:t>
            </a:r>
            <a:endParaRPr lang="en-US" dirty="0">
              <a:effectLst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4952" y="3079116"/>
            <a:ext cx="2468880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Simplicity</a:t>
            </a:r>
          </a:p>
          <a:p>
            <a:r>
              <a:rPr lang="en-ZA" dirty="0"/>
              <a:t>Interpretable coefficient results</a:t>
            </a:r>
          </a:p>
          <a:p>
            <a:r>
              <a:rPr lang="en-ZA" dirty="0"/>
              <a:t>Handles large datasets efficiently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26836" y="2423160"/>
            <a:ext cx="2468880" cy="6564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 rtl="0" eaLnBrk="1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kern="1200" cap="all" baseline="0" dirty="0" err="1">
                <a:solidFill>
                  <a:srgbClr val="AA2070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DecisionTree</a:t>
            </a:r>
            <a:r>
              <a:rPr lang="en-US" sz="1800" b="1" kern="1200" cap="all" baseline="0" dirty="0">
                <a:solidFill>
                  <a:srgbClr val="AA2070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 Classifier</a:t>
            </a:r>
            <a:endParaRPr lang="en-US" sz="1800" dirty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3079630"/>
            <a:ext cx="2468880" cy="2743200"/>
          </a:xfrm>
        </p:spPr>
        <p:txBody>
          <a:bodyPr/>
          <a:lstStyle/>
          <a:p>
            <a:r>
              <a:rPr lang="en-US" noProof="1"/>
              <a:t>Handles various data types</a:t>
            </a:r>
          </a:p>
          <a:p>
            <a:r>
              <a:rPr lang="en-ZA" noProof="1"/>
              <a:t>Captures complex relationships</a:t>
            </a:r>
          </a:p>
          <a:p>
            <a:r>
              <a:rPr lang="en-ZA" noProof="1"/>
              <a:t>Handles missing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08720" y="2423160"/>
            <a:ext cx="2468880" cy="655956"/>
          </a:xfrm>
        </p:spPr>
        <p:txBody>
          <a:bodyPr/>
          <a:lstStyle/>
          <a:p>
            <a:r>
              <a:rPr lang="en-ZA" dirty="0"/>
              <a:t>K-means Cluster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3079116"/>
            <a:ext cx="2468880" cy="2743200"/>
          </a:xfrm>
        </p:spPr>
        <p:txBody>
          <a:bodyPr/>
          <a:lstStyle/>
          <a:p>
            <a:r>
              <a:rPr lang="en-ZA" noProof="1"/>
              <a:t>No labeled data needed</a:t>
            </a:r>
          </a:p>
          <a:p>
            <a:r>
              <a:rPr lang="en-ZA" noProof="1"/>
              <a:t>Scales to large datasets</a:t>
            </a:r>
          </a:p>
          <a:p>
            <a:r>
              <a:rPr lang="en-US" noProof="1"/>
              <a:t>Works with various data types</a:t>
            </a:r>
            <a:endParaRPr lang="en-ZA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b="1" dirty="0"/>
              <a:t>Adding more Machine learning models </a:t>
            </a:r>
            <a:r>
              <a:rPr lang="en-ZA" dirty="0"/>
              <a:t>(</a:t>
            </a:r>
            <a:r>
              <a:rPr lang="en-US" i="0" dirty="0">
                <a:effectLst/>
                <a:latin typeface="Söhne"/>
              </a:rPr>
              <a:t>Random Forest, K-Means, Support Vector Machines SVM </a:t>
            </a:r>
            <a:r>
              <a:rPr lang="en-ZA" dirty="0"/>
              <a:t>)</a:t>
            </a:r>
          </a:p>
          <a:p>
            <a:endParaRPr lang="en-ZA" dirty="0"/>
          </a:p>
          <a:p>
            <a:r>
              <a:rPr lang="en-US" b="1" i="0" dirty="0">
                <a:effectLst/>
                <a:latin typeface="Söhne"/>
              </a:rPr>
              <a:t>Neural Networks (</a:t>
            </a:r>
            <a:r>
              <a:rPr lang="en-US" b="1" dirty="0">
                <a:latin typeface="Söhne"/>
              </a:rPr>
              <a:t>us</a:t>
            </a:r>
            <a:r>
              <a:rPr lang="en-US" b="1" i="0" dirty="0">
                <a:effectLst/>
                <a:latin typeface="Söhne"/>
              </a:rPr>
              <a:t>ing NLP)</a:t>
            </a:r>
          </a:p>
          <a:p>
            <a:endParaRPr lang="en-US" b="1" i="0" dirty="0">
              <a:effectLst/>
              <a:latin typeface="Söhne"/>
            </a:endParaRPr>
          </a:p>
          <a:p>
            <a:r>
              <a:rPr lang="en-ZA" b="1" noProof="1"/>
              <a:t>Evaluate on Data form outside the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{6F349204-E06D-411F-863E-51DCB77CF824}tf33968143_win32</Template>
  <TotalTime>61</TotalTime>
  <Words>304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gg sans</vt:lpstr>
      <vt:lpstr>Söhne</vt:lpstr>
      <vt:lpstr>Office Theme</vt:lpstr>
      <vt:lpstr>sentiment analysis using yelp review</vt:lpstr>
      <vt:lpstr>ABOUT</vt:lpstr>
      <vt:lpstr>PROBLEM</vt:lpstr>
      <vt:lpstr>Project OVERVIEW</vt:lpstr>
      <vt:lpstr>Data Cleaning</vt:lpstr>
      <vt:lpstr>Cleaning</vt:lpstr>
      <vt:lpstr>Models</vt:lpstr>
      <vt:lpstr>The model</vt:lpstr>
      <vt:lpstr>Future work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yelp review</dc:title>
  <dc:creator>mohamed ahmed mohamed</dc:creator>
  <cp:lastModifiedBy>mohamed ahmed mohamed</cp:lastModifiedBy>
  <cp:revision>2</cp:revision>
  <dcterms:created xsi:type="dcterms:W3CDTF">2024-01-02T20:42:10Z</dcterms:created>
  <dcterms:modified xsi:type="dcterms:W3CDTF">2024-01-02T21:47:58Z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