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7" r:id="rId3"/>
    <p:sldId id="258" r:id="rId4"/>
    <p:sldId id="259" r:id="rId5"/>
    <p:sldId id="261"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6350D0-A71B-45F9-AFFB-DE9FE33B4283}">
          <p14:sldIdLst>
            <p14:sldId id="256"/>
            <p14:sldId id="257"/>
            <p14:sldId id="258"/>
            <p14:sldId id="259"/>
            <p14:sldId id="261"/>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3" autoAdjust="0"/>
    <p:restoredTop sz="94660"/>
  </p:normalViewPr>
  <p:slideViewPr>
    <p:cSldViewPr snapToGrid="0">
      <p:cViewPr varScale="1">
        <p:scale>
          <a:sx n="76" d="100"/>
          <a:sy n="76" d="100"/>
        </p:scale>
        <p:origin x="13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9953-E02E-450D-A55D-DDA143ED2EE3}" type="datetimeFigureOut">
              <a:rPr lang="en-IN" smtClean="0"/>
              <a:t>07-06-2020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F03B6-7ABC-4385-8A86-3169574CB544}" type="slidenum">
              <a:rPr lang="en-IN" smtClean="0"/>
              <a:t>‹#›</a:t>
            </a:fld>
            <a:endParaRPr lang="en-IN"/>
          </a:p>
        </p:txBody>
      </p:sp>
    </p:spTree>
    <p:extLst>
      <p:ext uri="{BB962C8B-B14F-4D97-AF65-F5344CB8AC3E}">
        <p14:creationId xmlns:p14="http://schemas.microsoft.com/office/powerpoint/2010/main" val="3760362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A8F0FE-0AAE-4387-8008-D29586F5F8E1}" type="datetime1">
              <a:rPr lang="en-IN" smtClean="0"/>
              <a:t>07-06-2020</a:t>
            </a:fld>
            <a:endParaRPr lang="en-IN"/>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
        <p:nvSpPr>
          <p:cNvPr id="6" name="Slide Number Placeholder 5"/>
          <p:cNvSpPr>
            <a:spLocks noGrp="1"/>
          </p:cNvSpPr>
          <p:nvPr>
            <p:ph type="sldNum" sz="quarter" idx="12"/>
          </p:nvPr>
        </p:nvSpPr>
        <p:spPr/>
        <p:txBody>
          <a:bodyPr/>
          <a:lstStyle/>
          <a:p>
            <a:fld id="{A67E7DBB-B017-47A3-A5D2-4473657762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15624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E17452-2C1F-442F-ACE8-119A8D75BF0A}" type="datetime1">
              <a:rPr lang="en-IN" smtClean="0"/>
              <a:t>07-06-2020</a:t>
            </a:fld>
            <a:endParaRPr lang="en-IN"/>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
        <p:nvSpPr>
          <p:cNvPr id="6" name="Slide Number Placeholder 5"/>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116463896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052F31-B890-483C-B252-189CB271199F}" type="datetime1">
              <a:rPr lang="en-IN" smtClean="0"/>
              <a:t>07-06-2020</a:t>
            </a:fld>
            <a:endParaRPr lang="en-IN"/>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
        <p:nvSpPr>
          <p:cNvPr id="6" name="Slide Number Placeholder 5"/>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53639797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17C6E8-4661-4B1F-A107-0D772FA5A29E}" type="datetime1">
              <a:rPr lang="en-IN" smtClean="0"/>
              <a:t>07-06-2020</a:t>
            </a:fld>
            <a:endParaRPr lang="en-IN"/>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
        <p:nvSpPr>
          <p:cNvPr id="6" name="Slide Number Placeholder 5"/>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237593986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43C30B-5F4F-4F87-BB1A-2C4E4094EDC6}" type="datetime1">
              <a:rPr lang="en-IN" smtClean="0"/>
              <a:t>07-06-2020</a:t>
            </a:fld>
            <a:endParaRPr lang="en-IN"/>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
        <p:nvSpPr>
          <p:cNvPr id="6" name="Slide Number Placeholder 5"/>
          <p:cNvSpPr>
            <a:spLocks noGrp="1"/>
          </p:cNvSpPr>
          <p:nvPr>
            <p:ph type="sldNum" sz="quarter" idx="12"/>
          </p:nvPr>
        </p:nvSpPr>
        <p:spPr/>
        <p:txBody>
          <a:bodyPr/>
          <a:lstStyle/>
          <a:p>
            <a:fld id="{A67E7DBB-B017-47A3-A5D2-4473657762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83263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D8EC17-48ED-4896-BB1C-FABA4FD91821}" type="datetime1">
              <a:rPr lang="en-IN" smtClean="0"/>
              <a:t>07-06-2020</a:t>
            </a:fld>
            <a:endParaRPr lang="en-IN"/>
          </a:p>
        </p:txBody>
      </p:sp>
      <p:sp>
        <p:nvSpPr>
          <p:cNvPr id="6" name="Footer Placeholder 5"/>
          <p:cNvSpPr>
            <a:spLocks noGrp="1"/>
          </p:cNvSpPr>
          <p:nvPr>
            <p:ph type="ftr" sz="quarter" idx="11"/>
          </p:nvPr>
        </p:nvSpPr>
        <p:spPr/>
        <p:txBody>
          <a:bodyPr/>
          <a:lstStyle/>
          <a:p>
            <a:r>
              <a:rPr lang="en-US" smtClean="0"/>
              <a:t>Capstone Project | Data Science Learning | Parvez Noorani</a:t>
            </a:r>
            <a:endParaRPr lang="en-IN"/>
          </a:p>
        </p:txBody>
      </p:sp>
      <p:sp>
        <p:nvSpPr>
          <p:cNvPr id="7" name="Slide Number Placeholder 6"/>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204902894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943A37-F328-444E-94FA-353C3A38C63F}" type="datetime1">
              <a:rPr lang="en-IN" smtClean="0"/>
              <a:t>07-06-2020</a:t>
            </a:fld>
            <a:endParaRPr lang="en-IN"/>
          </a:p>
        </p:txBody>
      </p:sp>
      <p:sp>
        <p:nvSpPr>
          <p:cNvPr id="8" name="Footer Placeholder 7"/>
          <p:cNvSpPr>
            <a:spLocks noGrp="1"/>
          </p:cNvSpPr>
          <p:nvPr>
            <p:ph type="ftr" sz="quarter" idx="11"/>
          </p:nvPr>
        </p:nvSpPr>
        <p:spPr/>
        <p:txBody>
          <a:bodyPr/>
          <a:lstStyle/>
          <a:p>
            <a:r>
              <a:rPr lang="en-US" smtClean="0"/>
              <a:t>Capstone Project | Data Science Learning | Parvez Noorani</a:t>
            </a:r>
            <a:endParaRPr lang="en-IN"/>
          </a:p>
        </p:txBody>
      </p:sp>
      <p:sp>
        <p:nvSpPr>
          <p:cNvPr id="9" name="Slide Number Placeholder 8"/>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43104843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D0F6AF-A195-486A-B7B1-AC5C48E8138A}" type="datetime1">
              <a:rPr lang="en-IN" smtClean="0"/>
              <a:t>07-06-2020</a:t>
            </a:fld>
            <a:endParaRPr lang="en-IN"/>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sp>
        <p:nvSpPr>
          <p:cNvPr id="5" name="Slide Number Placeholder 4"/>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78036824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4CD33A-5449-4E35-BCA6-AF4ED79BC414}" type="datetime1">
              <a:rPr lang="en-IN" smtClean="0"/>
              <a:t>07-06-2020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Capstone Project | Data Science Learning | Parvez Noorani</a:t>
            </a:r>
            <a:endParaRPr lang="en-IN"/>
          </a:p>
        </p:txBody>
      </p:sp>
      <p:sp>
        <p:nvSpPr>
          <p:cNvPr id="9" name="Slide Number Placeholder 8"/>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65445091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2C7902-CC92-49FA-997D-368706106260}" type="datetime1">
              <a:rPr lang="en-IN" smtClean="0"/>
              <a:t>07-06-2020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Capstone Project | Data Science Learning | Parvez Noorani</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7E7DBB-B017-47A3-A5D2-4473657762DA}" type="slidenum">
              <a:rPr lang="en-IN" smtClean="0"/>
              <a:t>‹#›</a:t>
            </a:fld>
            <a:endParaRPr lang="en-IN"/>
          </a:p>
        </p:txBody>
      </p:sp>
    </p:spTree>
    <p:extLst>
      <p:ext uri="{BB962C8B-B14F-4D97-AF65-F5344CB8AC3E}">
        <p14:creationId xmlns:p14="http://schemas.microsoft.com/office/powerpoint/2010/main" val="44522697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E5B0CA-0827-4A81-9650-E66D33AD6793}" type="datetime1">
              <a:rPr lang="en-IN" smtClean="0"/>
              <a:t>07-06-2020</a:t>
            </a:fld>
            <a:endParaRPr lang="en-IN"/>
          </a:p>
        </p:txBody>
      </p:sp>
      <p:sp>
        <p:nvSpPr>
          <p:cNvPr id="6" name="Footer Placeholder 5"/>
          <p:cNvSpPr>
            <a:spLocks noGrp="1"/>
          </p:cNvSpPr>
          <p:nvPr>
            <p:ph type="ftr" sz="quarter" idx="11"/>
          </p:nvPr>
        </p:nvSpPr>
        <p:spPr/>
        <p:txBody>
          <a:bodyPr/>
          <a:lstStyle/>
          <a:p>
            <a:r>
              <a:rPr lang="en-US" smtClean="0"/>
              <a:t>Capstone Project | Data Science Learning | Parvez Noorani</a:t>
            </a:r>
            <a:endParaRPr lang="en-IN"/>
          </a:p>
        </p:txBody>
      </p:sp>
      <p:sp>
        <p:nvSpPr>
          <p:cNvPr id="7" name="Slide Number Placeholder 6"/>
          <p:cNvSpPr>
            <a:spLocks noGrp="1"/>
          </p:cNvSpPr>
          <p:nvPr>
            <p:ph type="sldNum" sz="quarter" idx="12"/>
          </p:nvPr>
        </p:nvSpPr>
        <p:spPr/>
        <p:txBody>
          <a:bodyPr/>
          <a:lstStyle/>
          <a:p>
            <a:fld id="{A67E7DBB-B017-47A3-A5D2-4473657762DA}" type="slidenum">
              <a:rPr lang="en-IN" smtClean="0"/>
              <a:t>‹#›</a:t>
            </a:fld>
            <a:endParaRPr lang="en-IN"/>
          </a:p>
        </p:txBody>
      </p:sp>
    </p:spTree>
    <p:extLst>
      <p:ext uri="{BB962C8B-B14F-4D97-AF65-F5344CB8AC3E}">
        <p14:creationId xmlns:p14="http://schemas.microsoft.com/office/powerpoint/2010/main" val="315502451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4CD60E-1D05-4A5C-874A-54FFE99A5621}" type="datetime1">
              <a:rPr lang="en-IN" smtClean="0"/>
              <a:t>07-06-2020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Capstone Project | Data Science Learning | Parvez Noorani</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7E7DBB-B017-47A3-A5D2-4473657762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519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72573"/>
            <a:ext cx="10058400" cy="1298448"/>
          </a:xfrm>
        </p:spPr>
        <p:txBody>
          <a:bodyPr>
            <a:noAutofit/>
          </a:bodyPr>
          <a:lstStyle/>
          <a:p>
            <a:pPr algn="ctr"/>
            <a:r>
              <a:rPr lang="en-IN" sz="5200" b="1" dirty="0" err="1" smtClean="0">
                <a:latin typeface="Times New Roman" panose="02020603050405020304" pitchFamily="18" charset="0"/>
                <a:cs typeface="Times New Roman" panose="02020603050405020304" pitchFamily="18" charset="0"/>
              </a:rPr>
              <a:t>Instacart</a:t>
            </a:r>
            <a:r>
              <a:rPr lang="en-IN" sz="5200" b="1" dirty="0">
                <a:latin typeface="Times New Roman" panose="02020603050405020304" pitchFamily="18" charset="0"/>
                <a:cs typeface="Times New Roman" panose="02020603050405020304" pitchFamily="18" charset="0"/>
              </a:rPr>
              <a:t> </a:t>
            </a:r>
            <a:r>
              <a:rPr lang="en-IN" sz="5200" b="1" dirty="0" smtClean="0">
                <a:latin typeface="Times New Roman" panose="02020603050405020304" pitchFamily="18" charset="0"/>
                <a:cs typeface="Times New Roman" panose="02020603050405020304" pitchFamily="18" charset="0"/>
              </a:rPr>
              <a:t>Market Basket </a:t>
            </a:r>
            <a:br>
              <a:rPr lang="en-IN" sz="5200" b="1" dirty="0" smtClean="0">
                <a:latin typeface="Times New Roman" panose="02020603050405020304" pitchFamily="18" charset="0"/>
                <a:cs typeface="Times New Roman" panose="02020603050405020304" pitchFamily="18" charset="0"/>
              </a:rPr>
            </a:br>
            <a:r>
              <a:rPr lang="en-IN" sz="5200" b="1" dirty="0" smtClean="0">
                <a:latin typeface="Times New Roman" panose="02020603050405020304" pitchFamily="18" charset="0"/>
                <a:cs typeface="Times New Roman" panose="02020603050405020304" pitchFamily="18" charset="0"/>
              </a:rPr>
              <a:t>Analysis &amp; Prediction</a:t>
            </a:r>
            <a:endParaRPr lang="en-IN" sz="5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t>Prepared By- Parvez Noorani (DSOCT03)</a:t>
            </a:r>
            <a:endParaRPr lang="en-IN" dirty="0"/>
          </a:p>
        </p:txBody>
      </p:sp>
    </p:spTree>
    <p:extLst>
      <p:ext uri="{BB962C8B-B14F-4D97-AF65-F5344CB8AC3E}">
        <p14:creationId xmlns:p14="http://schemas.microsoft.com/office/powerpoint/2010/main" val="120036670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Capstone Project | Data Science Learning | Parvez Noorani</a:t>
            </a:r>
            <a:endParaRPr lang="en-IN"/>
          </a:p>
        </p:txBody>
      </p:sp>
      <p:sp>
        <p:nvSpPr>
          <p:cNvPr id="6" name="TextBox 5"/>
          <p:cNvSpPr txBox="1"/>
          <p:nvPr/>
        </p:nvSpPr>
        <p:spPr>
          <a:xfrm>
            <a:off x="282585" y="119498"/>
            <a:ext cx="11712899" cy="830997"/>
          </a:xfrm>
          <a:prstGeom prst="rect">
            <a:avLst/>
          </a:prstGeom>
          <a:noFill/>
        </p:spPr>
        <p:txBody>
          <a:bodyPr wrap="square" rtlCol="0">
            <a:spAutoFit/>
          </a:bodyPr>
          <a:lstStyle/>
          <a:p>
            <a:pPr algn="ctr"/>
            <a:r>
              <a:rPr lang="en-IN" sz="4800" b="1" dirty="0" smtClean="0">
                <a:latin typeface="Times New Roman" panose="02020603050405020304" pitchFamily="18" charset="0"/>
                <a:cs typeface="Times New Roman" panose="02020603050405020304" pitchFamily="18" charset="0"/>
              </a:rPr>
              <a:t>Department wise distribution</a:t>
            </a:r>
            <a:endParaRPr lang="en-IN" sz="4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95" y="1109069"/>
            <a:ext cx="5602706" cy="5175019"/>
          </a:xfrm>
          <a:prstGeom prst="rect">
            <a:avLst/>
          </a:prstGeom>
        </p:spPr>
      </p:pic>
      <p:sp>
        <p:nvSpPr>
          <p:cNvPr id="8" name="TextBox 7"/>
          <p:cNvSpPr txBox="1"/>
          <p:nvPr/>
        </p:nvSpPr>
        <p:spPr>
          <a:xfrm>
            <a:off x="6268453" y="950495"/>
            <a:ext cx="5727031" cy="3785652"/>
          </a:xfrm>
          <a:prstGeom prst="rect">
            <a:avLst/>
          </a:prstGeom>
          <a:noFill/>
        </p:spPr>
        <p:txBody>
          <a:bodyPr wrap="square" rtlCol="0">
            <a:sp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Produce is  the largest department at 29.2% followed by Dairy- eggs and Snacks.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22511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15204"/>
            <a:ext cx="10058400" cy="968442"/>
          </a:xfrm>
        </p:spPr>
        <p:txBody>
          <a:bodyPr>
            <a:normAutofit/>
          </a:bodyPr>
          <a:lstStyle/>
          <a:p>
            <a:pPr algn="ctr"/>
            <a:r>
              <a:rPr lang="en-IN" b="1" dirty="0" smtClean="0">
                <a:latin typeface="Times New Roman" panose="02020603050405020304" pitchFamily="18" charset="0"/>
                <a:cs typeface="Times New Roman" panose="02020603050405020304" pitchFamily="18" charset="0"/>
              </a:rPr>
              <a:t>Re-order ratio by Department</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0358" y="1846263"/>
            <a:ext cx="3541599" cy="4355144"/>
          </a:xfrm>
        </p:spPr>
      </p:pic>
      <p:sp>
        <p:nvSpPr>
          <p:cNvPr id="4" name="Content Placeholder 3"/>
          <p:cNvSpPr>
            <a:spLocks noGrp="1"/>
          </p:cNvSpPr>
          <p:nvPr>
            <p:ph sz="half" idx="2"/>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From figure personal care items has least re-order ratio whereas dairy-eggs being the highest.</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31107771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34203"/>
            <a:ext cx="10058400" cy="1450757"/>
          </a:xfrm>
        </p:spPr>
        <p:txBody>
          <a:bodyPr/>
          <a:lstStyle/>
          <a:p>
            <a:pPr algn="ctr"/>
            <a:r>
              <a:rPr lang="en-IN" b="1" dirty="0" err="1" smtClean="0">
                <a:latin typeface="Times New Roman" panose="02020603050405020304" pitchFamily="18" charset="0"/>
                <a:cs typeface="Times New Roman" panose="02020603050405020304" pitchFamily="18" charset="0"/>
              </a:rPr>
              <a:t>XGBoost</a:t>
            </a:r>
            <a:r>
              <a:rPr lang="en-IN" b="1" dirty="0" smtClean="0">
                <a:latin typeface="Times New Roman" panose="02020603050405020304" pitchFamily="18" charset="0"/>
                <a:cs typeface="Times New Roman" panose="02020603050405020304" pitchFamily="18" charset="0"/>
              </a:rPr>
              <a:t>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Its name stands for </a:t>
            </a:r>
            <a:r>
              <a:rPr lang="en-IN" sz="2400" b="1" dirty="0" err="1">
                <a:latin typeface="Times New Roman" panose="02020603050405020304" pitchFamily="18" charset="0"/>
                <a:cs typeface="Times New Roman" panose="02020603050405020304" pitchFamily="18" charset="0"/>
              </a:rPr>
              <a:t>eXtreme</a:t>
            </a:r>
            <a:r>
              <a:rPr lang="en-IN" sz="2400" b="1" dirty="0">
                <a:latin typeface="Times New Roman" panose="02020603050405020304" pitchFamily="18" charset="0"/>
                <a:cs typeface="Times New Roman" panose="02020603050405020304" pitchFamily="18" charset="0"/>
              </a:rPr>
              <a:t> Gradient Boosting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is a scalable and accurate implementation of gradient boosting machines and it has proven to push the limits of computing power for boosted trees algorithms as it was built and developed for the sole purpose of model performance and computational speed. Specifically, it was engineered to exploit every bit of memory and hardware resources for tree boosting algorithms</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Why </a:t>
            </a:r>
            <a:r>
              <a:rPr lang="en-IN" sz="2400" b="1" dirty="0">
                <a:latin typeface="Times New Roman" panose="02020603050405020304" pitchFamily="18" charset="0"/>
                <a:cs typeface="Times New Roman" panose="02020603050405020304" pitchFamily="18" charset="0"/>
              </a:rPr>
              <a:t>use </a:t>
            </a:r>
            <a:r>
              <a:rPr lang="en-IN" sz="2400" b="1" dirty="0" err="1">
                <a:latin typeface="Times New Roman" panose="02020603050405020304" pitchFamily="18" charset="0"/>
                <a:cs typeface="Times New Roman" panose="02020603050405020304" pitchFamily="18" charset="0"/>
              </a:rPr>
              <a:t>XGBoost</a:t>
            </a:r>
            <a:r>
              <a:rPr lang="en-IN" sz="2400" b="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we already mentioned, the key features of this library rely on model </a:t>
            </a:r>
            <a:r>
              <a:rPr lang="en-IN" sz="2400" dirty="0" smtClean="0">
                <a:latin typeface="Times New Roman" panose="02020603050405020304" pitchFamily="18" charset="0"/>
                <a:cs typeface="Times New Roman" panose="02020603050405020304" pitchFamily="18" charset="0"/>
              </a:rPr>
              <a:t>performance, capable of handling large-scale data and </a:t>
            </a:r>
            <a:r>
              <a:rPr lang="en-IN" sz="2400" dirty="0">
                <a:latin typeface="Times New Roman" panose="02020603050405020304" pitchFamily="18" charset="0"/>
                <a:cs typeface="Times New Roman" panose="02020603050405020304" pitchFamily="18" charset="0"/>
              </a:rPr>
              <a:t>execution </a:t>
            </a:r>
            <a:r>
              <a:rPr lang="en-IN" sz="2400" dirty="0" smtClean="0">
                <a:latin typeface="Times New Roman" panose="02020603050405020304" pitchFamily="18" charset="0"/>
                <a:cs typeface="Times New Roman" panose="02020603050405020304" pitchFamily="18" charset="0"/>
              </a:rPr>
              <a:t>speed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131758787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6903"/>
            <a:ext cx="10058400" cy="1450757"/>
          </a:xfrm>
        </p:spPr>
        <p:txBody>
          <a:bodyPr/>
          <a:lstStyle/>
          <a:p>
            <a:pPr algn="ctr"/>
            <a:r>
              <a:rPr lang="en-IN" b="1" dirty="0" smtClean="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sp>
        <p:nvSpPr>
          <p:cNvPr id="6" name="Content Placeholder 5"/>
          <p:cNvSpPr>
            <a:spLocks noGrp="1"/>
          </p:cNvSpPr>
          <p:nvPr>
            <p:ph idx="1"/>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code run on </a:t>
            </a:r>
            <a:r>
              <a:rPr lang="en-IN" sz="2400" b="1"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and submission file on </a:t>
            </a:r>
            <a:r>
              <a:rPr lang="en-IN" sz="2400" b="1" dirty="0" err="1">
                <a:latin typeface="Times New Roman" panose="02020603050405020304" pitchFamily="18" charset="0"/>
                <a:cs typeface="Times New Roman" panose="02020603050405020304" pitchFamily="18" charset="0"/>
              </a:rPr>
              <a:t>Kaggle</a:t>
            </a:r>
            <a:r>
              <a:rPr lang="en-IN" sz="2400" dirty="0">
                <a:latin typeface="Times New Roman" panose="02020603050405020304" pitchFamily="18" charset="0"/>
                <a:cs typeface="Times New Roman" panose="02020603050405020304" pitchFamily="18" charset="0"/>
              </a:rPr>
              <a:t> scored </a:t>
            </a:r>
            <a:r>
              <a:rPr lang="en-IN" sz="2400" b="1" dirty="0">
                <a:latin typeface="Times New Roman" panose="02020603050405020304" pitchFamily="18" charset="0"/>
                <a:cs typeface="Times New Roman" panose="02020603050405020304" pitchFamily="18" charset="0"/>
              </a:rPr>
              <a:t>0.34507</a:t>
            </a:r>
            <a:r>
              <a:rPr lang="en-IN" sz="2400" dirty="0">
                <a:latin typeface="Times New Roman" panose="02020603050405020304" pitchFamily="18" charset="0"/>
                <a:cs typeface="Times New Roman" panose="02020603050405020304" pitchFamily="18" charset="0"/>
              </a:rPr>
              <a:t> on the </a:t>
            </a:r>
            <a:r>
              <a:rPr lang="en-IN" sz="2400" dirty="0" err="1">
                <a:latin typeface="Times New Roman" panose="02020603050405020304" pitchFamily="18" charset="0"/>
                <a:cs typeface="Times New Roman" panose="02020603050405020304" pitchFamily="18" charset="0"/>
              </a:rPr>
              <a:t>Leaderboard</a:t>
            </a:r>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Definitely there is scope of improvement in it as the Best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Score is </a:t>
            </a:r>
            <a:r>
              <a:rPr lang="en-IN" sz="2400" b="1" dirty="0" smtClean="0">
                <a:latin typeface="Times New Roman" panose="02020603050405020304" pitchFamily="18" charset="0"/>
                <a:cs typeface="Times New Roman" panose="02020603050405020304" pitchFamily="18" charset="0"/>
              </a:rPr>
              <a:t>0.409 </a:t>
            </a:r>
            <a:r>
              <a:rPr lang="en-IN" sz="2400" dirty="0" smtClean="0">
                <a:latin typeface="Times New Roman" panose="02020603050405020304" pitchFamily="18" charset="0"/>
                <a:cs typeface="Times New Roman" panose="02020603050405020304" pitchFamily="18" charset="0"/>
              </a:rPr>
              <a:t>as on 25/05/20.</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670" y="4016583"/>
            <a:ext cx="9047619" cy="1990476"/>
          </a:xfrm>
          <a:prstGeom prst="rect">
            <a:avLst/>
          </a:prstGeom>
        </p:spPr>
      </p:pic>
    </p:spTree>
    <p:extLst>
      <p:ext uri="{BB962C8B-B14F-4D97-AF65-F5344CB8AC3E}">
        <p14:creationId xmlns:p14="http://schemas.microsoft.com/office/powerpoint/2010/main" val="66420237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2116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5 - Step Project Pipeline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Import Libraries &amp; Load Data</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Exploratory Data Analysis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Get necessary features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Define Function</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Predictive Model</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30442099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smtClean="0">
                <a:latin typeface="Times New Roman" panose="02020603050405020304" pitchFamily="18" charset="0"/>
                <a:cs typeface="Times New Roman" panose="02020603050405020304" pitchFamily="18" charset="0"/>
              </a:rPr>
              <a:t>Instacart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Whether </a:t>
            </a:r>
            <a:r>
              <a:rPr lang="en-IN" sz="2400" dirty="0">
                <a:latin typeface="Times New Roman" panose="02020603050405020304" pitchFamily="18" charset="0"/>
                <a:cs typeface="Times New Roman" panose="02020603050405020304" pitchFamily="18" charset="0"/>
              </a:rPr>
              <a:t>you shop from scrupulous planned grocery lists or let whimsy guide your browsing, our unique food rituals define who we are. </a:t>
            </a:r>
            <a:r>
              <a:rPr lang="en-IN" sz="2400" dirty="0" err="1">
                <a:latin typeface="Times New Roman" panose="02020603050405020304" pitchFamily="18" charset="0"/>
                <a:cs typeface="Times New Roman" panose="02020603050405020304" pitchFamily="18" charset="0"/>
              </a:rPr>
              <a:t>Instacart</a:t>
            </a:r>
            <a:r>
              <a:rPr lang="en-IN" sz="2400" dirty="0">
                <a:latin typeface="Times New Roman" panose="02020603050405020304" pitchFamily="18" charset="0"/>
                <a:cs typeface="Times New Roman" panose="02020603050405020304" pitchFamily="18" charset="0"/>
              </a:rPr>
              <a:t>, a grocery ordering delivery app aim to make it easy to fill your ice chest with your personal favourites when you need them. </a:t>
            </a:r>
            <a:r>
              <a:rPr lang="en-IN" sz="2400" dirty="0" err="1">
                <a:latin typeface="Times New Roman" panose="02020603050405020304" pitchFamily="18" charset="0"/>
                <a:cs typeface="Times New Roman" panose="02020603050405020304" pitchFamily="18" charset="0"/>
              </a:rPr>
              <a:t>Instacart’s</a:t>
            </a:r>
            <a:r>
              <a:rPr lang="en-IN" sz="2400" dirty="0">
                <a:latin typeface="Times New Roman" panose="02020603050405020304" pitchFamily="18" charset="0"/>
                <a:cs typeface="Times New Roman" panose="02020603050405020304" pitchFamily="18" charset="0"/>
              </a:rPr>
              <a:t> data science team plays a big part in providing this delightful shopping experience. </a:t>
            </a:r>
            <a:r>
              <a:rPr lang="en-IN" sz="2400" dirty="0" err="1">
                <a:latin typeface="Times New Roman" panose="02020603050405020304" pitchFamily="18" charset="0"/>
                <a:cs typeface="Times New Roman" panose="02020603050405020304" pitchFamily="18" charset="0"/>
              </a:rPr>
              <a:t>Instacart</a:t>
            </a:r>
            <a:r>
              <a:rPr lang="en-IN" sz="2400" dirty="0">
                <a:latin typeface="Times New Roman" panose="02020603050405020304" pitchFamily="18" charset="0"/>
                <a:cs typeface="Times New Roman" panose="02020603050405020304" pitchFamily="18" charset="0"/>
              </a:rPr>
              <a:t> open-sourced this data of 3 Million </a:t>
            </a:r>
            <a:r>
              <a:rPr lang="en-IN" sz="2400" dirty="0" err="1">
                <a:latin typeface="Times New Roman" panose="02020603050405020304" pitchFamily="18" charset="0"/>
                <a:cs typeface="Times New Roman" panose="02020603050405020304" pitchFamily="18" charset="0"/>
              </a:rPr>
              <a:t>Instacart</a:t>
            </a:r>
            <a:r>
              <a:rPr lang="en-IN" sz="2400" dirty="0">
                <a:latin typeface="Times New Roman" panose="02020603050405020304" pitchFamily="18" charset="0"/>
                <a:cs typeface="Times New Roman" panose="02020603050405020304" pitchFamily="18" charset="0"/>
              </a:rPr>
              <a:t> Orders.</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403243846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9503"/>
            <a:ext cx="10058400" cy="830495"/>
          </a:xfrm>
        </p:spPr>
        <p:txBody>
          <a:bodyPr/>
          <a:lstStyle/>
          <a:p>
            <a:pPr algn="ctr"/>
            <a:r>
              <a:rPr lang="en-IN" b="1" dirty="0" smtClean="0">
                <a:latin typeface="Times New Roman" panose="02020603050405020304" pitchFamily="18" charset="0"/>
                <a:cs typeface="Times New Roman" panose="02020603050405020304" pitchFamily="18" charset="0"/>
              </a:rPr>
              <a:t>Datasets</a:t>
            </a: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Capstone Project | Data Science Learning | Parvez Noorani</a:t>
            </a:r>
            <a:endParaRPr lang="en-IN"/>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3022" y="4120106"/>
            <a:ext cx="5934075" cy="211296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265" y="1794723"/>
            <a:ext cx="6022018" cy="20389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729" y="1794723"/>
            <a:ext cx="4074211" cy="20720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5933" y="4120106"/>
            <a:ext cx="2435693" cy="211355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0462" y="4074988"/>
            <a:ext cx="2860298" cy="2072027"/>
          </a:xfrm>
          <a:prstGeom prst="rect">
            <a:avLst/>
          </a:prstGeom>
        </p:spPr>
      </p:pic>
    </p:spTree>
    <p:extLst>
      <p:ext uri="{BB962C8B-B14F-4D97-AF65-F5344CB8AC3E}">
        <p14:creationId xmlns:p14="http://schemas.microsoft.com/office/powerpoint/2010/main" val="216803041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235532"/>
          </a:xfrm>
        </p:spPr>
        <p:txBody>
          <a:bodyPr>
            <a:normAutofit/>
          </a:bodyPr>
          <a:lstStyle/>
          <a:p>
            <a:pPr algn="ctr"/>
            <a:r>
              <a:rPr lang="en-IN" sz="4800" b="1" dirty="0">
                <a:latin typeface="Times New Roman" panose="02020603050405020304" pitchFamily="18" charset="0"/>
                <a:cs typeface="Times New Roman" panose="02020603050405020304" pitchFamily="18" charset="0"/>
              </a:rPr>
              <a:t>Exploratory Data Analysis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580815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097029"/>
          </a:xfrm>
        </p:spPr>
        <p:txBody>
          <a:bodyPr/>
          <a:lstStyle/>
          <a:p>
            <a:pPr algn="ctr"/>
            <a:r>
              <a:rPr lang="en-IN" b="1" dirty="0" smtClean="0">
                <a:latin typeface="Times New Roman" panose="02020603050405020304" pitchFamily="18" charset="0"/>
                <a:cs typeface="Times New Roman" panose="02020603050405020304" pitchFamily="18" charset="0"/>
              </a:rPr>
              <a:t>Order habits of Customer</a:t>
            </a:r>
            <a:endParaRPr lang="en-IN" b="1"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1"/>
          </p:nvPr>
        </p:nvSpPr>
        <p:spPr/>
        <p:txBody>
          <a:bodyPr/>
          <a:lstStyle/>
          <a:p>
            <a:endParaRPr lang="en-IN"/>
          </a:p>
        </p:txBody>
      </p:sp>
      <p:sp>
        <p:nvSpPr>
          <p:cNvPr id="12" name="Content Placeholder 11"/>
          <p:cNvSpPr>
            <a:spLocks noGrp="1"/>
          </p:cNvSpPr>
          <p:nvPr>
            <p:ph sz="half" idx="2"/>
          </p:nvPr>
        </p:nvSpPr>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From</a:t>
            </a:r>
            <a:r>
              <a:rPr lang="en-US" sz="2400" dirty="0">
                <a:latin typeface="Times New Roman" panose="02020603050405020304" pitchFamily="18" charset="0"/>
                <a:cs typeface="Times New Roman" panose="02020603050405020304" pitchFamily="18" charset="0"/>
              </a:rPr>
              <a:t> graph it seems 0 and 1 are Saturday and Sunday and 4 seems to be Wednesday when number of orders are low</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special discount/offer can be clubbed to </a:t>
            </a:r>
            <a:r>
              <a:rPr lang="en-US" sz="2400" dirty="0">
                <a:latin typeface="Times New Roman" panose="02020603050405020304" pitchFamily="18" charset="0"/>
                <a:cs typeface="Times New Roman" panose="02020603050405020304" pitchFamily="18" charset="0"/>
              </a:rPr>
              <a:t>increase sales on </a:t>
            </a:r>
            <a:r>
              <a:rPr lang="en-US" sz="2400" dirty="0" smtClean="0">
                <a:latin typeface="Times New Roman" panose="02020603050405020304" pitchFamily="18" charset="0"/>
                <a:cs typeface="Times New Roman" panose="02020603050405020304" pitchFamily="18" charset="0"/>
              </a:rPr>
              <a:t>Wednesday.</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Capstone Project | Data Science Learning | Parvez Noorani</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1905271"/>
            <a:ext cx="5361270" cy="4231240"/>
          </a:xfrm>
          <a:prstGeom prst="rect">
            <a:avLst/>
          </a:prstGeom>
        </p:spPr>
      </p:pic>
    </p:spTree>
    <p:extLst>
      <p:ext uri="{BB962C8B-B14F-4D97-AF65-F5344CB8AC3E}">
        <p14:creationId xmlns:p14="http://schemas.microsoft.com/office/powerpoint/2010/main" val="7862408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7404"/>
            <a:ext cx="10058400" cy="1109060"/>
          </a:xfrm>
        </p:spPr>
        <p:txBody>
          <a:bodyPr/>
          <a:lstStyle/>
          <a:p>
            <a:pPr algn="ctr"/>
            <a:r>
              <a:rPr lang="en-IN" b="1" dirty="0" smtClean="0">
                <a:latin typeface="Times New Roman" panose="02020603050405020304" pitchFamily="18" charset="0"/>
                <a:cs typeface="Times New Roman" panose="02020603050405020304" pitchFamily="18" charset="0"/>
              </a:rPr>
              <a:t>Merging day of week &amp; time</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9232" y="1846263"/>
            <a:ext cx="5444351" cy="4273473"/>
          </a:xfrm>
        </p:spPr>
      </p:pic>
      <p:sp>
        <p:nvSpPr>
          <p:cNvPr id="4" name="Content Placeholder 3"/>
          <p:cNvSpPr>
            <a:spLocks noGrp="1"/>
          </p:cNvSpPr>
          <p:nvPr>
            <p:ph sz="half" idx="2"/>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From figure it is clear Saturday Evening and Sunday Mornings is the peak time for orders.</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303741428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3817"/>
            <a:ext cx="10058400" cy="968442"/>
          </a:xfrm>
        </p:spPr>
        <p:txBody>
          <a:bodyPr/>
          <a:lstStyle/>
          <a:p>
            <a:pPr algn="ctr"/>
            <a:r>
              <a:rPr lang="en-IN" b="1" dirty="0" smtClean="0">
                <a:latin typeface="Times New Roman" panose="02020603050405020304" pitchFamily="18" charset="0"/>
                <a:cs typeface="Times New Roman" panose="02020603050405020304" pitchFamily="18" charset="0"/>
              </a:rPr>
              <a:t>Gaps between 2 orders</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3138" y="2045369"/>
            <a:ext cx="5602538" cy="3823726"/>
          </a:xfrm>
        </p:spPr>
      </p:pic>
      <p:sp>
        <p:nvSpPr>
          <p:cNvPr id="4" name="Content Placeholder 3"/>
          <p:cNvSpPr>
            <a:spLocks noGrp="1"/>
          </p:cNvSpPr>
          <p:nvPr>
            <p:ph sz="half" idx="2"/>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is clearly visible that majority customers prefer ordering once in 7 or 30 days and there is some good frequency at 14</a:t>
            </a:r>
            <a:r>
              <a:rPr lang="en-IN" sz="2400" baseline="30000" dirty="0" smtClean="0">
                <a:latin typeface="Times New Roman" panose="02020603050405020304" pitchFamily="18" charset="0"/>
                <a:cs typeface="Times New Roman" panose="02020603050405020304" pitchFamily="18" charset="0"/>
              </a:rPr>
              <a:t>th</a:t>
            </a:r>
            <a:r>
              <a:rPr lang="en-IN" sz="2400" dirty="0" smtClean="0">
                <a:latin typeface="Times New Roman" panose="02020603050405020304" pitchFamily="18" charset="0"/>
                <a:cs typeface="Times New Roman" panose="02020603050405020304" pitchFamily="18" charset="0"/>
              </a:rPr>
              <a:t>, 21</a:t>
            </a:r>
            <a:r>
              <a:rPr lang="en-IN" sz="2400" baseline="30000" dirty="0" smtClean="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&amp; 28</a:t>
            </a:r>
            <a:r>
              <a:rPr lang="en-IN" sz="2400" baseline="30000" dirty="0" smtClean="0">
                <a:latin typeface="Times New Roman" panose="02020603050405020304" pitchFamily="18" charset="0"/>
                <a:cs typeface="Times New Roman" panose="02020603050405020304" pitchFamily="18" charset="0"/>
              </a:rPr>
              <a:t>th</a:t>
            </a:r>
            <a:r>
              <a:rPr lang="en-IN" sz="2400" dirty="0" smtClean="0">
                <a:latin typeface="Times New Roman" panose="02020603050405020304" pitchFamily="18" charset="0"/>
                <a:cs typeface="Times New Roman" panose="02020603050405020304" pitchFamily="18" charset="0"/>
              </a:rPr>
              <a:t> day.    (i.e. Weekly Intervals)</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309748535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759845"/>
            <a:ext cx="10058400" cy="736081"/>
          </a:xfrm>
        </p:spPr>
        <p:txBody>
          <a:bodyPr/>
          <a:lstStyle/>
          <a:p>
            <a:pPr algn="ctr"/>
            <a:r>
              <a:rPr lang="en-IN" b="1" dirty="0" smtClean="0">
                <a:latin typeface="Times New Roman" panose="02020603050405020304" pitchFamily="18" charset="0"/>
                <a:cs typeface="Times New Roman" panose="02020603050405020304" pitchFamily="18" charset="0"/>
              </a:rPr>
              <a:t>Top product with count</a:t>
            </a:r>
            <a:endParaRPr lang="en-IN"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7558" y="1846263"/>
            <a:ext cx="2710397" cy="4321049"/>
          </a:xfrm>
        </p:spPr>
      </p:pic>
      <p:sp>
        <p:nvSpPr>
          <p:cNvPr id="4" name="Content Placeholder 3"/>
          <p:cNvSpPr>
            <a:spLocks noGrp="1"/>
          </p:cNvSpPr>
          <p:nvPr>
            <p:ph sz="half" idx="2"/>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seems people ordering like to remain fit as highest frequency products are majorly organic </a:t>
            </a:r>
            <a:r>
              <a:rPr lang="en-IN" sz="2400" dirty="0" err="1" smtClean="0">
                <a:latin typeface="Times New Roman" panose="02020603050405020304" pitchFamily="18" charset="0"/>
                <a:cs typeface="Times New Roman" panose="02020603050405020304" pitchFamily="18" charset="0"/>
              </a:rPr>
              <a:t>producs</a:t>
            </a:r>
            <a:r>
              <a:rPr lang="en-IN" sz="2400" dirty="0" smtClean="0">
                <a:latin typeface="Times New Roman" panose="02020603050405020304" pitchFamily="18" charset="0"/>
                <a:cs typeface="Times New Roman" panose="02020603050405020304" pitchFamily="18" charset="0"/>
              </a:rPr>
              <a:t> specially organic fruits</a:t>
            </a:r>
            <a:endParaRPr lang="en-IN"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Capstone Project | Data Science Learning | Parvez Noorani</a:t>
            </a:r>
            <a:endParaRPr lang="en-IN"/>
          </a:p>
        </p:txBody>
      </p:sp>
    </p:spTree>
    <p:extLst>
      <p:ext uri="{BB962C8B-B14F-4D97-AF65-F5344CB8AC3E}">
        <p14:creationId xmlns:p14="http://schemas.microsoft.com/office/powerpoint/2010/main" val="101882852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TotalTime>
  <Words>336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Times New Roman</vt:lpstr>
      <vt:lpstr>Retrospect</vt:lpstr>
      <vt:lpstr>Instacart Market Basket  Analysis &amp; Prediction</vt:lpstr>
      <vt:lpstr>5 - Step Project Pipeline</vt:lpstr>
      <vt:lpstr>Instacart</vt:lpstr>
      <vt:lpstr>Datasets</vt:lpstr>
      <vt:lpstr>Exploratory Data Analysis</vt:lpstr>
      <vt:lpstr>Order habits of Customer</vt:lpstr>
      <vt:lpstr>Merging day of week &amp; time</vt:lpstr>
      <vt:lpstr>Gaps between 2 orders</vt:lpstr>
      <vt:lpstr>Top product with count</vt:lpstr>
      <vt:lpstr>PowerPoint Presentation</vt:lpstr>
      <vt:lpstr>Re-order ratio by Department</vt:lpstr>
      <vt:lpstr>XGBoost Algorithm</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Market Basket Prediction</dc:title>
  <dc:creator>Parvez Noorani</dc:creator>
  <cp:lastModifiedBy>Parvez Noorani</cp:lastModifiedBy>
  <cp:revision>11</cp:revision>
  <dcterms:created xsi:type="dcterms:W3CDTF">2020-06-06T18:29:07Z</dcterms:created>
  <dcterms:modified xsi:type="dcterms:W3CDTF">2020-06-06T20:05:26Z</dcterms:modified>
</cp:coreProperties>
</file>