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6" r:id="rId2"/>
    <p:sldId id="257" r:id="rId3"/>
    <p:sldId id="258" r:id="rId4"/>
    <p:sldId id="259" r:id="rId5"/>
    <p:sldId id="279" r:id="rId6"/>
    <p:sldId id="282" r:id="rId7"/>
    <p:sldId id="283" r:id="rId8"/>
    <p:sldId id="284" r:id="rId9"/>
    <p:sldId id="261" r:id="rId10"/>
    <p:sldId id="271" r:id="rId11"/>
    <p:sldId id="272" r:id="rId12"/>
    <p:sldId id="266" r:id="rId13"/>
    <p:sldId id="268" r:id="rId14"/>
    <p:sldId id="265" r:id="rId15"/>
    <p:sldId id="267" r:id="rId16"/>
    <p:sldId id="278" r:id="rId17"/>
    <p:sldId id="276" r:id="rId18"/>
    <p:sldId id="270" r:id="rId19"/>
    <p:sldId id="260" r:id="rId20"/>
    <p:sldId id="263" r:id="rId21"/>
    <p:sldId id="273" r:id="rId22"/>
    <p:sldId id="280"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647" autoAdjust="0"/>
    <p:restoredTop sz="94660"/>
  </p:normalViewPr>
  <p:slideViewPr>
    <p:cSldViewPr snapToGrid="0">
      <p:cViewPr varScale="1">
        <p:scale>
          <a:sx n="68" d="100"/>
          <a:sy n="68" d="100"/>
        </p:scale>
        <p:origin x="70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E8CBB73-C600-4BCA-BEE4-7DCA08F61A6A}" type="doc">
      <dgm:prSet loTypeId="urn:microsoft.com/office/officeart/2005/8/layout/vProcess5" loCatId="process" qsTypeId="urn:microsoft.com/office/officeart/2005/8/quickstyle/simple5" qsCatId="simple" csTypeId="urn:microsoft.com/office/officeart/2005/8/colors/accent5_2" csCatId="accent5" phldr="1"/>
      <dgm:spPr/>
      <dgm:t>
        <a:bodyPr/>
        <a:lstStyle/>
        <a:p>
          <a:endParaRPr lang="en-US"/>
        </a:p>
      </dgm:t>
    </dgm:pt>
    <dgm:pt modelId="{B1CFB382-469E-4D26-BFB1-07B1A3307606}">
      <dgm:prSet/>
      <dgm:spPr/>
      <dgm:t>
        <a:bodyPr/>
        <a:lstStyle/>
        <a:p>
          <a:r>
            <a:rPr lang="en-US" dirty="0"/>
            <a:t>The Instruction Fetch unit sends an instruction along each of the two data paths to the Instruction Decode unit. The register file can supply the values of four registers in the same cycle</a:t>
          </a:r>
        </a:p>
      </dgm:t>
    </dgm:pt>
    <dgm:pt modelId="{5A05D880-514C-42FE-882F-61E15F1B02C5}" type="parTrans" cxnId="{D7F7A7E2-75C6-4839-A6A2-ABE97531D593}">
      <dgm:prSet/>
      <dgm:spPr/>
      <dgm:t>
        <a:bodyPr/>
        <a:lstStyle/>
        <a:p>
          <a:endParaRPr lang="en-US"/>
        </a:p>
      </dgm:t>
    </dgm:pt>
    <dgm:pt modelId="{AE4AA22E-6C35-42AD-A84D-003A79CA5939}" type="sibTrans" cxnId="{D7F7A7E2-75C6-4839-A6A2-ABE97531D593}">
      <dgm:prSet/>
      <dgm:spPr/>
      <dgm:t>
        <a:bodyPr/>
        <a:lstStyle/>
        <a:p>
          <a:endParaRPr lang="en-US"/>
        </a:p>
      </dgm:t>
    </dgm:pt>
    <dgm:pt modelId="{B633686F-ADF5-4D03-B98D-410A993F6900}">
      <dgm:prSet/>
      <dgm:spPr/>
      <dgm:t>
        <a:bodyPr/>
        <a:lstStyle/>
        <a:p>
          <a:r>
            <a:rPr lang="en-US" b="0" i="0"/>
            <a:t>The Instruction Decode unit sends an instruction to each of the two Integer Execution units.</a:t>
          </a:r>
          <a:endParaRPr lang="en-US"/>
        </a:p>
      </dgm:t>
    </dgm:pt>
    <dgm:pt modelId="{492A929E-2E45-452B-963F-FF08BABB9800}" type="parTrans" cxnId="{B131AEE2-1E94-466F-898A-7AEF4BC4E060}">
      <dgm:prSet/>
      <dgm:spPr/>
      <dgm:t>
        <a:bodyPr/>
        <a:lstStyle/>
        <a:p>
          <a:endParaRPr lang="en-US"/>
        </a:p>
      </dgm:t>
    </dgm:pt>
    <dgm:pt modelId="{57FE5B07-7509-4751-A608-1F560FB46940}" type="sibTrans" cxnId="{B131AEE2-1E94-466F-898A-7AEF4BC4E060}">
      <dgm:prSet/>
      <dgm:spPr/>
      <dgm:t>
        <a:bodyPr/>
        <a:lstStyle/>
        <a:p>
          <a:endParaRPr lang="en-US"/>
        </a:p>
      </dgm:t>
    </dgm:pt>
    <dgm:pt modelId="{1C1829AE-3C65-4326-957B-694F56F21BC8}">
      <dgm:prSet/>
      <dgm:spPr/>
      <dgm:t>
        <a:bodyPr/>
        <a:lstStyle/>
        <a:p>
          <a:r>
            <a:rPr lang="en-US" b="0" i="0" dirty="0"/>
            <a:t>The Memory Access unit receives results from both Execution units. It accesses the predicate registers and determines whether or not each instruction is to complete</a:t>
          </a:r>
          <a:endParaRPr lang="en-US" dirty="0"/>
        </a:p>
      </dgm:t>
    </dgm:pt>
    <dgm:pt modelId="{982E28CE-126C-4B30-B393-B0AD0C8D8244}" type="parTrans" cxnId="{1A45252B-B1C6-495D-B470-4F18B8543336}">
      <dgm:prSet/>
      <dgm:spPr/>
      <dgm:t>
        <a:bodyPr/>
        <a:lstStyle/>
        <a:p>
          <a:endParaRPr lang="en-US"/>
        </a:p>
      </dgm:t>
    </dgm:pt>
    <dgm:pt modelId="{974ED533-F27E-40FE-A0BA-EF110A823942}" type="sibTrans" cxnId="{1A45252B-B1C6-495D-B470-4F18B8543336}">
      <dgm:prSet/>
      <dgm:spPr/>
      <dgm:t>
        <a:bodyPr/>
        <a:lstStyle/>
        <a:p>
          <a:endParaRPr lang="en-US"/>
        </a:p>
      </dgm:t>
    </dgm:pt>
    <dgm:pt modelId="{499B0E52-EAF9-44AD-8DCC-CEB136EC5A10}">
      <dgm:prSet/>
      <dgm:spPr/>
      <dgm:t>
        <a:bodyPr/>
        <a:lstStyle/>
        <a:p>
          <a:r>
            <a:rPr lang="en-US" dirty="0"/>
            <a:t>Finally, the instruction will proceed to Write back unit if its predicate register is true</a:t>
          </a:r>
        </a:p>
      </dgm:t>
    </dgm:pt>
    <dgm:pt modelId="{04043BCB-2EB0-4A96-B2F2-844FF4BBB655}" type="parTrans" cxnId="{69358D25-3865-451A-BF3E-9D26FDE86059}">
      <dgm:prSet/>
      <dgm:spPr/>
      <dgm:t>
        <a:bodyPr/>
        <a:lstStyle/>
        <a:p>
          <a:endParaRPr lang="en-US"/>
        </a:p>
      </dgm:t>
    </dgm:pt>
    <dgm:pt modelId="{399E3B9F-A965-4ABD-B4F4-5C9E6688E7E4}" type="sibTrans" cxnId="{69358D25-3865-451A-BF3E-9D26FDE86059}">
      <dgm:prSet/>
      <dgm:spPr/>
      <dgm:t>
        <a:bodyPr/>
        <a:lstStyle/>
        <a:p>
          <a:endParaRPr lang="en-US"/>
        </a:p>
      </dgm:t>
    </dgm:pt>
    <dgm:pt modelId="{C23FA4B9-E071-40AD-AACD-7DD693F941FE}" type="pres">
      <dgm:prSet presAssocID="{0E8CBB73-C600-4BCA-BEE4-7DCA08F61A6A}" presName="outerComposite" presStyleCnt="0">
        <dgm:presLayoutVars>
          <dgm:chMax val="5"/>
          <dgm:dir/>
          <dgm:resizeHandles val="exact"/>
        </dgm:presLayoutVars>
      </dgm:prSet>
      <dgm:spPr/>
    </dgm:pt>
    <dgm:pt modelId="{C225E272-D2BD-49A8-934F-E5E1FF81F793}" type="pres">
      <dgm:prSet presAssocID="{0E8CBB73-C600-4BCA-BEE4-7DCA08F61A6A}" presName="dummyMaxCanvas" presStyleCnt="0">
        <dgm:presLayoutVars/>
      </dgm:prSet>
      <dgm:spPr/>
    </dgm:pt>
    <dgm:pt modelId="{88690592-362C-49C1-B1E1-216A9CF895A5}" type="pres">
      <dgm:prSet presAssocID="{0E8CBB73-C600-4BCA-BEE4-7DCA08F61A6A}" presName="FourNodes_1" presStyleLbl="node1" presStyleIdx="0" presStyleCnt="4">
        <dgm:presLayoutVars>
          <dgm:bulletEnabled val="1"/>
        </dgm:presLayoutVars>
      </dgm:prSet>
      <dgm:spPr/>
    </dgm:pt>
    <dgm:pt modelId="{743398F8-614D-4430-985A-4C2BDA5B6590}" type="pres">
      <dgm:prSet presAssocID="{0E8CBB73-C600-4BCA-BEE4-7DCA08F61A6A}" presName="FourNodes_2" presStyleLbl="node1" presStyleIdx="1" presStyleCnt="4">
        <dgm:presLayoutVars>
          <dgm:bulletEnabled val="1"/>
        </dgm:presLayoutVars>
      </dgm:prSet>
      <dgm:spPr/>
    </dgm:pt>
    <dgm:pt modelId="{538357B9-828E-4950-89C5-6825F95A2EB9}" type="pres">
      <dgm:prSet presAssocID="{0E8CBB73-C600-4BCA-BEE4-7DCA08F61A6A}" presName="FourNodes_3" presStyleLbl="node1" presStyleIdx="2" presStyleCnt="4">
        <dgm:presLayoutVars>
          <dgm:bulletEnabled val="1"/>
        </dgm:presLayoutVars>
      </dgm:prSet>
      <dgm:spPr/>
    </dgm:pt>
    <dgm:pt modelId="{99FCBBA3-6422-4746-B0C7-6F0D30C3111B}" type="pres">
      <dgm:prSet presAssocID="{0E8CBB73-C600-4BCA-BEE4-7DCA08F61A6A}" presName="FourNodes_4" presStyleLbl="node1" presStyleIdx="3" presStyleCnt="4">
        <dgm:presLayoutVars>
          <dgm:bulletEnabled val="1"/>
        </dgm:presLayoutVars>
      </dgm:prSet>
      <dgm:spPr/>
    </dgm:pt>
    <dgm:pt modelId="{02941EB1-5732-4797-80EF-A018BAA0EE79}" type="pres">
      <dgm:prSet presAssocID="{0E8CBB73-C600-4BCA-BEE4-7DCA08F61A6A}" presName="FourConn_1-2" presStyleLbl="fgAccFollowNode1" presStyleIdx="0" presStyleCnt="3">
        <dgm:presLayoutVars>
          <dgm:bulletEnabled val="1"/>
        </dgm:presLayoutVars>
      </dgm:prSet>
      <dgm:spPr/>
    </dgm:pt>
    <dgm:pt modelId="{72DB28C4-560B-42B1-A8B9-C2A149CD5F94}" type="pres">
      <dgm:prSet presAssocID="{0E8CBB73-C600-4BCA-BEE4-7DCA08F61A6A}" presName="FourConn_2-3" presStyleLbl="fgAccFollowNode1" presStyleIdx="1" presStyleCnt="3">
        <dgm:presLayoutVars>
          <dgm:bulletEnabled val="1"/>
        </dgm:presLayoutVars>
      </dgm:prSet>
      <dgm:spPr/>
    </dgm:pt>
    <dgm:pt modelId="{0AF85308-1E7C-435F-86C3-697D22D2866D}" type="pres">
      <dgm:prSet presAssocID="{0E8CBB73-C600-4BCA-BEE4-7DCA08F61A6A}" presName="FourConn_3-4" presStyleLbl="fgAccFollowNode1" presStyleIdx="2" presStyleCnt="3">
        <dgm:presLayoutVars>
          <dgm:bulletEnabled val="1"/>
        </dgm:presLayoutVars>
      </dgm:prSet>
      <dgm:spPr/>
    </dgm:pt>
    <dgm:pt modelId="{A9EAB733-7B48-4821-854E-A8038086A29C}" type="pres">
      <dgm:prSet presAssocID="{0E8CBB73-C600-4BCA-BEE4-7DCA08F61A6A}" presName="FourNodes_1_text" presStyleLbl="node1" presStyleIdx="3" presStyleCnt="4">
        <dgm:presLayoutVars>
          <dgm:bulletEnabled val="1"/>
        </dgm:presLayoutVars>
      </dgm:prSet>
      <dgm:spPr/>
    </dgm:pt>
    <dgm:pt modelId="{37B7A2D4-DDA0-410F-8FEB-48BC94717178}" type="pres">
      <dgm:prSet presAssocID="{0E8CBB73-C600-4BCA-BEE4-7DCA08F61A6A}" presName="FourNodes_2_text" presStyleLbl="node1" presStyleIdx="3" presStyleCnt="4">
        <dgm:presLayoutVars>
          <dgm:bulletEnabled val="1"/>
        </dgm:presLayoutVars>
      </dgm:prSet>
      <dgm:spPr/>
    </dgm:pt>
    <dgm:pt modelId="{55E00EE0-76D0-4D91-A897-6ADC7F3BA82E}" type="pres">
      <dgm:prSet presAssocID="{0E8CBB73-C600-4BCA-BEE4-7DCA08F61A6A}" presName="FourNodes_3_text" presStyleLbl="node1" presStyleIdx="3" presStyleCnt="4">
        <dgm:presLayoutVars>
          <dgm:bulletEnabled val="1"/>
        </dgm:presLayoutVars>
      </dgm:prSet>
      <dgm:spPr/>
    </dgm:pt>
    <dgm:pt modelId="{964D061A-9EE0-4B0B-B1BA-15E0A9FE7792}" type="pres">
      <dgm:prSet presAssocID="{0E8CBB73-C600-4BCA-BEE4-7DCA08F61A6A}" presName="FourNodes_4_text" presStyleLbl="node1" presStyleIdx="3" presStyleCnt="4">
        <dgm:presLayoutVars>
          <dgm:bulletEnabled val="1"/>
        </dgm:presLayoutVars>
      </dgm:prSet>
      <dgm:spPr/>
    </dgm:pt>
  </dgm:ptLst>
  <dgm:cxnLst>
    <dgm:cxn modelId="{65F43A1B-1B15-46E0-A12F-40C8783DD4F2}" type="presOf" srcId="{499B0E52-EAF9-44AD-8DCC-CEB136EC5A10}" destId="{99FCBBA3-6422-4746-B0C7-6F0D30C3111B}" srcOrd="0" destOrd="0" presId="urn:microsoft.com/office/officeart/2005/8/layout/vProcess5"/>
    <dgm:cxn modelId="{6A3A401F-2153-408F-9F14-FC2FF9AFEAA3}" type="presOf" srcId="{B1CFB382-469E-4D26-BFB1-07B1A3307606}" destId="{A9EAB733-7B48-4821-854E-A8038086A29C}" srcOrd="1" destOrd="0" presId="urn:microsoft.com/office/officeart/2005/8/layout/vProcess5"/>
    <dgm:cxn modelId="{69358D25-3865-451A-BF3E-9D26FDE86059}" srcId="{0E8CBB73-C600-4BCA-BEE4-7DCA08F61A6A}" destId="{499B0E52-EAF9-44AD-8DCC-CEB136EC5A10}" srcOrd="3" destOrd="0" parTransId="{04043BCB-2EB0-4A96-B2F2-844FF4BBB655}" sibTransId="{399E3B9F-A965-4ABD-B4F4-5C9E6688E7E4}"/>
    <dgm:cxn modelId="{1A45252B-B1C6-495D-B470-4F18B8543336}" srcId="{0E8CBB73-C600-4BCA-BEE4-7DCA08F61A6A}" destId="{1C1829AE-3C65-4326-957B-694F56F21BC8}" srcOrd="2" destOrd="0" parTransId="{982E28CE-126C-4B30-B393-B0AD0C8D8244}" sibTransId="{974ED533-F27E-40FE-A0BA-EF110A823942}"/>
    <dgm:cxn modelId="{C1D89749-4146-46F0-8474-08CC1AC0732F}" type="presOf" srcId="{B1CFB382-469E-4D26-BFB1-07B1A3307606}" destId="{88690592-362C-49C1-B1E1-216A9CF895A5}" srcOrd="0" destOrd="0" presId="urn:microsoft.com/office/officeart/2005/8/layout/vProcess5"/>
    <dgm:cxn modelId="{279C9E74-DAE2-4A0A-854A-4E9CFCC3D4C3}" type="presOf" srcId="{0E8CBB73-C600-4BCA-BEE4-7DCA08F61A6A}" destId="{C23FA4B9-E071-40AD-AACD-7DD693F941FE}" srcOrd="0" destOrd="0" presId="urn:microsoft.com/office/officeart/2005/8/layout/vProcess5"/>
    <dgm:cxn modelId="{2FDB4E7C-A555-40C2-9BAD-37CBDF0C1A86}" type="presOf" srcId="{B633686F-ADF5-4D03-B98D-410A993F6900}" destId="{743398F8-614D-4430-985A-4C2BDA5B6590}" srcOrd="0" destOrd="0" presId="urn:microsoft.com/office/officeart/2005/8/layout/vProcess5"/>
    <dgm:cxn modelId="{E26D2AA6-1EBE-4D8E-9691-E68A3D7BDDD8}" type="presOf" srcId="{1C1829AE-3C65-4326-957B-694F56F21BC8}" destId="{538357B9-828E-4950-89C5-6825F95A2EB9}" srcOrd="0" destOrd="0" presId="urn:microsoft.com/office/officeart/2005/8/layout/vProcess5"/>
    <dgm:cxn modelId="{86C398A8-6610-4177-A6AC-F77E58594B30}" type="presOf" srcId="{57FE5B07-7509-4751-A608-1F560FB46940}" destId="{72DB28C4-560B-42B1-A8B9-C2A149CD5F94}" srcOrd="0" destOrd="0" presId="urn:microsoft.com/office/officeart/2005/8/layout/vProcess5"/>
    <dgm:cxn modelId="{A1011EBE-5FD2-462B-9527-26FB37DE40BA}" type="presOf" srcId="{499B0E52-EAF9-44AD-8DCC-CEB136EC5A10}" destId="{964D061A-9EE0-4B0B-B1BA-15E0A9FE7792}" srcOrd="1" destOrd="0" presId="urn:microsoft.com/office/officeart/2005/8/layout/vProcess5"/>
    <dgm:cxn modelId="{839DD0D1-AB30-4BD8-A372-0106A6036305}" type="presOf" srcId="{B633686F-ADF5-4D03-B98D-410A993F6900}" destId="{37B7A2D4-DDA0-410F-8FEB-48BC94717178}" srcOrd="1" destOrd="0" presId="urn:microsoft.com/office/officeart/2005/8/layout/vProcess5"/>
    <dgm:cxn modelId="{36A889D2-8B9F-4989-9F69-FD115F00EA10}" type="presOf" srcId="{974ED533-F27E-40FE-A0BA-EF110A823942}" destId="{0AF85308-1E7C-435F-86C3-697D22D2866D}" srcOrd="0" destOrd="0" presId="urn:microsoft.com/office/officeart/2005/8/layout/vProcess5"/>
    <dgm:cxn modelId="{D7F7A7E2-75C6-4839-A6A2-ABE97531D593}" srcId="{0E8CBB73-C600-4BCA-BEE4-7DCA08F61A6A}" destId="{B1CFB382-469E-4D26-BFB1-07B1A3307606}" srcOrd="0" destOrd="0" parTransId="{5A05D880-514C-42FE-882F-61E15F1B02C5}" sibTransId="{AE4AA22E-6C35-42AD-A84D-003A79CA5939}"/>
    <dgm:cxn modelId="{B131AEE2-1E94-466F-898A-7AEF4BC4E060}" srcId="{0E8CBB73-C600-4BCA-BEE4-7DCA08F61A6A}" destId="{B633686F-ADF5-4D03-B98D-410A993F6900}" srcOrd="1" destOrd="0" parTransId="{492A929E-2E45-452B-963F-FF08BABB9800}" sibTransId="{57FE5B07-7509-4751-A608-1F560FB46940}"/>
    <dgm:cxn modelId="{49956DE6-44A4-4E3E-B881-E87C87CE84D1}" type="presOf" srcId="{1C1829AE-3C65-4326-957B-694F56F21BC8}" destId="{55E00EE0-76D0-4D91-A897-6ADC7F3BA82E}" srcOrd="1" destOrd="0" presId="urn:microsoft.com/office/officeart/2005/8/layout/vProcess5"/>
    <dgm:cxn modelId="{01933BFE-0068-4C5C-9F37-5BF31D5DA2A2}" type="presOf" srcId="{AE4AA22E-6C35-42AD-A84D-003A79CA5939}" destId="{02941EB1-5732-4797-80EF-A018BAA0EE79}" srcOrd="0" destOrd="0" presId="urn:microsoft.com/office/officeart/2005/8/layout/vProcess5"/>
    <dgm:cxn modelId="{EF482771-8AA0-494E-8E85-17C8FFFA616A}" type="presParOf" srcId="{C23FA4B9-E071-40AD-AACD-7DD693F941FE}" destId="{C225E272-D2BD-49A8-934F-E5E1FF81F793}" srcOrd="0" destOrd="0" presId="urn:microsoft.com/office/officeart/2005/8/layout/vProcess5"/>
    <dgm:cxn modelId="{484598BD-C60E-410C-B588-6F2F0F1E9419}" type="presParOf" srcId="{C23FA4B9-E071-40AD-AACD-7DD693F941FE}" destId="{88690592-362C-49C1-B1E1-216A9CF895A5}" srcOrd="1" destOrd="0" presId="urn:microsoft.com/office/officeart/2005/8/layout/vProcess5"/>
    <dgm:cxn modelId="{D1DCFA24-EBDB-4107-BAB7-19545A029F5D}" type="presParOf" srcId="{C23FA4B9-E071-40AD-AACD-7DD693F941FE}" destId="{743398F8-614D-4430-985A-4C2BDA5B6590}" srcOrd="2" destOrd="0" presId="urn:microsoft.com/office/officeart/2005/8/layout/vProcess5"/>
    <dgm:cxn modelId="{4B1D8EA5-E076-4F7A-B4B9-E9F7E8947C69}" type="presParOf" srcId="{C23FA4B9-E071-40AD-AACD-7DD693F941FE}" destId="{538357B9-828E-4950-89C5-6825F95A2EB9}" srcOrd="3" destOrd="0" presId="urn:microsoft.com/office/officeart/2005/8/layout/vProcess5"/>
    <dgm:cxn modelId="{489EDD0C-2E1B-434D-903F-4019456EEE51}" type="presParOf" srcId="{C23FA4B9-E071-40AD-AACD-7DD693F941FE}" destId="{99FCBBA3-6422-4746-B0C7-6F0D30C3111B}" srcOrd="4" destOrd="0" presId="urn:microsoft.com/office/officeart/2005/8/layout/vProcess5"/>
    <dgm:cxn modelId="{744A06F3-CFA5-4B90-84B5-53CC26CE577F}" type="presParOf" srcId="{C23FA4B9-E071-40AD-AACD-7DD693F941FE}" destId="{02941EB1-5732-4797-80EF-A018BAA0EE79}" srcOrd="5" destOrd="0" presId="urn:microsoft.com/office/officeart/2005/8/layout/vProcess5"/>
    <dgm:cxn modelId="{646E8DC9-5592-43A5-AED9-4DD57CF3DD3B}" type="presParOf" srcId="{C23FA4B9-E071-40AD-AACD-7DD693F941FE}" destId="{72DB28C4-560B-42B1-A8B9-C2A149CD5F94}" srcOrd="6" destOrd="0" presId="urn:microsoft.com/office/officeart/2005/8/layout/vProcess5"/>
    <dgm:cxn modelId="{1E0B6749-EDB7-4949-BBF6-DAA6071A2A9C}" type="presParOf" srcId="{C23FA4B9-E071-40AD-AACD-7DD693F941FE}" destId="{0AF85308-1E7C-435F-86C3-697D22D2866D}" srcOrd="7" destOrd="0" presId="urn:microsoft.com/office/officeart/2005/8/layout/vProcess5"/>
    <dgm:cxn modelId="{0B7306BB-38F7-4132-9BC7-3BCDB64E42DE}" type="presParOf" srcId="{C23FA4B9-E071-40AD-AACD-7DD693F941FE}" destId="{A9EAB733-7B48-4821-854E-A8038086A29C}" srcOrd="8" destOrd="0" presId="urn:microsoft.com/office/officeart/2005/8/layout/vProcess5"/>
    <dgm:cxn modelId="{E2621B08-F8C0-454A-89A2-ABE7E8094BBA}" type="presParOf" srcId="{C23FA4B9-E071-40AD-AACD-7DD693F941FE}" destId="{37B7A2D4-DDA0-410F-8FEB-48BC94717178}" srcOrd="9" destOrd="0" presId="urn:microsoft.com/office/officeart/2005/8/layout/vProcess5"/>
    <dgm:cxn modelId="{2AF44E90-F2C4-4BDC-9B6F-8E0E5CBAC030}" type="presParOf" srcId="{C23FA4B9-E071-40AD-AACD-7DD693F941FE}" destId="{55E00EE0-76D0-4D91-A897-6ADC7F3BA82E}" srcOrd="10" destOrd="0" presId="urn:microsoft.com/office/officeart/2005/8/layout/vProcess5"/>
    <dgm:cxn modelId="{F552FC02-9607-4A3A-8FFB-ECB005B5C7D2}" type="presParOf" srcId="{C23FA4B9-E071-40AD-AACD-7DD693F941FE}" destId="{964D061A-9EE0-4B0B-B1BA-15E0A9FE7792}" srcOrd="11"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BCCC7E3-A4D5-43AE-A2BF-88D998658CCE}" type="doc">
      <dgm:prSet loTypeId="urn:microsoft.com/office/officeart/2005/8/layout/default" loCatId="list" qsTypeId="urn:microsoft.com/office/officeart/2005/8/quickstyle/simple4" qsCatId="simple" csTypeId="urn:microsoft.com/office/officeart/2005/8/colors/colorful5" csCatId="colorful"/>
      <dgm:spPr/>
      <dgm:t>
        <a:bodyPr/>
        <a:lstStyle/>
        <a:p>
          <a:endParaRPr lang="en-US"/>
        </a:p>
      </dgm:t>
    </dgm:pt>
    <dgm:pt modelId="{B3BF010A-7740-43B8-8AC4-904E6CE97053}">
      <dgm:prSet/>
      <dgm:spPr/>
      <dgm:t>
        <a:bodyPr/>
        <a:lstStyle/>
        <a:p>
          <a:r>
            <a:rPr lang="en-US"/>
            <a:t>If  the IF unit decodes a branch, it enters Held mode, waiting for the branch to be executed by the memory access unit.</a:t>
          </a:r>
        </a:p>
      </dgm:t>
    </dgm:pt>
    <dgm:pt modelId="{046E68DB-D89E-48BA-85D6-E8CC2505C612}" type="parTrans" cxnId="{E21FA9A9-E140-49AD-BE8B-4FD3BB412F9B}">
      <dgm:prSet/>
      <dgm:spPr/>
      <dgm:t>
        <a:bodyPr/>
        <a:lstStyle/>
        <a:p>
          <a:endParaRPr lang="en-US"/>
        </a:p>
      </dgm:t>
    </dgm:pt>
    <dgm:pt modelId="{61D078BE-DDED-4528-92D8-80454188A5FA}" type="sibTrans" cxnId="{E21FA9A9-E140-49AD-BE8B-4FD3BB412F9B}">
      <dgm:prSet/>
      <dgm:spPr/>
      <dgm:t>
        <a:bodyPr/>
        <a:lstStyle/>
        <a:p>
          <a:endParaRPr lang="en-US"/>
        </a:p>
      </dgm:t>
    </dgm:pt>
    <dgm:pt modelId="{8150B617-1BF7-4711-A447-780C1A5BAD90}">
      <dgm:prSet/>
      <dgm:spPr/>
      <dgm:t>
        <a:bodyPr/>
        <a:lstStyle/>
        <a:p>
          <a:r>
            <a:rPr lang="en-US" dirty="0"/>
            <a:t>Before accessing operands from the Registers, it checks for hazards. If a hazard is detected, the Unit enters the Held state and the instruction remains in the Instruction Decode Unit until the next clock, when the checks are repeated.</a:t>
          </a:r>
        </a:p>
      </dgm:t>
    </dgm:pt>
    <dgm:pt modelId="{D0CFC036-E2F6-4570-A22E-B1E292E89964}" type="parTrans" cxnId="{C422963B-2701-4AA8-9B2B-268C698C4B53}">
      <dgm:prSet/>
      <dgm:spPr/>
      <dgm:t>
        <a:bodyPr/>
        <a:lstStyle/>
        <a:p>
          <a:endParaRPr lang="en-US"/>
        </a:p>
      </dgm:t>
    </dgm:pt>
    <dgm:pt modelId="{FA8E93F5-74FC-4991-BF80-A6332A14CFF3}" type="sibTrans" cxnId="{C422963B-2701-4AA8-9B2B-268C698C4B53}">
      <dgm:prSet/>
      <dgm:spPr/>
      <dgm:t>
        <a:bodyPr/>
        <a:lstStyle/>
        <a:p>
          <a:endParaRPr lang="en-US"/>
        </a:p>
      </dgm:t>
    </dgm:pt>
    <dgm:pt modelId="{1679CAB1-5321-4B2B-BB5E-FEB16112B201}" type="pres">
      <dgm:prSet presAssocID="{FBCCC7E3-A4D5-43AE-A2BF-88D998658CCE}" presName="diagram" presStyleCnt="0">
        <dgm:presLayoutVars>
          <dgm:dir/>
          <dgm:resizeHandles val="exact"/>
        </dgm:presLayoutVars>
      </dgm:prSet>
      <dgm:spPr/>
    </dgm:pt>
    <dgm:pt modelId="{A740DD17-7E98-42AF-B736-F25660C08EBF}" type="pres">
      <dgm:prSet presAssocID="{B3BF010A-7740-43B8-8AC4-904E6CE97053}" presName="node" presStyleLbl="node1" presStyleIdx="0" presStyleCnt="2">
        <dgm:presLayoutVars>
          <dgm:bulletEnabled val="1"/>
        </dgm:presLayoutVars>
      </dgm:prSet>
      <dgm:spPr/>
    </dgm:pt>
    <dgm:pt modelId="{8C1D4E8E-BC56-4EBB-A5B8-FAA8DC58D73C}" type="pres">
      <dgm:prSet presAssocID="{61D078BE-DDED-4528-92D8-80454188A5FA}" presName="sibTrans" presStyleCnt="0"/>
      <dgm:spPr/>
    </dgm:pt>
    <dgm:pt modelId="{8B2781C7-49A2-409C-889D-59DAEA51AA71}" type="pres">
      <dgm:prSet presAssocID="{8150B617-1BF7-4711-A447-780C1A5BAD90}" presName="node" presStyleLbl="node1" presStyleIdx="1" presStyleCnt="2">
        <dgm:presLayoutVars>
          <dgm:bulletEnabled val="1"/>
        </dgm:presLayoutVars>
      </dgm:prSet>
      <dgm:spPr/>
    </dgm:pt>
  </dgm:ptLst>
  <dgm:cxnLst>
    <dgm:cxn modelId="{C422963B-2701-4AA8-9B2B-268C698C4B53}" srcId="{FBCCC7E3-A4D5-43AE-A2BF-88D998658CCE}" destId="{8150B617-1BF7-4711-A447-780C1A5BAD90}" srcOrd="1" destOrd="0" parTransId="{D0CFC036-E2F6-4570-A22E-B1E292E89964}" sibTransId="{FA8E93F5-74FC-4991-BF80-A6332A14CFF3}"/>
    <dgm:cxn modelId="{8152BD6A-DD1C-47A3-8143-3A4BFCD3DF3B}" type="presOf" srcId="{B3BF010A-7740-43B8-8AC4-904E6CE97053}" destId="{A740DD17-7E98-42AF-B736-F25660C08EBF}" srcOrd="0" destOrd="0" presId="urn:microsoft.com/office/officeart/2005/8/layout/default"/>
    <dgm:cxn modelId="{E21FA9A9-E140-49AD-BE8B-4FD3BB412F9B}" srcId="{FBCCC7E3-A4D5-43AE-A2BF-88D998658CCE}" destId="{B3BF010A-7740-43B8-8AC4-904E6CE97053}" srcOrd="0" destOrd="0" parTransId="{046E68DB-D89E-48BA-85D6-E8CC2505C612}" sibTransId="{61D078BE-DDED-4528-92D8-80454188A5FA}"/>
    <dgm:cxn modelId="{951C5BBD-8568-42A9-B793-987E2EF5A43F}" type="presOf" srcId="{FBCCC7E3-A4D5-43AE-A2BF-88D998658CCE}" destId="{1679CAB1-5321-4B2B-BB5E-FEB16112B201}" srcOrd="0" destOrd="0" presId="urn:microsoft.com/office/officeart/2005/8/layout/default"/>
    <dgm:cxn modelId="{A46FB8FE-EE97-440D-9E02-8BA66ED7CD01}" type="presOf" srcId="{8150B617-1BF7-4711-A447-780C1A5BAD90}" destId="{8B2781C7-49A2-409C-889D-59DAEA51AA71}" srcOrd="0" destOrd="0" presId="urn:microsoft.com/office/officeart/2005/8/layout/default"/>
    <dgm:cxn modelId="{671AD860-4209-48C2-9EF1-C15BFA73AAF8}" type="presParOf" srcId="{1679CAB1-5321-4B2B-BB5E-FEB16112B201}" destId="{A740DD17-7E98-42AF-B736-F25660C08EBF}" srcOrd="0" destOrd="0" presId="urn:microsoft.com/office/officeart/2005/8/layout/default"/>
    <dgm:cxn modelId="{34C8F06A-29A8-4BB5-A3BE-F3DD13034560}" type="presParOf" srcId="{1679CAB1-5321-4B2B-BB5E-FEB16112B201}" destId="{8C1D4E8E-BC56-4EBB-A5B8-FAA8DC58D73C}" srcOrd="1" destOrd="0" presId="urn:microsoft.com/office/officeart/2005/8/layout/default"/>
    <dgm:cxn modelId="{D18B341D-FA99-4602-A264-C6179261E4B1}" type="presParOf" srcId="{1679CAB1-5321-4B2B-BB5E-FEB16112B201}" destId="{8B2781C7-49A2-409C-889D-59DAEA51AA71}" srcOrd="2"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B857EFA-DC6F-436E-B66B-4A5810729E9D}" type="doc">
      <dgm:prSet loTypeId="urn:microsoft.com/office/officeart/2005/8/layout/vList2" loCatId="list" qsTypeId="urn:microsoft.com/office/officeart/2005/8/quickstyle/simple5" qsCatId="simple" csTypeId="urn:microsoft.com/office/officeart/2005/8/colors/accent1_2" csCatId="accent1" phldr="1"/>
      <dgm:spPr/>
      <dgm:t>
        <a:bodyPr/>
        <a:lstStyle/>
        <a:p>
          <a:endParaRPr lang="en-US"/>
        </a:p>
      </dgm:t>
    </dgm:pt>
    <dgm:pt modelId="{98704231-3462-4D40-9F08-38662D43C94D}">
      <dgm:prSet custT="1"/>
      <dgm:spPr/>
      <dgm:t>
        <a:bodyPr/>
        <a:lstStyle/>
        <a:p>
          <a:r>
            <a:rPr lang="en-US" sz="2200" b="0" i="0" dirty="0">
              <a:latin typeface="Times New Roman" panose="02020603050405020304" pitchFamily="18" charset="0"/>
              <a:cs typeface="Times New Roman" panose="02020603050405020304" pitchFamily="18" charset="0"/>
            </a:rPr>
            <a:t>DLX arithmetic assembly code instructions are of the form: </a:t>
          </a:r>
          <a:r>
            <a:rPr lang="en-US" sz="2200" b="0" i="0" dirty="0" err="1">
              <a:latin typeface="Times New Roman" panose="02020603050405020304" pitchFamily="18" charset="0"/>
              <a:cs typeface="Times New Roman" panose="02020603050405020304" pitchFamily="18" charset="0"/>
            </a:rPr>
            <a:t>func</a:t>
          </a:r>
          <a:r>
            <a:rPr lang="en-US" sz="2200" b="0" i="0" dirty="0">
              <a:latin typeface="Times New Roman" panose="02020603050405020304" pitchFamily="18" charset="0"/>
              <a:cs typeface="Times New Roman" panose="02020603050405020304" pitchFamily="18" charset="0"/>
            </a:rPr>
            <a:t> rd &lt;- rs1 rs2, for example: ADD R1 R2 R3 means R1 = R2 + R3</a:t>
          </a:r>
          <a:endParaRPr lang="en-US" sz="2200" dirty="0">
            <a:latin typeface="Times New Roman" panose="02020603050405020304" pitchFamily="18" charset="0"/>
            <a:cs typeface="Times New Roman" panose="02020603050405020304" pitchFamily="18" charset="0"/>
          </a:endParaRPr>
        </a:p>
      </dgm:t>
    </dgm:pt>
    <dgm:pt modelId="{65FCF1EB-0E72-4603-B0AF-B8BF91C06769}" type="parTrans" cxnId="{553A47B8-EB5C-44CF-905C-64E23FD438B0}">
      <dgm:prSet/>
      <dgm:spPr/>
      <dgm:t>
        <a:bodyPr/>
        <a:lstStyle/>
        <a:p>
          <a:endParaRPr lang="en-US"/>
        </a:p>
      </dgm:t>
    </dgm:pt>
    <dgm:pt modelId="{B61549C2-F224-4DF4-B800-CC4C74E1BD91}" type="sibTrans" cxnId="{553A47B8-EB5C-44CF-905C-64E23FD438B0}">
      <dgm:prSet/>
      <dgm:spPr/>
      <dgm:t>
        <a:bodyPr/>
        <a:lstStyle/>
        <a:p>
          <a:endParaRPr lang="en-US"/>
        </a:p>
      </dgm:t>
    </dgm:pt>
    <dgm:pt modelId="{5A14DEBA-C836-49C9-9070-337C3D9106D4}">
      <dgm:prSet custT="1"/>
      <dgm:spPr/>
      <dgm:t>
        <a:bodyPr/>
        <a:lstStyle/>
        <a:p>
          <a:r>
            <a:rPr lang="en-US" sz="2200" b="0" i="0" dirty="0">
              <a:latin typeface="Times New Roman" panose="02020603050405020304" pitchFamily="18" charset="0"/>
              <a:cs typeface="Times New Roman" panose="02020603050405020304" pitchFamily="18" charset="0"/>
            </a:rPr>
            <a:t>Load instructions are of the form:   LW R1 4(R0). load R1 with the value in the memory location whose address is formed by adding 4 to the contents of R0</a:t>
          </a:r>
          <a:endParaRPr lang="en-US" sz="2200" dirty="0">
            <a:latin typeface="Times New Roman" panose="02020603050405020304" pitchFamily="18" charset="0"/>
            <a:cs typeface="Times New Roman" panose="02020603050405020304" pitchFamily="18" charset="0"/>
          </a:endParaRPr>
        </a:p>
      </dgm:t>
    </dgm:pt>
    <dgm:pt modelId="{E16CECD3-CC37-498E-87AA-83F8CA7A26C7}" type="parTrans" cxnId="{2BB406D9-4700-4846-A9A9-4D3D0E0ECCD8}">
      <dgm:prSet/>
      <dgm:spPr/>
      <dgm:t>
        <a:bodyPr/>
        <a:lstStyle/>
        <a:p>
          <a:endParaRPr lang="en-US"/>
        </a:p>
      </dgm:t>
    </dgm:pt>
    <dgm:pt modelId="{66D6A6D0-0EC5-4A06-9829-C06ACAFFB9A4}" type="sibTrans" cxnId="{2BB406D9-4700-4846-A9A9-4D3D0E0ECCD8}">
      <dgm:prSet/>
      <dgm:spPr/>
      <dgm:t>
        <a:bodyPr/>
        <a:lstStyle/>
        <a:p>
          <a:endParaRPr lang="en-US"/>
        </a:p>
      </dgm:t>
    </dgm:pt>
    <dgm:pt modelId="{673E9CD1-7419-42B7-834A-D96C47F7AA65}">
      <dgm:prSet custT="1"/>
      <dgm:spPr/>
      <dgm:t>
        <a:bodyPr/>
        <a:lstStyle/>
        <a:p>
          <a:r>
            <a:rPr lang="en-US" sz="2200" b="0" i="0" dirty="0">
              <a:latin typeface="Times New Roman" panose="02020603050405020304" pitchFamily="18" charset="0"/>
              <a:cs typeface="Times New Roman" panose="02020603050405020304" pitchFamily="18" charset="0"/>
            </a:rPr>
            <a:t>Store instruction are of the form:   SF 32(R7) F3. write the value in F3 into the memory location whose address is formed by adding 32 to the contents of R7</a:t>
          </a:r>
          <a:endParaRPr lang="en-US" sz="2200" dirty="0">
            <a:latin typeface="Times New Roman" panose="02020603050405020304" pitchFamily="18" charset="0"/>
            <a:cs typeface="Times New Roman" panose="02020603050405020304" pitchFamily="18" charset="0"/>
          </a:endParaRPr>
        </a:p>
      </dgm:t>
    </dgm:pt>
    <dgm:pt modelId="{15DF2B60-E9CF-430B-AECF-3A99D0BB0681}" type="sibTrans" cxnId="{44CC5B39-D2E9-4703-9245-D1BDD1748930}">
      <dgm:prSet/>
      <dgm:spPr/>
      <dgm:t>
        <a:bodyPr/>
        <a:lstStyle/>
        <a:p>
          <a:endParaRPr lang="en-US"/>
        </a:p>
      </dgm:t>
    </dgm:pt>
    <dgm:pt modelId="{7199ED3F-BE5A-4ECA-83F4-D5C1812A9D71}" type="parTrans" cxnId="{44CC5B39-D2E9-4703-9245-D1BDD1748930}">
      <dgm:prSet/>
      <dgm:spPr/>
      <dgm:t>
        <a:bodyPr/>
        <a:lstStyle/>
        <a:p>
          <a:endParaRPr lang="en-US"/>
        </a:p>
      </dgm:t>
    </dgm:pt>
    <dgm:pt modelId="{A83620B2-E433-4704-AAE0-D20A11ECDA18}">
      <dgm:prSet custT="1"/>
      <dgm:spPr/>
      <dgm:t>
        <a:bodyPr/>
        <a:lstStyle/>
        <a:p>
          <a:r>
            <a:rPr lang="en-US" sz="2200" b="0" i="0" dirty="0">
              <a:latin typeface="Times New Roman" panose="02020603050405020304" pitchFamily="18" charset="0"/>
              <a:cs typeface="Times New Roman" panose="02020603050405020304" pitchFamily="18" charset="0"/>
            </a:rPr>
            <a:t>For compare instructions, the instruction is 70 bits fetched as two successive 35-bit words, each half consists of an instruction with an additional 3-bit field to specify which of the predicate registers the instruction is predicated on.</a:t>
          </a:r>
          <a:endParaRPr lang="en-US" sz="2200" dirty="0">
            <a:latin typeface="Times New Roman" panose="02020603050405020304" pitchFamily="18" charset="0"/>
            <a:cs typeface="Times New Roman" panose="02020603050405020304" pitchFamily="18" charset="0"/>
          </a:endParaRPr>
        </a:p>
      </dgm:t>
    </dgm:pt>
    <dgm:pt modelId="{D9073DC4-41DA-47EC-BA09-30C27FDF5540}" type="sibTrans" cxnId="{D6E9EEEA-0516-4829-B7D9-AB7A4B1157B9}">
      <dgm:prSet/>
      <dgm:spPr/>
      <dgm:t>
        <a:bodyPr/>
        <a:lstStyle/>
        <a:p>
          <a:endParaRPr lang="en-US"/>
        </a:p>
      </dgm:t>
    </dgm:pt>
    <dgm:pt modelId="{9966B8C9-2293-4869-9918-21BE9F5B4241}" type="parTrans" cxnId="{D6E9EEEA-0516-4829-B7D9-AB7A4B1157B9}">
      <dgm:prSet/>
      <dgm:spPr/>
      <dgm:t>
        <a:bodyPr/>
        <a:lstStyle/>
        <a:p>
          <a:endParaRPr lang="en-US"/>
        </a:p>
      </dgm:t>
    </dgm:pt>
    <dgm:pt modelId="{1504C970-CCE7-43EC-B137-44E90445F882}" type="pres">
      <dgm:prSet presAssocID="{BB857EFA-DC6F-436E-B66B-4A5810729E9D}" presName="linear" presStyleCnt="0">
        <dgm:presLayoutVars>
          <dgm:animLvl val="lvl"/>
          <dgm:resizeHandles val="exact"/>
        </dgm:presLayoutVars>
      </dgm:prSet>
      <dgm:spPr/>
    </dgm:pt>
    <dgm:pt modelId="{509B776D-9EB7-4AF6-AF2D-19814D7A0D9A}" type="pres">
      <dgm:prSet presAssocID="{98704231-3462-4D40-9F08-38662D43C94D}" presName="parentText" presStyleLbl="node1" presStyleIdx="0" presStyleCnt="4">
        <dgm:presLayoutVars>
          <dgm:chMax val="0"/>
          <dgm:bulletEnabled val="1"/>
        </dgm:presLayoutVars>
      </dgm:prSet>
      <dgm:spPr/>
    </dgm:pt>
    <dgm:pt modelId="{E87AC65F-EBBD-4AED-B4A0-81EDB08D8E05}" type="pres">
      <dgm:prSet presAssocID="{B61549C2-F224-4DF4-B800-CC4C74E1BD91}" presName="spacer" presStyleCnt="0"/>
      <dgm:spPr/>
    </dgm:pt>
    <dgm:pt modelId="{07FCC4A7-9A12-4956-ACD6-F11F552C99C0}" type="pres">
      <dgm:prSet presAssocID="{5A14DEBA-C836-49C9-9070-337C3D9106D4}" presName="parentText" presStyleLbl="node1" presStyleIdx="1" presStyleCnt="4">
        <dgm:presLayoutVars>
          <dgm:chMax val="0"/>
          <dgm:bulletEnabled val="1"/>
        </dgm:presLayoutVars>
      </dgm:prSet>
      <dgm:spPr/>
    </dgm:pt>
    <dgm:pt modelId="{C6B7DAE7-A998-4DDE-92C0-345325B3D679}" type="pres">
      <dgm:prSet presAssocID="{66D6A6D0-0EC5-4A06-9829-C06ACAFFB9A4}" presName="spacer" presStyleCnt="0"/>
      <dgm:spPr/>
    </dgm:pt>
    <dgm:pt modelId="{E5F16994-6C13-4A17-9AB0-542C12BE6313}" type="pres">
      <dgm:prSet presAssocID="{673E9CD1-7419-42B7-834A-D96C47F7AA65}" presName="parentText" presStyleLbl="node1" presStyleIdx="2" presStyleCnt="4">
        <dgm:presLayoutVars>
          <dgm:chMax val="0"/>
          <dgm:bulletEnabled val="1"/>
        </dgm:presLayoutVars>
      </dgm:prSet>
      <dgm:spPr/>
    </dgm:pt>
    <dgm:pt modelId="{76C69A8A-2B20-4A3C-A7C2-651F17DCA5A3}" type="pres">
      <dgm:prSet presAssocID="{15DF2B60-E9CF-430B-AECF-3A99D0BB0681}" presName="spacer" presStyleCnt="0"/>
      <dgm:spPr/>
    </dgm:pt>
    <dgm:pt modelId="{3A9D928B-51BA-42A7-8CF8-7A451330C9C9}" type="pres">
      <dgm:prSet presAssocID="{A83620B2-E433-4704-AAE0-D20A11ECDA18}" presName="parentText" presStyleLbl="node1" presStyleIdx="3" presStyleCnt="4">
        <dgm:presLayoutVars>
          <dgm:chMax val="0"/>
          <dgm:bulletEnabled val="1"/>
        </dgm:presLayoutVars>
      </dgm:prSet>
      <dgm:spPr/>
    </dgm:pt>
  </dgm:ptLst>
  <dgm:cxnLst>
    <dgm:cxn modelId="{8E2BB918-2F6C-4041-BC41-029C868AC327}" type="presOf" srcId="{A83620B2-E433-4704-AAE0-D20A11ECDA18}" destId="{3A9D928B-51BA-42A7-8CF8-7A451330C9C9}" srcOrd="0" destOrd="0" presId="urn:microsoft.com/office/officeart/2005/8/layout/vList2"/>
    <dgm:cxn modelId="{44CC5B39-D2E9-4703-9245-D1BDD1748930}" srcId="{BB857EFA-DC6F-436E-B66B-4A5810729E9D}" destId="{673E9CD1-7419-42B7-834A-D96C47F7AA65}" srcOrd="2" destOrd="0" parTransId="{7199ED3F-BE5A-4ECA-83F4-D5C1812A9D71}" sibTransId="{15DF2B60-E9CF-430B-AECF-3A99D0BB0681}"/>
    <dgm:cxn modelId="{D5424047-A71A-4280-951C-382E177DF28D}" type="presOf" srcId="{673E9CD1-7419-42B7-834A-D96C47F7AA65}" destId="{E5F16994-6C13-4A17-9AB0-542C12BE6313}" srcOrd="0" destOrd="0" presId="urn:microsoft.com/office/officeart/2005/8/layout/vList2"/>
    <dgm:cxn modelId="{553A47B8-EB5C-44CF-905C-64E23FD438B0}" srcId="{BB857EFA-DC6F-436E-B66B-4A5810729E9D}" destId="{98704231-3462-4D40-9F08-38662D43C94D}" srcOrd="0" destOrd="0" parTransId="{65FCF1EB-0E72-4603-B0AF-B8BF91C06769}" sibTransId="{B61549C2-F224-4DF4-B800-CC4C74E1BD91}"/>
    <dgm:cxn modelId="{C053A6C9-41D6-4C32-A0B7-469CF9473110}" type="presOf" srcId="{98704231-3462-4D40-9F08-38662D43C94D}" destId="{509B776D-9EB7-4AF6-AF2D-19814D7A0D9A}" srcOrd="0" destOrd="0" presId="urn:microsoft.com/office/officeart/2005/8/layout/vList2"/>
    <dgm:cxn modelId="{1EB5BBD8-F60F-41E6-B7A4-16AA245743FB}" type="presOf" srcId="{BB857EFA-DC6F-436E-B66B-4A5810729E9D}" destId="{1504C970-CCE7-43EC-B137-44E90445F882}" srcOrd="0" destOrd="0" presId="urn:microsoft.com/office/officeart/2005/8/layout/vList2"/>
    <dgm:cxn modelId="{2BB406D9-4700-4846-A9A9-4D3D0E0ECCD8}" srcId="{BB857EFA-DC6F-436E-B66B-4A5810729E9D}" destId="{5A14DEBA-C836-49C9-9070-337C3D9106D4}" srcOrd="1" destOrd="0" parTransId="{E16CECD3-CC37-498E-87AA-83F8CA7A26C7}" sibTransId="{66D6A6D0-0EC5-4A06-9829-C06ACAFFB9A4}"/>
    <dgm:cxn modelId="{D6E9EEEA-0516-4829-B7D9-AB7A4B1157B9}" srcId="{BB857EFA-DC6F-436E-B66B-4A5810729E9D}" destId="{A83620B2-E433-4704-AAE0-D20A11ECDA18}" srcOrd="3" destOrd="0" parTransId="{9966B8C9-2293-4869-9918-21BE9F5B4241}" sibTransId="{D9073DC4-41DA-47EC-BA09-30C27FDF5540}"/>
    <dgm:cxn modelId="{24A80DEC-2A39-4CD5-81D6-0E1B9CBC3714}" type="presOf" srcId="{5A14DEBA-C836-49C9-9070-337C3D9106D4}" destId="{07FCC4A7-9A12-4956-ACD6-F11F552C99C0}" srcOrd="0" destOrd="0" presId="urn:microsoft.com/office/officeart/2005/8/layout/vList2"/>
    <dgm:cxn modelId="{4563101C-0949-4F36-8012-D27E3FD63EE5}" type="presParOf" srcId="{1504C970-CCE7-43EC-B137-44E90445F882}" destId="{509B776D-9EB7-4AF6-AF2D-19814D7A0D9A}" srcOrd="0" destOrd="0" presId="urn:microsoft.com/office/officeart/2005/8/layout/vList2"/>
    <dgm:cxn modelId="{2D689804-19D1-4336-8291-ED2BAD68C93D}" type="presParOf" srcId="{1504C970-CCE7-43EC-B137-44E90445F882}" destId="{E87AC65F-EBBD-4AED-B4A0-81EDB08D8E05}" srcOrd="1" destOrd="0" presId="urn:microsoft.com/office/officeart/2005/8/layout/vList2"/>
    <dgm:cxn modelId="{08E76502-9A63-4EBC-B3FC-7246F93D37F3}" type="presParOf" srcId="{1504C970-CCE7-43EC-B137-44E90445F882}" destId="{07FCC4A7-9A12-4956-ACD6-F11F552C99C0}" srcOrd="2" destOrd="0" presId="urn:microsoft.com/office/officeart/2005/8/layout/vList2"/>
    <dgm:cxn modelId="{475D43FE-ADDE-4EDC-A4EE-B7298D95214E}" type="presParOf" srcId="{1504C970-CCE7-43EC-B137-44E90445F882}" destId="{C6B7DAE7-A998-4DDE-92C0-345325B3D679}" srcOrd="3" destOrd="0" presId="urn:microsoft.com/office/officeart/2005/8/layout/vList2"/>
    <dgm:cxn modelId="{063C7C82-4DA5-40F5-B99C-809B7A56E012}" type="presParOf" srcId="{1504C970-CCE7-43EC-B137-44E90445F882}" destId="{E5F16994-6C13-4A17-9AB0-542C12BE6313}" srcOrd="4" destOrd="0" presId="urn:microsoft.com/office/officeart/2005/8/layout/vList2"/>
    <dgm:cxn modelId="{413E9D64-38A6-4E83-B221-BFD6DCCE8B23}" type="presParOf" srcId="{1504C970-CCE7-43EC-B137-44E90445F882}" destId="{76C69A8A-2B20-4A3C-A7C2-651F17DCA5A3}" srcOrd="5" destOrd="0" presId="urn:microsoft.com/office/officeart/2005/8/layout/vList2"/>
    <dgm:cxn modelId="{6DF62476-7779-4D79-961E-B4D5C7C72F82}" type="presParOf" srcId="{1504C970-CCE7-43EC-B137-44E90445F882}" destId="{3A9D928B-51BA-42A7-8CF8-7A451330C9C9}"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B857EFA-DC6F-436E-B66B-4A5810729E9D}" type="doc">
      <dgm:prSet loTypeId="urn:microsoft.com/office/officeart/2005/8/layout/vList2" loCatId="list" qsTypeId="urn:microsoft.com/office/officeart/2005/8/quickstyle/simple5" qsCatId="simple" csTypeId="urn:microsoft.com/office/officeart/2005/8/colors/accent1_2" csCatId="accent1" phldr="1"/>
      <dgm:spPr/>
      <dgm:t>
        <a:bodyPr/>
        <a:lstStyle/>
        <a:p>
          <a:endParaRPr lang="en-US"/>
        </a:p>
      </dgm:t>
    </dgm:pt>
    <dgm:pt modelId="{98704231-3462-4D40-9F08-38662D43C94D}">
      <dgm:prSet/>
      <dgm:spPr/>
      <dgm:t>
        <a:bodyPr/>
        <a:lstStyle/>
        <a:p>
          <a:r>
            <a:rPr lang="en-US" b="0" i="0" dirty="0"/>
            <a:t>The DLX has a delayed branch mechanism which means that the instruction immediately following a branch is executed regardless of the outcome of the branch.</a:t>
          </a:r>
          <a:endParaRPr lang="en-US" dirty="0"/>
        </a:p>
      </dgm:t>
    </dgm:pt>
    <dgm:pt modelId="{65FCF1EB-0E72-4603-B0AF-B8BF91C06769}" type="parTrans" cxnId="{553A47B8-EB5C-44CF-905C-64E23FD438B0}">
      <dgm:prSet/>
      <dgm:spPr/>
      <dgm:t>
        <a:bodyPr/>
        <a:lstStyle/>
        <a:p>
          <a:endParaRPr lang="en-US"/>
        </a:p>
      </dgm:t>
    </dgm:pt>
    <dgm:pt modelId="{B61549C2-F224-4DF4-B800-CC4C74E1BD91}" type="sibTrans" cxnId="{553A47B8-EB5C-44CF-905C-64E23FD438B0}">
      <dgm:prSet/>
      <dgm:spPr/>
      <dgm:t>
        <a:bodyPr/>
        <a:lstStyle/>
        <a:p>
          <a:endParaRPr lang="en-US"/>
        </a:p>
      </dgm:t>
    </dgm:pt>
    <dgm:pt modelId="{673E9CD1-7419-42B7-834A-D96C47F7AA65}">
      <dgm:prSet/>
      <dgm:spPr/>
      <dgm:t>
        <a:bodyPr/>
        <a:lstStyle/>
        <a:p>
          <a:r>
            <a:rPr lang="en-US" b="0" i="0" dirty="0"/>
            <a:t>The DLX-Pred instruction set includes a set of comparison instructions which set a pair of specified predicate registers, one to true and one to false, depending on the result of the comparison. These instructions are named similarly to the DLX compare instructions, but with the addition of a P, to show that they set predicate registers rather than general purpose registers. Thus, the instructions are SPEQ, SPNE,SPGT, SPGE, SPLT and SPLE</a:t>
          </a:r>
          <a:endParaRPr lang="en-US" dirty="0"/>
        </a:p>
      </dgm:t>
    </dgm:pt>
    <dgm:pt modelId="{15DF2B60-E9CF-430B-AECF-3A99D0BB0681}" type="sibTrans" cxnId="{44CC5B39-D2E9-4703-9245-D1BDD1748930}">
      <dgm:prSet/>
      <dgm:spPr/>
      <dgm:t>
        <a:bodyPr/>
        <a:lstStyle/>
        <a:p>
          <a:endParaRPr lang="en-US"/>
        </a:p>
      </dgm:t>
    </dgm:pt>
    <dgm:pt modelId="{7199ED3F-BE5A-4ECA-83F4-D5C1812A9D71}" type="parTrans" cxnId="{44CC5B39-D2E9-4703-9245-D1BDD1748930}">
      <dgm:prSet/>
      <dgm:spPr/>
      <dgm:t>
        <a:bodyPr/>
        <a:lstStyle/>
        <a:p>
          <a:endParaRPr lang="en-US"/>
        </a:p>
      </dgm:t>
    </dgm:pt>
    <dgm:pt modelId="{1504C970-CCE7-43EC-B137-44E90445F882}" type="pres">
      <dgm:prSet presAssocID="{BB857EFA-DC6F-436E-B66B-4A5810729E9D}" presName="linear" presStyleCnt="0">
        <dgm:presLayoutVars>
          <dgm:animLvl val="lvl"/>
          <dgm:resizeHandles val="exact"/>
        </dgm:presLayoutVars>
      </dgm:prSet>
      <dgm:spPr/>
    </dgm:pt>
    <dgm:pt modelId="{509B776D-9EB7-4AF6-AF2D-19814D7A0D9A}" type="pres">
      <dgm:prSet presAssocID="{98704231-3462-4D40-9F08-38662D43C94D}" presName="parentText" presStyleLbl="node1" presStyleIdx="0" presStyleCnt="2">
        <dgm:presLayoutVars>
          <dgm:chMax val="0"/>
          <dgm:bulletEnabled val="1"/>
        </dgm:presLayoutVars>
      </dgm:prSet>
      <dgm:spPr/>
    </dgm:pt>
    <dgm:pt modelId="{E87AC65F-EBBD-4AED-B4A0-81EDB08D8E05}" type="pres">
      <dgm:prSet presAssocID="{B61549C2-F224-4DF4-B800-CC4C74E1BD91}" presName="spacer" presStyleCnt="0"/>
      <dgm:spPr/>
    </dgm:pt>
    <dgm:pt modelId="{E5F16994-6C13-4A17-9AB0-542C12BE6313}" type="pres">
      <dgm:prSet presAssocID="{673E9CD1-7419-42B7-834A-D96C47F7AA65}" presName="parentText" presStyleLbl="node1" presStyleIdx="1" presStyleCnt="2">
        <dgm:presLayoutVars>
          <dgm:chMax val="0"/>
          <dgm:bulletEnabled val="1"/>
        </dgm:presLayoutVars>
      </dgm:prSet>
      <dgm:spPr/>
    </dgm:pt>
  </dgm:ptLst>
  <dgm:cxnLst>
    <dgm:cxn modelId="{44CC5B39-D2E9-4703-9245-D1BDD1748930}" srcId="{BB857EFA-DC6F-436E-B66B-4A5810729E9D}" destId="{673E9CD1-7419-42B7-834A-D96C47F7AA65}" srcOrd="1" destOrd="0" parTransId="{7199ED3F-BE5A-4ECA-83F4-D5C1812A9D71}" sibTransId="{15DF2B60-E9CF-430B-AECF-3A99D0BB0681}"/>
    <dgm:cxn modelId="{D5424047-A71A-4280-951C-382E177DF28D}" type="presOf" srcId="{673E9CD1-7419-42B7-834A-D96C47F7AA65}" destId="{E5F16994-6C13-4A17-9AB0-542C12BE6313}" srcOrd="0" destOrd="0" presId="urn:microsoft.com/office/officeart/2005/8/layout/vList2"/>
    <dgm:cxn modelId="{553A47B8-EB5C-44CF-905C-64E23FD438B0}" srcId="{BB857EFA-DC6F-436E-B66B-4A5810729E9D}" destId="{98704231-3462-4D40-9F08-38662D43C94D}" srcOrd="0" destOrd="0" parTransId="{65FCF1EB-0E72-4603-B0AF-B8BF91C06769}" sibTransId="{B61549C2-F224-4DF4-B800-CC4C74E1BD91}"/>
    <dgm:cxn modelId="{C053A6C9-41D6-4C32-A0B7-469CF9473110}" type="presOf" srcId="{98704231-3462-4D40-9F08-38662D43C94D}" destId="{509B776D-9EB7-4AF6-AF2D-19814D7A0D9A}" srcOrd="0" destOrd="0" presId="urn:microsoft.com/office/officeart/2005/8/layout/vList2"/>
    <dgm:cxn modelId="{1EB5BBD8-F60F-41E6-B7A4-16AA245743FB}" type="presOf" srcId="{BB857EFA-DC6F-436E-B66B-4A5810729E9D}" destId="{1504C970-CCE7-43EC-B137-44E90445F882}" srcOrd="0" destOrd="0" presId="urn:microsoft.com/office/officeart/2005/8/layout/vList2"/>
    <dgm:cxn modelId="{4563101C-0949-4F36-8012-D27E3FD63EE5}" type="presParOf" srcId="{1504C970-CCE7-43EC-B137-44E90445F882}" destId="{509B776D-9EB7-4AF6-AF2D-19814D7A0D9A}" srcOrd="0" destOrd="0" presId="urn:microsoft.com/office/officeart/2005/8/layout/vList2"/>
    <dgm:cxn modelId="{2D689804-19D1-4336-8291-ED2BAD68C93D}" type="presParOf" srcId="{1504C970-CCE7-43EC-B137-44E90445F882}" destId="{E87AC65F-EBBD-4AED-B4A0-81EDB08D8E05}" srcOrd="1" destOrd="0" presId="urn:microsoft.com/office/officeart/2005/8/layout/vList2"/>
    <dgm:cxn modelId="{063C7C82-4DA5-40F5-B99C-809B7A56E012}" type="presParOf" srcId="{1504C970-CCE7-43EC-B137-44E90445F882}" destId="{E5F16994-6C13-4A17-9AB0-542C12BE6313}"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8690592-362C-49C1-B1E1-216A9CF895A5}">
      <dsp:nvSpPr>
        <dsp:cNvPr id="0" name=""/>
        <dsp:cNvSpPr/>
      </dsp:nvSpPr>
      <dsp:spPr>
        <a:xfrm>
          <a:off x="0" y="0"/>
          <a:ext cx="8412480" cy="1006715"/>
        </a:xfrm>
        <a:prstGeom prst="roundRect">
          <a:avLst>
            <a:gd name="adj" fmla="val 10000"/>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dirty="0"/>
            <a:t>The Instruction Fetch unit sends an instruction along each of the two data paths to the Instruction Decode unit. The register file can supply the values of four registers in the same cycle</a:t>
          </a:r>
        </a:p>
      </dsp:txBody>
      <dsp:txXfrm>
        <a:off x="29486" y="29486"/>
        <a:ext cx="7241087" cy="947743"/>
      </dsp:txXfrm>
    </dsp:sp>
    <dsp:sp modelId="{743398F8-614D-4430-985A-4C2BDA5B6590}">
      <dsp:nvSpPr>
        <dsp:cNvPr id="0" name=""/>
        <dsp:cNvSpPr/>
      </dsp:nvSpPr>
      <dsp:spPr>
        <a:xfrm>
          <a:off x="704545" y="1189754"/>
          <a:ext cx="8412480" cy="1006715"/>
        </a:xfrm>
        <a:prstGeom prst="roundRect">
          <a:avLst>
            <a:gd name="adj" fmla="val 10000"/>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b="0" i="0" kern="1200"/>
            <a:t>The Instruction Decode unit sends an instruction to each of the two Integer Execution units.</a:t>
          </a:r>
          <a:endParaRPr lang="en-US" sz="1900" kern="1200"/>
        </a:p>
      </dsp:txBody>
      <dsp:txXfrm>
        <a:off x="734031" y="1219240"/>
        <a:ext cx="6994597" cy="947743"/>
      </dsp:txXfrm>
    </dsp:sp>
    <dsp:sp modelId="{538357B9-828E-4950-89C5-6825F95A2EB9}">
      <dsp:nvSpPr>
        <dsp:cNvPr id="0" name=""/>
        <dsp:cNvSpPr/>
      </dsp:nvSpPr>
      <dsp:spPr>
        <a:xfrm>
          <a:off x="1398574" y="2379508"/>
          <a:ext cx="8412480" cy="1006715"/>
        </a:xfrm>
        <a:prstGeom prst="roundRect">
          <a:avLst>
            <a:gd name="adj" fmla="val 10000"/>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b="0" i="0" kern="1200" dirty="0"/>
            <a:t>The Memory Access unit receives results from both Execution units. It accesses the predicate registers and determines whether or not each instruction is to complete</a:t>
          </a:r>
          <a:endParaRPr lang="en-US" sz="1900" kern="1200" dirty="0"/>
        </a:p>
      </dsp:txBody>
      <dsp:txXfrm>
        <a:off x="1428060" y="2408994"/>
        <a:ext cx="7005113" cy="947743"/>
      </dsp:txXfrm>
    </dsp:sp>
    <dsp:sp modelId="{99FCBBA3-6422-4746-B0C7-6F0D30C3111B}">
      <dsp:nvSpPr>
        <dsp:cNvPr id="0" name=""/>
        <dsp:cNvSpPr/>
      </dsp:nvSpPr>
      <dsp:spPr>
        <a:xfrm>
          <a:off x="2103119" y="3569262"/>
          <a:ext cx="8412480" cy="1006715"/>
        </a:xfrm>
        <a:prstGeom prst="roundRect">
          <a:avLst>
            <a:gd name="adj" fmla="val 10000"/>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dirty="0"/>
            <a:t>Finally, the instruction will proceed to Write back unit if its predicate register is true</a:t>
          </a:r>
        </a:p>
      </dsp:txBody>
      <dsp:txXfrm>
        <a:off x="2132605" y="3598748"/>
        <a:ext cx="6994597" cy="947743"/>
      </dsp:txXfrm>
    </dsp:sp>
    <dsp:sp modelId="{02941EB1-5732-4797-80EF-A018BAA0EE79}">
      <dsp:nvSpPr>
        <dsp:cNvPr id="0" name=""/>
        <dsp:cNvSpPr/>
      </dsp:nvSpPr>
      <dsp:spPr>
        <a:xfrm>
          <a:off x="7758115" y="771052"/>
          <a:ext cx="654364" cy="654364"/>
        </a:xfrm>
        <a:prstGeom prst="downArrow">
          <a:avLst>
            <a:gd name="adj1" fmla="val 55000"/>
            <a:gd name="adj2" fmla="val 45000"/>
          </a:avLst>
        </a:prstGeom>
        <a:solidFill>
          <a:schemeClr val="accent5">
            <a:alpha val="90000"/>
            <a:tint val="40000"/>
            <a:hueOff val="0"/>
            <a:satOff val="0"/>
            <a:lumOff val="0"/>
            <a:alphaOff val="0"/>
          </a:schemeClr>
        </a:solidFill>
        <a:ln w="6350" cap="flat" cmpd="sng" algn="ctr">
          <a:solidFill>
            <a:schemeClr val="accent5">
              <a:alpha val="90000"/>
              <a:tint val="4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36830" tIns="36830" rIns="36830" bIns="36830" numCol="1" spcCol="1270" anchor="ctr" anchorCtr="0">
          <a:noAutofit/>
        </a:bodyPr>
        <a:lstStyle/>
        <a:p>
          <a:pPr marL="0" lvl="0" indent="0" algn="ctr" defTabSz="1289050">
            <a:lnSpc>
              <a:spcPct val="90000"/>
            </a:lnSpc>
            <a:spcBef>
              <a:spcPct val="0"/>
            </a:spcBef>
            <a:spcAft>
              <a:spcPct val="35000"/>
            </a:spcAft>
            <a:buNone/>
          </a:pPr>
          <a:endParaRPr lang="en-US" sz="2900" kern="1200"/>
        </a:p>
      </dsp:txBody>
      <dsp:txXfrm>
        <a:off x="7905347" y="771052"/>
        <a:ext cx="359900" cy="492409"/>
      </dsp:txXfrm>
    </dsp:sp>
    <dsp:sp modelId="{72DB28C4-560B-42B1-A8B9-C2A149CD5F94}">
      <dsp:nvSpPr>
        <dsp:cNvPr id="0" name=""/>
        <dsp:cNvSpPr/>
      </dsp:nvSpPr>
      <dsp:spPr>
        <a:xfrm>
          <a:off x="8462660" y="1960806"/>
          <a:ext cx="654364" cy="654364"/>
        </a:xfrm>
        <a:prstGeom prst="downArrow">
          <a:avLst>
            <a:gd name="adj1" fmla="val 55000"/>
            <a:gd name="adj2" fmla="val 45000"/>
          </a:avLst>
        </a:prstGeom>
        <a:solidFill>
          <a:schemeClr val="accent5">
            <a:alpha val="90000"/>
            <a:tint val="40000"/>
            <a:hueOff val="0"/>
            <a:satOff val="0"/>
            <a:lumOff val="0"/>
            <a:alphaOff val="0"/>
          </a:schemeClr>
        </a:solidFill>
        <a:ln w="6350" cap="flat" cmpd="sng" algn="ctr">
          <a:solidFill>
            <a:schemeClr val="accent5">
              <a:alpha val="90000"/>
              <a:tint val="4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36830" tIns="36830" rIns="36830" bIns="36830" numCol="1" spcCol="1270" anchor="ctr" anchorCtr="0">
          <a:noAutofit/>
        </a:bodyPr>
        <a:lstStyle/>
        <a:p>
          <a:pPr marL="0" lvl="0" indent="0" algn="ctr" defTabSz="1289050">
            <a:lnSpc>
              <a:spcPct val="90000"/>
            </a:lnSpc>
            <a:spcBef>
              <a:spcPct val="0"/>
            </a:spcBef>
            <a:spcAft>
              <a:spcPct val="35000"/>
            </a:spcAft>
            <a:buNone/>
          </a:pPr>
          <a:endParaRPr lang="en-US" sz="2900" kern="1200"/>
        </a:p>
      </dsp:txBody>
      <dsp:txXfrm>
        <a:off x="8609892" y="1960806"/>
        <a:ext cx="359900" cy="492409"/>
      </dsp:txXfrm>
    </dsp:sp>
    <dsp:sp modelId="{0AF85308-1E7C-435F-86C3-697D22D2866D}">
      <dsp:nvSpPr>
        <dsp:cNvPr id="0" name=""/>
        <dsp:cNvSpPr/>
      </dsp:nvSpPr>
      <dsp:spPr>
        <a:xfrm>
          <a:off x="9156689" y="3150560"/>
          <a:ext cx="654364" cy="654364"/>
        </a:xfrm>
        <a:prstGeom prst="downArrow">
          <a:avLst>
            <a:gd name="adj1" fmla="val 55000"/>
            <a:gd name="adj2" fmla="val 45000"/>
          </a:avLst>
        </a:prstGeom>
        <a:solidFill>
          <a:schemeClr val="accent5">
            <a:alpha val="90000"/>
            <a:tint val="40000"/>
            <a:hueOff val="0"/>
            <a:satOff val="0"/>
            <a:lumOff val="0"/>
            <a:alphaOff val="0"/>
          </a:schemeClr>
        </a:solidFill>
        <a:ln w="6350" cap="flat" cmpd="sng" algn="ctr">
          <a:solidFill>
            <a:schemeClr val="accent5">
              <a:alpha val="90000"/>
              <a:tint val="4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36830" tIns="36830" rIns="36830" bIns="36830" numCol="1" spcCol="1270" anchor="ctr" anchorCtr="0">
          <a:noAutofit/>
        </a:bodyPr>
        <a:lstStyle/>
        <a:p>
          <a:pPr marL="0" lvl="0" indent="0" algn="ctr" defTabSz="1289050">
            <a:lnSpc>
              <a:spcPct val="90000"/>
            </a:lnSpc>
            <a:spcBef>
              <a:spcPct val="0"/>
            </a:spcBef>
            <a:spcAft>
              <a:spcPct val="35000"/>
            </a:spcAft>
            <a:buNone/>
          </a:pPr>
          <a:endParaRPr lang="en-US" sz="2900" kern="1200"/>
        </a:p>
      </dsp:txBody>
      <dsp:txXfrm>
        <a:off x="9303921" y="3150560"/>
        <a:ext cx="359900" cy="49240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740DD17-7E98-42AF-B736-F25660C08EBF}">
      <dsp:nvSpPr>
        <dsp:cNvPr id="0" name=""/>
        <dsp:cNvSpPr/>
      </dsp:nvSpPr>
      <dsp:spPr>
        <a:xfrm>
          <a:off x="1283" y="673807"/>
          <a:ext cx="5006206" cy="3003723"/>
        </a:xfrm>
        <a:prstGeom prst="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a:t>If  the IF unit decodes a branch, it enters Held mode, waiting for the branch to be executed by the memory access unit.</a:t>
          </a:r>
        </a:p>
      </dsp:txBody>
      <dsp:txXfrm>
        <a:off x="1283" y="673807"/>
        <a:ext cx="5006206" cy="3003723"/>
      </dsp:txXfrm>
    </dsp:sp>
    <dsp:sp modelId="{8B2781C7-49A2-409C-889D-59DAEA51AA71}">
      <dsp:nvSpPr>
        <dsp:cNvPr id="0" name=""/>
        <dsp:cNvSpPr/>
      </dsp:nvSpPr>
      <dsp:spPr>
        <a:xfrm>
          <a:off x="5508110" y="673807"/>
          <a:ext cx="5006206" cy="3003723"/>
        </a:xfrm>
        <a:prstGeom prst="rect">
          <a:avLst/>
        </a:prstGeom>
        <a:gradFill rotWithShape="0">
          <a:gsLst>
            <a:gs pos="0">
              <a:schemeClr val="accent5">
                <a:hueOff val="-6758543"/>
                <a:satOff val="-17419"/>
                <a:lumOff val="-11765"/>
                <a:alphaOff val="0"/>
                <a:satMod val="103000"/>
                <a:lumMod val="102000"/>
                <a:tint val="94000"/>
              </a:schemeClr>
            </a:gs>
            <a:gs pos="50000">
              <a:schemeClr val="accent5">
                <a:hueOff val="-6758543"/>
                <a:satOff val="-17419"/>
                <a:lumOff val="-11765"/>
                <a:alphaOff val="0"/>
                <a:satMod val="110000"/>
                <a:lumMod val="100000"/>
                <a:shade val="100000"/>
              </a:schemeClr>
            </a:gs>
            <a:gs pos="100000">
              <a:schemeClr val="accent5">
                <a:hueOff val="-6758543"/>
                <a:satOff val="-17419"/>
                <a:lumOff val="-11765"/>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dirty="0"/>
            <a:t>Before accessing operands from the Registers, it checks for hazards. If a hazard is detected, the Unit enters the Held state and the instruction remains in the Instruction Decode Unit until the next clock, when the checks are repeated.</a:t>
          </a:r>
        </a:p>
      </dsp:txBody>
      <dsp:txXfrm>
        <a:off x="5508110" y="673807"/>
        <a:ext cx="5006206" cy="300372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9B776D-9EB7-4AF6-AF2D-19814D7A0D9A}">
      <dsp:nvSpPr>
        <dsp:cNvPr id="0" name=""/>
        <dsp:cNvSpPr/>
      </dsp:nvSpPr>
      <dsp:spPr>
        <a:xfrm>
          <a:off x="0" y="26006"/>
          <a:ext cx="11254153" cy="1148647"/>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b="0" i="0" kern="1200" dirty="0">
              <a:latin typeface="Times New Roman" panose="02020603050405020304" pitchFamily="18" charset="0"/>
              <a:cs typeface="Times New Roman" panose="02020603050405020304" pitchFamily="18" charset="0"/>
            </a:rPr>
            <a:t>DLX arithmetic assembly code instructions are of the form: </a:t>
          </a:r>
          <a:r>
            <a:rPr lang="en-US" sz="2200" b="0" i="0" kern="1200" dirty="0" err="1">
              <a:latin typeface="Times New Roman" panose="02020603050405020304" pitchFamily="18" charset="0"/>
              <a:cs typeface="Times New Roman" panose="02020603050405020304" pitchFamily="18" charset="0"/>
            </a:rPr>
            <a:t>func</a:t>
          </a:r>
          <a:r>
            <a:rPr lang="en-US" sz="2200" b="0" i="0" kern="1200" dirty="0">
              <a:latin typeface="Times New Roman" panose="02020603050405020304" pitchFamily="18" charset="0"/>
              <a:cs typeface="Times New Roman" panose="02020603050405020304" pitchFamily="18" charset="0"/>
            </a:rPr>
            <a:t> rd &lt;- rs1 rs2, for example: ADD R1 R2 R3 means R1 = R2 + R3</a:t>
          </a:r>
          <a:endParaRPr lang="en-US" sz="2200" kern="1200" dirty="0">
            <a:latin typeface="Times New Roman" panose="02020603050405020304" pitchFamily="18" charset="0"/>
            <a:cs typeface="Times New Roman" panose="02020603050405020304" pitchFamily="18" charset="0"/>
          </a:endParaRPr>
        </a:p>
      </dsp:txBody>
      <dsp:txXfrm>
        <a:off x="56072" y="82078"/>
        <a:ext cx="11142009" cy="1036503"/>
      </dsp:txXfrm>
    </dsp:sp>
    <dsp:sp modelId="{07FCC4A7-9A12-4956-ACD6-F11F552C99C0}">
      <dsp:nvSpPr>
        <dsp:cNvPr id="0" name=""/>
        <dsp:cNvSpPr/>
      </dsp:nvSpPr>
      <dsp:spPr>
        <a:xfrm>
          <a:off x="0" y="1255293"/>
          <a:ext cx="11254153" cy="1148647"/>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b="0" i="0" kern="1200" dirty="0">
              <a:latin typeface="Times New Roman" panose="02020603050405020304" pitchFamily="18" charset="0"/>
              <a:cs typeface="Times New Roman" panose="02020603050405020304" pitchFamily="18" charset="0"/>
            </a:rPr>
            <a:t>Load instructions are of the form:   LW R1 4(R0). load R1 with the value in the memory location whose address is formed by adding 4 to the contents of R0</a:t>
          </a:r>
          <a:endParaRPr lang="en-US" sz="2200" kern="1200" dirty="0">
            <a:latin typeface="Times New Roman" panose="02020603050405020304" pitchFamily="18" charset="0"/>
            <a:cs typeface="Times New Roman" panose="02020603050405020304" pitchFamily="18" charset="0"/>
          </a:endParaRPr>
        </a:p>
      </dsp:txBody>
      <dsp:txXfrm>
        <a:off x="56072" y="1311365"/>
        <a:ext cx="11142009" cy="1036503"/>
      </dsp:txXfrm>
    </dsp:sp>
    <dsp:sp modelId="{E5F16994-6C13-4A17-9AB0-542C12BE6313}">
      <dsp:nvSpPr>
        <dsp:cNvPr id="0" name=""/>
        <dsp:cNvSpPr/>
      </dsp:nvSpPr>
      <dsp:spPr>
        <a:xfrm>
          <a:off x="0" y="2484581"/>
          <a:ext cx="11254153" cy="1148647"/>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b="0" i="0" kern="1200" dirty="0">
              <a:latin typeface="Times New Roman" panose="02020603050405020304" pitchFamily="18" charset="0"/>
              <a:cs typeface="Times New Roman" panose="02020603050405020304" pitchFamily="18" charset="0"/>
            </a:rPr>
            <a:t>Store instruction are of the form:   SF 32(R7) F3. write the value in F3 into the memory location whose address is formed by adding 32 to the contents of R7</a:t>
          </a:r>
          <a:endParaRPr lang="en-US" sz="2200" kern="1200" dirty="0">
            <a:latin typeface="Times New Roman" panose="02020603050405020304" pitchFamily="18" charset="0"/>
            <a:cs typeface="Times New Roman" panose="02020603050405020304" pitchFamily="18" charset="0"/>
          </a:endParaRPr>
        </a:p>
      </dsp:txBody>
      <dsp:txXfrm>
        <a:off x="56072" y="2540653"/>
        <a:ext cx="11142009" cy="1036503"/>
      </dsp:txXfrm>
    </dsp:sp>
    <dsp:sp modelId="{3A9D928B-51BA-42A7-8CF8-7A451330C9C9}">
      <dsp:nvSpPr>
        <dsp:cNvPr id="0" name=""/>
        <dsp:cNvSpPr/>
      </dsp:nvSpPr>
      <dsp:spPr>
        <a:xfrm>
          <a:off x="0" y="3713869"/>
          <a:ext cx="11254153" cy="1148647"/>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b="0" i="0" kern="1200" dirty="0">
              <a:latin typeface="Times New Roman" panose="02020603050405020304" pitchFamily="18" charset="0"/>
              <a:cs typeface="Times New Roman" panose="02020603050405020304" pitchFamily="18" charset="0"/>
            </a:rPr>
            <a:t>For compare instructions, the instruction is 70 bits fetched as two successive 35-bit words, each half consists of an instruction with an additional 3-bit field to specify which of the predicate registers the instruction is predicated on.</a:t>
          </a:r>
          <a:endParaRPr lang="en-US" sz="2200" kern="1200" dirty="0">
            <a:latin typeface="Times New Roman" panose="02020603050405020304" pitchFamily="18" charset="0"/>
            <a:cs typeface="Times New Roman" panose="02020603050405020304" pitchFamily="18" charset="0"/>
          </a:endParaRPr>
        </a:p>
      </dsp:txBody>
      <dsp:txXfrm>
        <a:off x="56072" y="3769941"/>
        <a:ext cx="11142009" cy="103650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9B776D-9EB7-4AF6-AF2D-19814D7A0D9A}">
      <dsp:nvSpPr>
        <dsp:cNvPr id="0" name=""/>
        <dsp:cNvSpPr/>
      </dsp:nvSpPr>
      <dsp:spPr>
        <a:xfrm>
          <a:off x="0" y="265130"/>
          <a:ext cx="11254153" cy="2001431"/>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b="0" i="0" kern="1200" dirty="0"/>
            <a:t>The DLX has a delayed branch mechanism which means that the instruction immediately following a branch is executed regardless of the outcome of the branch.</a:t>
          </a:r>
          <a:endParaRPr lang="en-US" sz="2300" kern="1200" dirty="0"/>
        </a:p>
      </dsp:txBody>
      <dsp:txXfrm>
        <a:off x="97702" y="362832"/>
        <a:ext cx="11058749" cy="1806027"/>
      </dsp:txXfrm>
    </dsp:sp>
    <dsp:sp modelId="{E5F16994-6C13-4A17-9AB0-542C12BE6313}">
      <dsp:nvSpPr>
        <dsp:cNvPr id="0" name=""/>
        <dsp:cNvSpPr/>
      </dsp:nvSpPr>
      <dsp:spPr>
        <a:xfrm>
          <a:off x="0" y="2332801"/>
          <a:ext cx="11254153" cy="2001431"/>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b="0" i="0" kern="1200" dirty="0"/>
            <a:t>The DLX-Pred instruction set includes a set of comparison instructions which set a pair of specified predicate registers, one to true and one to false, depending on the result of the comparison. These instructions are named similarly to the DLX compare instructions, but with the addition of a P, to show that they set predicate registers rather than general purpose registers. Thus, the instructions are SPEQ, SPNE,SPGT, SPGE, SPLT and SPLE</a:t>
          </a:r>
          <a:endParaRPr lang="en-US" sz="2300" kern="1200" dirty="0"/>
        </a:p>
      </dsp:txBody>
      <dsp:txXfrm>
        <a:off x="97702" y="2430503"/>
        <a:ext cx="11058749" cy="1806027"/>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00CFFDD-6793-40C8-BFDA-F0196536873E}" type="datetimeFigureOut">
              <a:rPr lang="en-US" smtClean="0"/>
              <a:t>4/18/2023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A1B5BD-6F0F-4E1A-A66B-80FB7CF69FE1}" type="slidenum">
              <a:rPr lang="en-US" smtClean="0"/>
              <a:t>‹#›</a:t>
            </a:fld>
            <a:endParaRPr lang="en-US"/>
          </a:p>
        </p:txBody>
      </p:sp>
    </p:spTree>
    <p:extLst>
      <p:ext uri="{BB962C8B-B14F-4D97-AF65-F5344CB8AC3E}">
        <p14:creationId xmlns:p14="http://schemas.microsoft.com/office/powerpoint/2010/main" val="29503849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9A1B5BD-6F0F-4E1A-A66B-80FB7CF69FE1}" type="slidenum">
              <a:rPr lang="en-US" smtClean="0"/>
              <a:t>22</a:t>
            </a:fld>
            <a:endParaRPr lang="en-US"/>
          </a:p>
        </p:txBody>
      </p:sp>
    </p:spTree>
    <p:extLst>
      <p:ext uri="{BB962C8B-B14F-4D97-AF65-F5344CB8AC3E}">
        <p14:creationId xmlns:p14="http://schemas.microsoft.com/office/powerpoint/2010/main" val="14975154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FEA0D5-B39A-727E-3068-FD840083301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3E1168A-5E8D-14C5-0B1E-4FC27356E1E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8B03692-5285-CE78-EA1D-691B87FA7BFA}"/>
              </a:ext>
            </a:extLst>
          </p:cNvPr>
          <p:cNvSpPr>
            <a:spLocks noGrp="1"/>
          </p:cNvSpPr>
          <p:nvPr>
            <p:ph type="dt" sz="half" idx="10"/>
          </p:nvPr>
        </p:nvSpPr>
        <p:spPr/>
        <p:txBody>
          <a:bodyPr/>
          <a:lstStyle/>
          <a:p>
            <a:fld id="{FB9DFFCD-4684-4C52-B57B-AC51CAD2A3C6}" type="datetimeFigureOut">
              <a:rPr lang="en-US" smtClean="0"/>
              <a:t>4/18/2023</a:t>
            </a:fld>
            <a:endParaRPr lang="en-US"/>
          </a:p>
        </p:txBody>
      </p:sp>
      <p:sp>
        <p:nvSpPr>
          <p:cNvPr id="5" name="Footer Placeholder 4">
            <a:extLst>
              <a:ext uri="{FF2B5EF4-FFF2-40B4-BE49-F238E27FC236}">
                <a16:creationId xmlns:a16="http://schemas.microsoft.com/office/drawing/2014/main" id="{FC0F1B08-C645-BBB8-161B-ECDCD6DE49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6FAF2DB-6380-C9D8-3B61-F458827B3A0E}"/>
              </a:ext>
            </a:extLst>
          </p:cNvPr>
          <p:cNvSpPr>
            <a:spLocks noGrp="1"/>
          </p:cNvSpPr>
          <p:nvPr>
            <p:ph type="sldNum" sz="quarter" idx="12"/>
          </p:nvPr>
        </p:nvSpPr>
        <p:spPr/>
        <p:txBody>
          <a:bodyPr/>
          <a:lstStyle/>
          <a:p>
            <a:fld id="{46F43979-C6E1-4089-880E-622995F30110}" type="slidenum">
              <a:rPr lang="en-US" smtClean="0"/>
              <a:t>‹#›</a:t>
            </a:fld>
            <a:endParaRPr lang="en-US"/>
          </a:p>
        </p:txBody>
      </p:sp>
    </p:spTree>
    <p:extLst>
      <p:ext uri="{BB962C8B-B14F-4D97-AF65-F5344CB8AC3E}">
        <p14:creationId xmlns:p14="http://schemas.microsoft.com/office/powerpoint/2010/main" val="4439281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0D2329-2CA0-81CF-1566-13456CCC21D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1084475-432A-6C45-5069-DBF6488B48F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69F760-EC5D-8B21-1BC3-92FE64A005B1}"/>
              </a:ext>
            </a:extLst>
          </p:cNvPr>
          <p:cNvSpPr>
            <a:spLocks noGrp="1"/>
          </p:cNvSpPr>
          <p:nvPr>
            <p:ph type="dt" sz="half" idx="10"/>
          </p:nvPr>
        </p:nvSpPr>
        <p:spPr/>
        <p:txBody>
          <a:bodyPr/>
          <a:lstStyle/>
          <a:p>
            <a:fld id="{FB9DFFCD-4684-4C52-B57B-AC51CAD2A3C6}" type="datetimeFigureOut">
              <a:rPr lang="en-US" smtClean="0"/>
              <a:t>4/18/2023</a:t>
            </a:fld>
            <a:endParaRPr lang="en-US"/>
          </a:p>
        </p:txBody>
      </p:sp>
      <p:sp>
        <p:nvSpPr>
          <p:cNvPr id="5" name="Footer Placeholder 4">
            <a:extLst>
              <a:ext uri="{FF2B5EF4-FFF2-40B4-BE49-F238E27FC236}">
                <a16:creationId xmlns:a16="http://schemas.microsoft.com/office/drawing/2014/main" id="{26FBDC07-8BA7-D4D2-CCE3-CE1711F741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FE8622-F1A0-9371-997D-B0E2369F5521}"/>
              </a:ext>
            </a:extLst>
          </p:cNvPr>
          <p:cNvSpPr>
            <a:spLocks noGrp="1"/>
          </p:cNvSpPr>
          <p:nvPr>
            <p:ph type="sldNum" sz="quarter" idx="12"/>
          </p:nvPr>
        </p:nvSpPr>
        <p:spPr/>
        <p:txBody>
          <a:bodyPr/>
          <a:lstStyle/>
          <a:p>
            <a:fld id="{46F43979-C6E1-4089-880E-622995F30110}" type="slidenum">
              <a:rPr lang="en-US" smtClean="0"/>
              <a:t>‹#›</a:t>
            </a:fld>
            <a:endParaRPr lang="en-US"/>
          </a:p>
        </p:txBody>
      </p:sp>
    </p:spTree>
    <p:extLst>
      <p:ext uri="{BB962C8B-B14F-4D97-AF65-F5344CB8AC3E}">
        <p14:creationId xmlns:p14="http://schemas.microsoft.com/office/powerpoint/2010/main" val="28769663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BBF4ABA-EE71-A772-CC96-7A9459F229F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4A13885-8372-DF5F-FC91-4122164D23A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FEB327A-045E-FDEC-27BB-87A2CEB06AF0}"/>
              </a:ext>
            </a:extLst>
          </p:cNvPr>
          <p:cNvSpPr>
            <a:spLocks noGrp="1"/>
          </p:cNvSpPr>
          <p:nvPr>
            <p:ph type="dt" sz="half" idx="10"/>
          </p:nvPr>
        </p:nvSpPr>
        <p:spPr/>
        <p:txBody>
          <a:bodyPr/>
          <a:lstStyle/>
          <a:p>
            <a:fld id="{FB9DFFCD-4684-4C52-B57B-AC51CAD2A3C6}" type="datetimeFigureOut">
              <a:rPr lang="en-US" smtClean="0"/>
              <a:t>4/18/2023</a:t>
            </a:fld>
            <a:endParaRPr lang="en-US"/>
          </a:p>
        </p:txBody>
      </p:sp>
      <p:sp>
        <p:nvSpPr>
          <p:cNvPr id="5" name="Footer Placeholder 4">
            <a:extLst>
              <a:ext uri="{FF2B5EF4-FFF2-40B4-BE49-F238E27FC236}">
                <a16:creationId xmlns:a16="http://schemas.microsoft.com/office/drawing/2014/main" id="{1EEBE7BA-FAF8-9798-A052-65E2BA5EFC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1413A5-C19F-3120-7503-68CD7904BABE}"/>
              </a:ext>
            </a:extLst>
          </p:cNvPr>
          <p:cNvSpPr>
            <a:spLocks noGrp="1"/>
          </p:cNvSpPr>
          <p:nvPr>
            <p:ph type="sldNum" sz="quarter" idx="12"/>
          </p:nvPr>
        </p:nvSpPr>
        <p:spPr/>
        <p:txBody>
          <a:bodyPr/>
          <a:lstStyle/>
          <a:p>
            <a:fld id="{46F43979-C6E1-4089-880E-622995F30110}" type="slidenum">
              <a:rPr lang="en-US" smtClean="0"/>
              <a:t>‹#›</a:t>
            </a:fld>
            <a:endParaRPr lang="en-US"/>
          </a:p>
        </p:txBody>
      </p:sp>
    </p:spTree>
    <p:extLst>
      <p:ext uri="{BB962C8B-B14F-4D97-AF65-F5344CB8AC3E}">
        <p14:creationId xmlns:p14="http://schemas.microsoft.com/office/powerpoint/2010/main" val="9618449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5027E9-05A8-FBF1-0227-1042649E9B9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05DF131-3166-1D74-225B-56971D02767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02630F-8B42-8044-0363-7901DAD93715}"/>
              </a:ext>
            </a:extLst>
          </p:cNvPr>
          <p:cNvSpPr>
            <a:spLocks noGrp="1"/>
          </p:cNvSpPr>
          <p:nvPr>
            <p:ph type="dt" sz="half" idx="10"/>
          </p:nvPr>
        </p:nvSpPr>
        <p:spPr/>
        <p:txBody>
          <a:bodyPr/>
          <a:lstStyle/>
          <a:p>
            <a:fld id="{FB9DFFCD-4684-4C52-B57B-AC51CAD2A3C6}" type="datetimeFigureOut">
              <a:rPr lang="en-US" smtClean="0"/>
              <a:t>4/18/2023</a:t>
            </a:fld>
            <a:endParaRPr lang="en-US"/>
          </a:p>
        </p:txBody>
      </p:sp>
      <p:sp>
        <p:nvSpPr>
          <p:cNvPr id="5" name="Footer Placeholder 4">
            <a:extLst>
              <a:ext uri="{FF2B5EF4-FFF2-40B4-BE49-F238E27FC236}">
                <a16:creationId xmlns:a16="http://schemas.microsoft.com/office/drawing/2014/main" id="{A6627DA2-E3C3-8BE5-F267-674A5776BC8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72DBD9E-D523-E6CA-7654-2AC312B178DC}"/>
              </a:ext>
            </a:extLst>
          </p:cNvPr>
          <p:cNvSpPr>
            <a:spLocks noGrp="1"/>
          </p:cNvSpPr>
          <p:nvPr>
            <p:ph type="sldNum" sz="quarter" idx="12"/>
          </p:nvPr>
        </p:nvSpPr>
        <p:spPr/>
        <p:txBody>
          <a:bodyPr/>
          <a:lstStyle/>
          <a:p>
            <a:fld id="{46F43979-C6E1-4089-880E-622995F30110}" type="slidenum">
              <a:rPr lang="en-US" smtClean="0"/>
              <a:t>‹#›</a:t>
            </a:fld>
            <a:endParaRPr lang="en-US"/>
          </a:p>
        </p:txBody>
      </p:sp>
    </p:spTree>
    <p:extLst>
      <p:ext uri="{BB962C8B-B14F-4D97-AF65-F5344CB8AC3E}">
        <p14:creationId xmlns:p14="http://schemas.microsoft.com/office/powerpoint/2010/main" val="13106314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D11E2-E3FD-B735-4407-6BD89D70976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0162765-7805-4767-09A5-9DDA1F5D08D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A76572E-94BA-B6C8-D594-5B6A3F9C2669}"/>
              </a:ext>
            </a:extLst>
          </p:cNvPr>
          <p:cNvSpPr>
            <a:spLocks noGrp="1"/>
          </p:cNvSpPr>
          <p:nvPr>
            <p:ph type="dt" sz="half" idx="10"/>
          </p:nvPr>
        </p:nvSpPr>
        <p:spPr/>
        <p:txBody>
          <a:bodyPr/>
          <a:lstStyle/>
          <a:p>
            <a:fld id="{FB9DFFCD-4684-4C52-B57B-AC51CAD2A3C6}" type="datetimeFigureOut">
              <a:rPr lang="en-US" smtClean="0"/>
              <a:t>4/18/2023</a:t>
            </a:fld>
            <a:endParaRPr lang="en-US"/>
          </a:p>
        </p:txBody>
      </p:sp>
      <p:sp>
        <p:nvSpPr>
          <p:cNvPr id="5" name="Footer Placeholder 4">
            <a:extLst>
              <a:ext uri="{FF2B5EF4-FFF2-40B4-BE49-F238E27FC236}">
                <a16:creationId xmlns:a16="http://schemas.microsoft.com/office/drawing/2014/main" id="{7B4A8260-CCB9-7C20-93C1-527633E13F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6E9E8E-12EA-80E5-9C73-43EF3177F06C}"/>
              </a:ext>
            </a:extLst>
          </p:cNvPr>
          <p:cNvSpPr>
            <a:spLocks noGrp="1"/>
          </p:cNvSpPr>
          <p:nvPr>
            <p:ph type="sldNum" sz="quarter" idx="12"/>
          </p:nvPr>
        </p:nvSpPr>
        <p:spPr/>
        <p:txBody>
          <a:bodyPr/>
          <a:lstStyle/>
          <a:p>
            <a:fld id="{46F43979-C6E1-4089-880E-622995F30110}" type="slidenum">
              <a:rPr lang="en-US" smtClean="0"/>
              <a:t>‹#›</a:t>
            </a:fld>
            <a:endParaRPr lang="en-US"/>
          </a:p>
        </p:txBody>
      </p:sp>
    </p:spTree>
    <p:extLst>
      <p:ext uri="{BB962C8B-B14F-4D97-AF65-F5344CB8AC3E}">
        <p14:creationId xmlns:p14="http://schemas.microsoft.com/office/powerpoint/2010/main" val="38052085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8C9FC-70AB-30AF-8274-447A18DE5BD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E35C626-B22B-3483-BEFB-0C93F557B5D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ACBAF4A-8A66-1685-665C-0CC582A24A6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19538D2-E8B8-17E1-8E9A-4CA960E10578}"/>
              </a:ext>
            </a:extLst>
          </p:cNvPr>
          <p:cNvSpPr>
            <a:spLocks noGrp="1"/>
          </p:cNvSpPr>
          <p:nvPr>
            <p:ph type="dt" sz="half" idx="10"/>
          </p:nvPr>
        </p:nvSpPr>
        <p:spPr/>
        <p:txBody>
          <a:bodyPr/>
          <a:lstStyle/>
          <a:p>
            <a:fld id="{FB9DFFCD-4684-4C52-B57B-AC51CAD2A3C6}" type="datetimeFigureOut">
              <a:rPr lang="en-US" smtClean="0"/>
              <a:t>4/18/2023</a:t>
            </a:fld>
            <a:endParaRPr lang="en-US"/>
          </a:p>
        </p:txBody>
      </p:sp>
      <p:sp>
        <p:nvSpPr>
          <p:cNvPr id="6" name="Footer Placeholder 5">
            <a:extLst>
              <a:ext uri="{FF2B5EF4-FFF2-40B4-BE49-F238E27FC236}">
                <a16:creationId xmlns:a16="http://schemas.microsoft.com/office/drawing/2014/main" id="{C5FEDFA5-BFEB-EA96-38BA-F8BA227C228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589E8F-4E21-38AB-AFA8-3532620DB69E}"/>
              </a:ext>
            </a:extLst>
          </p:cNvPr>
          <p:cNvSpPr>
            <a:spLocks noGrp="1"/>
          </p:cNvSpPr>
          <p:nvPr>
            <p:ph type="sldNum" sz="quarter" idx="12"/>
          </p:nvPr>
        </p:nvSpPr>
        <p:spPr/>
        <p:txBody>
          <a:bodyPr/>
          <a:lstStyle/>
          <a:p>
            <a:fld id="{46F43979-C6E1-4089-880E-622995F30110}" type="slidenum">
              <a:rPr lang="en-US" smtClean="0"/>
              <a:t>‹#›</a:t>
            </a:fld>
            <a:endParaRPr lang="en-US"/>
          </a:p>
        </p:txBody>
      </p:sp>
    </p:spTree>
    <p:extLst>
      <p:ext uri="{BB962C8B-B14F-4D97-AF65-F5344CB8AC3E}">
        <p14:creationId xmlns:p14="http://schemas.microsoft.com/office/powerpoint/2010/main" val="27995976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3E6EAA-CD31-C3CF-DA7E-BF3622CBCCD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31E04E9-369D-2D57-8248-EECCA13FA48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79D3F51-CF39-57C0-3C71-226B2707C2C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27B8002-2DD0-BF82-49F5-85649A68590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C995F91-13C4-4D62-7D34-5DAAF0BC411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1CDA00B-310B-3601-40D8-F6C97E066476}"/>
              </a:ext>
            </a:extLst>
          </p:cNvPr>
          <p:cNvSpPr>
            <a:spLocks noGrp="1"/>
          </p:cNvSpPr>
          <p:nvPr>
            <p:ph type="dt" sz="half" idx="10"/>
          </p:nvPr>
        </p:nvSpPr>
        <p:spPr/>
        <p:txBody>
          <a:bodyPr/>
          <a:lstStyle/>
          <a:p>
            <a:fld id="{FB9DFFCD-4684-4C52-B57B-AC51CAD2A3C6}" type="datetimeFigureOut">
              <a:rPr lang="en-US" smtClean="0"/>
              <a:t>4/18/2023</a:t>
            </a:fld>
            <a:endParaRPr lang="en-US"/>
          </a:p>
        </p:txBody>
      </p:sp>
      <p:sp>
        <p:nvSpPr>
          <p:cNvPr id="8" name="Footer Placeholder 7">
            <a:extLst>
              <a:ext uri="{FF2B5EF4-FFF2-40B4-BE49-F238E27FC236}">
                <a16:creationId xmlns:a16="http://schemas.microsoft.com/office/drawing/2014/main" id="{476B5DB2-646C-6473-7654-5245DE44CD7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C9ABF55-852D-6844-79E5-96A1EE255EA4}"/>
              </a:ext>
            </a:extLst>
          </p:cNvPr>
          <p:cNvSpPr>
            <a:spLocks noGrp="1"/>
          </p:cNvSpPr>
          <p:nvPr>
            <p:ph type="sldNum" sz="quarter" idx="12"/>
          </p:nvPr>
        </p:nvSpPr>
        <p:spPr/>
        <p:txBody>
          <a:bodyPr/>
          <a:lstStyle/>
          <a:p>
            <a:fld id="{46F43979-C6E1-4089-880E-622995F30110}" type="slidenum">
              <a:rPr lang="en-US" smtClean="0"/>
              <a:t>‹#›</a:t>
            </a:fld>
            <a:endParaRPr lang="en-US"/>
          </a:p>
        </p:txBody>
      </p:sp>
    </p:spTree>
    <p:extLst>
      <p:ext uri="{BB962C8B-B14F-4D97-AF65-F5344CB8AC3E}">
        <p14:creationId xmlns:p14="http://schemas.microsoft.com/office/powerpoint/2010/main" val="6058727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CF99F1-1FC7-9A17-5F60-9E76D7CB608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129F199-4E90-6554-66BD-720B328B0D99}"/>
              </a:ext>
            </a:extLst>
          </p:cNvPr>
          <p:cNvSpPr>
            <a:spLocks noGrp="1"/>
          </p:cNvSpPr>
          <p:nvPr>
            <p:ph type="dt" sz="half" idx="10"/>
          </p:nvPr>
        </p:nvSpPr>
        <p:spPr/>
        <p:txBody>
          <a:bodyPr/>
          <a:lstStyle/>
          <a:p>
            <a:fld id="{FB9DFFCD-4684-4C52-B57B-AC51CAD2A3C6}" type="datetimeFigureOut">
              <a:rPr lang="en-US" smtClean="0"/>
              <a:t>4/18/2023</a:t>
            </a:fld>
            <a:endParaRPr lang="en-US"/>
          </a:p>
        </p:txBody>
      </p:sp>
      <p:sp>
        <p:nvSpPr>
          <p:cNvPr id="4" name="Footer Placeholder 3">
            <a:extLst>
              <a:ext uri="{FF2B5EF4-FFF2-40B4-BE49-F238E27FC236}">
                <a16:creationId xmlns:a16="http://schemas.microsoft.com/office/drawing/2014/main" id="{40D1B23F-D475-404B-67B7-EAE26A4DAB7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1EC061F-623C-3E6F-7170-8B56BD36FC56}"/>
              </a:ext>
            </a:extLst>
          </p:cNvPr>
          <p:cNvSpPr>
            <a:spLocks noGrp="1"/>
          </p:cNvSpPr>
          <p:nvPr>
            <p:ph type="sldNum" sz="quarter" idx="12"/>
          </p:nvPr>
        </p:nvSpPr>
        <p:spPr/>
        <p:txBody>
          <a:bodyPr/>
          <a:lstStyle/>
          <a:p>
            <a:fld id="{46F43979-C6E1-4089-880E-622995F30110}" type="slidenum">
              <a:rPr lang="en-US" smtClean="0"/>
              <a:t>‹#›</a:t>
            </a:fld>
            <a:endParaRPr lang="en-US"/>
          </a:p>
        </p:txBody>
      </p:sp>
    </p:spTree>
    <p:extLst>
      <p:ext uri="{BB962C8B-B14F-4D97-AF65-F5344CB8AC3E}">
        <p14:creationId xmlns:p14="http://schemas.microsoft.com/office/powerpoint/2010/main" val="2003014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AB30AAB-F53A-AD66-3ED3-C3AE8828B683}"/>
              </a:ext>
            </a:extLst>
          </p:cNvPr>
          <p:cNvSpPr>
            <a:spLocks noGrp="1"/>
          </p:cNvSpPr>
          <p:nvPr>
            <p:ph type="dt" sz="half" idx="10"/>
          </p:nvPr>
        </p:nvSpPr>
        <p:spPr/>
        <p:txBody>
          <a:bodyPr/>
          <a:lstStyle/>
          <a:p>
            <a:fld id="{FB9DFFCD-4684-4C52-B57B-AC51CAD2A3C6}" type="datetimeFigureOut">
              <a:rPr lang="en-US" smtClean="0"/>
              <a:t>4/18/2023</a:t>
            </a:fld>
            <a:endParaRPr lang="en-US"/>
          </a:p>
        </p:txBody>
      </p:sp>
      <p:sp>
        <p:nvSpPr>
          <p:cNvPr id="3" name="Footer Placeholder 2">
            <a:extLst>
              <a:ext uri="{FF2B5EF4-FFF2-40B4-BE49-F238E27FC236}">
                <a16:creationId xmlns:a16="http://schemas.microsoft.com/office/drawing/2014/main" id="{B9CD4A9D-416C-B10A-BF7D-81B612FB40F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70CE6E3-2AEF-48E7-6BFF-BD6D17584259}"/>
              </a:ext>
            </a:extLst>
          </p:cNvPr>
          <p:cNvSpPr>
            <a:spLocks noGrp="1"/>
          </p:cNvSpPr>
          <p:nvPr>
            <p:ph type="sldNum" sz="quarter" idx="12"/>
          </p:nvPr>
        </p:nvSpPr>
        <p:spPr/>
        <p:txBody>
          <a:bodyPr/>
          <a:lstStyle/>
          <a:p>
            <a:fld id="{46F43979-C6E1-4089-880E-622995F30110}" type="slidenum">
              <a:rPr lang="en-US" smtClean="0"/>
              <a:t>‹#›</a:t>
            </a:fld>
            <a:endParaRPr lang="en-US"/>
          </a:p>
        </p:txBody>
      </p:sp>
    </p:spTree>
    <p:extLst>
      <p:ext uri="{BB962C8B-B14F-4D97-AF65-F5344CB8AC3E}">
        <p14:creationId xmlns:p14="http://schemas.microsoft.com/office/powerpoint/2010/main" val="20557262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8FB02E-87B8-DEA6-FBF5-76A25FB0AF9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52356C9-AA92-1A8F-E99E-ED810082BEE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C623599-4334-922C-A70F-697314115C5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FE98067-99BD-91DA-0483-0FC2033BFCCD}"/>
              </a:ext>
            </a:extLst>
          </p:cNvPr>
          <p:cNvSpPr>
            <a:spLocks noGrp="1"/>
          </p:cNvSpPr>
          <p:nvPr>
            <p:ph type="dt" sz="half" idx="10"/>
          </p:nvPr>
        </p:nvSpPr>
        <p:spPr/>
        <p:txBody>
          <a:bodyPr/>
          <a:lstStyle/>
          <a:p>
            <a:fld id="{FB9DFFCD-4684-4C52-B57B-AC51CAD2A3C6}" type="datetimeFigureOut">
              <a:rPr lang="en-US" smtClean="0"/>
              <a:t>4/18/2023</a:t>
            </a:fld>
            <a:endParaRPr lang="en-US"/>
          </a:p>
        </p:txBody>
      </p:sp>
      <p:sp>
        <p:nvSpPr>
          <p:cNvPr id="6" name="Footer Placeholder 5">
            <a:extLst>
              <a:ext uri="{FF2B5EF4-FFF2-40B4-BE49-F238E27FC236}">
                <a16:creationId xmlns:a16="http://schemas.microsoft.com/office/drawing/2014/main" id="{A6499F7B-E384-25CA-88F9-BB1A44A4070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E1BF6AC-A53C-C963-833C-55B83BF73E5D}"/>
              </a:ext>
            </a:extLst>
          </p:cNvPr>
          <p:cNvSpPr>
            <a:spLocks noGrp="1"/>
          </p:cNvSpPr>
          <p:nvPr>
            <p:ph type="sldNum" sz="quarter" idx="12"/>
          </p:nvPr>
        </p:nvSpPr>
        <p:spPr/>
        <p:txBody>
          <a:bodyPr/>
          <a:lstStyle/>
          <a:p>
            <a:fld id="{46F43979-C6E1-4089-880E-622995F30110}" type="slidenum">
              <a:rPr lang="en-US" smtClean="0"/>
              <a:t>‹#›</a:t>
            </a:fld>
            <a:endParaRPr lang="en-US"/>
          </a:p>
        </p:txBody>
      </p:sp>
    </p:spTree>
    <p:extLst>
      <p:ext uri="{BB962C8B-B14F-4D97-AF65-F5344CB8AC3E}">
        <p14:creationId xmlns:p14="http://schemas.microsoft.com/office/powerpoint/2010/main" val="40090325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BE517E-3C01-736B-2575-712FCA6298E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42FF362-D0D8-8681-58B8-F362A644885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E1D5585-2481-F4AE-422D-4732935DC31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3258B40-58C8-A278-282A-C1D864C8A98A}"/>
              </a:ext>
            </a:extLst>
          </p:cNvPr>
          <p:cNvSpPr>
            <a:spLocks noGrp="1"/>
          </p:cNvSpPr>
          <p:nvPr>
            <p:ph type="dt" sz="half" idx="10"/>
          </p:nvPr>
        </p:nvSpPr>
        <p:spPr/>
        <p:txBody>
          <a:bodyPr/>
          <a:lstStyle/>
          <a:p>
            <a:fld id="{FB9DFFCD-4684-4C52-B57B-AC51CAD2A3C6}" type="datetimeFigureOut">
              <a:rPr lang="en-US" smtClean="0"/>
              <a:t>4/18/2023</a:t>
            </a:fld>
            <a:endParaRPr lang="en-US"/>
          </a:p>
        </p:txBody>
      </p:sp>
      <p:sp>
        <p:nvSpPr>
          <p:cNvPr id="6" name="Footer Placeholder 5">
            <a:extLst>
              <a:ext uri="{FF2B5EF4-FFF2-40B4-BE49-F238E27FC236}">
                <a16:creationId xmlns:a16="http://schemas.microsoft.com/office/drawing/2014/main" id="{01F1ECE8-5EA8-5AFC-AC4F-CCE27662326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3942576-18CD-91FC-08E8-40F77872CB92}"/>
              </a:ext>
            </a:extLst>
          </p:cNvPr>
          <p:cNvSpPr>
            <a:spLocks noGrp="1"/>
          </p:cNvSpPr>
          <p:nvPr>
            <p:ph type="sldNum" sz="quarter" idx="12"/>
          </p:nvPr>
        </p:nvSpPr>
        <p:spPr/>
        <p:txBody>
          <a:bodyPr/>
          <a:lstStyle/>
          <a:p>
            <a:fld id="{46F43979-C6E1-4089-880E-622995F30110}" type="slidenum">
              <a:rPr lang="en-US" smtClean="0"/>
              <a:t>‹#›</a:t>
            </a:fld>
            <a:endParaRPr lang="en-US"/>
          </a:p>
        </p:txBody>
      </p:sp>
    </p:spTree>
    <p:extLst>
      <p:ext uri="{BB962C8B-B14F-4D97-AF65-F5344CB8AC3E}">
        <p14:creationId xmlns:p14="http://schemas.microsoft.com/office/powerpoint/2010/main" val="18097276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3031B14-6AF3-0BAA-D631-E0DB0180491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DA6526D-133C-7E38-3B5C-AECBB6F3DEC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2F357E1-6E6F-11D2-51BF-2A28B42563C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B9DFFCD-4684-4C52-B57B-AC51CAD2A3C6}" type="datetimeFigureOut">
              <a:rPr lang="en-US" smtClean="0"/>
              <a:t>4/18/2023</a:t>
            </a:fld>
            <a:endParaRPr lang="en-US"/>
          </a:p>
        </p:txBody>
      </p:sp>
      <p:sp>
        <p:nvSpPr>
          <p:cNvPr id="5" name="Footer Placeholder 4">
            <a:extLst>
              <a:ext uri="{FF2B5EF4-FFF2-40B4-BE49-F238E27FC236}">
                <a16:creationId xmlns:a16="http://schemas.microsoft.com/office/drawing/2014/main" id="{C954A432-E6E5-7887-6799-6A740562F46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785AA82-FCCD-FC0D-A509-85AC8BC321F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6F43979-C6E1-4089-880E-622995F30110}" type="slidenum">
              <a:rPr lang="en-US" smtClean="0"/>
              <a:t>‹#›</a:t>
            </a:fld>
            <a:endParaRPr lang="en-US"/>
          </a:p>
        </p:txBody>
      </p:sp>
    </p:spTree>
    <p:extLst>
      <p:ext uri="{BB962C8B-B14F-4D97-AF65-F5344CB8AC3E}">
        <p14:creationId xmlns:p14="http://schemas.microsoft.com/office/powerpoint/2010/main" val="27809362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5.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6.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46F1F2C8-798B-4CCE-A851-94AFAF350B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F503CB1-39E3-5610-6B6D-D210C4DCA5CE}"/>
              </a:ext>
            </a:extLst>
          </p:cNvPr>
          <p:cNvSpPr>
            <a:spLocks noGrp="1"/>
          </p:cNvSpPr>
          <p:nvPr>
            <p:ph type="ctrTitle"/>
          </p:nvPr>
        </p:nvSpPr>
        <p:spPr>
          <a:xfrm>
            <a:off x="970908" y="1220919"/>
            <a:ext cx="5425781" cy="2387600"/>
          </a:xfrm>
        </p:spPr>
        <p:txBody>
          <a:bodyPr>
            <a:normAutofit/>
          </a:bodyPr>
          <a:lstStyle/>
          <a:p>
            <a:pPr algn="l"/>
            <a:r>
              <a:rPr lang="en-US" sz="5100" b="1" dirty="0"/>
              <a:t>Data and Control Hazards Simulation</a:t>
            </a:r>
          </a:p>
        </p:txBody>
      </p:sp>
      <p:sp>
        <p:nvSpPr>
          <p:cNvPr id="3" name="Subtitle 2">
            <a:extLst>
              <a:ext uri="{FF2B5EF4-FFF2-40B4-BE49-F238E27FC236}">
                <a16:creationId xmlns:a16="http://schemas.microsoft.com/office/drawing/2014/main" id="{C9502B36-AC03-08B2-961D-6375356E1ED1}"/>
              </a:ext>
            </a:extLst>
          </p:cNvPr>
          <p:cNvSpPr>
            <a:spLocks noGrp="1"/>
          </p:cNvSpPr>
          <p:nvPr>
            <p:ph type="subTitle" idx="1"/>
          </p:nvPr>
        </p:nvSpPr>
        <p:spPr>
          <a:xfrm>
            <a:off x="887292" y="4766289"/>
            <a:ext cx="5425781" cy="1655762"/>
          </a:xfrm>
        </p:spPr>
        <p:txBody>
          <a:bodyPr>
            <a:normAutofit/>
          </a:bodyPr>
          <a:lstStyle/>
          <a:p>
            <a:pPr algn="l"/>
            <a:r>
              <a:rPr lang="en-US" sz="2800" b="1" dirty="0"/>
              <a:t>Supervised by:</a:t>
            </a:r>
          </a:p>
          <a:p>
            <a:pPr algn="l"/>
            <a:r>
              <a:rPr lang="en-US" sz="2800" b="1" dirty="0"/>
              <a:t>Dr. Mai Salama</a:t>
            </a:r>
          </a:p>
        </p:txBody>
      </p:sp>
      <p:sp>
        <p:nvSpPr>
          <p:cNvPr id="21" name="Freeform: Shape 20">
            <a:extLst>
              <a:ext uri="{FF2B5EF4-FFF2-40B4-BE49-F238E27FC236}">
                <a16:creationId xmlns:a16="http://schemas.microsoft.com/office/drawing/2014/main" id="{755E9CD0-04B0-4A3C-B291-AD913379C7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Oval 22">
            <a:extLst>
              <a:ext uri="{FF2B5EF4-FFF2-40B4-BE49-F238E27FC236}">
                <a16:creationId xmlns:a16="http://schemas.microsoft.com/office/drawing/2014/main" id="{1DD8BF3B-6066-418C-8D1A-75C5E396FC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2624479"/>
            <a:ext cx="812427" cy="812427"/>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Block Arc 24">
            <a:extLst>
              <a:ext uri="{FF2B5EF4-FFF2-40B4-BE49-F238E27FC236}">
                <a16:creationId xmlns:a16="http://schemas.microsoft.com/office/drawing/2014/main" id="{80BC66F9-7A74-4286-AD22-1174052CC2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912417" y="1202394"/>
            <a:ext cx="2387600" cy="2387600"/>
          </a:xfrm>
          <a:prstGeom prst="blockArc">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7" name="Freeform: Shape 26">
            <a:extLst>
              <a:ext uri="{FF2B5EF4-FFF2-40B4-BE49-F238E27FC236}">
                <a16:creationId xmlns:a16="http://schemas.microsoft.com/office/drawing/2014/main" id="{D8142CC3-2B5C-48E6-9DF0-6C8ACBAF23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0"/>
            <a:ext cx="2315251" cy="1550992"/>
          </a:xfrm>
          <a:custGeom>
            <a:avLst/>
            <a:gdLst>
              <a:gd name="connsiteX0" fmla="*/ 0 w 2315251"/>
              <a:gd name="connsiteY0" fmla="*/ 0 h 1550992"/>
              <a:gd name="connsiteX1" fmla="*/ 138700 w 2315251"/>
              <a:gd name="connsiteY1" fmla="*/ 0 h 1550992"/>
              <a:gd name="connsiteX2" fmla="*/ 138700 w 2315251"/>
              <a:gd name="connsiteY2" fmla="*/ 1361400 h 1550992"/>
              <a:gd name="connsiteX3" fmla="*/ 2107387 w 2315251"/>
              <a:gd name="connsiteY3" fmla="*/ 222673 h 1550992"/>
              <a:gd name="connsiteX4" fmla="*/ 1722420 w 2315251"/>
              <a:gd name="connsiteY4" fmla="*/ 0 h 1550992"/>
              <a:gd name="connsiteX5" fmla="*/ 1999436 w 2315251"/>
              <a:gd name="connsiteY5" fmla="*/ 0 h 1550992"/>
              <a:gd name="connsiteX6" fmla="*/ 2280549 w 2315251"/>
              <a:gd name="connsiteY6" fmla="*/ 162605 h 1550992"/>
              <a:gd name="connsiteX7" fmla="*/ 2305953 w 2315251"/>
              <a:gd name="connsiteY7" fmla="*/ 257336 h 1550992"/>
              <a:gd name="connsiteX8" fmla="*/ 2280549 w 2315251"/>
              <a:gd name="connsiteY8" fmla="*/ 282740 h 1550992"/>
              <a:gd name="connsiteX9" fmla="*/ 104026 w 2315251"/>
              <a:gd name="connsiteY9" fmla="*/ 1541710 h 1550992"/>
              <a:gd name="connsiteX10" fmla="*/ 69351 w 2315251"/>
              <a:gd name="connsiteY10" fmla="*/ 1550992 h 1550992"/>
              <a:gd name="connsiteX11" fmla="*/ 0 w 2315251"/>
              <a:gd name="connsiteY11" fmla="*/ 1481643 h 1550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15251" h="1550992">
                <a:moveTo>
                  <a:pt x="0" y="0"/>
                </a:moveTo>
                <a:lnTo>
                  <a:pt x="138700" y="0"/>
                </a:lnTo>
                <a:lnTo>
                  <a:pt x="138700" y="1361400"/>
                </a:lnTo>
                <a:lnTo>
                  <a:pt x="2107387" y="222673"/>
                </a:lnTo>
                <a:lnTo>
                  <a:pt x="1722420" y="0"/>
                </a:lnTo>
                <a:lnTo>
                  <a:pt x="1999436" y="0"/>
                </a:lnTo>
                <a:lnTo>
                  <a:pt x="2280549" y="162605"/>
                </a:lnTo>
                <a:cubicBezTo>
                  <a:pt x="2313720" y="181745"/>
                  <a:pt x="2325104" y="224155"/>
                  <a:pt x="2305953" y="257336"/>
                </a:cubicBezTo>
                <a:cubicBezTo>
                  <a:pt x="2299872" y="267889"/>
                  <a:pt x="2291101" y="276648"/>
                  <a:pt x="2280549" y="282740"/>
                </a:cubicBezTo>
                <a:lnTo>
                  <a:pt x="104026" y="1541710"/>
                </a:lnTo>
                <a:cubicBezTo>
                  <a:pt x="93484" y="1547802"/>
                  <a:pt x="81523" y="1551003"/>
                  <a:pt x="69351" y="1550992"/>
                </a:cubicBezTo>
                <a:cubicBezTo>
                  <a:pt x="31049" y="1550992"/>
                  <a:pt x="0" y="1519944"/>
                  <a:pt x="0" y="1481643"/>
                </a:cubicBezTo>
                <a:close/>
              </a:path>
            </a:pathLst>
          </a:custGeom>
          <a:solidFill>
            <a:schemeClr val="accent6"/>
          </a:solidFill>
          <a:ln w="9525" cap="flat">
            <a:noFill/>
            <a:prstDash val="solid"/>
            <a:miter/>
          </a:ln>
        </p:spPr>
        <p:txBody>
          <a:bodyPr rtlCol="0" anchor="ctr"/>
          <a:lstStyle/>
          <a:p>
            <a:endParaRPr lang="en-US" dirty="0"/>
          </a:p>
        </p:txBody>
      </p:sp>
      <p:cxnSp>
        <p:nvCxnSpPr>
          <p:cNvPr id="29" name="Straight Connector 28">
            <a:extLst>
              <a:ext uri="{FF2B5EF4-FFF2-40B4-BE49-F238E27FC236}">
                <a16:creationId xmlns:a16="http://schemas.microsoft.com/office/drawing/2014/main" id="{7B2D303B-3DD0-4319-9EAD-361847FEC71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724638" y="1331572"/>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31" name="Freeform: Shape 30">
            <a:extLst>
              <a:ext uri="{FF2B5EF4-FFF2-40B4-BE49-F238E27FC236}">
                <a16:creationId xmlns:a16="http://schemas.microsoft.com/office/drawing/2014/main" id="{46A89C79-8EF3-4AF9-B3D9-59A883F41C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05550" y="4112081"/>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33" name="Arc 32">
            <a:extLst>
              <a:ext uri="{FF2B5EF4-FFF2-40B4-BE49-F238E27FC236}">
                <a16:creationId xmlns:a16="http://schemas.microsoft.com/office/drawing/2014/main" id="{EFE5CE34-4543-42E5-B82C-1F3D12422C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992895">
            <a:off x="6086940" y="4145122"/>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5" name="Freeform: Shape 34">
            <a:extLst>
              <a:ext uri="{FF2B5EF4-FFF2-40B4-BE49-F238E27FC236}">
                <a16:creationId xmlns:a16="http://schemas.microsoft.com/office/drawing/2014/main" id="{72AF41FE-63D7-4695-81D2-66D2510E44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4962670"/>
            <a:ext cx="2643352" cy="1895331"/>
          </a:xfrm>
          <a:custGeom>
            <a:avLst/>
            <a:gdLst>
              <a:gd name="connsiteX0" fmla="*/ 1321676 w 2643352"/>
              <a:gd name="connsiteY0" fmla="*/ 0 h 1895331"/>
              <a:gd name="connsiteX1" fmla="*/ 2643352 w 2643352"/>
              <a:gd name="connsiteY1" fmla="*/ 1321676 h 1895331"/>
              <a:gd name="connsiteX2" fmla="*/ 2539488 w 2643352"/>
              <a:gd name="connsiteY2" fmla="*/ 1836132 h 1895331"/>
              <a:gd name="connsiteX3" fmla="*/ 2510970 w 2643352"/>
              <a:gd name="connsiteY3" fmla="*/ 1895331 h 1895331"/>
              <a:gd name="connsiteX4" fmla="*/ 132382 w 2643352"/>
              <a:gd name="connsiteY4" fmla="*/ 1895331 h 1895331"/>
              <a:gd name="connsiteX5" fmla="*/ 103864 w 2643352"/>
              <a:gd name="connsiteY5" fmla="*/ 1836132 h 1895331"/>
              <a:gd name="connsiteX6" fmla="*/ 0 w 2643352"/>
              <a:gd name="connsiteY6" fmla="*/ 1321676 h 1895331"/>
              <a:gd name="connsiteX7" fmla="*/ 1321676 w 2643352"/>
              <a:gd name="connsiteY7" fmla="*/ 0 h 1895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43352" h="1895331">
                <a:moveTo>
                  <a:pt x="1321676" y="0"/>
                </a:moveTo>
                <a:cubicBezTo>
                  <a:pt x="2051617" y="0"/>
                  <a:pt x="2643352" y="591735"/>
                  <a:pt x="2643352" y="1321676"/>
                </a:cubicBezTo>
                <a:cubicBezTo>
                  <a:pt x="2643352" y="1504161"/>
                  <a:pt x="2606369" y="1678009"/>
                  <a:pt x="2539488" y="1836132"/>
                </a:cubicBezTo>
                <a:lnTo>
                  <a:pt x="2510970" y="1895331"/>
                </a:lnTo>
                <a:lnTo>
                  <a:pt x="132382" y="1895331"/>
                </a:lnTo>
                <a:lnTo>
                  <a:pt x="103864" y="1836132"/>
                </a:lnTo>
                <a:cubicBezTo>
                  <a:pt x="36984" y="1678009"/>
                  <a:pt x="0" y="1504161"/>
                  <a:pt x="0" y="1321676"/>
                </a:cubicBezTo>
                <a:cubicBezTo>
                  <a:pt x="0" y="591735"/>
                  <a:pt x="591735" y="0"/>
                  <a:pt x="132167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122321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93A38FB8-593D-72E0-3EE8-7AB794D7E330}"/>
              </a:ext>
            </a:extLst>
          </p:cNvPr>
          <p:cNvSpPr>
            <a:spLocks noGrp="1"/>
          </p:cNvSpPr>
          <p:nvPr>
            <p:ph type="title"/>
          </p:nvPr>
        </p:nvSpPr>
        <p:spPr>
          <a:xfrm>
            <a:off x="516717" y="478284"/>
            <a:ext cx="2880828" cy="1772547"/>
          </a:xfrm>
        </p:spPr>
        <p:txBody>
          <a:bodyPr vert="horz" lIns="91440" tIns="45720" rIns="91440" bIns="45720" rtlCol="0" anchor="t">
            <a:normAutofit/>
          </a:bodyPr>
          <a:lstStyle/>
          <a:p>
            <a:r>
              <a:rPr lang="en-US" sz="3400" b="1" i="0" kern="1200" dirty="0">
                <a:solidFill>
                  <a:srgbClr val="FFFFFF"/>
                </a:solidFill>
                <a:effectLst/>
                <a:latin typeface="+mj-lt"/>
                <a:ea typeface="+mj-ea"/>
                <a:cs typeface="+mj-cs"/>
              </a:rPr>
              <a:t>Demonstration Program</a:t>
            </a:r>
            <a:br>
              <a:rPr lang="en-US" sz="3400" b="1" i="0" kern="1200" dirty="0">
                <a:solidFill>
                  <a:srgbClr val="FFFFFF"/>
                </a:solidFill>
                <a:effectLst/>
                <a:latin typeface="+mj-lt"/>
                <a:ea typeface="+mj-ea"/>
                <a:cs typeface="+mj-cs"/>
              </a:rPr>
            </a:br>
            <a:endParaRPr lang="en-US" sz="3400" kern="1200" dirty="0">
              <a:solidFill>
                <a:srgbClr val="FFFFFF"/>
              </a:solidFill>
              <a:latin typeface="+mj-lt"/>
              <a:ea typeface="+mj-ea"/>
              <a:cs typeface="+mj-cs"/>
            </a:endParaRPr>
          </a:p>
        </p:txBody>
      </p:sp>
      <p:pic>
        <p:nvPicPr>
          <p:cNvPr id="5" name="Content Placeholder 4" descr="Text&#10;&#10;Description automatically generated">
            <a:extLst>
              <a:ext uri="{FF2B5EF4-FFF2-40B4-BE49-F238E27FC236}">
                <a16:creationId xmlns:a16="http://schemas.microsoft.com/office/drawing/2014/main" id="{9D30C079-DAB5-30FE-2401-6CD41424365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05908" y="283853"/>
            <a:ext cx="3627121" cy="5923584"/>
          </a:xfrm>
          <a:prstGeom prst="rect">
            <a:avLst/>
          </a:prstGeom>
        </p:spPr>
      </p:pic>
      <p:sp>
        <p:nvSpPr>
          <p:cNvPr id="4" name="TextBox 3">
            <a:extLst>
              <a:ext uri="{FF2B5EF4-FFF2-40B4-BE49-F238E27FC236}">
                <a16:creationId xmlns:a16="http://schemas.microsoft.com/office/drawing/2014/main" id="{BC007873-ADE2-5317-D903-7BC3C9F7B72C}"/>
              </a:ext>
            </a:extLst>
          </p:cNvPr>
          <p:cNvSpPr txBox="1"/>
          <p:nvPr/>
        </p:nvSpPr>
        <p:spPr>
          <a:xfrm>
            <a:off x="516717" y="2729115"/>
            <a:ext cx="4696499" cy="2862322"/>
          </a:xfrm>
          <a:prstGeom prst="rect">
            <a:avLst/>
          </a:prstGeom>
          <a:noFill/>
        </p:spPr>
        <p:txBody>
          <a:bodyPr wrap="square">
            <a:spAutoFit/>
          </a:bodyPr>
          <a:lstStyle/>
          <a:p>
            <a:r>
              <a:rPr lang="en-US" sz="3600" dirty="0">
                <a:solidFill>
                  <a:schemeClr val="bg1"/>
                </a:solidFill>
                <a:latin typeface="Times New Roman" panose="02020603050405020304" pitchFamily="18" charset="0"/>
                <a:cs typeface="Times New Roman" panose="02020603050405020304" pitchFamily="18" charset="0"/>
              </a:rPr>
              <a:t>if a[i].ptr != 0</a:t>
            </a:r>
          </a:p>
          <a:p>
            <a:r>
              <a:rPr lang="en-US" sz="3600" dirty="0">
                <a:solidFill>
                  <a:schemeClr val="bg1"/>
                </a:solidFill>
                <a:latin typeface="Times New Roman" panose="02020603050405020304" pitchFamily="18" charset="0"/>
                <a:cs typeface="Times New Roman" panose="02020603050405020304" pitchFamily="18" charset="0"/>
              </a:rPr>
              <a:t>    {b[i] = a[i].l;}</a:t>
            </a:r>
          </a:p>
          <a:p>
            <a:r>
              <a:rPr lang="en-US" sz="3600" dirty="0">
                <a:solidFill>
                  <a:schemeClr val="bg1"/>
                </a:solidFill>
                <a:latin typeface="Times New Roman" panose="02020603050405020304" pitchFamily="18" charset="0"/>
                <a:cs typeface="Times New Roman" panose="02020603050405020304" pitchFamily="18" charset="0"/>
              </a:rPr>
              <a:t>  else</a:t>
            </a:r>
          </a:p>
          <a:p>
            <a:r>
              <a:rPr lang="en-US" sz="3600" dirty="0">
                <a:solidFill>
                  <a:schemeClr val="bg1"/>
                </a:solidFill>
                <a:latin typeface="Times New Roman" panose="02020603050405020304" pitchFamily="18" charset="0"/>
                <a:cs typeface="Times New Roman" panose="02020603050405020304" pitchFamily="18" charset="0"/>
              </a:rPr>
              <a:t>    {b[i] = a[i].r;}</a:t>
            </a:r>
          </a:p>
          <a:p>
            <a:r>
              <a:rPr lang="en-US" sz="3600" dirty="0">
                <a:solidFill>
                  <a:schemeClr val="bg1"/>
                </a:solidFill>
                <a:latin typeface="Times New Roman" panose="02020603050405020304" pitchFamily="18" charset="0"/>
                <a:cs typeface="Times New Roman" panose="02020603050405020304" pitchFamily="18" charset="0"/>
              </a:rPr>
              <a:t>  i = i + 1;</a:t>
            </a:r>
          </a:p>
        </p:txBody>
      </p:sp>
    </p:spTree>
    <p:extLst>
      <p:ext uri="{BB962C8B-B14F-4D97-AF65-F5344CB8AC3E}">
        <p14:creationId xmlns:p14="http://schemas.microsoft.com/office/powerpoint/2010/main" val="15213382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98DE2CE-1523-A9B2-01E5-E40F3BC200C9}"/>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a:solidFill>
                  <a:srgbClr val="FFFFFF"/>
                </a:solidFill>
                <a:latin typeface="+mj-lt"/>
                <a:ea typeface="+mj-ea"/>
                <a:cs typeface="+mj-cs"/>
              </a:rPr>
              <a:t>Register Assignment</a:t>
            </a:r>
            <a:br>
              <a:rPr lang="en-US" sz="2600" kern="1200">
                <a:solidFill>
                  <a:srgbClr val="FFFFFF"/>
                </a:solidFill>
                <a:latin typeface="+mj-lt"/>
                <a:ea typeface="+mj-ea"/>
                <a:cs typeface="+mj-cs"/>
              </a:rPr>
            </a:br>
            <a:endParaRPr lang="en-US" sz="2600" kern="1200">
              <a:solidFill>
                <a:srgbClr val="FFFFFF"/>
              </a:solidFill>
              <a:latin typeface="+mj-lt"/>
              <a:ea typeface="+mj-ea"/>
              <a:cs typeface="+mj-cs"/>
            </a:endParaRPr>
          </a:p>
        </p:txBody>
      </p:sp>
      <p:pic>
        <p:nvPicPr>
          <p:cNvPr id="6" name="Content Placeholder 5" descr="Text&#10;&#10;Description automatically generated">
            <a:extLst>
              <a:ext uri="{FF2B5EF4-FFF2-40B4-BE49-F238E27FC236}">
                <a16:creationId xmlns:a16="http://schemas.microsoft.com/office/drawing/2014/main" id="{58E3DE5E-7C81-7D50-301B-EAAC6841464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38600" y="1256433"/>
            <a:ext cx="7188199" cy="4341744"/>
          </a:xfrm>
          <a:prstGeom prst="rect">
            <a:avLst/>
          </a:prstGeom>
        </p:spPr>
      </p:pic>
    </p:spTree>
    <p:extLst>
      <p:ext uri="{BB962C8B-B14F-4D97-AF65-F5344CB8AC3E}">
        <p14:creationId xmlns:p14="http://schemas.microsoft.com/office/powerpoint/2010/main" val="35428435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709F1D5-B0F1-4714-A239-E5B61C1619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Rounded Corners 9">
            <a:extLst>
              <a:ext uri="{FF2B5EF4-FFF2-40B4-BE49-F238E27FC236}">
                <a16:creationId xmlns:a16="http://schemas.microsoft.com/office/drawing/2014/main" id="{228FB460-D3FF-4440-A020-05982A09E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40546" y="1011045"/>
            <a:ext cx="4369859" cy="4369859"/>
          </a:xfrm>
          <a:prstGeom prst="roundRect">
            <a:avLst>
              <a:gd name="adj" fmla="val 275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FCEF0F6-2814-B1D2-1B2D-F95946B0D7B4}"/>
              </a:ext>
            </a:extLst>
          </p:cNvPr>
          <p:cNvSpPr>
            <a:spLocks noGrp="1"/>
          </p:cNvSpPr>
          <p:nvPr>
            <p:ph type="title"/>
          </p:nvPr>
        </p:nvSpPr>
        <p:spPr>
          <a:xfrm>
            <a:off x="956826" y="1112969"/>
            <a:ext cx="3937298" cy="4166010"/>
          </a:xfrm>
        </p:spPr>
        <p:txBody>
          <a:bodyPr>
            <a:normAutofit/>
          </a:bodyPr>
          <a:lstStyle/>
          <a:p>
            <a:r>
              <a:rPr lang="en-US">
                <a:solidFill>
                  <a:srgbClr val="FFFFFF"/>
                </a:solidFill>
              </a:rPr>
              <a:t>Handle Control Hazards with Traditional Branch Prediction </a:t>
            </a:r>
          </a:p>
        </p:txBody>
      </p:sp>
      <p:sp>
        <p:nvSpPr>
          <p:cNvPr id="12" name="Freeform: Shape 11">
            <a:extLst>
              <a:ext uri="{FF2B5EF4-FFF2-40B4-BE49-F238E27FC236}">
                <a16:creationId xmlns:a16="http://schemas.microsoft.com/office/drawing/2014/main" id="{14847E93-7DC1-4D4B-8829-B19AA7137C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5566D6E1-03A1-4D73-A4E0-35D74D568A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9F835A99-04AC-494A-A572-AFE8413CC9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E284FF0D-7D75-3BCC-D1F0-D06DFBD1E425}"/>
              </a:ext>
            </a:extLst>
          </p:cNvPr>
          <p:cNvSpPr>
            <a:spLocks noGrp="1"/>
          </p:cNvSpPr>
          <p:nvPr>
            <p:ph idx="1"/>
          </p:nvPr>
        </p:nvSpPr>
        <p:spPr>
          <a:xfrm>
            <a:off x="6096000" y="820880"/>
            <a:ext cx="5706794" cy="5748732"/>
          </a:xfrm>
        </p:spPr>
        <p:txBody>
          <a:bodyPr anchor="t">
            <a:normAutofit/>
          </a:bodyPr>
          <a:lstStyle/>
          <a:p>
            <a:r>
              <a:rPr lang="en-US" sz="2400" b="0" i="0" dirty="0">
                <a:effectLst/>
                <a:latin typeface="Times New Roman" panose="02020603050405020304" pitchFamily="18" charset="0"/>
              </a:rPr>
              <a:t>Modern processors have sophisticated methods for branch prediction such as branch history tables and correlating predictors, which greatly reduce the number of mis predicted branches.</a:t>
            </a:r>
          </a:p>
          <a:p>
            <a:r>
              <a:rPr lang="en-US" sz="2400" b="0" i="0" dirty="0">
                <a:effectLst/>
                <a:latin typeface="Times New Roman" panose="02020603050405020304" pitchFamily="18" charset="0"/>
              </a:rPr>
              <a:t> However, the penalty for a mis predicted branch is still large, involving stalling the pipeline and beginning to fetch instructions again from the branch target address. </a:t>
            </a:r>
          </a:p>
          <a:p>
            <a:r>
              <a:rPr lang="en-US" sz="2400" b="0" i="0" dirty="0">
                <a:effectLst/>
                <a:latin typeface="Times New Roman" panose="02020603050405020304" pitchFamily="18" charset="0"/>
              </a:rPr>
              <a:t>These stalls, while less frequent with the use of branch prediction hardware still have a significant effect on performance. Typically, a misprediction rate of 5-10% may slow the processor down by as much as 30-40%. </a:t>
            </a:r>
            <a:endParaRPr lang="en-US" sz="2400" dirty="0"/>
          </a:p>
        </p:txBody>
      </p:sp>
      <p:sp>
        <p:nvSpPr>
          <p:cNvPr id="18" name="Freeform: Shape 17">
            <a:extLst>
              <a:ext uri="{FF2B5EF4-FFF2-40B4-BE49-F238E27FC236}">
                <a16:creationId xmlns:a16="http://schemas.microsoft.com/office/drawing/2014/main" id="{7B786209-1B0B-4CA9-9BDD-F7327066A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2D2964BB-484D-45AE-AD66-D407D06296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418308"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6691AC69-A76E-4DAB-B565-468B6B87AC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132972"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18605163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12">
            <a:extLst>
              <a:ext uri="{FF2B5EF4-FFF2-40B4-BE49-F238E27FC236}">
                <a16:creationId xmlns:a16="http://schemas.microsoft.com/office/drawing/2014/main" id="{361DC183-07AE-409A-AB63-34A0C77B60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14">
            <a:extLst>
              <a:ext uri="{FF2B5EF4-FFF2-40B4-BE49-F238E27FC236}">
                <a16:creationId xmlns:a16="http://schemas.microsoft.com/office/drawing/2014/main" id="{90464369-70FA-42AF-948F-80664CA7BF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146816"/>
          </a:xfrm>
          <a:prstGeom prst="rect">
            <a:avLst/>
          </a:prstGeom>
          <a:solidFill>
            <a:schemeClr val="bg1">
              <a:lumMod val="85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59A35D0-5FAF-BC81-1C95-7202AAA2EAB0}"/>
              </a:ext>
            </a:extLst>
          </p:cNvPr>
          <p:cNvSpPr>
            <a:spLocks noGrp="1"/>
          </p:cNvSpPr>
          <p:nvPr>
            <p:ph type="title"/>
          </p:nvPr>
        </p:nvSpPr>
        <p:spPr>
          <a:xfrm>
            <a:off x="581646" y="349664"/>
            <a:ext cx="5845571" cy="1638377"/>
          </a:xfrm>
        </p:spPr>
        <p:txBody>
          <a:bodyPr anchor="b">
            <a:normAutofit/>
          </a:bodyPr>
          <a:lstStyle/>
          <a:p>
            <a:r>
              <a:rPr lang="en-US" sz="4800" dirty="0"/>
              <a:t>Traditional branch prediction solution</a:t>
            </a:r>
          </a:p>
        </p:txBody>
      </p:sp>
      <p:sp>
        <p:nvSpPr>
          <p:cNvPr id="3" name="Content Placeholder 2">
            <a:extLst>
              <a:ext uri="{FF2B5EF4-FFF2-40B4-BE49-F238E27FC236}">
                <a16:creationId xmlns:a16="http://schemas.microsoft.com/office/drawing/2014/main" id="{1607CC5B-29A3-BBEC-9EE7-2CF3619FA979}"/>
              </a:ext>
            </a:extLst>
          </p:cNvPr>
          <p:cNvSpPr>
            <a:spLocks noGrp="1"/>
          </p:cNvSpPr>
          <p:nvPr>
            <p:ph idx="1"/>
          </p:nvPr>
        </p:nvSpPr>
        <p:spPr>
          <a:xfrm>
            <a:off x="464234" y="2337705"/>
            <a:ext cx="6191708" cy="3450998"/>
          </a:xfrm>
        </p:spPr>
        <p:txBody>
          <a:bodyPr anchor="ctr">
            <a:normAutofit fontScale="92500" lnSpcReduction="10000"/>
          </a:bodyPr>
          <a:lstStyle/>
          <a:p>
            <a:r>
              <a:rPr lang="en-US" sz="2400" dirty="0"/>
              <a:t>The value of a[i].ptr is loaded from memory and used as the condition for a conditional branch.</a:t>
            </a:r>
          </a:p>
          <a:p>
            <a:r>
              <a:rPr lang="en-US" sz="2400" dirty="0"/>
              <a:t>In a traditional architecture this code is scheduled as four basic blocks the compare, the if part, the else part, and the add instruction which follows the conditional statement.</a:t>
            </a:r>
          </a:p>
          <a:p>
            <a:r>
              <a:rPr lang="en-US" sz="2400" dirty="0"/>
              <a:t> Clearly, the result of the compare is difficult to predict. Even if a prediction scheme is used, it cannot correctly predict every time, and the penalty for an incorrect prediction is a pipeline stall costing several clock cycles.</a:t>
            </a:r>
          </a:p>
        </p:txBody>
      </p:sp>
      <p:sp>
        <p:nvSpPr>
          <p:cNvPr id="27" name="Rectangle 16">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669568" y="277912"/>
            <a:ext cx="524256" cy="1186339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CC552A98-EF7D-4D42-AB69-066B786AB5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15447" y="399675"/>
            <a:ext cx="4647368" cy="580993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Diagram&#10;&#10;Description automatically generated">
            <a:extLst>
              <a:ext uri="{FF2B5EF4-FFF2-40B4-BE49-F238E27FC236}">
                <a16:creationId xmlns:a16="http://schemas.microsoft.com/office/drawing/2014/main" id="{39303D7E-CE8B-8091-F819-882A96F0FC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74952" y="627954"/>
            <a:ext cx="3528358" cy="5353373"/>
          </a:xfrm>
          <a:prstGeom prst="rect">
            <a:avLst/>
          </a:prstGeom>
        </p:spPr>
      </p:pic>
      <p:sp>
        <p:nvSpPr>
          <p:cNvPr id="21" name="Rectangle 20">
            <a:extLst>
              <a:ext uri="{FF2B5EF4-FFF2-40B4-BE49-F238E27FC236}">
                <a16:creationId xmlns:a16="http://schemas.microsoft.com/office/drawing/2014/main" id="{A648176E-454C-437C-B0FC-9B82FCF32B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774185" y="6131892"/>
            <a:ext cx="524256"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914418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6A84B152-3496-4C52-AF08-97AFFC09DD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1D223781-069B-0BD6-F1DF-2A8B7E4DDF5C}"/>
              </a:ext>
            </a:extLst>
          </p:cNvPr>
          <p:cNvSpPr>
            <a:spLocks noGrp="1"/>
          </p:cNvSpPr>
          <p:nvPr>
            <p:ph type="title"/>
          </p:nvPr>
        </p:nvSpPr>
        <p:spPr>
          <a:xfrm>
            <a:off x="838200" y="365125"/>
            <a:ext cx="5599979" cy="1325563"/>
          </a:xfrm>
        </p:spPr>
        <p:txBody>
          <a:bodyPr>
            <a:noAutofit/>
          </a:bodyPr>
          <a:lstStyle/>
          <a:p>
            <a:r>
              <a:rPr lang="en-US" sz="3600" b="1" dirty="0"/>
              <a:t>How does the DLX-pred model handle Control hazards?</a:t>
            </a:r>
          </a:p>
        </p:txBody>
      </p:sp>
      <p:sp>
        <p:nvSpPr>
          <p:cNvPr id="18" name="Freeform: Shape 17">
            <a:extLst>
              <a:ext uri="{FF2B5EF4-FFF2-40B4-BE49-F238E27FC236}">
                <a16:creationId xmlns:a16="http://schemas.microsoft.com/office/drawing/2014/main" id="{6B2ADB95-0FA3-4BD7-A8AC-89D014A83E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198657" y="1"/>
            <a:ext cx="1155142" cy="625027"/>
          </a:xfrm>
          <a:custGeom>
            <a:avLst/>
            <a:gdLst>
              <a:gd name="connsiteX0" fmla="*/ 4784 w 1155142"/>
              <a:gd name="connsiteY0" fmla="*/ 0 h 625027"/>
              <a:gd name="connsiteX1" fmla="*/ 1150358 w 1155142"/>
              <a:gd name="connsiteY1" fmla="*/ 0 h 625027"/>
              <a:gd name="connsiteX2" fmla="*/ 1155142 w 1155142"/>
              <a:gd name="connsiteY2" fmla="*/ 47456 h 625027"/>
              <a:gd name="connsiteX3" fmla="*/ 577571 w 1155142"/>
              <a:gd name="connsiteY3" fmla="*/ 625027 h 625027"/>
              <a:gd name="connsiteX4" fmla="*/ 0 w 1155142"/>
              <a:gd name="connsiteY4" fmla="*/ 47456 h 6250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625027">
                <a:moveTo>
                  <a:pt x="4784" y="0"/>
                </a:moveTo>
                <a:lnTo>
                  <a:pt x="1150358" y="0"/>
                </a:lnTo>
                <a:lnTo>
                  <a:pt x="1155142" y="47456"/>
                </a:lnTo>
                <a:cubicBezTo>
                  <a:pt x="1155142" y="366440"/>
                  <a:pt x="896555" y="625027"/>
                  <a:pt x="577571" y="625027"/>
                </a:cubicBezTo>
                <a:cubicBezTo>
                  <a:pt x="258587" y="625027"/>
                  <a:pt x="0" y="366440"/>
                  <a:pt x="0" y="47456"/>
                </a:cubicBezTo>
                <a:close/>
              </a:path>
            </a:pathLst>
          </a:custGeom>
          <a:solidFill>
            <a:schemeClr val="accent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E2F1D163-3A66-1116-65A6-91DB5AFBEB9D}"/>
              </a:ext>
            </a:extLst>
          </p:cNvPr>
          <p:cNvSpPr>
            <a:spLocks noGrp="1"/>
          </p:cNvSpPr>
          <p:nvPr>
            <p:ph idx="1"/>
          </p:nvPr>
        </p:nvSpPr>
        <p:spPr>
          <a:xfrm>
            <a:off x="604911" y="1825625"/>
            <a:ext cx="5890367" cy="4667250"/>
          </a:xfrm>
        </p:spPr>
        <p:txBody>
          <a:bodyPr>
            <a:normAutofit lnSpcReduction="10000"/>
          </a:bodyPr>
          <a:lstStyle/>
          <a:p>
            <a:r>
              <a:rPr lang="en-US" b="0" i="0" dirty="0">
                <a:solidFill>
                  <a:srgbClr val="000000"/>
                </a:solidFill>
                <a:effectLst/>
                <a:latin typeface="Times New Roman" panose="02020603050405020304" pitchFamily="18" charset="0"/>
              </a:rPr>
              <a:t>The HASE model use predication technique to reduce pipeline stalls due to control hazards.</a:t>
            </a:r>
          </a:p>
          <a:p>
            <a:r>
              <a:rPr lang="en-US" b="0" i="0" dirty="0">
                <a:solidFill>
                  <a:srgbClr val="000000"/>
                </a:solidFill>
                <a:effectLst/>
                <a:latin typeface="Times New Roman" panose="02020603050405020304" pitchFamily="18" charset="0"/>
              </a:rPr>
              <a:t>Predication allows branches to be removed from the code by executing both the </a:t>
            </a:r>
            <a:r>
              <a:rPr lang="en-US" b="0" i="1" dirty="0">
                <a:solidFill>
                  <a:srgbClr val="000000"/>
                </a:solidFill>
                <a:effectLst/>
                <a:latin typeface="Times New Roman" panose="02020603050405020304" pitchFamily="18" charset="0"/>
              </a:rPr>
              <a:t>if</a:t>
            </a:r>
            <a:r>
              <a:rPr lang="en-US" b="0" i="0" dirty="0">
                <a:solidFill>
                  <a:srgbClr val="000000"/>
                </a:solidFill>
                <a:effectLst/>
                <a:latin typeface="Times New Roman" panose="02020603050405020304" pitchFamily="18" charset="0"/>
              </a:rPr>
              <a:t> and </a:t>
            </a:r>
            <a:r>
              <a:rPr lang="en-US" b="0" i="1" dirty="0">
                <a:solidFill>
                  <a:srgbClr val="000000"/>
                </a:solidFill>
                <a:effectLst/>
                <a:latin typeface="Times New Roman" panose="02020603050405020304" pitchFamily="18" charset="0"/>
              </a:rPr>
              <a:t>else</a:t>
            </a:r>
            <a:r>
              <a:rPr lang="en-US" b="0" i="0" dirty="0">
                <a:solidFill>
                  <a:srgbClr val="000000"/>
                </a:solidFill>
                <a:effectLst/>
                <a:latin typeface="Times New Roman" panose="02020603050405020304" pitchFamily="18" charset="0"/>
              </a:rPr>
              <a:t> parts of a branch in parallel, removing the problem of mis predicted branches.</a:t>
            </a:r>
          </a:p>
          <a:p>
            <a:r>
              <a:rPr lang="en-US" b="0" i="0" dirty="0">
                <a:solidFill>
                  <a:srgbClr val="000000"/>
                </a:solidFill>
                <a:effectLst/>
                <a:latin typeface="Times New Roman" panose="02020603050405020304" pitchFamily="18" charset="0"/>
              </a:rPr>
              <a:t>Predication relies on the parallel execution of both instruction paths and thus requires the architecture to feature multiple instruction issue</a:t>
            </a:r>
          </a:p>
        </p:txBody>
      </p:sp>
      <p:sp>
        <p:nvSpPr>
          <p:cNvPr id="20" name="Oval 19">
            <a:extLst>
              <a:ext uri="{FF2B5EF4-FFF2-40B4-BE49-F238E27FC236}">
                <a16:creationId xmlns:a16="http://schemas.microsoft.com/office/drawing/2014/main" id="{C924DBCE-E731-4B22-8181-A39C1D8627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8185" y="3423959"/>
            <a:ext cx="630884" cy="630884"/>
          </a:xfrm>
          <a:prstGeom prst="ellipse">
            <a:avLst/>
          </a:prstGeom>
          <a:noFill/>
          <a:ln w="1270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4CBF9756-6AC8-4C65-84DF-56FBFFA1D8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463438">
            <a:off x="7450227" y="5166682"/>
            <a:ext cx="1835725" cy="2024785"/>
          </a:xfrm>
          <a:custGeom>
            <a:avLst/>
            <a:gdLst>
              <a:gd name="connsiteX0" fmla="*/ 1801138 w 1835725"/>
              <a:gd name="connsiteY0" fmla="*/ 1622662 h 2024785"/>
              <a:gd name="connsiteX1" fmla="*/ 1835717 w 1835725"/>
              <a:gd name="connsiteY1" fmla="*/ 1680254 h 2024785"/>
              <a:gd name="connsiteX2" fmla="*/ 1812568 w 1835725"/>
              <a:gd name="connsiteY2" fmla="*/ 1877193 h 2024785"/>
              <a:gd name="connsiteX3" fmla="*/ 1776210 w 1835725"/>
              <a:gd name="connsiteY3" fmla="*/ 2024785 h 2024785"/>
              <a:gd name="connsiteX4" fmla="*/ 1655772 w 1835725"/>
              <a:gd name="connsiteY4" fmla="*/ 1983449 h 2024785"/>
              <a:gd name="connsiteX5" fmla="*/ 1687591 w 1835725"/>
              <a:gd name="connsiteY5" fmla="*/ 1854495 h 2024785"/>
              <a:gd name="connsiteX6" fmla="*/ 1708939 w 1835725"/>
              <a:gd name="connsiteY6" fmla="*/ 1673301 h 2024785"/>
              <a:gd name="connsiteX7" fmla="*/ 1778129 w 1835725"/>
              <a:gd name="connsiteY7" fmla="*/ 1615979 h 2024785"/>
              <a:gd name="connsiteX8" fmla="*/ 1801138 w 1835725"/>
              <a:gd name="connsiteY8" fmla="*/ 1622662 h 2024785"/>
              <a:gd name="connsiteX9" fmla="*/ 1585229 w 1835725"/>
              <a:gd name="connsiteY9" fmla="*/ 764759 h 2024785"/>
              <a:gd name="connsiteX10" fmla="*/ 1623024 w 1835725"/>
              <a:gd name="connsiteY10" fmla="*/ 792810 h 2024785"/>
              <a:gd name="connsiteX11" fmla="*/ 1777614 w 1835725"/>
              <a:gd name="connsiteY11" fmla="*/ 1157141 h 2024785"/>
              <a:gd name="connsiteX12" fmla="*/ 1733799 w 1835725"/>
              <a:gd name="connsiteY12" fmla="*/ 1235532 h 2024785"/>
              <a:gd name="connsiteX13" fmla="*/ 1716464 w 1835725"/>
              <a:gd name="connsiteY13" fmla="*/ 1237722 h 2024785"/>
              <a:gd name="connsiteX14" fmla="*/ 1716464 w 1835725"/>
              <a:gd name="connsiteY14" fmla="*/ 1237913 h 2024785"/>
              <a:gd name="connsiteX15" fmla="*/ 1655409 w 1835725"/>
              <a:gd name="connsiteY15" fmla="*/ 1191717 h 2024785"/>
              <a:gd name="connsiteX16" fmla="*/ 1513200 w 1835725"/>
              <a:gd name="connsiteY16" fmla="*/ 856627 h 2024785"/>
              <a:gd name="connsiteX17" fmla="*/ 1538499 w 1835725"/>
              <a:gd name="connsiteY17" fmla="*/ 770415 h 2024785"/>
              <a:gd name="connsiteX18" fmla="*/ 1585229 w 1835725"/>
              <a:gd name="connsiteY18" fmla="*/ 764759 h 2024785"/>
              <a:gd name="connsiteX19" fmla="*/ 477919 w 1835725"/>
              <a:gd name="connsiteY19" fmla="*/ 21437 h 2024785"/>
              <a:gd name="connsiteX20" fmla="*/ 509236 w 1835725"/>
              <a:gd name="connsiteY20" fmla="*/ 84182 h 2024785"/>
              <a:gd name="connsiteX21" fmla="*/ 445829 w 1835725"/>
              <a:gd name="connsiteY21" fmla="*/ 139871 h 2024785"/>
              <a:gd name="connsiteX22" fmla="*/ 437447 w 1835725"/>
              <a:gd name="connsiteY22" fmla="*/ 139395 h 2024785"/>
              <a:gd name="connsiteX23" fmla="*/ 73211 w 1835725"/>
              <a:gd name="connsiteY23" fmla="*/ 137204 h 2024785"/>
              <a:gd name="connsiteX24" fmla="*/ 749 w 1835725"/>
              <a:gd name="connsiteY24" fmla="*/ 84082 h 2024785"/>
              <a:gd name="connsiteX25" fmla="*/ 53871 w 1835725"/>
              <a:gd name="connsiteY25" fmla="*/ 11621 h 2024785"/>
              <a:gd name="connsiteX26" fmla="*/ 58352 w 1835725"/>
              <a:gd name="connsiteY26" fmla="*/ 11093 h 2024785"/>
              <a:gd name="connsiteX27" fmla="*/ 454020 w 1835725"/>
              <a:gd name="connsiteY27" fmla="*/ 13474 h 2024785"/>
              <a:gd name="connsiteX28" fmla="*/ 477919 w 1835725"/>
              <a:gd name="connsiteY28" fmla="*/ 21437 h 2024785"/>
              <a:gd name="connsiteX29" fmla="*/ 957797 w 1835725"/>
              <a:gd name="connsiteY29" fmla="*/ 167970 h 2024785"/>
              <a:gd name="connsiteX30" fmla="*/ 1286982 w 1835725"/>
              <a:gd name="connsiteY30" fmla="*/ 387616 h 2024785"/>
              <a:gd name="connsiteX31" fmla="*/ 1293725 w 1835725"/>
              <a:gd name="connsiteY31" fmla="*/ 477075 h 2024785"/>
              <a:gd name="connsiteX32" fmla="*/ 1245453 w 1835725"/>
              <a:gd name="connsiteY32" fmla="*/ 499154 h 2024785"/>
              <a:gd name="connsiteX33" fmla="*/ 1245167 w 1835725"/>
              <a:gd name="connsiteY33" fmla="*/ 499154 h 2024785"/>
              <a:gd name="connsiteX34" fmla="*/ 1203638 w 1835725"/>
              <a:gd name="connsiteY34" fmla="*/ 484104 h 2024785"/>
              <a:gd name="connsiteX35" fmla="*/ 900647 w 1835725"/>
              <a:gd name="connsiteY35" fmla="*/ 281508 h 2024785"/>
              <a:gd name="connsiteX36" fmla="*/ 872454 w 1835725"/>
              <a:gd name="connsiteY36" fmla="*/ 196164 h 2024785"/>
              <a:gd name="connsiteX37" fmla="*/ 957797 w 1835725"/>
              <a:gd name="connsiteY37" fmla="*/ 167970 h 2024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835725" h="2024785">
                <a:moveTo>
                  <a:pt x="1801138" y="1622662"/>
                </a:moveTo>
                <a:cubicBezTo>
                  <a:pt x="1822105" y="1633400"/>
                  <a:pt x="1836117" y="1655372"/>
                  <a:pt x="1835717" y="1680254"/>
                </a:cubicBezTo>
                <a:cubicBezTo>
                  <a:pt x="1832093" y="1746382"/>
                  <a:pt x="1824354" y="1812154"/>
                  <a:pt x="1812568" y="1877193"/>
                </a:cubicBezTo>
                <a:lnTo>
                  <a:pt x="1776210" y="2024785"/>
                </a:lnTo>
                <a:lnTo>
                  <a:pt x="1655772" y="1983449"/>
                </a:lnTo>
                <a:lnTo>
                  <a:pt x="1687591" y="1854495"/>
                </a:lnTo>
                <a:cubicBezTo>
                  <a:pt x="1698455" y="1794657"/>
                  <a:pt x="1705590" y="1734142"/>
                  <a:pt x="1708939" y="1673301"/>
                </a:cubicBezTo>
                <a:cubicBezTo>
                  <a:pt x="1712216" y="1638363"/>
                  <a:pt x="1743190" y="1612703"/>
                  <a:pt x="1778129" y="1615979"/>
                </a:cubicBezTo>
                <a:cubicBezTo>
                  <a:pt x="1786387" y="1616753"/>
                  <a:pt x="1794149" y="1619084"/>
                  <a:pt x="1801138" y="1622662"/>
                </a:cubicBezTo>
                <a:close/>
                <a:moveTo>
                  <a:pt x="1585229" y="764759"/>
                </a:moveTo>
                <a:cubicBezTo>
                  <a:pt x="1600438" y="768789"/>
                  <a:pt x="1614156" y="778436"/>
                  <a:pt x="1623024" y="792810"/>
                </a:cubicBezTo>
                <a:cubicBezTo>
                  <a:pt x="1689575" y="907319"/>
                  <a:pt x="1741505" y="1029715"/>
                  <a:pt x="1777614" y="1157141"/>
                </a:cubicBezTo>
                <a:cubicBezTo>
                  <a:pt x="1787149" y="1190888"/>
                  <a:pt x="1767537" y="1225969"/>
                  <a:pt x="1733799" y="1235532"/>
                </a:cubicBezTo>
                <a:cubicBezTo>
                  <a:pt x="1728151" y="1237046"/>
                  <a:pt x="1722312" y="1237780"/>
                  <a:pt x="1716464" y="1237722"/>
                </a:cubicBezTo>
                <a:lnTo>
                  <a:pt x="1716464" y="1237913"/>
                </a:lnTo>
                <a:cubicBezTo>
                  <a:pt x="1688070" y="1237913"/>
                  <a:pt x="1663124" y="1219044"/>
                  <a:pt x="1655409" y="1191717"/>
                </a:cubicBezTo>
                <a:cubicBezTo>
                  <a:pt x="1622214" y="1074512"/>
                  <a:pt x="1574437" y="961936"/>
                  <a:pt x="1513200" y="856627"/>
                </a:cubicBezTo>
                <a:cubicBezTo>
                  <a:pt x="1496379" y="825834"/>
                  <a:pt x="1507704" y="787236"/>
                  <a:pt x="1538499" y="770415"/>
                </a:cubicBezTo>
                <a:cubicBezTo>
                  <a:pt x="1553325" y="762319"/>
                  <a:pt x="1570022" y="760730"/>
                  <a:pt x="1585229" y="764759"/>
                </a:cubicBezTo>
                <a:close/>
                <a:moveTo>
                  <a:pt x="477919" y="21437"/>
                </a:moveTo>
                <a:cubicBezTo>
                  <a:pt x="499341" y="33775"/>
                  <a:pt x="512445" y="58102"/>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89834" y="-4456"/>
                  <a:pt x="322735" y="-3656"/>
                  <a:pt x="454020" y="13474"/>
                </a:cubicBezTo>
                <a:cubicBezTo>
                  <a:pt x="462713" y="14543"/>
                  <a:pt x="470778" y="17324"/>
                  <a:pt x="477919" y="21437"/>
                </a:cubicBezTo>
                <a:close/>
                <a:moveTo>
                  <a:pt x="957797" y="167970"/>
                </a:move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8235" y="164811"/>
                  <a:pt x="926445" y="152188"/>
                  <a:pt x="957797" y="167970"/>
                </a:cubicBezTo>
                <a:close/>
              </a:path>
            </a:pathLst>
          </a:custGeom>
          <a:solidFill>
            <a:schemeClr val="accent4"/>
          </a:solidFill>
          <a:ln w="9525" cap="flat">
            <a:noFill/>
            <a:prstDash val="solid"/>
            <a:miter/>
          </a:ln>
        </p:spPr>
        <p:txBody>
          <a:bodyPr rtlCol="0" anchor="ctr"/>
          <a:lstStyle/>
          <a:p>
            <a:endParaRPr lang="en-US"/>
          </a:p>
        </p:txBody>
      </p:sp>
      <p:pic>
        <p:nvPicPr>
          <p:cNvPr id="5" name="Picture 4" descr="Question mark on green pastel background">
            <a:extLst>
              <a:ext uri="{FF2B5EF4-FFF2-40B4-BE49-F238E27FC236}">
                <a16:creationId xmlns:a16="http://schemas.microsoft.com/office/drawing/2014/main" id="{5379FD44-CD33-2D91-4D79-F705182A2901}"/>
              </a:ext>
            </a:extLst>
          </p:cNvPr>
          <p:cNvPicPr>
            <a:picLocks noChangeAspect="1"/>
          </p:cNvPicPr>
          <p:nvPr/>
        </p:nvPicPr>
        <p:blipFill rotWithShape="1">
          <a:blip r:embed="rId2"/>
          <a:srcRect l="25000"/>
          <a:stretch/>
        </p:blipFill>
        <p:spPr>
          <a:xfrm>
            <a:off x="7751975" y="1075239"/>
            <a:ext cx="4128603" cy="4128603"/>
          </a:xfrm>
          <a:custGeom>
            <a:avLst/>
            <a:gdLst/>
            <a:ahLst/>
            <a:cxnLst/>
            <a:rect l="l" t="t" r="r" b="b"/>
            <a:pathLst>
              <a:path w="2663168" h="2663168">
                <a:moveTo>
                  <a:pt x="1331584" y="0"/>
                </a:moveTo>
                <a:cubicBezTo>
                  <a:pt x="2066998" y="0"/>
                  <a:pt x="2663168" y="596170"/>
                  <a:pt x="2663168" y="1331584"/>
                </a:cubicBezTo>
                <a:cubicBezTo>
                  <a:pt x="2663168" y="2066998"/>
                  <a:pt x="2066998" y="2663168"/>
                  <a:pt x="1331584" y="2663168"/>
                </a:cubicBezTo>
                <a:cubicBezTo>
                  <a:pt x="596170" y="2663168"/>
                  <a:pt x="0" y="2066998"/>
                  <a:pt x="0" y="1331584"/>
                </a:cubicBezTo>
                <a:cubicBezTo>
                  <a:pt x="0" y="596170"/>
                  <a:pt x="596170" y="0"/>
                  <a:pt x="1331584" y="0"/>
                </a:cubicBezTo>
                <a:close/>
              </a:path>
            </a:pathLst>
          </a:custGeom>
        </p:spPr>
      </p:pic>
      <p:sp>
        <p:nvSpPr>
          <p:cNvPr id="24" name="Freeform: Shape 23">
            <a:extLst>
              <a:ext uri="{FF2B5EF4-FFF2-40B4-BE49-F238E27FC236}">
                <a16:creationId xmlns:a16="http://schemas.microsoft.com/office/drawing/2014/main" id="{2D385988-EAAF-4C27-AF8A-2BFBECAF3D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49602" y="1"/>
            <a:ext cx="2066948" cy="1621879"/>
          </a:xfrm>
          <a:custGeom>
            <a:avLst/>
            <a:gdLst>
              <a:gd name="connsiteX0" fmla="*/ 0 w 2066948"/>
              <a:gd name="connsiteY0" fmla="*/ 0 h 1621879"/>
              <a:gd name="connsiteX1" fmla="*/ 123825 w 2066948"/>
              <a:gd name="connsiteY1" fmla="*/ 0 h 1621879"/>
              <a:gd name="connsiteX2" fmla="*/ 123825 w 2066948"/>
              <a:gd name="connsiteY2" fmla="*/ 1452620 h 1621879"/>
              <a:gd name="connsiteX3" fmla="*/ 1881378 w 2066948"/>
              <a:gd name="connsiteY3" fmla="*/ 436017 h 1621879"/>
              <a:gd name="connsiteX4" fmla="*/ 1127572 w 2066948"/>
              <a:gd name="connsiteY4" fmla="*/ 0 h 1621879"/>
              <a:gd name="connsiteX5" fmla="*/ 1374887 w 2066948"/>
              <a:gd name="connsiteY5" fmla="*/ 0 h 1621879"/>
              <a:gd name="connsiteX6" fmla="*/ 2035969 w 2066948"/>
              <a:gd name="connsiteY6" fmla="*/ 382391 h 1621879"/>
              <a:gd name="connsiteX7" fmla="*/ 2058648 w 2066948"/>
              <a:gd name="connsiteY7" fmla="*/ 466963 h 1621879"/>
              <a:gd name="connsiteX8" fmla="*/ 2035969 w 2066948"/>
              <a:gd name="connsiteY8" fmla="*/ 489642 h 1621879"/>
              <a:gd name="connsiteX9" fmla="*/ 92869 w 2066948"/>
              <a:gd name="connsiteY9" fmla="*/ 1613592 h 1621879"/>
              <a:gd name="connsiteX10" fmla="*/ 61913 w 2066948"/>
              <a:gd name="connsiteY10" fmla="*/ 1621879 h 1621879"/>
              <a:gd name="connsiteX11" fmla="*/ 0 w 2066948"/>
              <a:gd name="connsiteY11" fmla="*/ 1559967 h 1621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66948" h="1621879">
                <a:moveTo>
                  <a:pt x="0" y="0"/>
                </a:moveTo>
                <a:lnTo>
                  <a:pt x="123825" y="0"/>
                </a:lnTo>
                <a:lnTo>
                  <a:pt x="123825" y="1452620"/>
                </a:lnTo>
                <a:lnTo>
                  <a:pt x="1881378" y="436017"/>
                </a:lnTo>
                <a:lnTo>
                  <a:pt x="1127572" y="0"/>
                </a:lnTo>
                <a:lnTo>
                  <a:pt x="1374887" y="0"/>
                </a:lnTo>
                <a:lnTo>
                  <a:pt x="2035969" y="382391"/>
                </a:lnTo>
                <a:cubicBezTo>
                  <a:pt x="2065582" y="399479"/>
                  <a:pt x="2075745" y="437340"/>
                  <a:pt x="2058648" y="466963"/>
                </a:cubicBezTo>
                <a:cubicBezTo>
                  <a:pt x="2053219" y="476384"/>
                  <a:pt x="2045389" y="484204"/>
                  <a:pt x="2035969" y="489642"/>
                </a:cubicBezTo>
                <a:lnTo>
                  <a:pt x="92869" y="1613592"/>
                </a:lnTo>
                <a:cubicBezTo>
                  <a:pt x="83458" y="1619031"/>
                  <a:pt x="72780" y="1621889"/>
                  <a:pt x="61913" y="1621879"/>
                </a:cubicBezTo>
                <a:cubicBezTo>
                  <a:pt x="27719" y="1621879"/>
                  <a:pt x="0" y="1594161"/>
                  <a:pt x="0" y="1559967"/>
                </a:cubicBezTo>
                <a:close/>
              </a:path>
            </a:pathLst>
          </a:custGeom>
          <a:solidFill>
            <a:schemeClr val="accent6"/>
          </a:solidFill>
          <a:ln w="9525" cap="flat">
            <a:noFill/>
            <a:prstDash val="solid"/>
            <a:miter/>
          </a:ln>
        </p:spPr>
        <p:txBody>
          <a:bodyPr rtlCol="0" anchor="ctr"/>
          <a:lstStyle/>
          <a:p>
            <a:endParaRPr lang="en-US"/>
          </a:p>
        </p:txBody>
      </p:sp>
      <p:cxnSp>
        <p:nvCxnSpPr>
          <p:cNvPr id="26" name="Straight Connector 25">
            <a:extLst>
              <a:ext uri="{FF2B5EF4-FFF2-40B4-BE49-F238E27FC236}">
                <a16:creationId xmlns:a16="http://schemas.microsoft.com/office/drawing/2014/main" id="{43621FD4-D14D-45D5-9A57-9A2DE5EA59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138745" y="1027906"/>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28" name="Freeform: Shape 27">
            <a:extLst>
              <a:ext uri="{FF2B5EF4-FFF2-40B4-BE49-F238E27FC236}">
                <a16:creationId xmlns:a16="http://schemas.microsoft.com/office/drawing/2014/main" id="{B621D332-7329-4994-8836-C429A51B7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9527" y="6033795"/>
            <a:ext cx="1991064" cy="824205"/>
          </a:xfrm>
          <a:custGeom>
            <a:avLst/>
            <a:gdLst>
              <a:gd name="connsiteX0" fmla="*/ 995532 w 1991064"/>
              <a:gd name="connsiteY0" fmla="*/ 0 h 824205"/>
              <a:gd name="connsiteX1" fmla="*/ 1984823 w 1991064"/>
              <a:gd name="connsiteY1" fmla="*/ 784423 h 824205"/>
              <a:gd name="connsiteX2" fmla="*/ 1991064 w 1991064"/>
              <a:gd name="connsiteY2" fmla="*/ 824205 h 824205"/>
              <a:gd name="connsiteX3" fmla="*/ 0 w 1991064"/>
              <a:gd name="connsiteY3" fmla="*/ 824205 h 824205"/>
              <a:gd name="connsiteX4" fmla="*/ 6241 w 1991064"/>
              <a:gd name="connsiteY4" fmla="*/ 784423 h 824205"/>
              <a:gd name="connsiteX5" fmla="*/ 995532 w 1991064"/>
              <a:gd name="connsiteY5" fmla="*/ 0 h 824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91064" h="824205">
                <a:moveTo>
                  <a:pt x="995532" y="0"/>
                </a:moveTo>
                <a:cubicBezTo>
                  <a:pt x="1483521" y="0"/>
                  <a:pt x="1890663" y="336754"/>
                  <a:pt x="1984823" y="784423"/>
                </a:cubicBezTo>
                <a:lnTo>
                  <a:pt x="1991064" y="824205"/>
                </a:lnTo>
                <a:lnTo>
                  <a:pt x="0" y="824205"/>
                </a:lnTo>
                <a:lnTo>
                  <a:pt x="6241" y="784423"/>
                </a:lnTo>
                <a:cubicBezTo>
                  <a:pt x="100402" y="336754"/>
                  <a:pt x="507544" y="0"/>
                  <a:pt x="995532"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0" name="Freeform: Shape 29">
            <a:extLst>
              <a:ext uri="{FF2B5EF4-FFF2-40B4-BE49-F238E27FC236}">
                <a16:creationId xmlns:a16="http://schemas.microsoft.com/office/drawing/2014/main" id="{2D20F754-35A9-4508-BE3C-C59996D143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51696" y="5519196"/>
            <a:ext cx="1340305" cy="1338805"/>
          </a:xfrm>
          <a:custGeom>
            <a:avLst/>
            <a:gdLst>
              <a:gd name="connsiteX0" fmla="*/ 61913 w 1340305"/>
              <a:gd name="connsiteY0" fmla="*/ 0 h 1338805"/>
              <a:gd name="connsiteX1" fmla="*/ 1340305 w 1340305"/>
              <a:gd name="connsiteY1" fmla="*/ 0 h 1338805"/>
              <a:gd name="connsiteX2" fmla="*/ 1340305 w 1340305"/>
              <a:gd name="connsiteY2" fmla="*/ 123825 h 1338805"/>
              <a:gd name="connsiteX3" fmla="*/ 123825 w 1340305"/>
              <a:gd name="connsiteY3" fmla="*/ 123825 h 1338805"/>
              <a:gd name="connsiteX4" fmla="*/ 123825 w 1340305"/>
              <a:gd name="connsiteY4" fmla="*/ 1338805 h 1338805"/>
              <a:gd name="connsiteX5" fmla="*/ 0 w 1340305"/>
              <a:gd name="connsiteY5" fmla="*/ 1338805 h 1338805"/>
              <a:gd name="connsiteX6" fmla="*/ 0 w 1340305"/>
              <a:gd name="connsiteY6" fmla="*/ 61913 h 1338805"/>
              <a:gd name="connsiteX7" fmla="*/ 61913 w 1340305"/>
              <a:gd name="connsiteY7" fmla="*/ 0 h 1338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40305" h="1338805">
                <a:moveTo>
                  <a:pt x="61913" y="0"/>
                </a:moveTo>
                <a:lnTo>
                  <a:pt x="1340305" y="0"/>
                </a:lnTo>
                <a:lnTo>
                  <a:pt x="1340305" y="123825"/>
                </a:lnTo>
                <a:lnTo>
                  <a:pt x="123825" y="123825"/>
                </a:lnTo>
                <a:lnTo>
                  <a:pt x="123825" y="1338805"/>
                </a:lnTo>
                <a:lnTo>
                  <a:pt x="0" y="1338805"/>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Tree>
    <p:extLst>
      <p:ext uri="{BB962C8B-B14F-4D97-AF65-F5344CB8AC3E}">
        <p14:creationId xmlns:p14="http://schemas.microsoft.com/office/powerpoint/2010/main" val="4265562639"/>
      </p:ext>
    </p:extLst>
  </p:cSld>
  <p:clrMapOvr>
    <a:masterClrMapping/>
  </p:clrMapOvr>
  <mc:AlternateContent xmlns:mc="http://schemas.openxmlformats.org/markup-compatibility/2006" xmlns:p14="http://schemas.microsoft.com/office/powerpoint/2010/main">
    <mc:Choice Requires="p14">
      <p:transition spd="slow" p14:dur="2000" advTm="86066"/>
    </mc:Choice>
    <mc:Fallback xmlns="">
      <p:transition spd="slow" advTm="86066"/>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C2554CA6-288E-4202-BC52-2E5A8F0C0A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2F95B2-1223-97E6-C497-55E47CDD0AE2}"/>
              </a:ext>
            </a:extLst>
          </p:cNvPr>
          <p:cNvSpPr>
            <a:spLocks noGrp="1"/>
          </p:cNvSpPr>
          <p:nvPr>
            <p:ph type="title"/>
          </p:nvPr>
        </p:nvSpPr>
        <p:spPr>
          <a:xfrm>
            <a:off x="1171074" y="1396686"/>
            <a:ext cx="3240506" cy="4064628"/>
          </a:xfrm>
        </p:spPr>
        <p:txBody>
          <a:bodyPr>
            <a:normAutofit/>
          </a:bodyPr>
          <a:lstStyle/>
          <a:p>
            <a:r>
              <a:rPr lang="en-US" sz="3700" dirty="0">
                <a:solidFill>
                  <a:srgbClr val="FFFFFF"/>
                </a:solidFill>
                <a:latin typeface="Times New Roman" panose="02020603050405020304" pitchFamily="18" charset="0"/>
              </a:rPr>
              <a:t>E</a:t>
            </a:r>
            <a:r>
              <a:rPr lang="en-US" sz="3700" b="0" i="0" dirty="0">
                <a:solidFill>
                  <a:srgbClr val="FFFFFF"/>
                </a:solidFill>
                <a:effectLst/>
                <a:latin typeface="Times New Roman" panose="02020603050405020304" pitchFamily="18" charset="0"/>
              </a:rPr>
              <a:t>xample of a Microprocessor that uses Predication</a:t>
            </a:r>
            <a:endParaRPr lang="en-US" sz="3700" dirty="0">
              <a:solidFill>
                <a:srgbClr val="FFFFFF"/>
              </a:solidFill>
            </a:endParaRPr>
          </a:p>
        </p:txBody>
      </p:sp>
      <p:sp>
        <p:nvSpPr>
          <p:cNvPr id="42" name="Arc 41">
            <a:extLst>
              <a:ext uri="{FF2B5EF4-FFF2-40B4-BE49-F238E27FC236}">
                <a16:creationId xmlns:a16="http://schemas.microsoft.com/office/drawing/2014/main" id="{5B7778FC-632E-4DCA-A7CB-0D7731CCF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44" name="Oval 43">
            <a:extLst>
              <a:ext uri="{FF2B5EF4-FFF2-40B4-BE49-F238E27FC236}">
                <a16:creationId xmlns:a16="http://schemas.microsoft.com/office/drawing/2014/main" id="{FA23A907-97FB-4A8F-880A-DD77401C42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C540DCCC-B200-E872-1649-2F11253A9FFB}"/>
              </a:ext>
            </a:extLst>
          </p:cNvPr>
          <p:cNvSpPr>
            <a:spLocks noGrp="1"/>
          </p:cNvSpPr>
          <p:nvPr>
            <p:ph idx="1"/>
          </p:nvPr>
        </p:nvSpPr>
        <p:spPr>
          <a:xfrm>
            <a:off x="5370153" y="1119031"/>
            <a:ext cx="6517047" cy="5549055"/>
          </a:xfrm>
        </p:spPr>
        <p:txBody>
          <a:bodyPr>
            <a:normAutofit fontScale="92500" lnSpcReduction="20000"/>
          </a:bodyPr>
          <a:lstStyle/>
          <a:p>
            <a:r>
              <a:rPr lang="en-US" b="0" i="0" dirty="0">
                <a:effectLst/>
                <a:latin typeface="Times New Roman" panose="02020603050405020304" pitchFamily="18" charset="0"/>
              </a:rPr>
              <a:t>The Intel IA-64 is an example of a commercial microprocessor that uses predication.</a:t>
            </a:r>
          </a:p>
          <a:p>
            <a:r>
              <a:rPr lang="en-US" b="0" i="0" dirty="0">
                <a:effectLst/>
                <a:latin typeface="Times New Roman" panose="02020603050405020304" pitchFamily="18" charset="0"/>
              </a:rPr>
              <a:t> Most instructions in the IA-64 can have a predicate tag appended to them by the compiler. </a:t>
            </a:r>
          </a:p>
          <a:p>
            <a:r>
              <a:rPr lang="en-US" b="0" i="0" dirty="0">
                <a:effectLst/>
                <a:latin typeface="Times New Roman" panose="02020603050405020304" pitchFamily="18" charset="0"/>
              </a:rPr>
              <a:t>The instruction will only be allowed to write its result if the corresponding predicate is true. </a:t>
            </a:r>
          </a:p>
          <a:p>
            <a:r>
              <a:rPr lang="en-US" b="0" i="0" dirty="0">
                <a:effectLst/>
                <a:latin typeface="Times New Roman" panose="02020603050405020304" pitchFamily="18" charset="0"/>
              </a:rPr>
              <a:t>A branch construct can be rewritten using predication by making the </a:t>
            </a:r>
            <a:r>
              <a:rPr lang="en-US" b="0" i="1" dirty="0">
                <a:effectLst/>
                <a:latin typeface="Times New Roman" panose="02020603050405020304" pitchFamily="18" charset="0"/>
              </a:rPr>
              <a:t>if</a:t>
            </a:r>
            <a:r>
              <a:rPr lang="en-US" b="0" i="0" dirty="0">
                <a:effectLst/>
                <a:latin typeface="Times New Roman" panose="02020603050405020304" pitchFamily="18" charset="0"/>
              </a:rPr>
              <a:t> part predicated on a certain predicate register and the </a:t>
            </a:r>
            <a:r>
              <a:rPr lang="en-US" b="0" i="1" dirty="0">
                <a:effectLst/>
                <a:latin typeface="Times New Roman" panose="02020603050405020304" pitchFamily="18" charset="0"/>
              </a:rPr>
              <a:t>else</a:t>
            </a:r>
            <a:r>
              <a:rPr lang="en-US" b="0" i="0" dirty="0">
                <a:effectLst/>
                <a:latin typeface="Times New Roman" panose="02020603050405020304" pitchFamily="18" charset="0"/>
              </a:rPr>
              <a:t> part predicated on a complimentary register. </a:t>
            </a:r>
          </a:p>
          <a:p>
            <a:r>
              <a:rPr lang="en-US" b="0" i="0" dirty="0">
                <a:effectLst/>
                <a:latin typeface="Times New Roman" panose="02020603050405020304" pitchFamily="18" charset="0"/>
              </a:rPr>
              <a:t>Since only one of the pair of predicate registers holds true, only one of the paths through the branch will write its result.</a:t>
            </a:r>
            <a:endParaRPr lang="en-US" dirty="0"/>
          </a:p>
        </p:txBody>
      </p:sp>
    </p:spTree>
    <p:extLst>
      <p:ext uri="{BB962C8B-B14F-4D97-AF65-F5344CB8AC3E}">
        <p14:creationId xmlns:p14="http://schemas.microsoft.com/office/powerpoint/2010/main" val="2925405685"/>
      </p:ext>
    </p:extLst>
  </p:cSld>
  <p:clrMapOvr>
    <a:masterClrMapping/>
  </p:clrMapOvr>
  <mc:AlternateContent xmlns:mc="http://schemas.openxmlformats.org/markup-compatibility/2006" xmlns:p14="http://schemas.microsoft.com/office/powerpoint/2010/main">
    <mc:Choice Requires="p14">
      <p:transition spd="slow" p14:dur="2000" advTm="72068"/>
    </mc:Choice>
    <mc:Fallback xmlns="">
      <p:transition spd="slow" advTm="72068"/>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2FEB64-6EEA-4759-B4A4-BD2C1E660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7393" y="847600"/>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C517578-F667-4898-BE65-8FA9CBFCD063}"/>
              </a:ext>
            </a:extLst>
          </p:cNvPr>
          <p:cNvSpPr>
            <a:spLocks noGrp="1"/>
          </p:cNvSpPr>
          <p:nvPr>
            <p:ph type="title"/>
          </p:nvPr>
        </p:nvSpPr>
        <p:spPr>
          <a:xfrm>
            <a:off x="1389278" y="1233241"/>
            <a:ext cx="3240506" cy="4064628"/>
          </a:xfrm>
        </p:spPr>
        <p:txBody>
          <a:bodyPr>
            <a:normAutofit/>
          </a:bodyPr>
          <a:lstStyle/>
          <a:p>
            <a:r>
              <a:rPr lang="en-US" dirty="0">
                <a:solidFill>
                  <a:srgbClr val="FFFFFF"/>
                </a:solidFill>
              </a:rPr>
              <a:t>Predicate Registers</a:t>
            </a:r>
          </a:p>
        </p:txBody>
      </p:sp>
      <p:sp>
        <p:nvSpPr>
          <p:cNvPr id="12" name="Freeform: Shape 11">
            <a:extLst>
              <a:ext uri="{FF2B5EF4-FFF2-40B4-BE49-F238E27FC236}">
                <a16:creationId xmlns:a16="http://schemas.microsoft.com/office/drawing/2014/main" id="{14847E93-7DC1-4D4B-8829-B19AA7137C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5566D6E1-03A1-4D73-A4E0-35D74D568A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9F835A99-04AC-494A-A572-AFE8413CC9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3EBA6633-A855-2819-B14E-37C8EB41F9AF}"/>
              </a:ext>
            </a:extLst>
          </p:cNvPr>
          <p:cNvSpPr>
            <a:spLocks noGrp="1"/>
          </p:cNvSpPr>
          <p:nvPr>
            <p:ph idx="1"/>
          </p:nvPr>
        </p:nvSpPr>
        <p:spPr>
          <a:xfrm>
            <a:off x="5644134" y="717452"/>
            <a:ext cx="6544818" cy="6035040"/>
          </a:xfrm>
        </p:spPr>
        <p:txBody>
          <a:bodyPr anchor="t">
            <a:normAutofit lnSpcReduction="10000"/>
          </a:bodyPr>
          <a:lstStyle/>
          <a:p>
            <a:r>
              <a:rPr lang="en-US" sz="2400" dirty="0"/>
              <a:t>The predicate registers are contained in the Memory Access unit which is the only unit which ever requires access to them. </a:t>
            </a:r>
          </a:p>
          <a:p>
            <a:r>
              <a:rPr lang="en-US" sz="2400" b="0" i="0" dirty="0">
                <a:effectLst/>
                <a:latin typeface="Times New Roman" panose="02020603050405020304" pitchFamily="18" charset="0"/>
              </a:rPr>
              <a:t>If the predicate for an instruction is true, the instruction may proceed as normal. However, if the predicate is false, the instruction is terminated, does not read or write memory and does not proceed to the Write Back unit if it otherwise would</a:t>
            </a:r>
            <a:endParaRPr lang="ar-EG" sz="2400" dirty="0"/>
          </a:p>
          <a:p>
            <a:r>
              <a:rPr lang="en-US" sz="2400" dirty="0"/>
              <a:t>It is also in the Memory Access unit that the result of the compare arrives, so it is simple to write the result into predicate registers in that unit. </a:t>
            </a:r>
          </a:p>
          <a:p>
            <a:r>
              <a:rPr lang="en-US" sz="2400" dirty="0"/>
              <a:t>Keeping predicate registers in Memory Access, rather than with the general-purpose registers, eliminates the need for any forwarding of predicates and hazard detection.</a:t>
            </a:r>
          </a:p>
        </p:txBody>
      </p:sp>
      <p:sp>
        <p:nvSpPr>
          <p:cNvPr id="18" name="Freeform: Shape 17">
            <a:extLst>
              <a:ext uri="{FF2B5EF4-FFF2-40B4-BE49-F238E27FC236}">
                <a16:creationId xmlns:a16="http://schemas.microsoft.com/office/drawing/2014/main" id="{7B786209-1B0B-4CA9-9BDD-F7327066A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2D2964BB-484D-45AE-AD66-D407D06296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40505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6691AC69-A76E-4DAB-B565-468B6B87AC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132972"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1391633806"/>
      </p:ext>
    </p:extLst>
  </p:cSld>
  <p:clrMapOvr>
    <a:masterClrMapping/>
  </p:clrMapOvr>
  <mc:AlternateContent xmlns:mc="http://schemas.openxmlformats.org/markup-compatibility/2006" xmlns:p14="http://schemas.microsoft.com/office/powerpoint/2010/main">
    <mc:Choice Requires="p14">
      <p:transition spd="slow" p14:dur="2000" advTm="61515"/>
    </mc:Choice>
    <mc:Fallback xmlns="">
      <p:transition spd="slow" advTm="61515"/>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3A73CF0-3DD7-423E-92F5-3CE570F2404A}"/>
              </a:ext>
            </a:extLst>
          </p:cNvPr>
          <p:cNvSpPr>
            <a:spLocks noGrp="1"/>
          </p:cNvSpPr>
          <p:nvPr>
            <p:ph type="title"/>
          </p:nvPr>
        </p:nvSpPr>
        <p:spPr>
          <a:xfrm>
            <a:off x="686834" y="1153572"/>
            <a:ext cx="3200400" cy="4461163"/>
          </a:xfrm>
        </p:spPr>
        <p:txBody>
          <a:bodyPr>
            <a:normAutofit/>
          </a:bodyPr>
          <a:lstStyle/>
          <a:p>
            <a:r>
              <a:rPr lang="en-US" dirty="0">
                <a:solidFill>
                  <a:srgbClr val="FFFFFF"/>
                </a:solidFill>
              </a:rPr>
              <a:t>The SPEQ instruction</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EC3A071A-F70B-0313-4795-5116BBC4FB2D}"/>
              </a:ext>
            </a:extLst>
          </p:cNvPr>
          <p:cNvSpPr>
            <a:spLocks noGrp="1"/>
          </p:cNvSpPr>
          <p:nvPr>
            <p:ph idx="1"/>
          </p:nvPr>
        </p:nvSpPr>
        <p:spPr>
          <a:xfrm>
            <a:off x="4318782" y="319088"/>
            <a:ext cx="7596553" cy="6219824"/>
          </a:xfrm>
        </p:spPr>
        <p:txBody>
          <a:bodyPr anchor="ctr">
            <a:normAutofit/>
          </a:bodyPr>
          <a:lstStyle/>
          <a:p>
            <a:r>
              <a:rPr lang="en-US" sz="2600" dirty="0">
                <a:latin typeface="Times New Roman" panose="02020603050405020304" pitchFamily="18" charset="0"/>
                <a:cs typeface="Times New Roman" panose="02020603050405020304" pitchFamily="18" charset="0"/>
              </a:rPr>
              <a:t>The SPEQ (set predicate equal) instruction is a predicate instruction in the DLX-Pred architecture that sets the predicate bit of the current instruction to 1 if two register operands are equal, and to 0 otherwise. </a:t>
            </a:r>
          </a:p>
          <a:p>
            <a:pPr marL="0" indent="0">
              <a:buNone/>
            </a:pPr>
            <a:r>
              <a:rPr lang="en-US" sz="1900" b="1" dirty="0"/>
              <a:t>       SPEQ R4 R2 R3, P0             // set predicate bit to 1 if R2 = R3</a:t>
            </a:r>
          </a:p>
          <a:p>
            <a:pPr marL="0" indent="0">
              <a:buNone/>
            </a:pPr>
            <a:r>
              <a:rPr lang="en-US" sz="1900" b="1" dirty="0"/>
              <a:t>      ADDI R5 R5 4, P0              // increment R5 by 4 if R2 = R3</a:t>
            </a:r>
          </a:p>
          <a:p>
            <a:pPr marL="0" indent="0">
              <a:buNone/>
            </a:pPr>
            <a:r>
              <a:rPr lang="en-US" sz="1900" b="1" dirty="0"/>
              <a:t>     ADDI R6 R6 1, P0            // increment R6 by 1 if R2 = R3</a:t>
            </a:r>
          </a:p>
          <a:p>
            <a:pPr marL="0" indent="0">
              <a:buNone/>
            </a:pPr>
            <a:r>
              <a:rPr lang="en-US" sz="1900" b="1" dirty="0"/>
              <a:t>     NOP</a:t>
            </a:r>
          </a:p>
          <a:p>
            <a:r>
              <a:rPr lang="en-US" sz="2600" dirty="0">
                <a:cs typeface="+mj-cs"/>
              </a:rPr>
              <a:t>The subsequent ADDI and NOP instructions are then executed conditionally based on the value of the predicate bit, which controls whether they are executed or skipped..</a:t>
            </a:r>
          </a:p>
          <a:p>
            <a:r>
              <a:rPr lang="en-US" sz="2600" dirty="0">
                <a:cs typeface="+mj-cs"/>
              </a:rPr>
              <a:t>The SPEQ instruction is typically used in conjunction with predication to conditionally execute instructions based on the outcome of a comparison. </a:t>
            </a:r>
          </a:p>
        </p:txBody>
      </p:sp>
    </p:spTree>
    <p:extLst>
      <p:ext uri="{BB962C8B-B14F-4D97-AF65-F5344CB8AC3E}">
        <p14:creationId xmlns:p14="http://schemas.microsoft.com/office/powerpoint/2010/main" val="662069700"/>
      </p:ext>
    </p:extLst>
  </p:cSld>
  <p:clrMapOvr>
    <a:masterClrMapping/>
  </p:clrMapOvr>
  <mc:AlternateContent xmlns:mc="http://schemas.openxmlformats.org/markup-compatibility/2006" xmlns:p14="http://schemas.microsoft.com/office/powerpoint/2010/main">
    <mc:Choice Requires="p14">
      <p:transition spd="slow" p14:dur="2000" advTm="75015"/>
    </mc:Choice>
    <mc:Fallback xmlns="">
      <p:transition spd="slow" advTm="75015"/>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9D25F302-27C5-414F-97F8-6EA0A6C028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ight Triangle 33">
            <a:extLst>
              <a:ext uri="{FF2B5EF4-FFF2-40B4-BE49-F238E27FC236}">
                <a16:creationId xmlns:a16="http://schemas.microsoft.com/office/drawing/2014/main" id="{830A36F8-48C2-4842-A87B-8CE8DF4E7F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a:extLst>
              <a:ext uri="{FF2B5EF4-FFF2-40B4-BE49-F238E27FC236}">
                <a16:creationId xmlns:a16="http://schemas.microsoft.com/office/drawing/2014/main" id="{8F451A30-466B-4996-9BA5-CD6ABCC6D5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59A35D0-5FAF-BC81-1C95-7202AAA2EAB0}"/>
              </a:ext>
            </a:extLst>
          </p:cNvPr>
          <p:cNvSpPr>
            <a:spLocks noGrp="1"/>
          </p:cNvSpPr>
          <p:nvPr>
            <p:ph type="title"/>
          </p:nvPr>
        </p:nvSpPr>
        <p:spPr>
          <a:xfrm>
            <a:off x="4993480" y="828441"/>
            <a:ext cx="5852711" cy="843314"/>
          </a:xfrm>
        </p:spPr>
        <p:txBody>
          <a:bodyPr>
            <a:normAutofit/>
          </a:bodyPr>
          <a:lstStyle/>
          <a:p>
            <a:r>
              <a:rPr lang="en-US" sz="5100" dirty="0"/>
              <a:t>Predication solution</a:t>
            </a:r>
          </a:p>
        </p:txBody>
      </p:sp>
      <p:pic>
        <p:nvPicPr>
          <p:cNvPr id="5" name="Picture 4" descr="Text, letter&#10;&#10;Description automatically generated">
            <a:extLst>
              <a:ext uri="{FF2B5EF4-FFF2-40B4-BE49-F238E27FC236}">
                <a16:creationId xmlns:a16="http://schemas.microsoft.com/office/drawing/2014/main" id="{9FEE37FD-7C4D-BE09-FD72-DF551A3443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5278" y="1188637"/>
            <a:ext cx="3493082" cy="4557888"/>
          </a:xfrm>
          <a:prstGeom prst="rect">
            <a:avLst/>
          </a:prstGeom>
        </p:spPr>
      </p:pic>
      <p:sp>
        <p:nvSpPr>
          <p:cNvPr id="3" name="Content Placeholder 2">
            <a:extLst>
              <a:ext uri="{FF2B5EF4-FFF2-40B4-BE49-F238E27FC236}">
                <a16:creationId xmlns:a16="http://schemas.microsoft.com/office/drawing/2014/main" id="{1607CC5B-29A3-BBEC-9EE7-2CF3619FA979}"/>
              </a:ext>
            </a:extLst>
          </p:cNvPr>
          <p:cNvSpPr>
            <a:spLocks noGrp="1"/>
          </p:cNvSpPr>
          <p:nvPr>
            <p:ph idx="1"/>
          </p:nvPr>
        </p:nvSpPr>
        <p:spPr>
          <a:xfrm>
            <a:off x="4600136" y="1799514"/>
            <a:ext cx="6796586" cy="4303883"/>
          </a:xfrm>
        </p:spPr>
        <p:txBody>
          <a:bodyPr anchor="t">
            <a:normAutofit lnSpcReduction="10000"/>
          </a:bodyPr>
          <a:lstStyle/>
          <a:p>
            <a:r>
              <a:rPr lang="en-US" sz="2400" dirty="0">
                <a:latin typeface="Times New Roman" panose="02020603050405020304" pitchFamily="18" charset="0"/>
                <a:cs typeface="Times New Roman" panose="02020603050405020304" pitchFamily="18" charset="0"/>
              </a:rPr>
              <a:t>The code is scheduled by the compiler as a single basic block with the two possible paths through the conditional statement executing in parallel, controlled by the value of predicate registers.</a:t>
            </a:r>
          </a:p>
          <a:p>
            <a:r>
              <a:rPr lang="en-US" sz="2400" dirty="0">
                <a:latin typeface="Times New Roman" panose="02020603050405020304" pitchFamily="18" charset="0"/>
                <a:cs typeface="Times New Roman" panose="02020603050405020304" pitchFamily="18" charset="0"/>
              </a:rPr>
              <a:t>After the load instruction, a new compare instruction, cmp, compares the loaded value with zero, and sets the pair of predicate registers. </a:t>
            </a:r>
          </a:p>
          <a:p>
            <a:r>
              <a:rPr lang="en-US" sz="2400" dirty="0">
                <a:latin typeface="Times New Roman" panose="02020603050405020304" pitchFamily="18" charset="0"/>
                <a:cs typeface="Times New Roman" panose="02020603050405020304" pitchFamily="18" charset="0"/>
              </a:rPr>
              <a:t>The true predicate p1, is set if the compare was true, and the false predicate p2, is set if the compare was false. </a:t>
            </a:r>
          </a:p>
          <a:p>
            <a:r>
              <a:rPr lang="en-US" sz="2400" dirty="0">
                <a:latin typeface="Times New Roman" panose="02020603050405020304" pitchFamily="18" charset="0"/>
                <a:cs typeface="Times New Roman" panose="02020603050405020304" pitchFamily="18" charset="0"/>
              </a:rPr>
              <a:t>Only the path with the true predicate is allowed write its result to memory, the other instruction being ignored.</a:t>
            </a:r>
          </a:p>
        </p:txBody>
      </p:sp>
    </p:spTree>
    <p:extLst>
      <p:ext uri="{BB962C8B-B14F-4D97-AF65-F5344CB8AC3E}">
        <p14:creationId xmlns:p14="http://schemas.microsoft.com/office/powerpoint/2010/main" val="10063256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6A84B152-3496-4C52-AF08-97AFFC09DD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1D223781-069B-0BD6-F1DF-2A8B7E4DDF5C}"/>
              </a:ext>
            </a:extLst>
          </p:cNvPr>
          <p:cNvSpPr>
            <a:spLocks noGrp="1"/>
          </p:cNvSpPr>
          <p:nvPr>
            <p:ph type="title"/>
          </p:nvPr>
        </p:nvSpPr>
        <p:spPr>
          <a:xfrm>
            <a:off x="838201" y="365125"/>
            <a:ext cx="5393360" cy="1325563"/>
          </a:xfrm>
        </p:spPr>
        <p:txBody>
          <a:bodyPr>
            <a:normAutofit/>
          </a:bodyPr>
          <a:lstStyle/>
          <a:p>
            <a:r>
              <a:rPr lang="en-US" b="1" dirty="0"/>
              <a:t>How does the model handle Data hazards?</a:t>
            </a:r>
          </a:p>
        </p:txBody>
      </p:sp>
      <p:sp>
        <p:nvSpPr>
          <p:cNvPr id="18" name="Freeform: Shape 17">
            <a:extLst>
              <a:ext uri="{FF2B5EF4-FFF2-40B4-BE49-F238E27FC236}">
                <a16:creationId xmlns:a16="http://schemas.microsoft.com/office/drawing/2014/main" id="{6B2ADB95-0FA3-4BD7-A8AC-89D014A83E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198657" y="1"/>
            <a:ext cx="1155142" cy="625027"/>
          </a:xfrm>
          <a:custGeom>
            <a:avLst/>
            <a:gdLst>
              <a:gd name="connsiteX0" fmla="*/ 4784 w 1155142"/>
              <a:gd name="connsiteY0" fmla="*/ 0 h 625027"/>
              <a:gd name="connsiteX1" fmla="*/ 1150358 w 1155142"/>
              <a:gd name="connsiteY1" fmla="*/ 0 h 625027"/>
              <a:gd name="connsiteX2" fmla="*/ 1155142 w 1155142"/>
              <a:gd name="connsiteY2" fmla="*/ 47456 h 625027"/>
              <a:gd name="connsiteX3" fmla="*/ 577571 w 1155142"/>
              <a:gd name="connsiteY3" fmla="*/ 625027 h 625027"/>
              <a:gd name="connsiteX4" fmla="*/ 0 w 1155142"/>
              <a:gd name="connsiteY4" fmla="*/ 47456 h 6250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625027">
                <a:moveTo>
                  <a:pt x="4784" y="0"/>
                </a:moveTo>
                <a:lnTo>
                  <a:pt x="1150358" y="0"/>
                </a:lnTo>
                <a:lnTo>
                  <a:pt x="1155142" y="47456"/>
                </a:lnTo>
                <a:cubicBezTo>
                  <a:pt x="1155142" y="366440"/>
                  <a:pt x="896555" y="625027"/>
                  <a:pt x="577571" y="625027"/>
                </a:cubicBezTo>
                <a:cubicBezTo>
                  <a:pt x="258587" y="625027"/>
                  <a:pt x="0" y="366440"/>
                  <a:pt x="0" y="47456"/>
                </a:cubicBezTo>
                <a:close/>
              </a:path>
            </a:pathLst>
          </a:custGeom>
          <a:solidFill>
            <a:schemeClr val="accent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E2F1D163-3A66-1116-65A6-91DB5AFBEB9D}"/>
              </a:ext>
            </a:extLst>
          </p:cNvPr>
          <p:cNvSpPr>
            <a:spLocks noGrp="1"/>
          </p:cNvSpPr>
          <p:nvPr>
            <p:ph idx="1"/>
          </p:nvPr>
        </p:nvSpPr>
        <p:spPr>
          <a:xfrm>
            <a:off x="838200" y="1825625"/>
            <a:ext cx="5393361" cy="4351338"/>
          </a:xfrm>
        </p:spPr>
        <p:txBody>
          <a:bodyPr>
            <a:normAutofit/>
          </a:bodyPr>
          <a:lstStyle/>
          <a:p>
            <a:pPr marL="0" indent="0">
              <a:buNone/>
            </a:pPr>
            <a:r>
              <a:rPr lang="en-US" sz="2400" b="0" i="0">
                <a:effectLst/>
                <a:latin typeface="Times New Roman" panose="02020603050405020304" pitchFamily="18" charset="0"/>
              </a:rPr>
              <a:t>In the HASE DLX model the registers are implemented as C++ structs with three fields: </a:t>
            </a:r>
          </a:p>
          <a:p>
            <a:pPr marL="0" indent="0">
              <a:buNone/>
            </a:pPr>
            <a:r>
              <a:rPr lang="en-US" sz="2400" b="0" i="0">
                <a:effectLst/>
                <a:latin typeface="Times New Roman" panose="02020603050405020304" pitchFamily="18" charset="0"/>
              </a:rPr>
              <a:t>1.</a:t>
            </a:r>
            <a:r>
              <a:rPr lang="en-US" sz="2400">
                <a:latin typeface="Times New Roman" panose="02020603050405020304" pitchFamily="18" charset="0"/>
              </a:rPr>
              <a:t>R</a:t>
            </a:r>
            <a:r>
              <a:rPr lang="en-US" sz="2400" b="0" i="0">
                <a:effectLst/>
                <a:latin typeface="Times New Roman" panose="02020603050405020304" pitchFamily="18" charset="0"/>
              </a:rPr>
              <a:t>egister number.</a:t>
            </a:r>
          </a:p>
          <a:p>
            <a:pPr marL="0" indent="0">
              <a:buNone/>
            </a:pPr>
            <a:r>
              <a:rPr lang="en-US" sz="2400" b="0" i="0">
                <a:effectLst/>
                <a:latin typeface="Times New Roman" panose="02020603050405020304" pitchFamily="18" charset="0"/>
              </a:rPr>
              <a:t>2.Value and </a:t>
            </a:r>
          </a:p>
          <a:p>
            <a:pPr marL="0" indent="0">
              <a:buNone/>
            </a:pPr>
            <a:r>
              <a:rPr lang="en-US" sz="2400" b="0" i="0">
                <a:effectLst/>
                <a:latin typeface="Times New Roman" panose="02020603050405020304" pitchFamily="18" charset="0"/>
              </a:rPr>
              <a:t>3.Use bit. </a:t>
            </a:r>
          </a:p>
          <a:p>
            <a:pPr marL="0" indent="0">
              <a:buNone/>
            </a:pPr>
            <a:r>
              <a:rPr lang="en-US" sz="2400" b="0" i="0">
                <a:effectLst/>
                <a:latin typeface="Times New Roman" panose="02020603050405020304" pitchFamily="18" charset="0"/>
              </a:rPr>
              <a:t>The Scoreboard handles data hazards through </a:t>
            </a:r>
            <a:r>
              <a:rPr lang="en-US" sz="2400" b="0" i="1">
                <a:effectLst/>
                <a:latin typeface="Times New Roman" panose="02020603050405020304" pitchFamily="18" charset="0"/>
              </a:rPr>
              <a:t>Use</a:t>
            </a:r>
            <a:r>
              <a:rPr lang="en-US" sz="2400" b="0" i="0">
                <a:effectLst/>
                <a:latin typeface="Times New Roman" panose="02020603050405020304" pitchFamily="18" charset="0"/>
              </a:rPr>
              <a:t> bits. Each register has a Use bit which is set when an instruction that will write to the register is issued and reset when the result is written to the register. </a:t>
            </a:r>
          </a:p>
          <a:p>
            <a:endParaRPr lang="en-US" sz="2400"/>
          </a:p>
        </p:txBody>
      </p:sp>
      <p:sp>
        <p:nvSpPr>
          <p:cNvPr id="20" name="Oval 19">
            <a:extLst>
              <a:ext uri="{FF2B5EF4-FFF2-40B4-BE49-F238E27FC236}">
                <a16:creationId xmlns:a16="http://schemas.microsoft.com/office/drawing/2014/main" id="{C924DBCE-E731-4B22-8181-A39C1D8627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8185" y="3423959"/>
            <a:ext cx="630884" cy="630884"/>
          </a:xfrm>
          <a:prstGeom prst="ellipse">
            <a:avLst/>
          </a:prstGeom>
          <a:noFill/>
          <a:ln w="1270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4CBF9756-6AC8-4C65-84DF-56FBFFA1D8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463438">
            <a:off x="7450227" y="5166682"/>
            <a:ext cx="1835725" cy="2024785"/>
          </a:xfrm>
          <a:custGeom>
            <a:avLst/>
            <a:gdLst>
              <a:gd name="connsiteX0" fmla="*/ 1801138 w 1835725"/>
              <a:gd name="connsiteY0" fmla="*/ 1622662 h 2024785"/>
              <a:gd name="connsiteX1" fmla="*/ 1835717 w 1835725"/>
              <a:gd name="connsiteY1" fmla="*/ 1680254 h 2024785"/>
              <a:gd name="connsiteX2" fmla="*/ 1812568 w 1835725"/>
              <a:gd name="connsiteY2" fmla="*/ 1877193 h 2024785"/>
              <a:gd name="connsiteX3" fmla="*/ 1776210 w 1835725"/>
              <a:gd name="connsiteY3" fmla="*/ 2024785 h 2024785"/>
              <a:gd name="connsiteX4" fmla="*/ 1655772 w 1835725"/>
              <a:gd name="connsiteY4" fmla="*/ 1983449 h 2024785"/>
              <a:gd name="connsiteX5" fmla="*/ 1687591 w 1835725"/>
              <a:gd name="connsiteY5" fmla="*/ 1854495 h 2024785"/>
              <a:gd name="connsiteX6" fmla="*/ 1708939 w 1835725"/>
              <a:gd name="connsiteY6" fmla="*/ 1673301 h 2024785"/>
              <a:gd name="connsiteX7" fmla="*/ 1778129 w 1835725"/>
              <a:gd name="connsiteY7" fmla="*/ 1615979 h 2024785"/>
              <a:gd name="connsiteX8" fmla="*/ 1801138 w 1835725"/>
              <a:gd name="connsiteY8" fmla="*/ 1622662 h 2024785"/>
              <a:gd name="connsiteX9" fmla="*/ 1585229 w 1835725"/>
              <a:gd name="connsiteY9" fmla="*/ 764759 h 2024785"/>
              <a:gd name="connsiteX10" fmla="*/ 1623024 w 1835725"/>
              <a:gd name="connsiteY10" fmla="*/ 792810 h 2024785"/>
              <a:gd name="connsiteX11" fmla="*/ 1777614 w 1835725"/>
              <a:gd name="connsiteY11" fmla="*/ 1157141 h 2024785"/>
              <a:gd name="connsiteX12" fmla="*/ 1733799 w 1835725"/>
              <a:gd name="connsiteY12" fmla="*/ 1235532 h 2024785"/>
              <a:gd name="connsiteX13" fmla="*/ 1716464 w 1835725"/>
              <a:gd name="connsiteY13" fmla="*/ 1237722 h 2024785"/>
              <a:gd name="connsiteX14" fmla="*/ 1716464 w 1835725"/>
              <a:gd name="connsiteY14" fmla="*/ 1237913 h 2024785"/>
              <a:gd name="connsiteX15" fmla="*/ 1655409 w 1835725"/>
              <a:gd name="connsiteY15" fmla="*/ 1191717 h 2024785"/>
              <a:gd name="connsiteX16" fmla="*/ 1513200 w 1835725"/>
              <a:gd name="connsiteY16" fmla="*/ 856627 h 2024785"/>
              <a:gd name="connsiteX17" fmla="*/ 1538499 w 1835725"/>
              <a:gd name="connsiteY17" fmla="*/ 770415 h 2024785"/>
              <a:gd name="connsiteX18" fmla="*/ 1585229 w 1835725"/>
              <a:gd name="connsiteY18" fmla="*/ 764759 h 2024785"/>
              <a:gd name="connsiteX19" fmla="*/ 477919 w 1835725"/>
              <a:gd name="connsiteY19" fmla="*/ 21437 h 2024785"/>
              <a:gd name="connsiteX20" fmla="*/ 509236 w 1835725"/>
              <a:gd name="connsiteY20" fmla="*/ 84182 h 2024785"/>
              <a:gd name="connsiteX21" fmla="*/ 445829 w 1835725"/>
              <a:gd name="connsiteY21" fmla="*/ 139871 h 2024785"/>
              <a:gd name="connsiteX22" fmla="*/ 437447 w 1835725"/>
              <a:gd name="connsiteY22" fmla="*/ 139395 h 2024785"/>
              <a:gd name="connsiteX23" fmla="*/ 73211 w 1835725"/>
              <a:gd name="connsiteY23" fmla="*/ 137204 h 2024785"/>
              <a:gd name="connsiteX24" fmla="*/ 749 w 1835725"/>
              <a:gd name="connsiteY24" fmla="*/ 84082 h 2024785"/>
              <a:gd name="connsiteX25" fmla="*/ 53871 w 1835725"/>
              <a:gd name="connsiteY25" fmla="*/ 11621 h 2024785"/>
              <a:gd name="connsiteX26" fmla="*/ 58352 w 1835725"/>
              <a:gd name="connsiteY26" fmla="*/ 11093 h 2024785"/>
              <a:gd name="connsiteX27" fmla="*/ 454020 w 1835725"/>
              <a:gd name="connsiteY27" fmla="*/ 13474 h 2024785"/>
              <a:gd name="connsiteX28" fmla="*/ 477919 w 1835725"/>
              <a:gd name="connsiteY28" fmla="*/ 21437 h 2024785"/>
              <a:gd name="connsiteX29" fmla="*/ 957797 w 1835725"/>
              <a:gd name="connsiteY29" fmla="*/ 167970 h 2024785"/>
              <a:gd name="connsiteX30" fmla="*/ 1286982 w 1835725"/>
              <a:gd name="connsiteY30" fmla="*/ 387616 h 2024785"/>
              <a:gd name="connsiteX31" fmla="*/ 1293725 w 1835725"/>
              <a:gd name="connsiteY31" fmla="*/ 477075 h 2024785"/>
              <a:gd name="connsiteX32" fmla="*/ 1245453 w 1835725"/>
              <a:gd name="connsiteY32" fmla="*/ 499154 h 2024785"/>
              <a:gd name="connsiteX33" fmla="*/ 1245167 w 1835725"/>
              <a:gd name="connsiteY33" fmla="*/ 499154 h 2024785"/>
              <a:gd name="connsiteX34" fmla="*/ 1203638 w 1835725"/>
              <a:gd name="connsiteY34" fmla="*/ 484104 h 2024785"/>
              <a:gd name="connsiteX35" fmla="*/ 900647 w 1835725"/>
              <a:gd name="connsiteY35" fmla="*/ 281508 h 2024785"/>
              <a:gd name="connsiteX36" fmla="*/ 872454 w 1835725"/>
              <a:gd name="connsiteY36" fmla="*/ 196164 h 2024785"/>
              <a:gd name="connsiteX37" fmla="*/ 957797 w 1835725"/>
              <a:gd name="connsiteY37" fmla="*/ 167970 h 2024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835725" h="2024785">
                <a:moveTo>
                  <a:pt x="1801138" y="1622662"/>
                </a:moveTo>
                <a:cubicBezTo>
                  <a:pt x="1822105" y="1633400"/>
                  <a:pt x="1836117" y="1655372"/>
                  <a:pt x="1835717" y="1680254"/>
                </a:cubicBezTo>
                <a:cubicBezTo>
                  <a:pt x="1832093" y="1746382"/>
                  <a:pt x="1824354" y="1812154"/>
                  <a:pt x="1812568" y="1877193"/>
                </a:cubicBezTo>
                <a:lnTo>
                  <a:pt x="1776210" y="2024785"/>
                </a:lnTo>
                <a:lnTo>
                  <a:pt x="1655772" y="1983449"/>
                </a:lnTo>
                <a:lnTo>
                  <a:pt x="1687591" y="1854495"/>
                </a:lnTo>
                <a:cubicBezTo>
                  <a:pt x="1698455" y="1794657"/>
                  <a:pt x="1705590" y="1734142"/>
                  <a:pt x="1708939" y="1673301"/>
                </a:cubicBezTo>
                <a:cubicBezTo>
                  <a:pt x="1712216" y="1638363"/>
                  <a:pt x="1743190" y="1612703"/>
                  <a:pt x="1778129" y="1615979"/>
                </a:cubicBezTo>
                <a:cubicBezTo>
                  <a:pt x="1786387" y="1616753"/>
                  <a:pt x="1794149" y="1619084"/>
                  <a:pt x="1801138" y="1622662"/>
                </a:cubicBezTo>
                <a:close/>
                <a:moveTo>
                  <a:pt x="1585229" y="764759"/>
                </a:moveTo>
                <a:cubicBezTo>
                  <a:pt x="1600438" y="768789"/>
                  <a:pt x="1614156" y="778436"/>
                  <a:pt x="1623024" y="792810"/>
                </a:cubicBezTo>
                <a:cubicBezTo>
                  <a:pt x="1689575" y="907319"/>
                  <a:pt x="1741505" y="1029715"/>
                  <a:pt x="1777614" y="1157141"/>
                </a:cubicBezTo>
                <a:cubicBezTo>
                  <a:pt x="1787149" y="1190888"/>
                  <a:pt x="1767537" y="1225969"/>
                  <a:pt x="1733799" y="1235532"/>
                </a:cubicBezTo>
                <a:cubicBezTo>
                  <a:pt x="1728151" y="1237046"/>
                  <a:pt x="1722312" y="1237780"/>
                  <a:pt x="1716464" y="1237722"/>
                </a:cubicBezTo>
                <a:lnTo>
                  <a:pt x="1716464" y="1237913"/>
                </a:lnTo>
                <a:cubicBezTo>
                  <a:pt x="1688070" y="1237913"/>
                  <a:pt x="1663124" y="1219044"/>
                  <a:pt x="1655409" y="1191717"/>
                </a:cubicBezTo>
                <a:cubicBezTo>
                  <a:pt x="1622214" y="1074512"/>
                  <a:pt x="1574437" y="961936"/>
                  <a:pt x="1513200" y="856627"/>
                </a:cubicBezTo>
                <a:cubicBezTo>
                  <a:pt x="1496379" y="825834"/>
                  <a:pt x="1507704" y="787236"/>
                  <a:pt x="1538499" y="770415"/>
                </a:cubicBezTo>
                <a:cubicBezTo>
                  <a:pt x="1553325" y="762319"/>
                  <a:pt x="1570022" y="760730"/>
                  <a:pt x="1585229" y="764759"/>
                </a:cubicBezTo>
                <a:close/>
                <a:moveTo>
                  <a:pt x="477919" y="21437"/>
                </a:moveTo>
                <a:cubicBezTo>
                  <a:pt x="499341" y="33775"/>
                  <a:pt x="512445" y="58102"/>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89834" y="-4456"/>
                  <a:pt x="322735" y="-3656"/>
                  <a:pt x="454020" y="13474"/>
                </a:cubicBezTo>
                <a:cubicBezTo>
                  <a:pt x="462713" y="14543"/>
                  <a:pt x="470778" y="17324"/>
                  <a:pt x="477919" y="21437"/>
                </a:cubicBezTo>
                <a:close/>
                <a:moveTo>
                  <a:pt x="957797" y="167970"/>
                </a:move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8235" y="164811"/>
                  <a:pt x="926445" y="152188"/>
                  <a:pt x="957797" y="167970"/>
                </a:cubicBezTo>
                <a:close/>
              </a:path>
            </a:pathLst>
          </a:custGeom>
          <a:solidFill>
            <a:schemeClr val="accent4"/>
          </a:solidFill>
          <a:ln w="9525" cap="flat">
            <a:noFill/>
            <a:prstDash val="solid"/>
            <a:miter/>
          </a:ln>
        </p:spPr>
        <p:txBody>
          <a:bodyPr rtlCol="0" anchor="ctr"/>
          <a:lstStyle/>
          <a:p>
            <a:endParaRPr lang="en-US"/>
          </a:p>
        </p:txBody>
      </p:sp>
      <p:pic>
        <p:nvPicPr>
          <p:cNvPr id="5" name="Picture 4" descr="Question mark on green pastel background">
            <a:extLst>
              <a:ext uri="{FF2B5EF4-FFF2-40B4-BE49-F238E27FC236}">
                <a16:creationId xmlns:a16="http://schemas.microsoft.com/office/drawing/2014/main" id="{5379FD44-CD33-2D91-4D79-F705182A2901}"/>
              </a:ext>
            </a:extLst>
          </p:cNvPr>
          <p:cNvPicPr>
            <a:picLocks noChangeAspect="1"/>
          </p:cNvPicPr>
          <p:nvPr/>
        </p:nvPicPr>
        <p:blipFill rotWithShape="1">
          <a:blip r:embed="rId2"/>
          <a:srcRect l="25000"/>
          <a:stretch/>
        </p:blipFill>
        <p:spPr>
          <a:xfrm>
            <a:off x="7751975" y="1075239"/>
            <a:ext cx="4128603" cy="4128603"/>
          </a:xfrm>
          <a:custGeom>
            <a:avLst/>
            <a:gdLst/>
            <a:ahLst/>
            <a:cxnLst/>
            <a:rect l="l" t="t" r="r" b="b"/>
            <a:pathLst>
              <a:path w="2663168" h="2663168">
                <a:moveTo>
                  <a:pt x="1331584" y="0"/>
                </a:moveTo>
                <a:cubicBezTo>
                  <a:pt x="2066998" y="0"/>
                  <a:pt x="2663168" y="596170"/>
                  <a:pt x="2663168" y="1331584"/>
                </a:cubicBezTo>
                <a:cubicBezTo>
                  <a:pt x="2663168" y="2066998"/>
                  <a:pt x="2066998" y="2663168"/>
                  <a:pt x="1331584" y="2663168"/>
                </a:cubicBezTo>
                <a:cubicBezTo>
                  <a:pt x="596170" y="2663168"/>
                  <a:pt x="0" y="2066998"/>
                  <a:pt x="0" y="1331584"/>
                </a:cubicBezTo>
                <a:cubicBezTo>
                  <a:pt x="0" y="596170"/>
                  <a:pt x="596170" y="0"/>
                  <a:pt x="1331584" y="0"/>
                </a:cubicBezTo>
                <a:close/>
              </a:path>
            </a:pathLst>
          </a:custGeom>
        </p:spPr>
      </p:pic>
      <p:sp>
        <p:nvSpPr>
          <p:cNvPr id="24" name="Freeform: Shape 23">
            <a:extLst>
              <a:ext uri="{FF2B5EF4-FFF2-40B4-BE49-F238E27FC236}">
                <a16:creationId xmlns:a16="http://schemas.microsoft.com/office/drawing/2014/main" id="{2D385988-EAAF-4C27-AF8A-2BFBECAF3D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49602" y="1"/>
            <a:ext cx="2066948" cy="1621879"/>
          </a:xfrm>
          <a:custGeom>
            <a:avLst/>
            <a:gdLst>
              <a:gd name="connsiteX0" fmla="*/ 0 w 2066948"/>
              <a:gd name="connsiteY0" fmla="*/ 0 h 1621879"/>
              <a:gd name="connsiteX1" fmla="*/ 123825 w 2066948"/>
              <a:gd name="connsiteY1" fmla="*/ 0 h 1621879"/>
              <a:gd name="connsiteX2" fmla="*/ 123825 w 2066948"/>
              <a:gd name="connsiteY2" fmla="*/ 1452620 h 1621879"/>
              <a:gd name="connsiteX3" fmla="*/ 1881378 w 2066948"/>
              <a:gd name="connsiteY3" fmla="*/ 436017 h 1621879"/>
              <a:gd name="connsiteX4" fmla="*/ 1127572 w 2066948"/>
              <a:gd name="connsiteY4" fmla="*/ 0 h 1621879"/>
              <a:gd name="connsiteX5" fmla="*/ 1374887 w 2066948"/>
              <a:gd name="connsiteY5" fmla="*/ 0 h 1621879"/>
              <a:gd name="connsiteX6" fmla="*/ 2035969 w 2066948"/>
              <a:gd name="connsiteY6" fmla="*/ 382391 h 1621879"/>
              <a:gd name="connsiteX7" fmla="*/ 2058648 w 2066948"/>
              <a:gd name="connsiteY7" fmla="*/ 466963 h 1621879"/>
              <a:gd name="connsiteX8" fmla="*/ 2035969 w 2066948"/>
              <a:gd name="connsiteY8" fmla="*/ 489642 h 1621879"/>
              <a:gd name="connsiteX9" fmla="*/ 92869 w 2066948"/>
              <a:gd name="connsiteY9" fmla="*/ 1613592 h 1621879"/>
              <a:gd name="connsiteX10" fmla="*/ 61913 w 2066948"/>
              <a:gd name="connsiteY10" fmla="*/ 1621879 h 1621879"/>
              <a:gd name="connsiteX11" fmla="*/ 0 w 2066948"/>
              <a:gd name="connsiteY11" fmla="*/ 1559967 h 1621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66948" h="1621879">
                <a:moveTo>
                  <a:pt x="0" y="0"/>
                </a:moveTo>
                <a:lnTo>
                  <a:pt x="123825" y="0"/>
                </a:lnTo>
                <a:lnTo>
                  <a:pt x="123825" y="1452620"/>
                </a:lnTo>
                <a:lnTo>
                  <a:pt x="1881378" y="436017"/>
                </a:lnTo>
                <a:lnTo>
                  <a:pt x="1127572" y="0"/>
                </a:lnTo>
                <a:lnTo>
                  <a:pt x="1374887" y="0"/>
                </a:lnTo>
                <a:lnTo>
                  <a:pt x="2035969" y="382391"/>
                </a:lnTo>
                <a:cubicBezTo>
                  <a:pt x="2065582" y="399479"/>
                  <a:pt x="2075745" y="437340"/>
                  <a:pt x="2058648" y="466963"/>
                </a:cubicBezTo>
                <a:cubicBezTo>
                  <a:pt x="2053219" y="476384"/>
                  <a:pt x="2045389" y="484204"/>
                  <a:pt x="2035969" y="489642"/>
                </a:cubicBezTo>
                <a:lnTo>
                  <a:pt x="92869" y="1613592"/>
                </a:lnTo>
                <a:cubicBezTo>
                  <a:pt x="83458" y="1619031"/>
                  <a:pt x="72780" y="1621889"/>
                  <a:pt x="61913" y="1621879"/>
                </a:cubicBezTo>
                <a:cubicBezTo>
                  <a:pt x="27719" y="1621879"/>
                  <a:pt x="0" y="1594161"/>
                  <a:pt x="0" y="1559967"/>
                </a:cubicBezTo>
                <a:close/>
              </a:path>
            </a:pathLst>
          </a:custGeom>
          <a:solidFill>
            <a:schemeClr val="accent6"/>
          </a:solidFill>
          <a:ln w="9525" cap="flat">
            <a:noFill/>
            <a:prstDash val="solid"/>
            <a:miter/>
          </a:ln>
        </p:spPr>
        <p:txBody>
          <a:bodyPr rtlCol="0" anchor="ctr"/>
          <a:lstStyle/>
          <a:p>
            <a:endParaRPr lang="en-US"/>
          </a:p>
        </p:txBody>
      </p:sp>
      <p:cxnSp>
        <p:nvCxnSpPr>
          <p:cNvPr id="26" name="Straight Connector 25">
            <a:extLst>
              <a:ext uri="{FF2B5EF4-FFF2-40B4-BE49-F238E27FC236}">
                <a16:creationId xmlns:a16="http://schemas.microsoft.com/office/drawing/2014/main" id="{43621FD4-D14D-45D5-9A57-9A2DE5EA59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138745" y="1027906"/>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28" name="Freeform: Shape 27">
            <a:extLst>
              <a:ext uri="{FF2B5EF4-FFF2-40B4-BE49-F238E27FC236}">
                <a16:creationId xmlns:a16="http://schemas.microsoft.com/office/drawing/2014/main" id="{B621D332-7329-4994-8836-C429A51B7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9527" y="6033795"/>
            <a:ext cx="1991064" cy="824205"/>
          </a:xfrm>
          <a:custGeom>
            <a:avLst/>
            <a:gdLst>
              <a:gd name="connsiteX0" fmla="*/ 995532 w 1991064"/>
              <a:gd name="connsiteY0" fmla="*/ 0 h 824205"/>
              <a:gd name="connsiteX1" fmla="*/ 1984823 w 1991064"/>
              <a:gd name="connsiteY1" fmla="*/ 784423 h 824205"/>
              <a:gd name="connsiteX2" fmla="*/ 1991064 w 1991064"/>
              <a:gd name="connsiteY2" fmla="*/ 824205 h 824205"/>
              <a:gd name="connsiteX3" fmla="*/ 0 w 1991064"/>
              <a:gd name="connsiteY3" fmla="*/ 824205 h 824205"/>
              <a:gd name="connsiteX4" fmla="*/ 6241 w 1991064"/>
              <a:gd name="connsiteY4" fmla="*/ 784423 h 824205"/>
              <a:gd name="connsiteX5" fmla="*/ 995532 w 1991064"/>
              <a:gd name="connsiteY5" fmla="*/ 0 h 824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91064" h="824205">
                <a:moveTo>
                  <a:pt x="995532" y="0"/>
                </a:moveTo>
                <a:cubicBezTo>
                  <a:pt x="1483521" y="0"/>
                  <a:pt x="1890663" y="336754"/>
                  <a:pt x="1984823" y="784423"/>
                </a:cubicBezTo>
                <a:lnTo>
                  <a:pt x="1991064" y="824205"/>
                </a:lnTo>
                <a:lnTo>
                  <a:pt x="0" y="824205"/>
                </a:lnTo>
                <a:lnTo>
                  <a:pt x="6241" y="784423"/>
                </a:lnTo>
                <a:cubicBezTo>
                  <a:pt x="100402" y="336754"/>
                  <a:pt x="507544" y="0"/>
                  <a:pt x="995532"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0" name="Freeform: Shape 29">
            <a:extLst>
              <a:ext uri="{FF2B5EF4-FFF2-40B4-BE49-F238E27FC236}">
                <a16:creationId xmlns:a16="http://schemas.microsoft.com/office/drawing/2014/main" id="{2D20F754-35A9-4508-BE3C-C59996D143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51696" y="5519196"/>
            <a:ext cx="1340305" cy="1338805"/>
          </a:xfrm>
          <a:custGeom>
            <a:avLst/>
            <a:gdLst>
              <a:gd name="connsiteX0" fmla="*/ 61913 w 1340305"/>
              <a:gd name="connsiteY0" fmla="*/ 0 h 1338805"/>
              <a:gd name="connsiteX1" fmla="*/ 1340305 w 1340305"/>
              <a:gd name="connsiteY1" fmla="*/ 0 h 1338805"/>
              <a:gd name="connsiteX2" fmla="*/ 1340305 w 1340305"/>
              <a:gd name="connsiteY2" fmla="*/ 123825 h 1338805"/>
              <a:gd name="connsiteX3" fmla="*/ 123825 w 1340305"/>
              <a:gd name="connsiteY3" fmla="*/ 123825 h 1338805"/>
              <a:gd name="connsiteX4" fmla="*/ 123825 w 1340305"/>
              <a:gd name="connsiteY4" fmla="*/ 1338805 h 1338805"/>
              <a:gd name="connsiteX5" fmla="*/ 0 w 1340305"/>
              <a:gd name="connsiteY5" fmla="*/ 1338805 h 1338805"/>
              <a:gd name="connsiteX6" fmla="*/ 0 w 1340305"/>
              <a:gd name="connsiteY6" fmla="*/ 61913 h 1338805"/>
              <a:gd name="connsiteX7" fmla="*/ 61913 w 1340305"/>
              <a:gd name="connsiteY7" fmla="*/ 0 h 1338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40305" h="1338805">
                <a:moveTo>
                  <a:pt x="61913" y="0"/>
                </a:moveTo>
                <a:lnTo>
                  <a:pt x="1340305" y="0"/>
                </a:lnTo>
                <a:lnTo>
                  <a:pt x="1340305" y="123825"/>
                </a:lnTo>
                <a:lnTo>
                  <a:pt x="123825" y="123825"/>
                </a:lnTo>
                <a:lnTo>
                  <a:pt x="123825" y="1338805"/>
                </a:lnTo>
                <a:lnTo>
                  <a:pt x="0" y="1338805"/>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Tree>
    <p:extLst>
      <p:ext uri="{BB962C8B-B14F-4D97-AF65-F5344CB8AC3E}">
        <p14:creationId xmlns:p14="http://schemas.microsoft.com/office/powerpoint/2010/main" val="33166347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1CD81A2A-6ED4-4EF4-A14C-912D31E148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D0A5D586-0685-C9F0-DFC4-FBEA42824542}"/>
              </a:ext>
            </a:extLst>
          </p:cNvPr>
          <p:cNvSpPr>
            <a:spLocks noGrp="1"/>
          </p:cNvSpPr>
          <p:nvPr>
            <p:ph type="title"/>
          </p:nvPr>
        </p:nvSpPr>
        <p:spPr>
          <a:xfrm>
            <a:off x="838200" y="365125"/>
            <a:ext cx="5393361" cy="1325563"/>
          </a:xfrm>
        </p:spPr>
        <p:txBody>
          <a:bodyPr>
            <a:normAutofit/>
          </a:bodyPr>
          <a:lstStyle/>
          <a:p>
            <a:r>
              <a:rPr lang="en-US" b="1" dirty="0"/>
              <a:t>Team Members</a:t>
            </a:r>
          </a:p>
        </p:txBody>
      </p:sp>
      <p:sp>
        <p:nvSpPr>
          <p:cNvPr id="25" name="Freeform: Shape 24">
            <a:extLst>
              <a:ext uri="{FF2B5EF4-FFF2-40B4-BE49-F238E27FC236}">
                <a16:creationId xmlns:a16="http://schemas.microsoft.com/office/drawing/2014/main" id="{1661932C-CA15-4E17-B115-FAE7CBEE47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198657" y="1"/>
            <a:ext cx="1155142" cy="625027"/>
          </a:xfrm>
          <a:custGeom>
            <a:avLst/>
            <a:gdLst>
              <a:gd name="connsiteX0" fmla="*/ 4784 w 1155142"/>
              <a:gd name="connsiteY0" fmla="*/ 0 h 625027"/>
              <a:gd name="connsiteX1" fmla="*/ 1150358 w 1155142"/>
              <a:gd name="connsiteY1" fmla="*/ 0 h 625027"/>
              <a:gd name="connsiteX2" fmla="*/ 1155142 w 1155142"/>
              <a:gd name="connsiteY2" fmla="*/ 47456 h 625027"/>
              <a:gd name="connsiteX3" fmla="*/ 577571 w 1155142"/>
              <a:gd name="connsiteY3" fmla="*/ 625027 h 625027"/>
              <a:gd name="connsiteX4" fmla="*/ 0 w 1155142"/>
              <a:gd name="connsiteY4" fmla="*/ 47456 h 6250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625027">
                <a:moveTo>
                  <a:pt x="4784" y="0"/>
                </a:moveTo>
                <a:lnTo>
                  <a:pt x="1150358" y="0"/>
                </a:lnTo>
                <a:lnTo>
                  <a:pt x="1155142" y="47456"/>
                </a:lnTo>
                <a:cubicBezTo>
                  <a:pt x="1155142" y="366440"/>
                  <a:pt x="896555" y="625027"/>
                  <a:pt x="577571" y="625027"/>
                </a:cubicBezTo>
                <a:cubicBezTo>
                  <a:pt x="258587" y="625027"/>
                  <a:pt x="0" y="366440"/>
                  <a:pt x="0" y="47456"/>
                </a:cubicBezTo>
                <a:close/>
              </a:path>
            </a:pathLst>
          </a:custGeom>
          <a:solidFill>
            <a:schemeClr val="accent5">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06CD67EB-5D37-B681-671E-EECEB9B57573}"/>
              </a:ext>
            </a:extLst>
          </p:cNvPr>
          <p:cNvSpPr>
            <a:spLocks noGrp="1"/>
          </p:cNvSpPr>
          <p:nvPr>
            <p:ph idx="1"/>
          </p:nvPr>
        </p:nvSpPr>
        <p:spPr>
          <a:xfrm>
            <a:off x="892141" y="1837260"/>
            <a:ext cx="5393361" cy="4351338"/>
          </a:xfrm>
        </p:spPr>
        <p:txBody>
          <a:bodyPr>
            <a:normAutofit/>
          </a:bodyPr>
          <a:lstStyle/>
          <a:p>
            <a:r>
              <a:rPr lang="en-US" b="1" dirty="0"/>
              <a:t>Ahmed Nashaat</a:t>
            </a:r>
          </a:p>
          <a:p>
            <a:r>
              <a:rPr lang="en-US" b="1" dirty="0"/>
              <a:t>Omar Mostafa</a:t>
            </a:r>
          </a:p>
          <a:p>
            <a:r>
              <a:rPr lang="en-US" b="1" dirty="0"/>
              <a:t>Kariem Alaa</a:t>
            </a:r>
          </a:p>
          <a:p>
            <a:r>
              <a:rPr lang="en-US" b="1" dirty="0"/>
              <a:t>Mohamed Sherif</a:t>
            </a:r>
          </a:p>
        </p:txBody>
      </p:sp>
      <p:sp>
        <p:nvSpPr>
          <p:cNvPr id="27" name="Oval 26">
            <a:extLst>
              <a:ext uri="{FF2B5EF4-FFF2-40B4-BE49-F238E27FC236}">
                <a16:creationId xmlns:a16="http://schemas.microsoft.com/office/drawing/2014/main" id="{8590ADD5-9383-4D3D-9047-3DA2593CCB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8185" y="3423959"/>
            <a:ext cx="540822" cy="540822"/>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Users">
            <a:extLst>
              <a:ext uri="{FF2B5EF4-FFF2-40B4-BE49-F238E27FC236}">
                <a16:creationId xmlns:a16="http://schemas.microsoft.com/office/drawing/2014/main" id="{9C8F7C58-AC33-6E69-5AC8-75C8A175C93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887184" y="1216485"/>
            <a:ext cx="3781051" cy="3781051"/>
          </a:xfrm>
          <a:custGeom>
            <a:avLst/>
            <a:gdLst/>
            <a:ahLst/>
            <a:cxnLst/>
            <a:rect l="l" t="t" r="r" b="b"/>
            <a:pathLst>
              <a:path w="4114800" h="5712488">
                <a:moveTo>
                  <a:pt x="133155" y="0"/>
                </a:moveTo>
                <a:lnTo>
                  <a:pt x="3981645" y="0"/>
                </a:lnTo>
                <a:cubicBezTo>
                  <a:pt x="4055184" y="0"/>
                  <a:pt x="4114800" y="59616"/>
                  <a:pt x="4114800" y="133155"/>
                </a:cubicBezTo>
                <a:lnTo>
                  <a:pt x="4114800" y="5579333"/>
                </a:lnTo>
                <a:cubicBezTo>
                  <a:pt x="4114800" y="5652872"/>
                  <a:pt x="4055184" y="5712488"/>
                  <a:pt x="3981645" y="5712488"/>
                </a:cubicBezTo>
                <a:lnTo>
                  <a:pt x="133155" y="5712488"/>
                </a:lnTo>
                <a:cubicBezTo>
                  <a:pt x="59616" y="5712488"/>
                  <a:pt x="0" y="5652872"/>
                  <a:pt x="0" y="5579333"/>
                </a:cubicBezTo>
                <a:lnTo>
                  <a:pt x="0" y="133155"/>
                </a:lnTo>
                <a:cubicBezTo>
                  <a:pt x="0" y="59616"/>
                  <a:pt x="59616" y="0"/>
                  <a:pt x="133155" y="0"/>
                </a:cubicBezTo>
                <a:close/>
              </a:path>
            </a:pathLst>
          </a:custGeom>
        </p:spPr>
      </p:pic>
      <p:sp>
        <p:nvSpPr>
          <p:cNvPr id="29" name="Freeform: Shape 28">
            <a:extLst>
              <a:ext uri="{FF2B5EF4-FFF2-40B4-BE49-F238E27FC236}">
                <a16:creationId xmlns:a16="http://schemas.microsoft.com/office/drawing/2014/main" id="{DABE3E45-88CF-45D8-8D40-C773324D9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49602" y="1"/>
            <a:ext cx="2066948" cy="1621879"/>
          </a:xfrm>
          <a:custGeom>
            <a:avLst/>
            <a:gdLst>
              <a:gd name="connsiteX0" fmla="*/ 0 w 2066948"/>
              <a:gd name="connsiteY0" fmla="*/ 0 h 1621879"/>
              <a:gd name="connsiteX1" fmla="*/ 123825 w 2066948"/>
              <a:gd name="connsiteY1" fmla="*/ 0 h 1621879"/>
              <a:gd name="connsiteX2" fmla="*/ 123825 w 2066948"/>
              <a:gd name="connsiteY2" fmla="*/ 1452620 h 1621879"/>
              <a:gd name="connsiteX3" fmla="*/ 1881378 w 2066948"/>
              <a:gd name="connsiteY3" fmla="*/ 436017 h 1621879"/>
              <a:gd name="connsiteX4" fmla="*/ 1127572 w 2066948"/>
              <a:gd name="connsiteY4" fmla="*/ 0 h 1621879"/>
              <a:gd name="connsiteX5" fmla="*/ 1374887 w 2066948"/>
              <a:gd name="connsiteY5" fmla="*/ 0 h 1621879"/>
              <a:gd name="connsiteX6" fmla="*/ 2035969 w 2066948"/>
              <a:gd name="connsiteY6" fmla="*/ 382391 h 1621879"/>
              <a:gd name="connsiteX7" fmla="*/ 2058648 w 2066948"/>
              <a:gd name="connsiteY7" fmla="*/ 466963 h 1621879"/>
              <a:gd name="connsiteX8" fmla="*/ 2035969 w 2066948"/>
              <a:gd name="connsiteY8" fmla="*/ 489642 h 1621879"/>
              <a:gd name="connsiteX9" fmla="*/ 92869 w 2066948"/>
              <a:gd name="connsiteY9" fmla="*/ 1613592 h 1621879"/>
              <a:gd name="connsiteX10" fmla="*/ 61913 w 2066948"/>
              <a:gd name="connsiteY10" fmla="*/ 1621879 h 1621879"/>
              <a:gd name="connsiteX11" fmla="*/ 0 w 2066948"/>
              <a:gd name="connsiteY11" fmla="*/ 1559967 h 1621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66948" h="1621879">
                <a:moveTo>
                  <a:pt x="0" y="0"/>
                </a:moveTo>
                <a:lnTo>
                  <a:pt x="123825" y="0"/>
                </a:lnTo>
                <a:lnTo>
                  <a:pt x="123825" y="1452620"/>
                </a:lnTo>
                <a:lnTo>
                  <a:pt x="1881378" y="436017"/>
                </a:lnTo>
                <a:lnTo>
                  <a:pt x="1127572" y="0"/>
                </a:lnTo>
                <a:lnTo>
                  <a:pt x="1374887" y="0"/>
                </a:lnTo>
                <a:lnTo>
                  <a:pt x="2035969" y="382391"/>
                </a:lnTo>
                <a:cubicBezTo>
                  <a:pt x="2065582" y="399479"/>
                  <a:pt x="2075745" y="437340"/>
                  <a:pt x="2058648" y="466963"/>
                </a:cubicBezTo>
                <a:cubicBezTo>
                  <a:pt x="2053219" y="476384"/>
                  <a:pt x="2045389" y="484204"/>
                  <a:pt x="2035969" y="489642"/>
                </a:cubicBezTo>
                <a:lnTo>
                  <a:pt x="92869" y="1613592"/>
                </a:lnTo>
                <a:cubicBezTo>
                  <a:pt x="83458" y="1619031"/>
                  <a:pt x="72780" y="1621889"/>
                  <a:pt x="61913" y="1621879"/>
                </a:cubicBezTo>
                <a:cubicBezTo>
                  <a:pt x="27719" y="1621879"/>
                  <a:pt x="0" y="1594161"/>
                  <a:pt x="0" y="1559967"/>
                </a:cubicBezTo>
                <a:close/>
              </a:path>
            </a:pathLst>
          </a:custGeom>
          <a:solidFill>
            <a:schemeClr val="accent6"/>
          </a:solidFill>
          <a:ln w="9525" cap="flat">
            <a:noFill/>
            <a:prstDash val="solid"/>
            <a:miter/>
          </a:ln>
        </p:spPr>
        <p:txBody>
          <a:bodyPr rtlCol="0" anchor="ctr"/>
          <a:lstStyle/>
          <a:p>
            <a:endParaRPr lang="en-US"/>
          </a:p>
        </p:txBody>
      </p:sp>
      <p:cxnSp>
        <p:nvCxnSpPr>
          <p:cNvPr id="31" name="Straight Connector 30">
            <a:extLst>
              <a:ext uri="{FF2B5EF4-FFF2-40B4-BE49-F238E27FC236}">
                <a16:creationId xmlns:a16="http://schemas.microsoft.com/office/drawing/2014/main" id="{49CD1692-827B-4C8D-B4A1-134FD04CF4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138745" y="1027906"/>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33" name="Freeform: Shape 32">
            <a:extLst>
              <a:ext uri="{FF2B5EF4-FFF2-40B4-BE49-F238E27FC236}">
                <a16:creationId xmlns:a16="http://schemas.microsoft.com/office/drawing/2014/main" id="{B91ECDA9-56DC-4270-8F33-01C5637B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463438">
            <a:off x="7456580" y="5166682"/>
            <a:ext cx="1835725" cy="2024785"/>
          </a:xfrm>
          <a:custGeom>
            <a:avLst/>
            <a:gdLst>
              <a:gd name="connsiteX0" fmla="*/ 1801138 w 1835725"/>
              <a:gd name="connsiteY0" fmla="*/ 1622662 h 2024785"/>
              <a:gd name="connsiteX1" fmla="*/ 1835717 w 1835725"/>
              <a:gd name="connsiteY1" fmla="*/ 1680254 h 2024785"/>
              <a:gd name="connsiteX2" fmla="*/ 1812568 w 1835725"/>
              <a:gd name="connsiteY2" fmla="*/ 1877193 h 2024785"/>
              <a:gd name="connsiteX3" fmla="*/ 1776210 w 1835725"/>
              <a:gd name="connsiteY3" fmla="*/ 2024785 h 2024785"/>
              <a:gd name="connsiteX4" fmla="*/ 1655772 w 1835725"/>
              <a:gd name="connsiteY4" fmla="*/ 1983449 h 2024785"/>
              <a:gd name="connsiteX5" fmla="*/ 1687591 w 1835725"/>
              <a:gd name="connsiteY5" fmla="*/ 1854495 h 2024785"/>
              <a:gd name="connsiteX6" fmla="*/ 1708939 w 1835725"/>
              <a:gd name="connsiteY6" fmla="*/ 1673301 h 2024785"/>
              <a:gd name="connsiteX7" fmla="*/ 1778129 w 1835725"/>
              <a:gd name="connsiteY7" fmla="*/ 1615979 h 2024785"/>
              <a:gd name="connsiteX8" fmla="*/ 1801138 w 1835725"/>
              <a:gd name="connsiteY8" fmla="*/ 1622662 h 2024785"/>
              <a:gd name="connsiteX9" fmla="*/ 1585229 w 1835725"/>
              <a:gd name="connsiteY9" fmla="*/ 764759 h 2024785"/>
              <a:gd name="connsiteX10" fmla="*/ 1623024 w 1835725"/>
              <a:gd name="connsiteY10" fmla="*/ 792810 h 2024785"/>
              <a:gd name="connsiteX11" fmla="*/ 1777614 w 1835725"/>
              <a:gd name="connsiteY11" fmla="*/ 1157141 h 2024785"/>
              <a:gd name="connsiteX12" fmla="*/ 1733799 w 1835725"/>
              <a:gd name="connsiteY12" fmla="*/ 1235532 h 2024785"/>
              <a:gd name="connsiteX13" fmla="*/ 1716464 w 1835725"/>
              <a:gd name="connsiteY13" fmla="*/ 1237722 h 2024785"/>
              <a:gd name="connsiteX14" fmla="*/ 1716464 w 1835725"/>
              <a:gd name="connsiteY14" fmla="*/ 1237913 h 2024785"/>
              <a:gd name="connsiteX15" fmla="*/ 1655409 w 1835725"/>
              <a:gd name="connsiteY15" fmla="*/ 1191717 h 2024785"/>
              <a:gd name="connsiteX16" fmla="*/ 1513200 w 1835725"/>
              <a:gd name="connsiteY16" fmla="*/ 856627 h 2024785"/>
              <a:gd name="connsiteX17" fmla="*/ 1538499 w 1835725"/>
              <a:gd name="connsiteY17" fmla="*/ 770415 h 2024785"/>
              <a:gd name="connsiteX18" fmla="*/ 1585229 w 1835725"/>
              <a:gd name="connsiteY18" fmla="*/ 764759 h 2024785"/>
              <a:gd name="connsiteX19" fmla="*/ 477919 w 1835725"/>
              <a:gd name="connsiteY19" fmla="*/ 21437 h 2024785"/>
              <a:gd name="connsiteX20" fmla="*/ 509236 w 1835725"/>
              <a:gd name="connsiteY20" fmla="*/ 84182 h 2024785"/>
              <a:gd name="connsiteX21" fmla="*/ 445829 w 1835725"/>
              <a:gd name="connsiteY21" fmla="*/ 139871 h 2024785"/>
              <a:gd name="connsiteX22" fmla="*/ 437447 w 1835725"/>
              <a:gd name="connsiteY22" fmla="*/ 139395 h 2024785"/>
              <a:gd name="connsiteX23" fmla="*/ 73211 w 1835725"/>
              <a:gd name="connsiteY23" fmla="*/ 137204 h 2024785"/>
              <a:gd name="connsiteX24" fmla="*/ 749 w 1835725"/>
              <a:gd name="connsiteY24" fmla="*/ 84082 h 2024785"/>
              <a:gd name="connsiteX25" fmla="*/ 53871 w 1835725"/>
              <a:gd name="connsiteY25" fmla="*/ 11621 h 2024785"/>
              <a:gd name="connsiteX26" fmla="*/ 58352 w 1835725"/>
              <a:gd name="connsiteY26" fmla="*/ 11093 h 2024785"/>
              <a:gd name="connsiteX27" fmla="*/ 454020 w 1835725"/>
              <a:gd name="connsiteY27" fmla="*/ 13474 h 2024785"/>
              <a:gd name="connsiteX28" fmla="*/ 477919 w 1835725"/>
              <a:gd name="connsiteY28" fmla="*/ 21437 h 2024785"/>
              <a:gd name="connsiteX29" fmla="*/ 957797 w 1835725"/>
              <a:gd name="connsiteY29" fmla="*/ 167970 h 2024785"/>
              <a:gd name="connsiteX30" fmla="*/ 1286982 w 1835725"/>
              <a:gd name="connsiteY30" fmla="*/ 387616 h 2024785"/>
              <a:gd name="connsiteX31" fmla="*/ 1293725 w 1835725"/>
              <a:gd name="connsiteY31" fmla="*/ 477075 h 2024785"/>
              <a:gd name="connsiteX32" fmla="*/ 1245453 w 1835725"/>
              <a:gd name="connsiteY32" fmla="*/ 499154 h 2024785"/>
              <a:gd name="connsiteX33" fmla="*/ 1245167 w 1835725"/>
              <a:gd name="connsiteY33" fmla="*/ 499154 h 2024785"/>
              <a:gd name="connsiteX34" fmla="*/ 1203638 w 1835725"/>
              <a:gd name="connsiteY34" fmla="*/ 484104 h 2024785"/>
              <a:gd name="connsiteX35" fmla="*/ 900647 w 1835725"/>
              <a:gd name="connsiteY35" fmla="*/ 281508 h 2024785"/>
              <a:gd name="connsiteX36" fmla="*/ 872454 w 1835725"/>
              <a:gd name="connsiteY36" fmla="*/ 196164 h 2024785"/>
              <a:gd name="connsiteX37" fmla="*/ 957797 w 1835725"/>
              <a:gd name="connsiteY37" fmla="*/ 167970 h 2024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835725" h="2024785">
                <a:moveTo>
                  <a:pt x="1801138" y="1622662"/>
                </a:moveTo>
                <a:cubicBezTo>
                  <a:pt x="1822105" y="1633400"/>
                  <a:pt x="1836117" y="1655372"/>
                  <a:pt x="1835717" y="1680254"/>
                </a:cubicBezTo>
                <a:cubicBezTo>
                  <a:pt x="1832093" y="1746382"/>
                  <a:pt x="1824354" y="1812154"/>
                  <a:pt x="1812568" y="1877193"/>
                </a:cubicBezTo>
                <a:lnTo>
                  <a:pt x="1776210" y="2024785"/>
                </a:lnTo>
                <a:lnTo>
                  <a:pt x="1655772" y="1983449"/>
                </a:lnTo>
                <a:lnTo>
                  <a:pt x="1687591" y="1854495"/>
                </a:lnTo>
                <a:cubicBezTo>
                  <a:pt x="1698455" y="1794657"/>
                  <a:pt x="1705590" y="1734142"/>
                  <a:pt x="1708939" y="1673301"/>
                </a:cubicBezTo>
                <a:cubicBezTo>
                  <a:pt x="1712216" y="1638363"/>
                  <a:pt x="1743190" y="1612703"/>
                  <a:pt x="1778129" y="1615979"/>
                </a:cubicBezTo>
                <a:cubicBezTo>
                  <a:pt x="1786387" y="1616753"/>
                  <a:pt x="1794149" y="1619084"/>
                  <a:pt x="1801138" y="1622662"/>
                </a:cubicBezTo>
                <a:close/>
                <a:moveTo>
                  <a:pt x="1585229" y="764759"/>
                </a:moveTo>
                <a:cubicBezTo>
                  <a:pt x="1600438" y="768789"/>
                  <a:pt x="1614156" y="778436"/>
                  <a:pt x="1623024" y="792810"/>
                </a:cubicBezTo>
                <a:cubicBezTo>
                  <a:pt x="1689575" y="907319"/>
                  <a:pt x="1741505" y="1029715"/>
                  <a:pt x="1777614" y="1157141"/>
                </a:cubicBezTo>
                <a:cubicBezTo>
                  <a:pt x="1787149" y="1190888"/>
                  <a:pt x="1767537" y="1225969"/>
                  <a:pt x="1733799" y="1235532"/>
                </a:cubicBezTo>
                <a:cubicBezTo>
                  <a:pt x="1728151" y="1237046"/>
                  <a:pt x="1722312" y="1237780"/>
                  <a:pt x="1716464" y="1237722"/>
                </a:cubicBezTo>
                <a:lnTo>
                  <a:pt x="1716464" y="1237913"/>
                </a:lnTo>
                <a:cubicBezTo>
                  <a:pt x="1688070" y="1237913"/>
                  <a:pt x="1663124" y="1219044"/>
                  <a:pt x="1655409" y="1191717"/>
                </a:cubicBezTo>
                <a:cubicBezTo>
                  <a:pt x="1622214" y="1074512"/>
                  <a:pt x="1574437" y="961936"/>
                  <a:pt x="1513200" y="856627"/>
                </a:cubicBezTo>
                <a:cubicBezTo>
                  <a:pt x="1496379" y="825834"/>
                  <a:pt x="1507704" y="787236"/>
                  <a:pt x="1538499" y="770415"/>
                </a:cubicBezTo>
                <a:cubicBezTo>
                  <a:pt x="1553325" y="762319"/>
                  <a:pt x="1570022" y="760730"/>
                  <a:pt x="1585229" y="764759"/>
                </a:cubicBezTo>
                <a:close/>
                <a:moveTo>
                  <a:pt x="477919" y="21437"/>
                </a:moveTo>
                <a:cubicBezTo>
                  <a:pt x="499341" y="33775"/>
                  <a:pt x="512445" y="58102"/>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89834" y="-4456"/>
                  <a:pt x="322735" y="-3656"/>
                  <a:pt x="454020" y="13474"/>
                </a:cubicBezTo>
                <a:cubicBezTo>
                  <a:pt x="462713" y="14543"/>
                  <a:pt x="470778" y="17324"/>
                  <a:pt x="477919" y="21437"/>
                </a:cubicBezTo>
                <a:close/>
                <a:moveTo>
                  <a:pt x="957797" y="167970"/>
                </a:move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8235" y="164811"/>
                  <a:pt x="926445" y="152188"/>
                  <a:pt x="957797" y="167970"/>
                </a:cubicBezTo>
                <a:close/>
              </a:path>
            </a:pathLst>
          </a:custGeom>
          <a:solidFill>
            <a:schemeClr val="accent4"/>
          </a:solid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75F47824-961D-465D-84F9-EAE11BC617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9527" y="6033795"/>
            <a:ext cx="1991064" cy="824205"/>
          </a:xfrm>
          <a:custGeom>
            <a:avLst/>
            <a:gdLst>
              <a:gd name="connsiteX0" fmla="*/ 995532 w 1991064"/>
              <a:gd name="connsiteY0" fmla="*/ 0 h 824205"/>
              <a:gd name="connsiteX1" fmla="*/ 1984823 w 1991064"/>
              <a:gd name="connsiteY1" fmla="*/ 784423 h 824205"/>
              <a:gd name="connsiteX2" fmla="*/ 1991064 w 1991064"/>
              <a:gd name="connsiteY2" fmla="*/ 824205 h 824205"/>
              <a:gd name="connsiteX3" fmla="*/ 0 w 1991064"/>
              <a:gd name="connsiteY3" fmla="*/ 824205 h 824205"/>
              <a:gd name="connsiteX4" fmla="*/ 6241 w 1991064"/>
              <a:gd name="connsiteY4" fmla="*/ 784423 h 824205"/>
              <a:gd name="connsiteX5" fmla="*/ 995532 w 1991064"/>
              <a:gd name="connsiteY5" fmla="*/ 0 h 824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91064" h="824205">
                <a:moveTo>
                  <a:pt x="995532" y="0"/>
                </a:moveTo>
                <a:cubicBezTo>
                  <a:pt x="1483521" y="0"/>
                  <a:pt x="1890663" y="336754"/>
                  <a:pt x="1984823" y="784423"/>
                </a:cubicBezTo>
                <a:lnTo>
                  <a:pt x="1991064" y="824205"/>
                </a:lnTo>
                <a:lnTo>
                  <a:pt x="0" y="824205"/>
                </a:lnTo>
                <a:lnTo>
                  <a:pt x="6241" y="784423"/>
                </a:lnTo>
                <a:cubicBezTo>
                  <a:pt x="100402" y="336754"/>
                  <a:pt x="507544" y="0"/>
                  <a:pt x="995532"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7" name="Freeform: Shape 36">
            <a:extLst>
              <a:ext uri="{FF2B5EF4-FFF2-40B4-BE49-F238E27FC236}">
                <a16:creationId xmlns:a16="http://schemas.microsoft.com/office/drawing/2014/main" id="{FEC9DA3E-C1D7-472D-B7C0-F71AE41FBA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51696" y="5519196"/>
            <a:ext cx="1340305" cy="1338805"/>
          </a:xfrm>
          <a:custGeom>
            <a:avLst/>
            <a:gdLst>
              <a:gd name="connsiteX0" fmla="*/ 61913 w 1340305"/>
              <a:gd name="connsiteY0" fmla="*/ 0 h 1338805"/>
              <a:gd name="connsiteX1" fmla="*/ 1340305 w 1340305"/>
              <a:gd name="connsiteY1" fmla="*/ 0 h 1338805"/>
              <a:gd name="connsiteX2" fmla="*/ 1340305 w 1340305"/>
              <a:gd name="connsiteY2" fmla="*/ 123825 h 1338805"/>
              <a:gd name="connsiteX3" fmla="*/ 123825 w 1340305"/>
              <a:gd name="connsiteY3" fmla="*/ 123825 h 1338805"/>
              <a:gd name="connsiteX4" fmla="*/ 123825 w 1340305"/>
              <a:gd name="connsiteY4" fmla="*/ 1338805 h 1338805"/>
              <a:gd name="connsiteX5" fmla="*/ 0 w 1340305"/>
              <a:gd name="connsiteY5" fmla="*/ 1338805 h 1338805"/>
              <a:gd name="connsiteX6" fmla="*/ 0 w 1340305"/>
              <a:gd name="connsiteY6" fmla="*/ 61913 h 1338805"/>
              <a:gd name="connsiteX7" fmla="*/ 61913 w 1340305"/>
              <a:gd name="connsiteY7" fmla="*/ 0 h 1338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40305" h="1338805">
                <a:moveTo>
                  <a:pt x="61913" y="0"/>
                </a:moveTo>
                <a:lnTo>
                  <a:pt x="1340305" y="0"/>
                </a:lnTo>
                <a:lnTo>
                  <a:pt x="1340305" y="123825"/>
                </a:lnTo>
                <a:lnTo>
                  <a:pt x="123825" y="123825"/>
                </a:lnTo>
                <a:lnTo>
                  <a:pt x="123825" y="1338805"/>
                </a:lnTo>
                <a:lnTo>
                  <a:pt x="0" y="1338805"/>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Tree>
    <p:extLst>
      <p:ext uri="{BB962C8B-B14F-4D97-AF65-F5344CB8AC3E}">
        <p14:creationId xmlns:p14="http://schemas.microsoft.com/office/powerpoint/2010/main" val="36727229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4" name="Rectangle 43">
            <a:extLst>
              <a:ext uri="{FF2B5EF4-FFF2-40B4-BE49-F238E27FC236}">
                <a16:creationId xmlns:a16="http://schemas.microsoft.com/office/drawing/2014/main" id="{AAAE94E3-A7DB-4868-B1E3-E49703488B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AAE0432-6760-C41D-2E6D-E03D00986844}"/>
              </a:ext>
            </a:extLst>
          </p:cNvPr>
          <p:cNvSpPr>
            <a:spLocks noGrp="1"/>
          </p:cNvSpPr>
          <p:nvPr>
            <p:ph type="title"/>
          </p:nvPr>
        </p:nvSpPr>
        <p:spPr>
          <a:xfrm>
            <a:off x="589560" y="856180"/>
            <a:ext cx="5279408" cy="1128068"/>
          </a:xfrm>
        </p:spPr>
        <p:txBody>
          <a:bodyPr anchor="ctr">
            <a:normAutofit/>
          </a:bodyPr>
          <a:lstStyle/>
          <a:p>
            <a:r>
              <a:rPr lang="en-US" sz="3700"/>
              <a:t>Example on handling data hazards</a:t>
            </a:r>
          </a:p>
        </p:txBody>
      </p:sp>
      <p:grpSp>
        <p:nvGrpSpPr>
          <p:cNvPr id="46" name="Group 45">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47" name="Rectangle 46">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0" name="Rectangle 49">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123821"/>
            <a:ext cx="4975066"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CEF2FD8-5CFA-62A9-60AA-1D0DCF17351B}"/>
              </a:ext>
            </a:extLst>
          </p:cNvPr>
          <p:cNvSpPr>
            <a:spLocks noGrp="1"/>
          </p:cNvSpPr>
          <p:nvPr>
            <p:ph idx="1"/>
          </p:nvPr>
        </p:nvSpPr>
        <p:spPr>
          <a:xfrm>
            <a:off x="355196" y="2330505"/>
            <a:ext cx="6326958" cy="4210972"/>
          </a:xfrm>
        </p:spPr>
        <p:txBody>
          <a:bodyPr anchor="ctr">
            <a:noAutofit/>
          </a:bodyPr>
          <a:lstStyle/>
          <a:p>
            <a:r>
              <a:rPr lang="en-US" sz="2200" b="0" i="0" dirty="0">
                <a:effectLst/>
                <a:latin typeface="Times New Roman" panose="02020603050405020304" pitchFamily="18" charset="0"/>
              </a:rPr>
              <a:t>Main Register 3 has its Use bit set, while all the others are in the reset state.</a:t>
            </a:r>
          </a:p>
          <a:p>
            <a:r>
              <a:rPr lang="en-US" sz="2200" b="0" i="0" dirty="0">
                <a:effectLst/>
                <a:latin typeface="Times New Roman" panose="02020603050405020304" pitchFamily="18" charset="0"/>
              </a:rPr>
              <a:t> Register 2 is highlighted because it was the last one to be accessed. </a:t>
            </a:r>
          </a:p>
          <a:p>
            <a:r>
              <a:rPr lang="en-US" sz="2200" b="0" i="0" dirty="0">
                <a:effectLst/>
                <a:latin typeface="Times New Roman" panose="02020603050405020304" pitchFamily="18" charset="0"/>
              </a:rPr>
              <a:t>Before accessing a source or destination register, the Instruction Decode Unit invokes a class in the Registers entity which reads the relevant Use bit. </a:t>
            </a:r>
          </a:p>
          <a:p>
            <a:r>
              <a:rPr lang="en-US" sz="2200" b="0" i="0" dirty="0">
                <a:effectLst/>
                <a:latin typeface="Times New Roman" panose="02020603050405020304" pitchFamily="18" charset="0"/>
              </a:rPr>
              <a:t>If the Use bit for a Register required as a source operand is set, the Scoreboard registers a RAW hazard</a:t>
            </a:r>
          </a:p>
          <a:p>
            <a:r>
              <a:rPr lang="en-US" sz="2200" b="0" i="0" dirty="0">
                <a:effectLst/>
                <a:latin typeface="Times New Roman" panose="02020603050405020304" pitchFamily="18" charset="0"/>
              </a:rPr>
              <a:t>If the Use bit for a Register required as a destination operand is set, the Scoreboard registers a WAW hazard.</a:t>
            </a:r>
            <a:endParaRPr lang="en-US" sz="2200" dirty="0"/>
          </a:p>
        </p:txBody>
      </p:sp>
      <p:sp>
        <p:nvSpPr>
          <p:cNvPr id="52" name="Rectangle 51">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9687" y="357447"/>
            <a:ext cx="4845488" cy="292358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Table&#10;&#10;Description automatically generated">
            <a:extLst>
              <a:ext uri="{FF2B5EF4-FFF2-40B4-BE49-F238E27FC236}">
                <a16:creationId xmlns:a16="http://schemas.microsoft.com/office/drawing/2014/main" id="{FBDE7722-2D43-8971-8774-4498C61AB8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96713" y="581892"/>
            <a:ext cx="3770853" cy="2518756"/>
          </a:xfrm>
          <a:prstGeom prst="rect">
            <a:avLst/>
          </a:prstGeom>
        </p:spPr>
      </p:pic>
      <p:sp>
        <p:nvSpPr>
          <p:cNvPr id="56" name="Rectangle 55">
            <a:extLst>
              <a:ext uri="{FF2B5EF4-FFF2-40B4-BE49-F238E27FC236}">
                <a16:creationId xmlns:a16="http://schemas.microsoft.com/office/drawing/2014/main" id="{8CB5D2D7-DF65-4E86-BFBA-FFB9B5ACEB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9687" y="3505479"/>
            <a:ext cx="4845488" cy="292358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Graphical user interface, application, table, Excel&#10;&#10;Description automatically generated">
            <a:extLst>
              <a:ext uri="{FF2B5EF4-FFF2-40B4-BE49-F238E27FC236}">
                <a16:creationId xmlns:a16="http://schemas.microsoft.com/office/drawing/2014/main" id="{EECB23E6-FFC6-D72F-6F76-A6877A565C4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25041" y="3504844"/>
            <a:ext cx="2042848" cy="2923586"/>
          </a:xfrm>
          <a:prstGeom prst="rect">
            <a:avLst/>
          </a:prstGeom>
        </p:spPr>
      </p:pic>
    </p:spTree>
    <p:extLst>
      <p:ext uri="{BB962C8B-B14F-4D97-AF65-F5344CB8AC3E}">
        <p14:creationId xmlns:p14="http://schemas.microsoft.com/office/powerpoint/2010/main" val="11538948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5C9B446A-6343-4E56-90BA-061E4DDF0F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0" name="Freeform: Shape 39">
            <a:extLst>
              <a:ext uri="{FF2B5EF4-FFF2-40B4-BE49-F238E27FC236}">
                <a16:creationId xmlns:a16="http://schemas.microsoft.com/office/drawing/2014/main" id="{3EC72A1B-03D3-499C-B4BF-AC68EEC22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42" name="Freeform: Shape 41">
            <a:extLst>
              <a:ext uri="{FF2B5EF4-FFF2-40B4-BE49-F238E27FC236}">
                <a16:creationId xmlns:a16="http://schemas.microsoft.com/office/drawing/2014/main" id="{216322C2-3CF0-4D33-BF90-3F384CF6D2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0E7229B-B3DB-A5A4-B358-F0D494BC5BF8}"/>
              </a:ext>
            </a:extLst>
          </p:cNvPr>
          <p:cNvSpPr>
            <a:spLocks noGrp="1"/>
          </p:cNvSpPr>
          <p:nvPr>
            <p:ph type="title"/>
          </p:nvPr>
        </p:nvSpPr>
        <p:spPr>
          <a:xfrm>
            <a:off x="371094" y="1161288"/>
            <a:ext cx="3438144" cy="1124712"/>
          </a:xfrm>
        </p:spPr>
        <p:txBody>
          <a:bodyPr vert="horz" lIns="91440" tIns="45720" rIns="91440" bIns="45720" rtlCol="0" anchor="b">
            <a:normAutofit/>
          </a:bodyPr>
          <a:lstStyle/>
          <a:p>
            <a:r>
              <a:rPr lang="en-US" sz="2800" b="1" kern="1200" dirty="0">
                <a:latin typeface="+mj-lt"/>
                <a:ea typeface="+mj-ea"/>
                <a:cs typeface="+mj-cs"/>
              </a:rPr>
              <a:t>Data hazard example result</a:t>
            </a:r>
          </a:p>
        </p:txBody>
      </p:sp>
      <p:sp>
        <p:nvSpPr>
          <p:cNvPr id="44" name="Rectangle 43">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46" name="Rectangle 45">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375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40834F70-899C-4110-6F7C-82CFB9AF6078}"/>
              </a:ext>
            </a:extLst>
          </p:cNvPr>
          <p:cNvSpPr>
            <a:spLocks noGrp="1"/>
          </p:cNvSpPr>
          <p:nvPr>
            <p:ph idx="1"/>
          </p:nvPr>
        </p:nvSpPr>
        <p:spPr>
          <a:xfrm>
            <a:off x="371094" y="2718054"/>
            <a:ext cx="3438906" cy="3207258"/>
          </a:xfrm>
        </p:spPr>
        <p:txBody>
          <a:bodyPr vert="horz" lIns="91440" tIns="45720" rIns="91440" bIns="45720" rtlCol="0" anchor="t">
            <a:normAutofit/>
          </a:bodyPr>
          <a:lstStyle/>
          <a:p>
            <a:r>
              <a:rPr lang="en-US" sz="2400" kern="1200" dirty="0">
                <a:latin typeface="Times New Roman" panose="02020603050405020304" pitchFamily="18" charset="0"/>
                <a:cs typeface="Times New Roman" panose="02020603050405020304" pitchFamily="18" charset="0"/>
              </a:rPr>
              <a:t>There is a </a:t>
            </a:r>
            <a:r>
              <a:rPr lang="en-US" sz="2400" dirty="0">
                <a:latin typeface="Times New Roman" panose="02020603050405020304" pitchFamily="18" charset="0"/>
                <a:cs typeface="Times New Roman" panose="02020603050405020304" pitchFamily="18" charset="0"/>
              </a:rPr>
              <a:t>(RAW) data hazard at pipeline A</a:t>
            </a:r>
          </a:p>
          <a:p>
            <a:r>
              <a:rPr lang="en-US" sz="2400" kern="1200" dirty="0">
                <a:latin typeface="Times New Roman" panose="02020603050405020304" pitchFamily="18" charset="0"/>
                <a:cs typeface="Times New Roman" panose="02020603050405020304" pitchFamily="18" charset="0"/>
              </a:rPr>
              <a:t>LW R8 8(R4) instruction wait </a:t>
            </a:r>
          </a:p>
          <a:p>
            <a:pPr marL="0" indent="0">
              <a:buNone/>
            </a:pPr>
            <a:r>
              <a:rPr lang="en-US" sz="2400" dirty="0">
                <a:latin typeface="Times New Roman" panose="02020603050405020304" pitchFamily="18" charset="0"/>
                <a:cs typeface="Times New Roman" panose="02020603050405020304" pitchFamily="18" charset="0"/>
              </a:rPr>
              <a:t>   </a:t>
            </a:r>
            <a:r>
              <a:rPr lang="en-US" sz="2400" kern="1200" dirty="0">
                <a:latin typeface="Times New Roman" panose="02020603050405020304" pitchFamily="18" charset="0"/>
                <a:cs typeface="Times New Roman" panose="02020603050405020304" pitchFamily="18" charset="0"/>
              </a:rPr>
              <a:t>ADD R4 R2 R3                       instruction to write back</a:t>
            </a:r>
          </a:p>
          <a:p>
            <a:r>
              <a:rPr lang="en-US" sz="2400" kern="1200" dirty="0">
                <a:latin typeface="Times New Roman" panose="02020603050405020304" pitchFamily="18" charset="0"/>
                <a:cs typeface="Times New Roman" panose="02020603050405020304" pitchFamily="18" charset="0"/>
              </a:rPr>
              <a:t>IF unit was held</a:t>
            </a:r>
          </a:p>
        </p:txBody>
      </p:sp>
      <p:pic>
        <p:nvPicPr>
          <p:cNvPr id="7" name="Picture 6" descr="Diagram&#10;&#10;Description automatically generated">
            <a:extLst>
              <a:ext uri="{FF2B5EF4-FFF2-40B4-BE49-F238E27FC236}">
                <a16:creationId xmlns:a16="http://schemas.microsoft.com/office/drawing/2014/main" id="{EE208039-44E4-A11E-F273-FDA17F11EB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98967" y="1277252"/>
            <a:ext cx="6921940" cy="4412736"/>
          </a:xfrm>
          <a:prstGeom prst="rect">
            <a:avLst/>
          </a:prstGeom>
        </p:spPr>
      </p:pic>
    </p:spTree>
    <p:extLst>
      <p:ext uri="{BB962C8B-B14F-4D97-AF65-F5344CB8AC3E}">
        <p14:creationId xmlns:p14="http://schemas.microsoft.com/office/powerpoint/2010/main" val="42275881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474B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0E7229B-B3DB-A5A4-B358-F0D494BC5BF8}"/>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b="1" dirty="0">
                <a:solidFill>
                  <a:srgbClr val="FFFFFF"/>
                </a:solidFill>
              </a:rPr>
              <a:t>Control Hazard example result</a:t>
            </a:r>
            <a:r>
              <a:rPr lang="en-US" sz="2600" b="1" kern="1200" dirty="0">
                <a:solidFill>
                  <a:srgbClr val="FFFFFF"/>
                </a:solidFill>
                <a:latin typeface="+mj-lt"/>
                <a:ea typeface="+mj-ea"/>
                <a:cs typeface="+mj-cs"/>
              </a:rPr>
              <a:t> </a:t>
            </a:r>
          </a:p>
        </p:txBody>
      </p:sp>
      <p:pic>
        <p:nvPicPr>
          <p:cNvPr id="10" name="Content Placeholder 9" descr="Graphical user interface, application&#10;&#10;Description automatically generated">
            <a:extLst>
              <a:ext uri="{FF2B5EF4-FFF2-40B4-BE49-F238E27FC236}">
                <a16:creationId xmlns:a16="http://schemas.microsoft.com/office/drawing/2014/main" id="{6A798996-F1EC-0514-6585-4C67B794331E}"/>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591046" y="759656"/>
            <a:ext cx="8402342" cy="5683348"/>
          </a:xfrm>
        </p:spPr>
      </p:pic>
    </p:spTree>
    <p:extLst>
      <p:ext uri="{BB962C8B-B14F-4D97-AF65-F5344CB8AC3E}">
        <p14:creationId xmlns:p14="http://schemas.microsoft.com/office/powerpoint/2010/main" val="31111443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0FE2D22C-409B-48AF-B24F-7988A8F7F8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90464369-70FA-42AF-948F-80664CA7BF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146816"/>
          </a:xfrm>
          <a:prstGeom prst="rect">
            <a:avLst/>
          </a:prstGeom>
          <a:solidFill>
            <a:schemeClr val="bg1">
              <a:lumMod val="85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4E5D372-D987-6914-0BBD-309A5273F9D6}"/>
              </a:ext>
            </a:extLst>
          </p:cNvPr>
          <p:cNvSpPr>
            <a:spLocks noGrp="1"/>
          </p:cNvSpPr>
          <p:nvPr>
            <p:ph type="title"/>
          </p:nvPr>
        </p:nvSpPr>
        <p:spPr>
          <a:xfrm>
            <a:off x="5764783" y="349664"/>
            <a:ext cx="5845571" cy="1638377"/>
          </a:xfrm>
        </p:spPr>
        <p:txBody>
          <a:bodyPr anchor="b">
            <a:normAutofit/>
          </a:bodyPr>
          <a:lstStyle/>
          <a:p>
            <a:r>
              <a:rPr lang="en-US" sz="4800"/>
              <a:t>Introduction</a:t>
            </a:r>
          </a:p>
        </p:txBody>
      </p:sp>
      <p:sp>
        <p:nvSpPr>
          <p:cNvPr id="20" name="Rectangle 19">
            <a:extLst>
              <a:ext uri="{FF2B5EF4-FFF2-40B4-BE49-F238E27FC236}">
                <a16:creationId xmlns:a16="http://schemas.microsoft.com/office/drawing/2014/main" id="{A648176E-454C-437C-B0FC-9B82FCF32B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06441" y="6131892"/>
            <a:ext cx="524256"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998176" y="277912"/>
            <a:ext cx="524256" cy="1186339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CC552A98-EF7D-4D42-AB69-066B786AB5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9185" y="399675"/>
            <a:ext cx="4647368" cy="580993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Light bulb on yellow background with sketched light beams and cord">
            <a:extLst>
              <a:ext uri="{FF2B5EF4-FFF2-40B4-BE49-F238E27FC236}">
                <a16:creationId xmlns:a16="http://schemas.microsoft.com/office/drawing/2014/main" id="{61D5F7FD-5CDD-7F4A-7AC9-94F5EB9A68AD}"/>
              </a:ext>
            </a:extLst>
          </p:cNvPr>
          <p:cNvPicPr>
            <a:picLocks noChangeAspect="1"/>
          </p:cNvPicPr>
          <p:nvPr/>
        </p:nvPicPr>
        <p:blipFill rotWithShape="1">
          <a:blip r:embed="rId2"/>
          <a:srcRect l="48096" r="3247" b="1"/>
          <a:stretch/>
        </p:blipFill>
        <p:spPr>
          <a:xfrm>
            <a:off x="535110" y="627954"/>
            <a:ext cx="4235516" cy="5353373"/>
          </a:xfrm>
          <a:prstGeom prst="rect">
            <a:avLst/>
          </a:prstGeom>
        </p:spPr>
      </p:pic>
      <p:sp>
        <p:nvSpPr>
          <p:cNvPr id="3" name="Content Placeholder 2">
            <a:extLst>
              <a:ext uri="{FF2B5EF4-FFF2-40B4-BE49-F238E27FC236}">
                <a16:creationId xmlns:a16="http://schemas.microsoft.com/office/drawing/2014/main" id="{4E290DF3-1EE7-5EA2-A8AB-C8B3FFDC731E}"/>
              </a:ext>
            </a:extLst>
          </p:cNvPr>
          <p:cNvSpPr>
            <a:spLocks noGrp="1"/>
          </p:cNvSpPr>
          <p:nvPr>
            <p:ph idx="1"/>
          </p:nvPr>
        </p:nvSpPr>
        <p:spPr>
          <a:xfrm>
            <a:off x="5305739" y="2496479"/>
            <a:ext cx="6557076" cy="3147863"/>
          </a:xfrm>
        </p:spPr>
        <p:txBody>
          <a:bodyPr anchor="ctr">
            <a:normAutofit fontScale="85000" lnSpcReduction="10000"/>
          </a:bodyPr>
          <a:lstStyle/>
          <a:p>
            <a:r>
              <a:rPr lang="en-US" sz="3000" dirty="0">
                <a:effectLst/>
                <a:latin typeface="Times New Roman" panose="02020603050405020304" pitchFamily="18" charset="0"/>
                <a:ea typeface="Calibri" panose="020F0502020204030204" pitchFamily="34" charset="0"/>
              </a:rPr>
              <a:t>Data hazard in pipelining arises when one instruction is dependent on the results of a preceding instruction and that result has not yet been calculated.</a:t>
            </a:r>
          </a:p>
          <a:p>
            <a:r>
              <a:rPr lang="en-US" sz="3000" kern="0" dirty="0">
                <a:effectLst/>
                <a:latin typeface="Times New Roman" panose="02020603050405020304" pitchFamily="18" charset="0"/>
                <a:ea typeface="Times New Roman" panose="02020603050405020304" pitchFamily="18" charset="0"/>
                <a:cs typeface="Times New Roman" panose="02020603050405020304" pitchFamily="18" charset="0"/>
              </a:rPr>
              <a:t>Control hazard occurs whenever the pipeline makes incorrect branch prediction decisions, resulting in instructions entering the pipeline that must be discarded. A control hazard is often referred to as a branch hazard</a:t>
            </a:r>
            <a:r>
              <a:rPr lang="en-US" sz="2000" kern="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20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US" sz="2000" dirty="0"/>
          </a:p>
        </p:txBody>
      </p:sp>
    </p:spTree>
    <p:extLst>
      <p:ext uri="{BB962C8B-B14F-4D97-AF65-F5344CB8AC3E}">
        <p14:creationId xmlns:p14="http://schemas.microsoft.com/office/powerpoint/2010/main" val="10015656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0" name="Rectangle 49">
            <a:extLst>
              <a:ext uri="{FF2B5EF4-FFF2-40B4-BE49-F238E27FC236}">
                <a16:creationId xmlns:a16="http://schemas.microsoft.com/office/drawing/2014/main" id="{2C9A9DA9-7DC8-488B-A882-123947B0F3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52" name="Rectangle 51">
            <a:extLst>
              <a:ext uri="{FF2B5EF4-FFF2-40B4-BE49-F238E27FC236}">
                <a16:creationId xmlns:a16="http://schemas.microsoft.com/office/drawing/2014/main" id="{57F6BDD4-E066-4008-8011-6CC31AEB45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9575" y="633619"/>
            <a:ext cx="4279383" cy="5495925"/>
          </a:xfrm>
          <a:prstGeom prst="rect">
            <a:avLst/>
          </a:prstGeom>
          <a:ln w="9525">
            <a:solidFill>
              <a:srgbClr val="DEDEDE"/>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70242E7-9EFC-1177-743F-6C8213D9B41B}"/>
              </a:ext>
            </a:extLst>
          </p:cNvPr>
          <p:cNvSpPr>
            <a:spLocks noGrp="1"/>
          </p:cNvSpPr>
          <p:nvPr>
            <p:ph type="title"/>
          </p:nvPr>
        </p:nvSpPr>
        <p:spPr>
          <a:xfrm>
            <a:off x="841247" y="978619"/>
            <a:ext cx="3410712" cy="1106424"/>
          </a:xfrm>
        </p:spPr>
        <p:txBody>
          <a:bodyPr>
            <a:normAutofit/>
          </a:bodyPr>
          <a:lstStyle/>
          <a:p>
            <a:r>
              <a:rPr lang="en-US" sz="3200" b="1" dirty="0"/>
              <a:t>Simulation Model</a:t>
            </a:r>
          </a:p>
        </p:txBody>
      </p:sp>
      <p:sp>
        <p:nvSpPr>
          <p:cNvPr id="54" name="Rectangle 53">
            <a:extLst>
              <a:ext uri="{FF2B5EF4-FFF2-40B4-BE49-F238E27FC236}">
                <a16:creationId xmlns:a16="http://schemas.microsoft.com/office/drawing/2014/main" id="{2711A8FB-68FC-45FC-B01E-38F809E2D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567" y="1171300"/>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56" name="Rectangle 55">
            <a:extLst>
              <a:ext uri="{FF2B5EF4-FFF2-40B4-BE49-F238E27FC236}">
                <a16:creationId xmlns:a16="http://schemas.microsoft.com/office/drawing/2014/main" id="{2A865FE3-5FC9-4049-87CF-30019C46C0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7459" y="2093976"/>
            <a:ext cx="3328416" cy="9144"/>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3F23B06D-EDAD-18F2-4AF9-F49F249156B6}"/>
              </a:ext>
            </a:extLst>
          </p:cNvPr>
          <p:cNvSpPr>
            <a:spLocks noGrp="1"/>
          </p:cNvSpPr>
          <p:nvPr>
            <p:ph idx="1"/>
          </p:nvPr>
        </p:nvSpPr>
        <p:spPr>
          <a:xfrm>
            <a:off x="473583" y="2252870"/>
            <a:ext cx="4098417" cy="3867530"/>
          </a:xfrm>
        </p:spPr>
        <p:txBody>
          <a:bodyPr>
            <a:normAutofit fontScale="92500"/>
          </a:bodyPr>
          <a:lstStyle/>
          <a:p>
            <a:r>
              <a:rPr lang="en-US" sz="2200" kern="100" dirty="0">
                <a:effectLst/>
                <a:latin typeface="Times New Roman" panose="02020603050405020304" pitchFamily="18" charset="0"/>
                <a:ea typeface="Calibri" panose="020F0502020204030204" pitchFamily="34" charset="0"/>
                <a:cs typeface="Arial" panose="020B0604020202020204" pitchFamily="34" charset="0"/>
              </a:rPr>
              <a:t>The HASE Predication Model is based on DLX architecture.</a:t>
            </a:r>
          </a:p>
          <a:p>
            <a:r>
              <a:rPr lang="en-US" sz="2200" kern="100" dirty="0">
                <a:effectLst/>
                <a:latin typeface="Times New Roman" panose="02020603050405020304" pitchFamily="18" charset="0"/>
                <a:ea typeface="Calibri" panose="020F0502020204030204" pitchFamily="34" charset="0"/>
                <a:cs typeface="Arial" panose="020B0604020202020204" pitchFamily="34" charset="0"/>
              </a:rPr>
              <a:t>Model consists of:</a:t>
            </a:r>
          </a:p>
          <a:p>
            <a:pPr marL="0" indent="0">
              <a:buNone/>
            </a:pPr>
            <a:r>
              <a:rPr lang="en-US" sz="2200" kern="100" dirty="0">
                <a:latin typeface="Times New Roman" panose="02020603050405020304" pitchFamily="18" charset="0"/>
                <a:ea typeface="Calibri" panose="020F0502020204030204" pitchFamily="34" charset="0"/>
                <a:cs typeface="Arial" panose="020B0604020202020204" pitchFamily="34" charset="0"/>
              </a:rPr>
              <a:t>1.F</a:t>
            </a:r>
            <a:r>
              <a:rPr lang="en-US" sz="2200" kern="100" dirty="0">
                <a:effectLst/>
                <a:latin typeface="Times New Roman" panose="02020603050405020304" pitchFamily="18" charset="0"/>
                <a:ea typeface="Calibri" panose="020F0502020204030204" pitchFamily="34" charset="0"/>
                <a:cs typeface="Arial" panose="020B0604020202020204" pitchFamily="34" charset="0"/>
              </a:rPr>
              <a:t>ive stages of the standard simple DLX pipeline with two integer units.</a:t>
            </a:r>
          </a:p>
          <a:p>
            <a:pPr marL="0" indent="0">
              <a:buNone/>
            </a:pPr>
            <a:r>
              <a:rPr lang="en-US" sz="2200" kern="100" dirty="0">
                <a:latin typeface="Times New Roman" panose="02020603050405020304" pitchFamily="18" charset="0"/>
                <a:ea typeface="Calibri" panose="020F0502020204030204" pitchFamily="34" charset="0"/>
                <a:cs typeface="Arial" panose="020B0604020202020204" pitchFamily="34" charset="0"/>
              </a:rPr>
              <a:t>2.Scoreboard to display the data hazards that occurs.</a:t>
            </a:r>
          </a:p>
          <a:p>
            <a:pPr marL="0" indent="0">
              <a:buNone/>
            </a:pPr>
            <a:r>
              <a:rPr lang="en-US" sz="2200" kern="100" dirty="0">
                <a:latin typeface="Times New Roman" panose="02020603050405020304" pitchFamily="18" charset="0"/>
                <a:ea typeface="Calibri" panose="020F0502020204030204" pitchFamily="34" charset="0"/>
                <a:cs typeface="Arial" panose="020B0604020202020204" pitchFamily="34" charset="0"/>
              </a:rPr>
              <a:t>3.Pip_Disp to display the instruction inside the pipeline</a:t>
            </a:r>
          </a:p>
          <a:p>
            <a:pPr marL="0" indent="0">
              <a:buNone/>
            </a:pPr>
            <a:r>
              <a:rPr lang="en-US" sz="2200" kern="100" dirty="0">
                <a:latin typeface="Times New Roman" panose="02020603050405020304" pitchFamily="18" charset="0"/>
                <a:ea typeface="Calibri" panose="020F0502020204030204" pitchFamily="34" charset="0"/>
                <a:cs typeface="Arial" panose="020B0604020202020204" pitchFamily="34" charset="0"/>
              </a:rPr>
              <a:t>4.CPHASE to display the clock number and the phase.</a:t>
            </a:r>
          </a:p>
          <a:p>
            <a:endParaRPr lang="en-US" sz="2200" kern="100" dirty="0">
              <a:effectLst/>
              <a:latin typeface="Times New Roman" panose="02020603050405020304" pitchFamily="18" charset="0"/>
              <a:ea typeface="Calibri" panose="020F0502020204030204" pitchFamily="34" charset="0"/>
              <a:cs typeface="Arial" panose="020B0604020202020204" pitchFamily="34" charset="0"/>
            </a:endParaRPr>
          </a:p>
          <a:p>
            <a:endParaRPr lang="en-US" sz="2000" kern="100" dirty="0">
              <a:effectLst/>
              <a:latin typeface="Calibri" panose="020F0502020204030204" pitchFamily="34" charset="0"/>
              <a:ea typeface="Calibri" panose="020F0502020204030204" pitchFamily="34" charset="0"/>
              <a:cs typeface="Arial" panose="020B0604020202020204" pitchFamily="34" charset="0"/>
            </a:endParaRPr>
          </a:p>
          <a:p>
            <a:endParaRPr lang="en-US" sz="1700" dirty="0"/>
          </a:p>
        </p:txBody>
      </p:sp>
      <p:pic>
        <p:nvPicPr>
          <p:cNvPr id="7" name="Picture 6" descr="Diagram&#10;&#10;Description automatically generated">
            <a:extLst>
              <a:ext uri="{FF2B5EF4-FFF2-40B4-BE49-F238E27FC236}">
                <a16:creationId xmlns:a16="http://schemas.microsoft.com/office/drawing/2014/main" id="{EF8DCB38-AF44-D0BC-029F-33CF497749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89452" y="633619"/>
            <a:ext cx="6330461" cy="5495925"/>
          </a:xfrm>
          <a:prstGeom prst="rect">
            <a:avLst/>
          </a:prstGeom>
        </p:spPr>
      </p:pic>
    </p:spTree>
    <p:extLst>
      <p:ext uri="{BB962C8B-B14F-4D97-AF65-F5344CB8AC3E}">
        <p14:creationId xmlns:p14="http://schemas.microsoft.com/office/powerpoint/2010/main" val="42372267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a:extLst>
              <a:ext uri="{FF2B5EF4-FFF2-40B4-BE49-F238E27FC236}">
                <a16:creationId xmlns:a16="http://schemas.microsoft.com/office/drawing/2014/main" id="{21ED5FCA-9564-42B4-9F52-2CCED8ED6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467"/>
            <a:ext cx="12191999" cy="6866467"/>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Picture 5">
            <a:extLst>
              <a:ext uri="{FF2B5EF4-FFF2-40B4-BE49-F238E27FC236}">
                <a16:creationId xmlns:a16="http://schemas.microsoft.com/office/drawing/2014/main" id="{30DE86A9-3F5E-2F9F-6C8B-195DE2B84C78}"/>
              </a:ext>
            </a:extLst>
          </p:cNvPr>
          <p:cNvPicPr>
            <a:picLocks noChangeAspect="1"/>
          </p:cNvPicPr>
          <p:nvPr/>
        </p:nvPicPr>
        <p:blipFill rotWithShape="1">
          <a:blip r:embed="rId2">
            <a:alphaModFix amt="55000"/>
          </a:blip>
          <a:srcRect b="15730"/>
          <a:stretch/>
        </p:blipFill>
        <p:spPr>
          <a:xfrm>
            <a:off x="20" y="-9107"/>
            <a:ext cx="12191980" cy="6858000"/>
          </a:xfrm>
          <a:prstGeom prst="rect">
            <a:avLst/>
          </a:prstGeom>
        </p:spPr>
      </p:pic>
      <p:sp>
        <p:nvSpPr>
          <p:cNvPr id="2" name="Title 1">
            <a:extLst>
              <a:ext uri="{FF2B5EF4-FFF2-40B4-BE49-F238E27FC236}">
                <a16:creationId xmlns:a16="http://schemas.microsoft.com/office/drawing/2014/main" id="{18D138A0-0F4E-5050-5223-3C1FE9CD0B54}"/>
              </a:ext>
            </a:extLst>
          </p:cNvPr>
          <p:cNvSpPr>
            <a:spLocks noGrp="1"/>
          </p:cNvSpPr>
          <p:nvPr>
            <p:ph type="title"/>
          </p:nvPr>
        </p:nvSpPr>
        <p:spPr>
          <a:xfrm>
            <a:off x="838200" y="365125"/>
            <a:ext cx="10515600" cy="1325563"/>
          </a:xfrm>
        </p:spPr>
        <p:txBody>
          <a:bodyPr>
            <a:normAutofit/>
          </a:bodyPr>
          <a:lstStyle/>
          <a:p>
            <a:r>
              <a:rPr lang="en-US" dirty="0">
                <a:solidFill>
                  <a:srgbClr val="FFFFFF"/>
                </a:solidFill>
              </a:rPr>
              <a:t>Five stages of DLX pipeline</a:t>
            </a:r>
          </a:p>
        </p:txBody>
      </p:sp>
      <p:sp>
        <p:nvSpPr>
          <p:cNvPr id="17" name="Arc 16">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aphicFrame>
        <p:nvGraphicFramePr>
          <p:cNvPr id="7" name="Content Placeholder 2">
            <a:extLst>
              <a:ext uri="{FF2B5EF4-FFF2-40B4-BE49-F238E27FC236}">
                <a16:creationId xmlns:a16="http://schemas.microsoft.com/office/drawing/2014/main" id="{B79EE915-4BED-6EB7-7B30-987AB95D962F}"/>
              </a:ext>
            </a:extLst>
          </p:cNvPr>
          <p:cNvGraphicFramePr>
            <a:graphicFrameLocks noGrp="1"/>
          </p:cNvGraphicFramePr>
          <p:nvPr>
            <p:ph idx="1"/>
            <p:extLst>
              <p:ext uri="{D42A27DB-BD31-4B8C-83A1-F6EECF244321}">
                <p14:modId xmlns:p14="http://schemas.microsoft.com/office/powerpoint/2010/main" val="2217581433"/>
              </p:ext>
            </p:extLst>
          </p:nvPr>
        </p:nvGraphicFramePr>
        <p:xfrm>
          <a:off x="838200" y="1600985"/>
          <a:ext cx="10515600" cy="457597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929265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a:extLst>
              <a:ext uri="{FF2B5EF4-FFF2-40B4-BE49-F238E27FC236}">
                <a16:creationId xmlns:a16="http://schemas.microsoft.com/office/drawing/2014/main" id="{1F3AE5D1-DCDA-F128-AE7B-1002277BD840}"/>
              </a:ext>
            </a:extLst>
          </p:cNvPr>
          <p:cNvPicPr>
            <a:picLocks noChangeAspect="1"/>
          </p:cNvPicPr>
          <p:nvPr/>
        </p:nvPicPr>
        <p:blipFill rotWithShape="1">
          <a:blip r:embed="rId2">
            <a:alphaModFix amt="35000"/>
          </a:blip>
          <a:srcRect/>
          <a:stretch/>
        </p:blipFill>
        <p:spPr>
          <a:xfrm>
            <a:off x="20" y="10"/>
            <a:ext cx="12191980" cy="6857990"/>
          </a:xfrm>
          <a:prstGeom prst="rect">
            <a:avLst/>
          </a:prstGeom>
        </p:spPr>
      </p:pic>
      <p:sp>
        <p:nvSpPr>
          <p:cNvPr id="2" name="Title 1">
            <a:extLst>
              <a:ext uri="{FF2B5EF4-FFF2-40B4-BE49-F238E27FC236}">
                <a16:creationId xmlns:a16="http://schemas.microsoft.com/office/drawing/2014/main" id="{822DA25A-5956-4072-CC77-0C4ACEFE67FF}"/>
              </a:ext>
            </a:extLst>
          </p:cNvPr>
          <p:cNvSpPr>
            <a:spLocks noGrp="1"/>
          </p:cNvSpPr>
          <p:nvPr>
            <p:ph type="title"/>
          </p:nvPr>
        </p:nvSpPr>
        <p:spPr>
          <a:xfrm>
            <a:off x="838200" y="365125"/>
            <a:ext cx="10515600" cy="1325563"/>
          </a:xfrm>
        </p:spPr>
        <p:txBody>
          <a:bodyPr>
            <a:normAutofit/>
          </a:bodyPr>
          <a:lstStyle/>
          <a:p>
            <a:r>
              <a:rPr lang="en-US" sz="4800" b="1" dirty="0">
                <a:solidFill>
                  <a:srgbClr val="FFFFFF"/>
                </a:solidFill>
              </a:rPr>
              <a:t>Units Held Mode</a:t>
            </a:r>
          </a:p>
        </p:txBody>
      </p:sp>
      <p:graphicFrame>
        <p:nvGraphicFramePr>
          <p:cNvPr id="5" name="Content Placeholder 2">
            <a:extLst>
              <a:ext uri="{FF2B5EF4-FFF2-40B4-BE49-F238E27FC236}">
                <a16:creationId xmlns:a16="http://schemas.microsoft.com/office/drawing/2014/main" id="{FD4F5F49-3460-538A-3DDC-5728922C1FE7}"/>
              </a:ext>
            </a:extLst>
          </p:cNvPr>
          <p:cNvGraphicFramePr>
            <a:graphicFrameLocks noGrp="1"/>
          </p:cNvGraphicFramePr>
          <p:nvPr>
            <p:ph idx="1"/>
            <p:extLst>
              <p:ext uri="{D42A27DB-BD31-4B8C-83A1-F6EECF244321}">
                <p14:modId xmlns:p14="http://schemas.microsoft.com/office/powerpoint/2010/main" val="3795369883"/>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3965179"/>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3739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FA8B7F7-F2FF-12EF-E34B-56BAB453A95E}"/>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a:solidFill>
                  <a:srgbClr val="FFFFFF"/>
                </a:solidFill>
                <a:latin typeface="+mj-lt"/>
                <a:ea typeface="+mj-ea"/>
                <a:cs typeface="+mj-cs"/>
              </a:rPr>
              <a:t>Example of Held Mode</a:t>
            </a:r>
          </a:p>
        </p:txBody>
      </p:sp>
      <p:pic>
        <p:nvPicPr>
          <p:cNvPr id="5" name="Content Placeholder 4" descr="A picture containing diagram&#10;&#10;Description automatically generated">
            <a:extLst>
              <a:ext uri="{FF2B5EF4-FFF2-40B4-BE49-F238E27FC236}">
                <a16:creationId xmlns:a16="http://schemas.microsoft.com/office/drawing/2014/main" id="{4AE76D70-AC7E-4BE2-83E6-0CDC9B9F896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38600" y="731520"/>
            <a:ext cx="7792329" cy="5359791"/>
          </a:xfrm>
          <a:prstGeom prst="rect">
            <a:avLst/>
          </a:prstGeom>
        </p:spPr>
      </p:pic>
    </p:spTree>
    <p:extLst>
      <p:ext uri="{BB962C8B-B14F-4D97-AF65-F5344CB8AC3E}">
        <p14:creationId xmlns:p14="http://schemas.microsoft.com/office/powerpoint/2010/main" val="39498370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25">
            <a:extLst>
              <a:ext uri="{FF2B5EF4-FFF2-40B4-BE49-F238E27FC236}">
                <a16:creationId xmlns:a16="http://schemas.microsoft.com/office/drawing/2014/main" id="{1A9F7B4E-B03D-4F64-BE33-00D074458D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F63E80A-5B0D-5690-DFBA-BA4ED8C0A384}"/>
              </a:ext>
            </a:extLst>
          </p:cNvPr>
          <p:cNvSpPr>
            <a:spLocks noGrp="1"/>
          </p:cNvSpPr>
          <p:nvPr>
            <p:ph type="title"/>
          </p:nvPr>
        </p:nvSpPr>
        <p:spPr>
          <a:xfrm>
            <a:off x="838200" y="365125"/>
            <a:ext cx="10515600" cy="1325563"/>
          </a:xfrm>
        </p:spPr>
        <p:txBody>
          <a:bodyPr>
            <a:normAutofit/>
          </a:bodyPr>
          <a:lstStyle/>
          <a:p>
            <a:r>
              <a:rPr lang="en-US" sz="5400" dirty="0">
                <a:solidFill>
                  <a:srgbClr val="FFFFFF"/>
                </a:solidFill>
              </a:rPr>
              <a:t>DLX Model instruction set</a:t>
            </a:r>
          </a:p>
        </p:txBody>
      </p:sp>
      <p:sp>
        <p:nvSpPr>
          <p:cNvPr id="33" name="sketchy line">
            <a:extLst>
              <a:ext uri="{FF2B5EF4-FFF2-40B4-BE49-F238E27FC236}">
                <a16:creationId xmlns:a16="http://schemas.microsoft.com/office/drawing/2014/main" id="{7E2BE7F7-CA89-4002-ACCE-A478AEA24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4399" y="1681544"/>
            <a:ext cx="9692640" cy="18288"/>
          </a:xfrm>
          <a:custGeom>
            <a:avLst/>
            <a:gdLst>
              <a:gd name="connsiteX0" fmla="*/ 0 w 9692640"/>
              <a:gd name="connsiteY0" fmla="*/ 0 h 18288"/>
              <a:gd name="connsiteX1" fmla="*/ 401552 w 9692640"/>
              <a:gd name="connsiteY1" fmla="*/ 0 h 18288"/>
              <a:gd name="connsiteX2" fmla="*/ 996957 w 9692640"/>
              <a:gd name="connsiteY2" fmla="*/ 0 h 18288"/>
              <a:gd name="connsiteX3" fmla="*/ 1398509 w 9692640"/>
              <a:gd name="connsiteY3" fmla="*/ 0 h 18288"/>
              <a:gd name="connsiteX4" fmla="*/ 2090841 w 9692640"/>
              <a:gd name="connsiteY4" fmla="*/ 0 h 18288"/>
              <a:gd name="connsiteX5" fmla="*/ 2686246 w 9692640"/>
              <a:gd name="connsiteY5" fmla="*/ 0 h 18288"/>
              <a:gd name="connsiteX6" fmla="*/ 3475504 w 9692640"/>
              <a:gd name="connsiteY6" fmla="*/ 0 h 18288"/>
              <a:gd name="connsiteX7" fmla="*/ 4361688 w 9692640"/>
              <a:gd name="connsiteY7" fmla="*/ 0 h 18288"/>
              <a:gd name="connsiteX8" fmla="*/ 5054019 w 9692640"/>
              <a:gd name="connsiteY8" fmla="*/ 0 h 18288"/>
              <a:gd name="connsiteX9" fmla="*/ 5940204 w 9692640"/>
              <a:gd name="connsiteY9" fmla="*/ 0 h 18288"/>
              <a:gd name="connsiteX10" fmla="*/ 6632535 w 9692640"/>
              <a:gd name="connsiteY10" fmla="*/ 0 h 18288"/>
              <a:gd name="connsiteX11" fmla="*/ 7034087 w 9692640"/>
              <a:gd name="connsiteY11" fmla="*/ 0 h 18288"/>
              <a:gd name="connsiteX12" fmla="*/ 7532566 w 9692640"/>
              <a:gd name="connsiteY12" fmla="*/ 0 h 18288"/>
              <a:gd name="connsiteX13" fmla="*/ 8418750 w 9692640"/>
              <a:gd name="connsiteY13" fmla="*/ 0 h 18288"/>
              <a:gd name="connsiteX14" fmla="*/ 9692640 w 9692640"/>
              <a:gd name="connsiteY14" fmla="*/ 0 h 18288"/>
              <a:gd name="connsiteX15" fmla="*/ 9692640 w 9692640"/>
              <a:gd name="connsiteY15" fmla="*/ 18288 h 18288"/>
              <a:gd name="connsiteX16" fmla="*/ 9000309 w 9692640"/>
              <a:gd name="connsiteY16" fmla="*/ 18288 h 18288"/>
              <a:gd name="connsiteX17" fmla="*/ 8307977 w 9692640"/>
              <a:gd name="connsiteY17" fmla="*/ 18288 h 18288"/>
              <a:gd name="connsiteX18" fmla="*/ 7712572 w 9692640"/>
              <a:gd name="connsiteY18" fmla="*/ 18288 h 18288"/>
              <a:gd name="connsiteX19" fmla="*/ 7214093 w 9692640"/>
              <a:gd name="connsiteY19" fmla="*/ 18288 h 18288"/>
              <a:gd name="connsiteX20" fmla="*/ 6327909 w 9692640"/>
              <a:gd name="connsiteY20" fmla="*/ 18288 h 18288"/>
              <a:gd name="connsiteX21" fmla="*/ 5635578 w 9692640"/>
              <a:gd name="connsiteY21" fmla="*/ 18288 h 18288"/>
              <a:gd name="connsiteX22" fmla="*/ 4846320 w 9692640"/>
              <a:gd name="connsiteY22" fmla="*/ 18288 h 18288"/>
              <a:gd name="connsiteX23" fmla="*/ 4444768 w 9692640"/>
              <a:gd name="connsiteY23" fmla="*/ 18288 h 18288"/>
              <a:gd name="connsiteX24" fmla="*/ 3946289 w 9692640"/>
              <a:gd name="connsiteY24" fmla="*/ 18288 h 18288"/>
              <a:gd name="connsiteX25" fmla="*/ 3253958 w 9692640"/>
              <a:gd name="connsiteY25" fmla="*/ 18288 h 18288"/>
              <a:gd name="connsiteX26" fmla="*/ 2464700 w 9692640"/>
              <a:gd name="connsiteY26" fmla="*/ 18288 h 18288"/>
              <a:gd name="connsiteX27" fmla="*/ 2063148 w 9692640"/>
              <a:gd name="connsiteY27" fmla="*/ 18288 h 18288"/>
              <a:gd name="connsiteX28" fmla="*/ 1661595 w 9692640"/>
              <a:gd name="connsiteY28" fmla="*/ 18288 h 18288"/>
              <a:gd name="connsiteX29" fmla="*/ 969264 w 9692640"/>
              <a:gd name="connsiteY29" fmla="*/ 18288 h 18288"/>
              <a:gd name="connsiteX30" fmla="*/ 0 w 9692640"/>
              <a:gd name="connsiteY30" fmla="*/ 18288 h 18288"/>
              <a:gd name="connsiteX31" fmla="*/ 0 w 9692640"/>
              <a:gd name="connsiteY3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9692640" h="18288" fill="none" extrusionOk="0">
                <a:moveTo>
                  <a:pt x="0" y="0"/>
                </a:moveTo>
                <a:cubicBezTo>
                  <a:pt x="142992" y="4732"/>
                  <a:pt x="265909" y="-3365"/>
                  <a:pt x="401552" y="0"/>
                </a:cubicBezTo>
                <a:cubicBezTo>
                  <a:pt x="537195" y="3365"/>
                  <a:pt x="738153" y="6482"/>
                  <a:pt x="996957" y="0"/>
                </a:cubicBezTo>
                <a:cubicBezTo>
                  <a:pt x="1255762" y="-6482"/>
                  <a:pt x="1280511" y="12509"/>
                  <a:pt x="1398509" y="0"/>
                </a:cubicBezTo>
                <a:cubicBezTo>
                  <a:pt x="1516507" y="-12509"/>
                  <a:pt x="1782573" y="-31523"/>
                  <a:pt x="2090841" y="0"/>
                </a:cubicBezTo>
                <a:cubicBezTo>
                  <a:pt x="2399109" y="31523"/>
                  <a:pt x="2488380" y="26286"/>
                  <a:pt x="2686246" y="0"/>
                </a:cubicBezTo>
                <a:cubicBezTo>
                  <a:pt x="2884112" y="-26286"/>
                  <a:pt x="3186024" y="-14734"/>
                  <a:pt x="3475504" y="0"/>
                </a:cubicBezTo>
                <a:cubicBezTo>
                  <a:pt x="3764984" y="14734"/>
                  <a:pt x="4053017" y="43292"/>
                  <a:pt x="4361688" y="0"/>
                </a:cubicBezTo>
                <a:cubicBezTo>
                  <a:pt x="4670359" y="-43292"/>
                  <a:pt x="4736164" y="-729"/>
                  <a:pt x="5054019" y="0"/>
                </a:cubicBezTo>
                <a:cubicBezTo>
                  <a:pt x="5371874" y="729"/>
                  <a:pt x="5543528" y="-22963"/>
                  <a:pt x="5940204" y="0"/>
                </a:cubicBezTo>
                <a:cubicBezTo>
                  <a:pt x="6336881" y="22963"/>
                  <a:pt x="6423838" y="6469"/>
                  <a:pt x="6632535" y="0"/>
                </a:cubicBezTo>
                <a:cubicBezTo>
                  <a:pt x="6841232" y="-6469"/>
                  <a:pt x="6852819" y="17036"/>
                  <a:pt x="7034087" y="0"/>
                </a:cubicBezTo>
                <a:cubicBezTo>
                  <a:pt x="7215355" y="-17036"/>
                  <a:pt x="7313136" y="11151"/>
                  <a:pt x="7532566" y="0"/>
                </a:cubicBezTo>
                <a:cubicBezTo>
                  <a:pt x="7751996" y="-11151"/>
                  <a:pt x="8015001" y="25614"/>
                  <a:pt x="8418750" y="0"/>
                </a:cubicBezTo>
                <a:cubicBezTo>
                  <a:pt x="8822499" y="-25614"/>
                  <a:pt x="9163239" y="48603"/>
                  <a:pt x="9692640" y="0"/>
                </a:cubicBezTo>
                <a:cubicBezTo>
                  <a:pt x="9691955" y="4437"/>
                  <a:pt x="9693170" y="10717"/>
                  <a:pt x="9692640" y="18288"/>
                </a:cubicBezTo>
                <a:cubicBezTo>
                  <a:pt x="9545125" y="42172"/>
                  <a:pt x="9164259" y="6706"/>
                  <a:pt x="9000309" y="18288"/>
                </a:cubicBezTo>
                <a:cubicBezTo>
                  <a:pt x="8836359" y="29870"/>
                  <a:pt x="8521035" y="-14108"/>
                  <a:pt x="8307977" y="18288"/>
                </a:cubicBezTo>
                <a:cubicBezTo>
                  <a:pt x="8094919" y="50684"/>
                  <a:pt x="7881757" y="11235"/>
                  <a:pt x="7712572" y="18288"/>
                </a:cubicBezTo>
                <a:cubicBezTo>
                  <a:pt x="7543387" y="25341"/>
                  <a:pt x="7358861" y="20625"/>
                  <a:pt x="7214093" y="18288"/>
                </a:cubicBezTo>
                <a:cubicBezTo>
                  <a:pt x="7069325" y="15951"/>
                  <a:pt x="6523705" y="52160"/>
                  <a:pt x="6327909" y="18288"/>
                </a:cubicBezTo>
                <a:cubicBezTo>
                  <a:pt x="6132113" y="-15584"/>
                  <a:pt x="5923847" y="21204"/>
                  <a:pt x="5635578" y="18288"/>
                </a:cubicBezTo>
                <a:cubicBezTo>
                  <a:pt x="5347309" y="15372"/>
                  <a:pt x="5114749" y="50642"/>
                  <a:pt x="4846320" y="18288"/>
                </a:cubicBezTo>
                <a:cubicBezTo>
                  <a:pt x="4577891" y="-14066"/>
                  <a:pt x="4576701" y="1487"/>
                  <a:pt x="4444768" y="18288"/>
                </a:cubicBezTo>
                <a:cubicBezTo>
                  <a:pt x="4312835" y="35089"/>
                  <a:pt x="4112575" y="15158"/>
                  <a:pt x="3946289" y="18288"/>
                </a:cubicBezTo>
                <a:cubicBezTo>
                  <a:pt x="3780003" y="21418"/>
                  <a:pt x="3396009" y="18797"/>
                  <a:pt x="3253958" y="18288"/>
                </a:cubicBezTo>
                <a:cubicBezTo>
                  <a:pt x="3111907" y="17779"/>
                  <a:pt x="2760272" y="57223"/>
                  <a:pt x="2464700" y="18288"/>
                </a:cubicBezTo>
                <a:cubicBezTo>
                  <a:pt x="2169128" y="-20647"/>
                  <a:pt x="2232262" y="7960"/>
                  <a:pt x="2063148" y="18288"/>
                </a:cubicBezTo>
                <a:cubicBezTo>
                  <a:pt x="1894034" y="28616"/>
                  <a:pt x="1799338" y="3019"/>
                  <a:pt x="1661595" y="18288"/>
                </a:cubicBezTo>
                <a:cubicBezTo>
                  <a:pt x="1523852" y="33557"/>
                  <a:pt x="1113928" y="-4352"/>
                  <a:pt x="969264" y="18288"/>
                </a:cubicBezTo>
                <a:cubicBezTo>
                  <a:pt x="824600" y="40928"/>
                  <a:pt x="356149" y="-3128"/>
                  <a:pt x="0" y="18288"/>
                </a:cubicBezTo>
                <a:cubicBezTo>
                  <a:pt x="-540" y="12521"/>
                  <a:pt x="894" y="7749"/>
                  <a:pt x="0" y="0"/>
                </a:cubicBezTo>
                <a:close/>
              </a:path>
              <a:path w="9692640" h="18288" stroke="0" extrusionOk="0">
                <a:moveTo>
                  <a:pt x="0" y="0"/>
                </a:moveTo>
                <a:cubicBezTo>
                  <a:pt x="162642" y="3864"/>
                  <a:pt x="346119" y="-18364"/>
                  <a:pt x="498479" y="0"/>
                </a:cubicBezTo>
                <a:cubicBezTo>
                  <a:pt x="650839" y="18364"/>
                  <a:pt x="712065" y="-9389"/>
                  <a:pt x="900031" y="0"/>
                </a:cubicBezTo>
                <a:cubicBezTo>
                  <a:pt x="1087997" y="9389"/>
                  <a:pt x="1177291" y="3685"/>
                  <a:pt x="1398509" y="0"/>
                </a:cubicBezTo>
                <a:cubicBezTo>
                  <a:pt x="1619727" y="-3685"/>
                  <a:pt x="1874008" y="-8897"/>
                  <a:pt x="2090841" y="0"/>
                </a:cubicBezTo>
                <a:cubicBezTo>
                  <a:pt x="2307674" y="8897"/>
                  <a:pt x="2573432" y="-313"/>
                  <a:pt x="2880099" y="0"/>
                </a:cubicBezTo>
                <a:cubicBezTo>
                  <a:pt x="3186766" y="313"/>
                  <a:pt x="3422577" y="10664"/>
                  <a:pt x="3766283" y="0"/>
                </a:cubicBezTo>
                <a:cubicBezTo>
                  <a:pt x="4109989" y="-10664"/>
                  <a:pt x="4342683" y="-32873"/>
                  <a:pt x="4652467" y="0"/>
                </a:cubicBezTo>
                <a:cubicBezTo>
                  <a:pt x="4962251" y="32873"/>
                  <a:pt x="5122120" y="29155"/>
                  <a:pt x="5247872" y="0"/>
                </a:cubicBezTo>
                <a:cubicBezTo>
                  <a:pt x="5373625" y="-29155"/>
                  <a:pt x="5749491" y="1706"/>
                  <a:pt x="6037130" y="0"/>
                </a:cubicBezTo>
                <a:cubicBezTo>
                  <a:pt x="6324769" y="-1706"/>
                  <a:pt x="6531407" y="1172"/>
                  <a:pt x="6729461" y="0"/>
                </a:cubicBezTo>
                <a:cubicBezTo>
                  <a:pt x="6927515" y="-1172"/>
                  <a:pt x="7096794" y="-1520"/>
                  <a:pt x="7324867" y="0"/>
                </a:cubicBezTo>
                <a:cubicBezTo>
                  <a:pt x="7552940" y="1520"/>
                  <a:pt x="7878827" y="-17110"/>
                  <a:pt x="8114124" y="0"/>
                </a:cubicBezTo>
                <a:cubicBezTo>
                  <a:pt x="8349421" y="17110"/>
                  <a:pt x="8334208" y="15114"/>
                  <a:pt x="8515677" y="0"/>
                </a:cubicBezTo>
                <a:cubicBezTo>
                  <a:pt x="8697146" y="-15114"/>
                  <a:pt x="9236164" y="22466"/>
                  <a:pt x="9692640" y="0"/>
                </a:cubicBezTo>
                <a:cubicBezTo>
                  <a:pt x="9692735" y="8251"/>
                  <a:pt x="9692514" y="12333"/>
                  <a:pt x="9692640" y="18288"/>
                </a:cubicBezTo>
                <a:cubicBezTo>
                  <a:pt x="9410102" y="47398"/>
                  <a:pt x="9172773" y="7109"/>
                  <a:pt x="9000309" y="18288"/>
                </a:cubicBezTo>
                <a:cubicBezTo>
                  <a:pt x="8827845" y="29467"/>
                  <a:pt x="8713608" y="28372"/>
                  <a:pt x="8501830" y="18288"/>
                </a:cubicBezTo>
                <a:cubicBezTo>
                  <a:pt x="8290052" y="8204"/>
                  <a:pt x="7893416" y="3561"/>
                  <a:pt x="7712572" y="18288"/>
                </a:cubicBezTo>
                <a:cubicBezTo>
                  <a:pt x="7531728" y="33015"/>
                  <a:pt x="7480716" y="17052"/>
                  <a:pt x="7311020" y="18288"/>
                </a:cubicBezTo>
                <a:cubicBezTo>
                  <a:pt x="7141324" y="19524"/>
                  <a:pt x="6962706" y="15975"/>
                  <a:pt x="6618688" y="18288"/>
                </a:cubicBezTo>
                <a:cubicBezTo>
                  <a:pt x="6274670" y="20601"/>
                  <a:pt x="6230664" y="-1692"/>
                  <a:pt x="6120210" y="18288"/>
                </a:cubicBezTo>
                <a:cubicBezTo>
                  <a:pt x="6009756" y="38268"/>
                  <a:pt x="5442516" y="28115"/>
                  <a:pt x="5234026" y="18288"/>
                </a:cubicBezTo>
                <a:cubicBezTo>
                  <a:pt x="5025536" y="8461"/>
                  <a:pt x="4953693" y="18182"/>
                  <a:pt x="4832473" y="18288"/>
                </a:cubicBezTo>
                <a:cubicBezTo>
                  <a:pt x="4711253" y="18394"/>
                  <a:pt x="4414565" y="-11251"/>
                  <a:pt x="4140142" y="18288"/>
                </a:cubicBezTo>
                <a:cubicBezTo>
                  <a:pt x="3865719" y="47827"/>
                  <a:pt x="3819081" y="16772"/>
                  <a:pt x="3738590" y="18288"/>
                </a:cubicBezTo>
                <a:cubicBezTo>
                  <a:pt x="3658099" y="19804"/>
                  <a:pt x="3427576" y="1385"/>
                  <a:pt x="3240111" y="18288"/>
                </a:cubicBezTo>
                <a:cubicBezTo>
                  <a:pt x="3052646" y="35191"/>
                  <a:pt x="2749652" y="-13914"/>
                  <a:pt x="2450853" y="18288"/>
                </a:cubicBezTo>
                <a:cubicBezTo>
                  <a:pt x="2152054" y="50490"/>
                  <a:pt x="1928331" y="61101"/>
                  <a:pt x="1564669" y="18288"/>
                </a:cubicBezTo>
                <a:cubicBezTo>
                  <a:pt x="1201007" y="-24525"/>
                  <a:pt x="1217828" y="-275"/>
                  <a:pt x="1066190" y="18288"/>
                </a:cubicBezTo>
                <a:cubicBezTo>
                  <a:pt x="914552" y="36851"/>
                  <a:pt x="418290" y="-14785"/>
                  <a:pt x="0" y="18288"/>
                </a:cubicBezTo>
                <a:cubicBezTo>
                  <a:pt x="641" y="14236"/>
                  <a:pt x="889" y="7550"/>
                  <a:pt x="0" y="0"/>
                </a:cubicBezTo>
                <a:close/>
              </a:path>
            </a:pathLst>
          </a:custGeom>
          <a:solidFill>
            <a:srgbClr val="FFFFFF">
              <a:alpha val="75000"/>
            </a:srgbClr>
          </a:solidFill>
          <a:ln w="44450" cap="rnd">
            <a:solidFill>
              <a:srgbClr val="FFFFFF">
                <a:alpha val="75000"/>
              </a:srgb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DE71DD31-2206-8E45-54E1-8098824AF96B}"/>
              </a:ext>
            </a:extLst>
          </p:cNvPr>
          <p:cNvGraphicFramePr>
            <a:graphicFrameLocks noGrp="1"/>
          </p:cNvGraphicFramePr>
          <p:nvPr>
            <p:ph idx="1"/>
            <p:extLst>
              <p:ext uri="{D42A27DB-BD31-4B8C-83A1-F6EECF244321}">
                <p14:modId xmlns:p14="http://schemas.microsoft.com/office/powerpoint/2010/main" val="2460699561"/>
              </p:ext>
            </p:extLst>
          </p:nvPr>
        </p:nvGraphicFramePr>
        <p:xfrm>
          <a:off x="467399" y="1803478"/>
          <a:ext cx="11254153" cy="488852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32590151"/>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25">
            <a:extLst>
              <a:ext uri="{FF2B5EF4-FFF2-40B4-BE49-F238E27FC236}">
                <a16:creationId xmlns:a16="http://schemas.microsoft.com/office/drawing/2014/main" id="{1A9F7B4E-B03D-4F64-BE33-00D074458D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F63E80A-5B0D-5690-DFBA-BA4ED8C0A384}"/>
              </a:ext>
            </a:extLst>
          </p:cNvPr>
          <p:cNvSpPr>
            <a:spLocks noGrp="1"/>
          </p:cNvSpPr>
          <p:nvPr>
            <p:ph type="title"/>
          </p:nvPr>
        </p:nvSpPr>
        <p:spPr>
          <a:xfrm>
            <a:off x="838200" y="365125"/>
            <a:ext cx="10515600" cy="1325563"/>
          </a:xfrm>
        </p:spPr>
        <p:txBody>
          <a:bodyPr>
            <a:normAutofit/>
          </a:bodyPr>
          <a:lstStyle/>
          <a:p>
            <a:r>
              <a:rPr lang="en-US" sz="5400" dirty="0">
                <a:solidFill>
                  <a:srgbClr val="FFFFFF"/>
                </a:solidFill>
              </a:rPr>
              <a:t>DLX Model instruction set</a:t>
            </a:r>
          </a:p>
        </p:txBody>
      </p:sp>
      <p:sp>
        <p:nvSpPr>
          <p:cNvPr id="33" name="sketchy line">
            <a:extLst>
              <a:ext uri="{FF2B5EF4-FFF2-40B4-BE49-F238E27FC236}">
                <a16:creationId xmlns:a16="http://schemas.microsoft.com/office/drawing/2014/main" id="{7E2BE7F7-CA89-4002-ACCE-A478AEA24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4399" y="1681544"/>
            <a:ext cx="9692640" cy="18288"/>
          </a:xfrm>
          <a:custGeom>
            <a:avLst/>
            <a:gdLst>
              <a:gd name="connsiteX0" fmla="*/ 0 w 9692640"/>
              <a:gd name="connsiteY0" fmla="*/ 0 h 18288"/>
              <a:gd name="connsiteX1" fmla="*/ 401552 w 9692640"/>
              <a:gd name="connsiteY1" fmla="*/ 0 h 18288"/>
              <a:gd name="connsiteX2" fmla="*/ 996957 w 9692640"/>
              <a:gd name="connsiteY2" fmla="*/ 0 h 18288"/>
              <a:gd name="connsiteX3" fmla="*/ 1398509 w 9692640"/>
              <a:gd name="connsiteY3" fmla="*/ 0 h 18288"/>
              <a:gd name="connsiteX4" fmla="*/ 2090841 w 9692640"/>
              <a:gd name="connsiteY4" fmla="*/ 0 h 18288"/>
              <a:gd name="connsiteX5" fmla="*/ 2686246 w 9692640"/>
              <a:gd name="connsiteY5" fmla="*/ 0 h 18288"/>
              <a:gd name="connsiteX6" fmla="*/ 3475504 w 9692640"/>
              <a:gd name="connsiteY6" fmla="*/ 0 h 18288"/>
              <a:gd name="connsiteX7" fmla="*/ 4361688 w 9692640"/>
              <a:gd name="connsiteY7" fmla="*/ 0 h 18288"/>
              <a:gd name="connsiteX8" fmla="*/ 5054019 w 9692640"/>
              <a:gd name="connsiteY8" fmla="*/ 0 h 18288"/>
              <a:gd name="connsiteX9" fmla="*/ 5940204 w 9692640"/>
              <a:gd name="connsiteY9" fmla="*/ 0 h 18288"/>
              <a:gd name="connsiteX10" fmla="*/ 6632535 w 9692640"/>
              <a:gd name="connsiteY10" fmla="*/ 0 h 18288"/>
              <a:gd name="connsiteX11" fmla="*/ 7034087 w 9692640"/>
              <a:gd name="connsiteY11" fmla="*/ 0 h 18288"/>
              <a:gd name="connsiteX12" fmla="*/ 7532566 w 9692640"/>
              <a:gd name="connsiteY12" fmla="*/ 0 h 18288"/>
              <a:gd name="connsiteX13" fmla="*/ 8418750 w 9692640"/>
              <a:gd name="connsiteY13" fmla="*/ 0 h 18288"/>
              <a:gd name="connsiteX14" fmla="*/ 9692640 w 9692640"/>
              <a:gd name="connsiteY14" fmla="*/ 0 h 18288"/>
              <a:gd name="connsiteX15" fmla="*/ 9692640 w 9692640"/>
              <a:gd name="connsiteY15" fmla="*/ 18288 h 18288"/>
              <a:gd name="connsiteX16" fmla="*/ 9000309 w 9692640"/>
              <a:gd name="connsiteY16" fmla="*/ 18288 h 18288"/>
              <a:gd name="connsiteX17" fmla="*/ 8307977 w 9692640"/>
              <a:gd name="connsiteY17" fmla="*/ 18288 h 18288"/>
              <a:gd name="connsiteX18" fmla="*/ 7712572 w 9692640"/>
              <a:gd name="connsiteY18" fmla="*/ 18288 h 18288"/>
              <a:gd name="connsiteX19" fmla="*/ 7214093 w 9692640"/>
              <a:gd name="connsiteY19" fmla="*/ 18288 h 18288"/>
              <a:gd name="connsiteX20" fmla="*/ 6327909 w 9692640"/>
              <a:gd name="connsiteY20" fmla="*/ 18288 h 18288"/>
              <a:gd name="connsiteX21" fmla="*/ 5635578 w 9692640"/>
              <a:gd name="connsiteY21" fmla="*/ 18288 h 18288"/>
              <a:gd name="connsiteX22" fmla="*/ 4846320 w 9692640"/>
              <a:gd name="connsiteY22" fmla="*/ 18288 h 18288"/>
              <a:gd name="connsiteX23" fmla="*/ 4444768 w 9692640"/>
              <a:gd name="connsiteY23" fmla="*/ 18288 h 18288"/>
              <a:gd name="connsiteX24" fmla="*/ 3946289 w 9692640"/>
              <a:gd name="connsiteY24" fmla="*/ 18288 h 18288"/>
              <a:gd name="connsiteX25" fmla="*/ 3253958 w 9692640"/>
              <a:gd name="connsiteY25" fmla="*/ 18288 h 18288"/>
              <a:gd name="connsiteX26" fmla="*/ 2464700 w 9692640"/>
              <a:gd name="connsiteY26" fmla="*/ 18288 h 18288"/>
              <a:gd name="connsiteX27" fmla="*/ 2063148 w 9692640"/>
              <a:gd name="connsiteY27" fmla="*/ 18288 h 18288"/>
              <a:gd name="connsiteX28" fmla="*/ 1661595 w 9692640"/>
              <a:gd name="connsiteY28" fmla="*/ 18288 h 18288"/>
              <a:gd name="connsiteX29" fmla="*/ 969264 w 9692640"/>
              <a:gd name="connsiteY29" fmla="*/ 18288 h 18288"/>
              <a:gd name="connsiteX30" fmla="*/ 0 w 9692640"/>
              <a:gd name="connsiteY30" fmla="*/ 18288 h 18288"/>
              <a:gd name="connsiteX31" fmla="*/ 0 w 9692640"/>
              <a:gd name="connsiteY3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9692640" h="18288" fill="none" extrusionOk="0">
                <a:moveTo>
                  <a:pt x="0" y="0"/>
                </a:moveTo>
                <a:cubicBezTo>
                  <a:pt x="142992" y="4732"/>
                  <a:pt x="265909" y="-3365"/>
                  <a:pt x="401552" y="0"/>
                </a:cubicBezTo>
                <a:cubicBezTo>
                  <a:pt x="537195" y="3365"/>
                  <a:pt x="738153" y="6482"/>
                  <a:pt x="996957" y="0"/>
                </a:cubicBezTo>
                <a:cubicBezTo>
                  <a:pt x="1255762" y="-6482"/>
                  <a:pt x="1280511" y="12509"/>
                  <a:pt x="1398509" y="0"/>
                </a:cubicBezTo>
                <a:cubicBezTo>
                  <a:pt x="1516507" y="-12509"/>
                  <a:pt x="1782573" y="-31523"/>
                  <a:pt x="2090841" y="0"/>
                </a:cubicBezTo>
                <a:cubicBezTo>
                  <a:pt x="2399109" y="31523"/>
                  <a:pt x="2488380" y="26286"/>
                  <a:pt x="2686246" y="0"/>
                </a:cubicBezTo>
                <a:cubicBezTo>
                  <a:pt x="2884112" y="-26286"/>
                  <a:pt x="3186024" y="-14734"/>
                  <a:pt x="3475504" y="0"/>
                </a:cubicBezTo>
                <a:cubicBezTo>
                  <a:pt x="3764984" y="14734"/>
                  <a:pt x="4053017" y="43292"/>
                  <a:pt x="4361688" y="0"/>
                </a:cubicBezTo>
                <a:cubicBezTo>
                  <a:pt x="4670359" y="-43292"/>
                  <a:pt x="4736164" y="-729"/>
                  <a:pt x="5054019" y="0"/>
                </a:cubicBezTo>
                <a:cubicBezTo>
                  <a:pt x="5371874" y="729"/>
                  <a:pt x="5543528" y="-22963"/>
                  <a:pt x="5940204" y="0"/>
                </a:cubicBezTo>
                <a:cubicBezTo>
                  <a:pt x="6336881" y="22963"/>
                  <a:pt x="6423838" y="6469"/>
                  <a:pt x="6632535" y="0"/>
                </a:cubicBezTo>
                <a:cubicBezTo>
                  <a:pt x="6841232" y="-6469"/>
                  <a:pt x="6852819" y="17036"/>
                  <a:pt x="7034087" y="0"/>
                </a:cubicBezTo>
                <a:cubicBezTo>
                  <a:pt x="7215355" y="-17036"/>
                  <a:pt x="7313136" y="11151"/>
                  <a:pt x="7532566" y="0"/>
                </a:cubicBezTo>
                <a:cubicBezTo>
                  <a:pt x="7751996" y="-11151"/>
                  <a:pt x="8015001" y="25614"/>
                  <a:pt x="8418750" y="0"/>
                </a:cubicBezTo>
                <a:cubicBezTo>
                  <a:pt x="8822499" y="-25614"/>
                  <a:pt x="9163239" y="48603"/>
                  <a:pt x="9692640" y="0"/>
                </a:cubicBezTo>
                <a:cubicBezTo>
                  <a:pt x="9691955" y="4437"/>
                  <a:pt x="9693170" y="10717"/>
                  <a:pt x="9692640" y="18288"/>
                </a:cubicBezTo>
                <a:cubicBezTo>
                  <a:pt x="9545125" y="42172"/>
                  <a:pt x="9164259" y="6706"/>
                  <a:pt x="9000309" y="18288"/>
                </a:cubicBezTo>
                <a:cubicBezTo>
                  <a:pt x="8836359" y="29870"/>
                  <a:pt x="8521035" y="-14108"/>
                  <a:pt x="8307977" y="18288"/>
                </a:cubicBezTo>
                <a:cubicBezTo>
                  <a:pt x="8094919" y="50684"/>
                  <a:pt x="7881757" y="11235"/>
                  <a:pt x="7712572" y="18288"/>
                </a:cubicBezTo>
                <a:cubicBezTo>
                  <a:pt x="7543387" y="25341"/>
                  <a:pt x="7358861" y="20625"/>
                  <a:pt x="7214093" y="18288"/>
                </a:cubicBezTo>
                <a:cubicBezTo>
                  <a:pt x="7069325" y="15951"/>
                  <a:pt x="6523705" y="52160"/>
                  <a:pt x="6327909" y="18288"/>
                </a:cubicBezTo>
                <a:cubicBezTo>
                  <a:pt x="6132113" y="-15584"/>
                  <a:pt x="5923847" y="21204"/>
                  <a:pt x="5635578" y="18288"/>
                </a:cubicBezTo>
                <a:cubicBezTo>
                  <a:pt x="5347309" y="15372"/>
                  <a:pt x="5114749" y="50642"/>
                  <a:pt x="4846320" y="18288"/>
                </a:cubicBezTo>
                <a:cubicBezTo>
                  <a:pt x="4577891" y="-14066"/>
                  <a:pt x="4576701" y="1487"/>
                  <a:pt x="4444768" y="18288"/>
                </a:cubicBezTo>
                <a:cubicBezTo>
                  <a:pt x="4312835" y="35089"/>
                  <a:pt x="4112575" y="15158"/>
                  <a:pt x="3946289" y="18288"/>
                </a:cubicBezTo>
                <a:cubicBezTo>
                  <a:pt x="3780003" y="21418"/>
                  <a:pt x="3396009" y="18797"/>
                  <a:pt x="3253958" y="18288"/>
                </a:cubicBezTo>
                <a:cubicBezTo>
                  <a:pt x="3111907" y="17779"/>
                  <a:pt x="2760272" y="57223"/>
                  <a:pt x="2464700" y="18288"/>
                </a:cubicBezTo>
                <a:cubicBezTo>
                  <a:pt x="2169128" y="-20647"/>
                  <a:pt x="2232262" y="7960"/>
                  <a:pt x="2063148" y="18288"/>
                </a:cubicBezTo>
                <a:cubicBezTo>
                  <a:pt x="1894034" y="28616"/>
                  <a:pt x="1799338" y="3019"/>
                  <a:pt x="1661595" y="18288"/>
                </a:cubicBezTo>
                <a:cubicBezTo>
                  <a:pt x="1523852" y="33557"/>
                  <a:pt x="1113928" y="-4352"/>
                  <a:pt x="969264" y="18288"/>
                </a:cubicBezTo>
                <a:cubicBezTo>
                  <a:pt x="824600" y="40928"/>
                  <a:pt x="356149" y="-3128"/>
                  <a:pt x="0" y="18288"/>
                </a:cubicBezTo>
                <a:cubicBezTo>
                  <a:pt x="-540" y="12521"/>
                  <a:pt x="894" y="7749"/>
                  <a:pt x="0" y="0"/>
                </a:cubicBezTo>
                <a:close/>
              </a:path>
              <a:path w="9692640" h="18288" stroke="0" extrusionOk="0">
                <a:moveTo>
                  <a:pt x="0" y="0"/>
                </a:moveTo>
                <a:cubicBezTo>
                  <a:pt x="162642" y="3864"/>
                  <a:pt x="346119" y="-18364"/>
                  <a:pt x="498479" y="0"/>
                </a:cubicBezTo>
                <a:cubicBezTo>
                  <a:pt x="650839" y="18364"/>
                  <a:pt x="712065" y="-9389"/>
                  <a:pt x="900031" y="0"/>
                </a:cubicBezTo>
                <a:cubicBezTo>
                  <a:pt x="1087997" y="9389"/>
                  <a:pt x="1177291" y="3685"/>
                  <a:pt x="1398509" y="0"/>
                </a:cubicBezTo>
                <a:cubicBezTo>
                  <a:pt x="1619727" y="-3685"/>
                  <a:pt x="1874008" y="-8897"/>
                  <a:pt x="2090841" y="0"/>
                </a:cubicBezTo>
                <a:cubicBezTo>
                  <a:pt x="2307674" y="8897"/>
                  <a:pt x="2573432" y="-313"/>
                  <a:pt x="2880099" y="0"/>
                </a:cubicBezTo>
                <a:cubicBezTo>
                  <a:pt x="3186766" y="313"/>
                  <a:pt x="3422577" y="10664"/>
                  <a:pt x="3766283" y="0"/>
                </a:cubicBezTo>
                <a:cubicBezTo>
                  <a:pt x="4109989" y="-10664"/>
                  <a:pt x="4342683" y="-32873"/>
                  <a:pt x="4652467" y="0"/>
                </a:cubicBezTo>
                <a:cubicBezTo>
                  <a:pt x="4962251" y="32873"/>
                  <a:pt x="5122120" y="29155"/>
                  <a:pt x="5247872" y="0"/>
                </a:cubicBezTo>
                <a:cubicBezTo>
                  <a:pt x="5373625" y="-29155"/>
                  <a:pt x="5749491" y="1706"/>
                  <a:pt x="6037130" y="0"/>
                </a:cubicBezTo>
                <a:cubicBezTo>
                  <a:pt x="6324769" y="-1706"/>
                  <a:pt x="6531407" y="1172"/>
                  <a:pt x="6729461" y="0"/>
                </a:cubicBezTo>
                <a:cubicBezTo>
                  <a:pt x="6927515" y="-1172"/>
                  <a:pt x="7096794" y="-1520"/>
                  <a:pt x="7324867" y="0"/>
                </a:cubicBezTo>
                <a:cubicBezTo>
                  <a:pt x="7552940" y="1520"/>
                  <a:pt x="7878827" y="-17110"/>
                  <a:pt x="8114124" y="0"/>
                </a:cubicBezTo>
                <a:cubicBezTo>
                  <a:pt x="8349421" y="17110"/>
                  <a:pt x="8334208" y="15114"/>
                  <a:pt x="8515677" y="0"/>
                </a:cubicBezTo>
                <a:cubicBezTo>
                  <a:pt x="8697146" y="-15114"/>
                  <a:pt x="9236164" y="22466"/>
                  <a:pt x="9692640" y="0"/>
                </a:cubicBezTo>
                <a:cubicBezTo>
                  <a:pt x="9692735" y="8251"/>
                  <a:pt x="9692514" y="12333"/>
                  <a:pt x="9692640" y="18288"/>
                </a:cubicBezTo>
                <a:cubicBezTo>
                  <a:pt x="9410102" y="47398"/>
                  <a:pt x="9172773" y="7109"/>
                  <a:pt x="9000309" y="18288"/>
                </a:cubicBezTo>
                <a:cubicBezTo>
                  <a:pt x="8827845" y="29467"/>
                  <a:pt x="8713608" y="28372"/>
                  <a:pt x="8501830" y="18288"/>
                </a:cubicBezTo>
                <a:cubicBezTo>
                  <a:pt x="8290052" y="8204"/>
                  <a:pt x="7893416" y="3561"/>
                  <a:pt x="7712572" y="18288"/>
                </a:cubicBezTo>
                <a:cubicBezTo>
                  <a:pt x="7531728" y="33015"/>
                  <a:pt x="7480716" y="17052"/>
                  <a:pt x="7311020" y="18288"/>
                </a:cubicBezTo>
                <a:cubicBezTo>
                  <a:pt x="7141324" y="19524"/>
                  <a:pt x="6962706" y="15975"/>
                  <a:pt x="6618688" y="18288"/>
                </a:cubicBezTo>
                <a:cubicBezTo>
                  <a:pt x="6274670" y="20601"/>
                  <a:pt x="6230664" y="-1692"/>
                  <a:pt x="6120210" y="18288"/>
                </a:cubicBezTo>
                <a:cubicBezTo>
                  <a:pt x="6009756" y="38268"/>
                  <a:pt x="5442516" y="28115"/>
                  <a:pt x="5234026" y="18288"/>
                </a:cubicBezTo>
                <a:cubicBezTo>
                  <a:pt x="5025536" y="8461"/>
                  <a:pt x="4953693" y="18182"/>
                  <a:pt x="4832473" y="18288"/>
                </a:cubicBezTo>
                <a:cubicBezTo>
                  <a:pt x="4711253" y="18394"/>
                  <a:pt x="4414565" y="-11251"/>
                  <a:pt x="4140142" y="18288"/>
                </a:cubicBezTo>
                <a:cubicBezTo>
                  <a:pt x="3865719" y="47827"/>
                  <a:pt x="3819081" y="16772"/>
                  <a:pt x="3738590" y="18288"/>
                </a:cubicBezTo>
                <a:cubicBezTo>
                  <a:pt x="3658099" y="19804"/>
                  <a:pt x="3427576" y="1385"/>
                  <a:pt x="3240111" y="18288"/>
                </a:cubicBezTo>
                <a:cubicBezTo>
                  <a:pt x="3052646" y="35191"/>
                  <a:pt x="2749652" y="-13914"/>
                  <a:pt x="2450853" y="18288"/>
                </a:cubicBezTo>
                <a:cubicBezTo>
                  <a:pt x="2152054" y="50490"/>
                  <a:pt x="1928331" y="61101"/>
                  <a:pt x="1564669" y="18288"/>
                </a:cubicBezTo>
                <a:cubicBezTo>
                  <a:pt x="1201007" y="-24525"/>
                  <a:pt x="1217828" y="-275"/>
                  <a:pt x="1066190" y="18288"/>
                </a:cubicBezTo>
                <a:cubicBezTo>
                  <a:pt x="914552" y="36851"/>
                  <a:pt x="418290" y="-14785"/>
                  <a:pt x="0" y="18288"/>
                </a:cubicBezTo>
                <a:cubicBezTo>
                  <a:pt x="641" y="14236"/>
                  <a:pt x="889" y="7550"/>
                  <a:pt x="0" y="0"/>
                </a:cubicBezTo>
                <a:close/>
              </a:path>
            </a:pathLst>
          </a:custGeom>
          <a:solidFill>
            <a:srgbClr val="FFFFFF">
              <a:alpha val="75000"/>
            </a:srgbClr>
          </a:solidFill>
          <a:ln w="44450" cap="rnd">
            <a:solidFill>
              <a:srgbClr val="FFFFFF">
                <a:alpha val="75000"/>
              </a:srgb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DE71DD31-2206-8E45-54E1-8098824AF96B}"/>
              </a:ext>
            </a:extLst>
          </p:cNvPr>
          <p:cNvGraphicFramePr>
            <a:graphicFrameLocks noGrp="1"/>
          </p:cNvGraphicFramePr>
          <p:nvPr>
            <p:ph idx="1"/>
            <p:extLst>
              <p:ext uri="{D42A27DB-BD31-4B8C-83A1-F6EECF244321}">
                <p14:modId xmlns:p14="http://schemas.microsoft.com/office/powerpoint/2010/main" val="2274460463"/>
              </p:ext>
            </p:extLst>
          </p:nvPr>
        </p:nvGraphicFramePr>
        <p:xfrm>
          <a:off x="604911" y="1893512"/>
          <a:ext cx="11254153" cy="45993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54522776"/>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3107</TotalTime>
  <Words>1630</Words>
  <Application>Microsoft Office PowerPoint</Application>
  <PresentationFormat>Widescreen</PresentationFormat>
  <Paragraphs>98</Paragraphs>
  <Slides>22</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Calibri Light</vt:lpstr>
      <vt:lpstr>Times New Roman</vt:lpstr>
      <vt:lpstr>Office Theme</vt:lpstr>
      <vt:lpstr>Data and Control Hazards Simulation</vt:lpstr>
      <vt:lpstr>Team Members</vt:lpstr>
      <vt:lpstr>Introduction</vt:lpstr>
      <vt:lpstr>Simulation Model</vt:lpstr>
      <vt:lpstr>Five stages of DLX pipeline</vt:lpstr>
      <vt:lpstr>Units Held Mode</vt:lpstr>
      <vt:lpstr>Example of Held Mode</vt:lpstr>
      <vt:lpstr>DLX Model instruction set</vt:lpstr>
      <vt:lpstr>DLX Model instruction set</vt:lpstr>
      <vt:lpstr>Demonstration Program </vt:lpstr>
      <vt:lpstr>Register Assignment </vt:lpstr>
      <vt:lpstr>Handle Control Hazards with Traditional Branch Prediction </vt:lpstr>
      <vt:lpstr>Traditional branch prediction solution</vt:lpstr>
      <vt:lpstr>How does the DLX-pred model handle Control hazards?</vt:lpstr>
      <vt:lpstr>Example of a Microprocessor that uses Predication</vt:lpstr>
      <vt:lpstr>Predicate Registers</vt:lpstr>
      <vt:lpstr>The SPEQ instruction</vt:lpstr>
      <vt:lpstr>Predication solution</vt:lpstr>
      <vt:lpstr>How does the model handle Data hazards?</vt:lpstr>
      <vt:lpstr>Example on handling data hazards</vt:lpstr>
      <vt:lpstr>Data hazard example result</vt:lpstr>
      <vt:lpstr>Control Hazard example result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and Control Hazards Simulation</dc:title>
  <dc:creator>ahmed195148@feng.bu.edu.eg</dc:creator>
  <cp:lastModifiedBy>ahmed195148@feng.bu.edu.eg</cp:lastModifiedBy>
  <cp:revision>7</cp:revision>
  <dcterms:created xsi:type="dcterms:W3CDTF">2023-04-14T10:47:22Z</dcterms:created>
  <dcterms:modified xsi:type="dcterms:W3CDTF">2023-04-18T09:06:39Z</dcterms:modified>
</cp:coreProperties>
</file>