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5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289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14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78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26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55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23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32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1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1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9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Blur radius="6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8186F-C20D-4B3E-AD1C-5CCF5B7E901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8F6FD-BA7D-4BAA-9887-139279E9F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3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D39A-9062-4161-85F3-995FF6109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3890" y="1619075"/>
            <a:ext cx="5198377" cy="1296464"/>
          </a:xfrm>
        </p:spPr>
        <p:txBody>
          <a:bodyPr>
            <a:noAutofit/>
          </a:bodyPr>
          <a:lstStyle/>
          <a:p>
            <a:pPr algn="ctr"/>
            <a:r>
              <a:rPr lang="en-US" sz="7200" b="1" cap="none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Super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1D877-7D0E-4A4E-B198-6C9CBDBD0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7880" y="2819401"/>
            <a:ext cx="3010395" cy="1022393"/>
          </a:xfrm>
        </p:spPr>
        <p:txBody>
          <a:bodyPr>
            <a:noAutofit/>
          </a:bodyPr>
          <a:lstStyle/>
          <a:p>
            <a:pPr algn="ctr"/>
            <a:r>
              <a:rPr lang="en-US" sz="35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6771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E262-33EE-4FCE-BBF2-9A46B0D0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1) Sales Analysis: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A0C0E-58AF-4AFB-85AD-EA047F4E2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11" y="647425"/>
            <a:ext cx="5329378" cy="308301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907CCD-AC02-EBEA-095A-45EDF79F032D}"/>
              </a:ext>
            </a:extLst>
          </p:cNvPr>
          <p:cNvSpPr txBox="1">
            <a:spLocks/>
          </p:cNvSpPr>
          <p:nvPr/>
        </p:nvSpPr>
        <p:spPr>
          <a:xfrm>
            <a:off x="601579" y="235975"/>
            <a:ext cx="11590421" cy="65906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ar-EG" sz="1800" b="1" u="sng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2015</a:t>
            </a:r>
            <a:endParaRPr lang="ar-EG" sz="1600" b="1" u="sng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0" algn="r" rtl="1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625475" algn="l"/>
              </a:tabLst>
            </a:pPr>
            <a:r>
              <a:rPr lang="ar-S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شهدت مبيعات بلغت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$480K</a:t>
            </a:r>
            <a:endParaRPr lang="ar-EG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ar-EG" sz="1600" b="1" u="sng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2016</a:t>
            </a:r>
          </a:p>
          <a:p>
            <a:pPr marL="457200" indent="0" algn="r" rtl="1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625475" algn="l"/>
              </a:tabLst>
            </a:pPr>
            <a:r>
              <a:rPr lang="ar-S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تم تسجيل انخفاض في </a:t>
            </a:r>
            <a:r>
              <a:rPr lang="ar-EG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المبيعات </a:t>
            </a:r>
            <a:r>
              <a:rPr lang="ar-S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بنسبة </a:t>
            </a:r>
            <a:r>
              <a:rPr lang="en-US" sz="16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-4.3%</a:t>
            </a:r>
            <a:r>
              <a:rPr lang="ar-EG" sz="16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ar-EG" sz="1600" dirty="0">
                <a:latin typeface="Arial" panose="020B0604020202020204" pitchFamily="34" charset="0"/>
                <a:ea typeface="Calibri" panose="020F0502020204030204" pitchFamily="34" charset="0"/>
              </a:rPr>
              <a:t>(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$459K</a:t>
            </a:r>
            <a:r>
              <a:rPr lang="ar-EG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ar-EG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r" rtl="1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625475" algn="l"/>
              </a:tabLst>
            </a:pPr>
            <a:r>
              <a:rPr lang="ar-S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هذا الانخفاض يعكس بعض التحديات التي قد واجهتها الشركة</a:t>
            </a:r>
            <a:r>
              <a:rPr lang="ar-E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ar-EG" sz="16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0" algn="r" rtl="1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625475" algn="l"/>
              </a:tabLst>
            </a:pPr>
            <a:r>
              <a:rPr lang="ar-SA" sz="1600" kern="0" dirty="0">
                <a:solidFill>
                  <a:srgbClr val="FFFF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نتيجة لعدة عوامل</a:t>
            </a:r>
            <a:r>
              <a:rPr lang="ar-EG" sz="1600" kern="0" dirty="0">
                <a:solidFill>
                  <a:srgbClr val="FFFF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ar-EG" sz="1600" dirty="0">
              <a:solidFill>
                <a:srgbClr val="FFFF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r"/>
                <a:tab pos="1028700" algn="l"/>
              </a:tabLst>
            </a:pPr>
            <a:r>
              <a:rPr lang="ar-EG" sz="1600" b="1" kern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1-  </a:t>
            </a:r>
            <a:r>
              <a:rPr lang="en-US" sz="1600" b="1" kern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Office</a:t>
            </a:r>
            <a:r>
              <a:rPr lang="en-US" sz="1600" kern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kern="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Arial" panose="020B0604020202020204" pitchFamily="34" charset="0"/>
              </a:rPr>
              <a:t>Supplies</a:t>
            </a:r>
            <a:r>
              <a:rPr lang="ar-EG" sz="1600" b="1" kern="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kern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lang="ar-EG" sz="1600" kern="0" dirty="0">
              <a:solidFill>
                <a:schemeClr val="bg1">
                  <a:lumMod val="95000"/>
                  <a:lumOff val="5000"/>
                </a:schemeClr>
              </a:solidFill>
              <a:effectLst/>
              <a:highlight>
                <a:srgbClr val="00FF0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r"/>
                <a:tab pos="1028700" algn="l"/>
              </a:tabLst>
            </a:pPr>
            <a:r>
              <a:rPr lang="ar-EG" sz="1600" dirty="0">
                <a:latin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ar-SA" sz="1600" dirty="0">
                <a:latin typeface="Calibri" panose="020F0502020204030204" pitchFamily="34" charset="0"/>
                <a:cs typeface="Arial" panose="020B0604020202020204" pitchFamily="34" charset="0"/>
              </a:rPr>
              <a:t>الفئة كانت واحدة من العوامل الرئيسية التي ساهمت في تراجع المبيعات بشكل عام</a:t>
            </a:r>
            <a:r>
              <a:rPr lang="en-US" sz="1600" dirty="0">
                <a:latin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ar-EG" sz="16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EG" sz="1600" dirty="0">
                <a:latin typeface="Calibri" panose="020F0502020204030204" pitchFamily="34" charset="0"/>
                <a:cs typeface="Arial" panose="020B0604020202020204" pitchFamily="34" charset="0"/>
              </a:rPr>
              <a:t>حيث تلاحظ </a:t>
            </a:r>
            <a:r>
              <a:rPr lang="ar-SA" sz="1600" dirty="0">
                <a:latin typeface="Calibri" panose="020F0502020204030204" pitchFamily="34" charset="0"/>
                <a:cs typeface="Arial" panose="020B0604020202020204" pitchFamily="34" charset="0"/>
              </a:rPr>
              <a:t>تراجع ملحوظ في</a:t>
            </a:r>
            <a:r>
              <a:rPr lang="ar-EG" sz="1600" dirty="0">
                <a:latin typeface="Calibri" panose="020F0502020204030204" pitchFamily="34" charset="0"/>
                <a:cs typeface="Arial" panose="020B0604020202020204" pitchFamily="34" charset="0"/>
              </a:rPr>
              <a:t> المبيعات :</a:t>
            </a:r>
            <a:endParaRPr lang="en-US" sz="16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lvl="1" indent="0" algn="r" rtl="1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1400" b="1" kern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Binders (-%16.7)</a:t>
            </a:r>
            <a:r>
              <a:rPr lang="ar-EG" sz="1400" b="1" kern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ar-EG" sz="1400" kern="10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b="1" kern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Fasteners (-%16.8)</a:t>
            </a:r>
            <a:r>
              <a:rPr lang="ar-EG" sz="1400" kern="100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1400" b="1" kern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Storage (-%11.9)</a:t>
            </a:r>
            <a:r>
              <a:rPr lang="ar-EG" sz="1400" b="1" kern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400" kern="100" dirty="0">
              <a:solidFill>
                <a:srgbClr val="FF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r" rtl="1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r"/>
                <a:tab pos="1028700" algn="l"/>
              </a:tabLst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أما العنصر الأسوأ أداءً فكان 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Supplies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E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نفسها بنسبة انخفاض وصلت إلى </a:t>
            </a:r>
            <a:r>
              <a:rPr lang="en-US" sz="1600" b="1" kern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-%86.8</a:t>
            </a:r>
            <a:r>
              <a:rPr lang="en-US" sz="1600" kern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kern="100" dirty="0">
              <a:solidFill>
                <a:srgbClr val="FF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ar-EG" sz="1600" b="1" kern="0" dirty="0">
                <a:solidFill>
                  <a:schemeClr val="bg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2-</a:t>
            </a:r>
            <a:r>
              <a:rPr lang="en-US" sz="1600" b="1" kern="0" dirty="0">
                <a:solidFill>
                  <a:schemeClr val="bg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Furniture</a:t>
            </a:r>
            <a:r>
              <a:rPr lang="en-US" sz="1600" kern="0" dirty="0">
                <a:solidFill>
                  <a:schemeClr val="bg1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ar-SA" sz="1600" kern="0" dirty="0">
                <a:solidFill>
                  <a:schemeClr val="bg1"/>
                </a:solidFill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EG" sz="1600" kern="0" dirty="0">
              <a:solidFill>
                <a:schemeClr val="bg1"/>
              </a:solidFill>
              <a:effectLst/>
              <a:highlight>
                <a:srgbClr val="00FF00"/>
              </a:highlight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rtl="1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ar-EG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شهدت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أيضًا تراجع في المبيعات لتلك الفئة</a:t>
            </a:r>
            <a:r>
              <a:rPr lang="ar-E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b="1" kern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Tables </a:t>
            </a:r>
            <a:r>
              <a:rPr lang="ar-EG" sz="1400" b="1" kern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1" kern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-%22.6 </a:t>
            </a:r>
            <a:r>
              <a:rPr lang="ar-EG" sz="1400" b="1" kern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r>
              <a:rPr lang="en-US" sz="1400" b="1" kern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Chairs</a:t>
            </a:r>
            <a:r>
              <a:rPr lang="ar-EG" sz="1400" b="1" kern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kern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-%8.3</a:t>
            </a:r>
            <a:r>
              <a:rPr lang="ar-EG" sz="1400" b="1" kern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kern="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rtl="1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ar-EG" sz="1600" b="1" kern="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Arial" panose="020B0604020202020204" pitchFamily="34" charset="0"/>
              </a:rPr>
              <a:t>3- </a:t>
            </a:r>
            <a:r>
              <a:rPr lang="en-US" sz="1600" b="1" kern="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Arial" panose="020B0604020202020204" pitchFamily="34" charset="0"/>
              </a:rPr>
              <a:t>Technology  </a:t>
            </a:r>
            <a:endParaRPr lang="ar-EG" sz="1600" b="1" kern="0" dirty="0">
              <a:solidFill>
                <a:schemeClr val="bg1">
                  <a:lumMod val="95000"/>
                  <a:lumOff val="5000"/>
                </a:schemeClr>
              </a:solidFill>
              <a:highlight>
                <a:srgbClr val="00FF00"/>
              </a:highlight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70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مما يشير إلى ضعف أداء المبيعات في هذا القطاع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ar-EG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كانت هناك خسائر واضحة في</a:t>
            </a:r>
            <a:r>
              <a:rPr lang="ar-EG" sz="1800" kern="1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sz="1400" b="1" kern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Machines (-%55.2)</a:t>
            </a:r>
            <a:r>
              <a:rPr lang="ar-EG" sz="1400" b="1" kern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400" b="1" kern="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Phones (-%12.1)</a:t>
            </a:r>
            <a:endParaRPr lang="ar-EG" sz="1400" b="1" kern="0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ar-SA" sz="1600" kern="0" dirty="0">
                <a:highlight>
                  <a:srgbClr val="0000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التراجع في هذه الفئات يمكن أن يكون السبب الرئيس وراء الانخفاض في </a:t>
            </a:r>
            <a:r>
              <a:rPr lang="en-US" sz="1600" kern="0" dirty="0">
                <a:highlight>
                  <a:srgbClr val="0000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Total Sales </a:t>
            </a:r>
            <a:r>
              <a:rPr lang="ar-SA" sz="1600" kern="0" dirty="0">
                <a:highlight>
                  <a:srgbClr val="0000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في </a:t>
            </a:r>
            <a:r>
              <a:rPr lang="en-US" sz="1600" kern="0" dirty="0">
                <a:highlight>
                  <a:srgbClr val="00000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2016</a:t>
            </a:r>
            <a:endParaRPr lang="ar-EG" sz="1600" kern="0" dirty="0">
              <a:highlight>
                <a:srgbClr val="000000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ar-EG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تصميم استراتيجية فئوية (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Category-Based Strategy): </a:t>
            </a:r>
            <a:r>
              <a:rPr lang="ar-EG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تخصيص خطة تطوير وتحسين لكل فئة بناءً على أدائها الفعلي.</a:t>
            </a:r>
            <a:endParaRPr lang="en-US" sz="1600" dirty="0">
              <a:solidFill>
                <a:srgbClr val="FF0000"/>
              </a:solidFill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 rtl="1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ar-EG" sz="16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2017</a:t>
            </a:r>
          </a:p>
          <a:p>
            <a:pPr marL="457200" indent="0" algn="r" rtl="1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625475" algn="l"/>
              </a:tabLst>
            </a:pPr>
            <a:r>
              <a:rPr lang="ar-S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شهدنا </a:t>
            </a:r>
            <a:r>
              <a:rPr lang="ar-SA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تعافي ملحوظ</a:t>
            </a:r>
            <a:r>
              <a:rPr lang="ar-S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حيث ارتفعت </a:t>
            </a:r>
            <a:r>
              <a:rPr lang="ar-EG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المبيعات </a:t>
            </a:r>
            <a:r>
              <a:rPr lang="ar-S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بشكل كبير إلى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$600K</a:t>
            </a:r>
            <a:r>
              <a:rPr lang="ar-SA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وهو ما يعكس نموًا قويًا بنسبة </a:t>
            </a: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30.6%</a:t>
            </a:r>
            <a:endParaRPr lang="ar-EG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5563" indent="0" algn="r" rtl="1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625475" algn="l"/>
              </a:tabLst>
            </a:pPr>
            <a:r>
              <a:rPr lang="ar-EG" sz="1600" b="1" u="sng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2018 </a:t>
            </a:r>
          </a:p>
          <a:p>
            <a:pPr marL="0" indent="457200" algn="r" rtl="1">
              <a:lnSpc>
                <a:spcPct val="115000"/>
              </a:lnSpc>
              <a:spcBef>
                <a:spcPts val="0"/>
              </a:spcBef>
              <a:buNone/>
              <a:tabLst>
                <a:tab pos="625475" algn="l"/>
              </a:tabLst>
            </a:pP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استمر الاتجاه الإيجابي حيث بلغت المبيعات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$722K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مع نمو ملحوظ بنسبة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20.3%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ar-EG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هذا النمو يبرز التحسينات الاستراتيجية التي تم تنفيذها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233363" algn="r" rtl="1"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استمرار التركيز على تحسين الاستراتيجيات التي تدفع نحو زيادة </a:t>
            </a:r>
            <a:r>
              <a:rPr lang="ar-EG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المبيعات حيث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يعد أمرًا حاسمًا لتحقيق المزيد من النجاح في الأعوام القادمة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96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E262-33EE-4FCE-BBF2-9A46B0D0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1) Sales Analysis: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130F2A-0224-65C3-EB95-1ACC0B8C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700" y="729457"/>
            <a:ext cx="10467272" cy="5879890"/>
          </a:xfrm>
        </p:spPr>
        <p:txBody>
          <a:bodyPr>
            <a:no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600" b="1" u="sng" kern="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أداء ثابت لكن بنمو أبطأ </a:t>
            </a:r>
            <a:r>
              <a:rPr lang="en-US" sz="1600" b="1" u="sng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Furniture</a:t>
            </a:r>
            <a:r>
              <a:rPr lang="ar-EG" sz="1600" b="1" kern="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16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في 2015 كانت المبيعات 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156K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وفي 2018 وصلت إلى 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212K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E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بزيادة 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36%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ar-EG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شهدت الفئة نموًا مستمرًا خلال السنوات الأربع</a:t>
            </a:r>
            <a:r>
              <a:rPr lang="ar-SA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بدون تقلبات كبيرة</a:t>
            </a:r>
            <a:r>
              <a:rPr lang="ar-EG" sz="1600" kern="1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و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التحسن </a:t>
            </a:r>
            <a:endParaRPr lang="ar-EG" sz="16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التدريجي يدل على وجود طلب ثابت وقوي </a:t>
            </a:r>
            <a:endParaRPr lang="ar-EG" sz="16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🎯</a:t>
            </a:r>
            <a:r>
              <a:rPr lang="ar-SA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استثمار إضافي في هذا القطاع لتعزيز النمو</a:t>
            </a:r>
            <a:endParaRPr lang="ar-EG" sz="1800" dirty="0">
              <a:solidFill>
                <a:srgbClr val="FF0000"/>
              </a:solidFill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FF0000"/>
              </a:solidFill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600" b="1" u="sng" kern="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المحرك الأقوى للنمو </a:t>
            </a:r>
            <a:r>
              <a:rPr lang="en-US" sz="1600" b="1" u="sng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Technology</a:t>
            </a:r>
            <a:endParaRPr lang="en-US" sz="16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بدأت المبيعات في سنة 2015 بـ  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174K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ووصلت في 2018 إلى 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269K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</a:t>
            </a:r>
            <a:endParaRPr lang="ar-EG" sz="16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ar-EG" sz="1600" kern="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بزيادة قدرها 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54%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حصل انخفاض بسيط في 2016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162K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لكن بعدها حصل تعافي قوي ومستمر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6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🎯 </a:t>
            </a:r>
            <a:r>
              <a:rPr lang="ar-SA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تعزيز الاستثمار في </a:t>
            </a:r>
            <a:r>
              <a:rPr lang="en-US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Technology Products </a:t>
            </a:r>
            <a:r>
              <a:rPr lang="ar-SA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والتوسع في قنوات البيع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ar-EG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ar-SA" sz="1600" b="1" u="sng" kern="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عودة مفاجئة وقوية </a:t>
            </a:r>
            <a:r>
              <a:rPr lang="en-US" sz="1600" b="1" u="sng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Office Supplies</a:t>
            </a:r>
            <a:endParaRPr lang="en-US" sz="16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في البداية، كان هناك انخفاض طفيف من  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$150K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في 2015 إلى  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$133K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في 2016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ar-SA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لكن الفئة استعادت قوتها </a:t>
            </a:r>
            <a:r>
              <a:rPr lang="ar-EG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بعد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قفزة كبيرة في مبيعات 2018 ووصلت إلى 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240K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ar-SA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أي أعلى مبيعات بين جميع السنوات لهذه الفئة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ar-EG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دراسة أسباب نجاح في 2018 لتكرار التجربة</a:t>
            </a:r>
            <a:endParaRPr lang="en-US" sz="1800" dirty="0">
              <a:solidFill>
                <a:srgbClr val="FF0000"/>
              </a:solidFill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7DA4F-B03A-4716-BD6B-B9E524EF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520" y="655144"/>
            <a:ext cx="5552396" cy="325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0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E262-33EE-4FCE-BBF2-9A46B0D0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1) Sales Analysis: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EEF795-B78F-A573-415E-3552F715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728" y="339613"/>
            <a:ext cx="10467272" cy="6293798"/>
          </a:xfrm>
        </p:spPr>
        <p:txBody>
          <a:bodyPr>
            <a:noAutofit/>
          </a:bodyPr>
          <a:lstStyle/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kern="0" dirty="0">
                <a:solidFill>
                  <a:srgbClr val="FFFF00"/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Furniture</a:t>
            </a:r>
            <a:endParaRPr lang="en-US" sz="16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في عام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2016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النمو كان متواضعًا بنسبة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4.8%.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ثم حصلت قفزة كبيرة في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2017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بنسبة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19.4%.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ولكن في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2018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تباطأ النمو إلى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8.4%.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ar-EG" sz="16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600" i="1" kern="0" dirty="0">
                <a:solidFill>
                  <a:srgbClr val="FFFF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نتيجة </a:t>
            </a:r>
            <a:r>
              <a:rPr lang="ar-EG" sz="1800" i="1" kern="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ar-SA" sz="1800" i="1" kern="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انخفاض مبيعات </a:t>
            </a:r>
            <a:r>
              <a:rPr lang="en-US" sz="1800" i="1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tables</a:t>
            </a:r>
            <a:r>
              <a:rPr lang="ar-EG" sz="1800" i="1" kern="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وضعف الاقبال عليها)</a:t>
            </a:r>
            <a:endParaRPr lang="en-US" sz="1800" i="1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المحافظة على </a:t>
            </a:r>
            <a:r>
              <a:rPr lang="ar-EG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الاستثمارات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في هذا القطاع مع التركيز </a:t>
            </a:r>
            <a:r>
              <a:rPr lang="ar-EG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تفادي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أسباب التراجع</a:t>
            </a:r>
            <a:endParaRPr lang="ar-EG" sz="1600" dirty="0">
              <a:solidFill>
                <a:srgbClr val="FF0000"/>
              </a:solidFill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الطفيف في 2018 مستقبلًا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FF0000"/>
              </a:solidFill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kern="0" dirty="0">
                <a:solidFill>
                  <a:srgbClr val="FFFF00"/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Office Supplies</a:t>
            </a:r>
            <a:endParaRPr lang="en-US" sz="16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بداية ضعيفة جدًا في 2016 بنسبة </a:t>
            </a:r>
            <a:r>
              <a:rPr lang="en-US" sz="16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-11% </a:t>
            </a: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kern="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🔻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6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عناصر ساهمت بالسلب في النمو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Supplies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ar-EG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تراجع كبير بنسبة </a:t>
            </a:r>
            <a:r>
              <a:rPr lang="en-US" sz="16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-86.8%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endParaRPr lang="ar-EG" sz="16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ar-EG" sz="1600" b="1" i="1" kern="0" dirty="0">
                <a:solidFill>
                  <a:srgbClr val="FF0000"/>
                </a:solidFill>
                <a:highlight>
                  <a:srgbClr val="00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       </a:t>
            </a:r>
            <a:r>
              <a:rPr lang="ar-SA" sz="1600" b="1" i="1" kern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وهذا يُعتبر العامل الأكبر الذي سحب الأداء العام للفئة للأسفل</a:t>
            </a:r>
            <a:r>
              <a:rPr lang="en-US" sz="1600" b="1" i="1" kern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b="1" i="1" kern="100" dirty="0">
              <a:solidFill>
                <a:srgbClr val="FF0000"/>
              </a:solidFill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1600" b="1" kern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Fasteners</a:t>
            </a:r>
            <a:r>
              <a:rPr lang="en-US" sz="1600" kern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ar-EG" sz="1600" kern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600" kern="0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انخفاض بنسبة </a:t>
            </a:r>
            <a:r>
              <a:rPr lang="en-US" sz="1600" b="1" kern="0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Arial" panose="020B0604020202020204" pitchFamily="34" charset="0"/>
              </a:rPr>
              <a:t>-16.8%</a:t>
            </a:r>
            <a:r>
              <a:rPr lang="en-US" sz="1600" kern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kern="100" dirty="0"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7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600" b="1" kern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Binders</a:t>
            </a:r>
            <a:r>
              <a:rPr lang="en-US" sz="1600" kern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ar-EG" sz="1600" kern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600" kern="0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تراجع بـ </a:t>
            </a:r>
            <a:r>
              <a:rPr lang="en-US" sz="1600" b="1" kern="0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Arial" panose="020B0604020202020204" pitchFamily="34" charset="0"/>
              </a:rPr>
              <a:t>-16.7%.</a:t>
            </a:r>
          </a:p>
          <a:p>
            <a:pPr marL="0" marR="0" lvl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1600" b="1" kern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Storage</a:t>
            </a:r>
            <a:r>
              <a:rPr lang="en-US" sz="1600" kern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ar-EG" sz="1600" kern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600" kern="0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أيضًا تأثير سلبي بنسبة </a:t>
            </a:r>
            <a:r>
              <a:rPr lang="en-US" sz="1600" b="1" kern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-11.9%</a:t>
            </a:r>
            <a:r>
              <a:rPr lang="en-US" sz="1600" kern="0" dirty="0">
                <a:solidFill>
                  <a:srgbClr val="FF0000"/>
                </a:solidFill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kern="100" dirty="0">
              <a:solidFill>
                <a:srgbClr val="FF0000"/>
              </a:solidFill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هذه العناصر تُمثل نسبة كبيرة من مبيعات الفئة</a:t>
            </a:r>
            <a:endParaRPr lang="ar-EG" sz="16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وبالتالي أي تراجع فيها ينعكس بقوة على المؤشر العام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ثم حصل</a:t>
            </a:r>
            <a:r>
              <a:rPr lang="ar-EG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قفزة إيجابية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في 2017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+37%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و2018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+31.8%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).</a:t>
            </a:r>
            <a:endParaRPr lang="ar-EG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ar-EG" sz="1600" kern="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ar-EG" sz="160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ar-EG" sz="700" kern="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ar-EG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بوضع خطة واضحة للتحكم في التذبذب ودعم الابتكار، حيث أن السوق يُظهر قابلية كبيرة للنمو المستقبلي</a:t>
            </a:r>
            <a:endParaRPr lang="en-US" sz="1600" dirty="0">
              <a:solidFill>
                <a:srgbClr val="FF0000"/>
              </a:solidFill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DD7E0-28AC-411E-9A2D-B5D2EEDAF1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1" r="4432"/>
          <a:stretch/>
        </p:blipFill>
        <p:spPr>
          <a:xfrm>
            <a:off x="1396940" y="638498"/>
            <a:ext cx="4968815" cy="3283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AA2446-C7CD-3A96-DF74-4FA51089B027}"/>
              </a:ext>
            </a:extLst>
          </p:cNvPr>
          <p:cNvSpPr txBox="1"/>
          <p:nvPr/>
        </p:nvSpPr>
        <p:spPr>
          <a:xfrm>
            <a:off x="-1147009" y="3922296"/>
            <a:ext cx="7628021" cy="238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u="sng" kern="0" dirty="0">
                <a:solidFill>
                  <a:srgbClr val="FFFF00"/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sz="1600" kern="1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كان هناك انخفاض في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2016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بنسبة </a:t>
            </a:r>
            <a:r>
              <a:rPr lang="en-US" sz="16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-6.7%.</a:t>
            </a:r>
            <a:endParaRPr lang="en-US" sz="16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buSzPts val="1000"/>
              <a:tabLst>
                <a:tab pos="457200" algn="l"/>
              </a:tabLst>
            </a:pPr>
            <a:r>
              <a:rPr lang="en-US" sz="1600" kern="0" dirty="0">
                <a:effectLst/>
                <a:highlight>
                  <a:srgbClr val="000000"/>
                </a:highlight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🔻</a:t>
            </a:r>
            <a:r>
              <a:rPr lang="en-US" sz="1600" kern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600" kern="0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Arial" panose="020B0604020202020204" pitchFamily="34" charset="0"/>
              </a:rPr>
              <a:t>العناصر ذات الأداء السلبي</a:t>
            </a:r>
            <a:r>
              <a:rPr lang="en-US" sz="1600" kern="0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kern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Machines: </a:t>
            </a:r>
            <a:r>
              <a:rPr lang="ar-EG" sz="1600" kern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600" kern="0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تراجع كبير بنسبة </a:t>
            </a:r>
            <a:r>
              <a:rPr lang="en-US" sz="1600" kern="0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Arial" panose="020B0604020202020204" pitchFamily="34" charset="0"/>
              </a:rPr>
              <a:t>-55.2%</a:t>
            </a:r>
            <a:r>
              <a:rPr lang="ar-SA" sz="1600" kern="0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</a:t>
            </a:r>
            <a:r>
              <a:rPr lang="ar-EG" sz="1600" kern="0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وهذا </a:t>
            </a:r>
            <a:r>
              <a:rPr lang="ar-SA" sz="1600" kern="0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هو السبب الأساسي في انخفاض أداء الفئة ككل</a:t>
            </a:r>
            <a:r>
              <a:rPr lang="en-US" sz="1600" kern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kern="100" dirty="0">
              <a:effectLst/>
              <a:highlight>
                <a:srgbClr val="0000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kern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Phones: </a:t>
            </a:r>
            <a:r>
              <a:rPr lang="ar-EG" sz="1600" kern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600" kern="0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انخفضت بنسبة </a:t>
            </a:r>
            <a:r>
              <a:rPr lang="en-US" sz="1600" kern="0" dirty="0">
                <a:solidFill>
                  <a:srgbClr val="FF00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Arial" panose="020B0604020202020204" pitchFamily="34" charset="0"/>
              </a:rPr>
              <a:t>-12.1%</a:t>
            </a:r>
            <a:r>
              <a:rPr lang="ar-SA" sz="1600" kern="0" dirty="0">
                <a:effectLst/>
                <a:highlight>
                  <a:srgbClr val="00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وساهمت في الضغط السلبي على إجمالي النتائج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لكن الفئة شهدت نموًا قويًا جدًا في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2017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بنسبة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36.8%.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تراجع النمو قليلًا في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2018 </a:t>
            </a:r>
            <a:r>
              <a:rPr lang="ar-SA" sz="16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إلى 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21.4%.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847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A06F9-6BD5-8899-0E3D-D6B532CBB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94B8-7CCC-00C0-8C9D-F72EC792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2)Customer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2986-CD0A-C5B3-874F-AC7C8FD49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082" y="4298884"/>
            <a:ext cx="10467272" cy="2449348"/>
          </a:xfrm>
        </p:spPr>
        <p:txBody>
          <a:bodyPr>
            <a:normAutofit fontScale="70000" lnSpcReduction="20000"/>
          </a:bodyPr>
          <a:lstStyle/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نظرة عامة على بيانات العملاء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عدد العملاء: 793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إجمالي الطلبات: 4,922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إجمالي المبيعات: $2.26 مليون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أعلى قيمة طلب للعميل: $22.6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EG" sz="18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تقييم العملاء من حيث عدد الاوردرات المطلوبة لكل عام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r">
              <a:buNone/>
            </a:pPr>
            <a:endParaRPr lang="en-US" sz="1800" b="1" kern="0" dirty="0">
              <a:cs typeface="Times New Roman" panose="02020603050405020304" pitchFamily="18" charset="0"/>
            </a:endParaRPr>
          </a:p>
        </p:txBody>
      </p:sp>
      <p:pic>
        <p:nvPicPr>
          <p:cNvPr id="4" name="Picture 3" descr="1">
            <a:extLst>
              <a:ext uri="{FF2B5EF4-FFF2-40B4-BE49-F238E27FC236}">
                <a16:creationId xmlns:a16="http://schemas.microsoft.com/office/drawing/2014/main" id="{75F8B8B4-65B6-273E-A5F3-1A62D8F9F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753035"/>
            <a:ext cx="7616190" cy="3898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6828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308C4-17CA-48C7-507E-EC37762E3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5720-7418-229B-D0E8-9CCFA1C3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2)Customer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E2E78-B152-EFD8-B8E0-D8BC25AB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082" y="4298884"/>
            <a:ext cx="10467272" cy="2449348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A" sz="135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التحليل العام لتوزيع العملاء حسب الوقت والمنطقة</a:t>
            </a:r>
            <a:r>
              <a:rPr lang="en-US" sz="135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أعلى الزيادات في العملاء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ar-SA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منطقة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West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شهدت أعلى زيادة في عدد العملاء طوال العام، حيث وصلت إلى 201 عميل في ديسمبر، مما يعكس زيادة قوية مقارنة ببداية العام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ar-SA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منطقة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Central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شهدت نموًا ثابتًا طوال العام. حيث ارتفعت الأعداد من يناير إلى ديسمبر، مما يدل على استقرار متزايد في هذه المنطقة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ar-SA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منطقة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East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أظهرت زيادة تدريجية</a:t>
            </a:r>
            <a:endParaRPr lang="en-US" sz="1200" kern="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ar-SA" sz="12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منطقة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South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ar-SA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كانت الأكثر استقرارًا ولكن كانت الأقل في الزيادات الشهرية مقارنة ببقية المناطق</a:t>
            </a:r>
            <a:endParaRPr lang="en-US" sz="1800" b="1" kern="0" dirty="0"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8F324C-28E1-0B4C-5EB3-A313F3609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760" y="727853"/>
            <a:ext cx="8905300" cy="3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154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D127D-9F98-6F8D-C8E5-2387419AE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4F81-7C9D-A750-BD6B-34C47F54B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2)Customer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84F5-5686-D3C9-ABDA-43C85E9B8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082" y="712695"/>
            <a:ext cx="10467272" cy="6035538"/>
          </a:xfrm>
        </p:spPr>
        <p:txBody>
          <a:bodyPr>
            <a:noAutofit/>
          </a:bodyPr>
          <a:lstStyle/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A" sz="14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النمو العام في قيمة الطلب المتوسط</a:t>
            </a:r>
            <a:r>
              <a:rPr lang="en-US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(AOV):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400" b="1" u="sng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الفئة الأولى - الشركات</a:t>
            </a:r>
            <a:r>
              <a:rPr lang="en-US" sz="14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(Corporate):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على الرغم من أنها بدأت بأدنى قيمة في 2015 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ar-SA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الشركات</a:t>
            </a:r>
            <a:r>
              <a:rPr lang="ar-S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شهدت نموًا قويًا طوال السنوات، </a:t>
            </a:r>
            <a:endParaRPr lang="en-US" sz="1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r" rtl="1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ar-S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حيث ارتفعت قيمة الطلب في 2018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هذا النمو الثابت يعكس زيادة في الإنفاق من جانب الشركات على مدى السنوات، وهو ما </a:t>
            </a:r>
            <a:endParaRPr lang="en-US" sz="14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r" rtl="1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ar-SA" sz="1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قد يشير إلى زيادة في احتياجات الشركات للمنتجات أو الخدمات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400" b="1" u="sng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الفئة الثانية - المكاتب المنزلية</a:t>
            </a:r>
            <a:r>
              <a:rPr lang="en-US" sz="14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(Home Office):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4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المكاتب المنزلية</a:t>
            </a:r>
            <a:r>
              <a:rPr lang="ar-SA" sz="1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شهدت أعلى معدل نمو بين الفئات الثلاث، حيث قفزت قيمة الطلب</a:t>
            </a:r>
            <a:endParaRPr lang="en-US" sz="14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r" rtl="1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ar-SA" sz="1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من </a:t>
            </a:r>
            <a:r>
              <a:rPr lang="en-US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849 </a:t>
            </a:r>
            <a:r>
              <a:rPr lang="ar-SA" sz="14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دولارًا</a:t>
            </a:r>
            <a:r>
              <a:rPr lang="ar-SA" sz="1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في 2015 إلى </a:t>
            </a:r>
            <a:r>
              <a:rPr lang="en-US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1,239 </a:t>
            </a:r>
            <a:r>
              <a:rPr lang="ar-SA" sz="14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دولارًا</a:t>
            </a:r>
            <a:r>
              <a:rPr lang="ar-SA" sz="1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في 2018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هذا النمو الكبير يشير إلى أن العمل من المنزل أو الأنشطة المرتبطة به قد أصبحت أكثر شيوعًا، مع زيادة في الإنفاق على المعدات والموارد الخاصة بالمكاتب المنزلية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400" b="1" u="sng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الفئة الثالثة - المستهلكون</a:t>
            </a:r>
            <a:r>
              <a:rPr lang="en-US" sz="1400" b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(Consumer):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4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المستهلكون</a:t>
            </a:r>
            <a:r>
              <a:rPr lang="ar-SA" sz="1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شهدوا نموًا تدريجيًا ولكنه أقل مقارنة بالفئات الأخرى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بينما يُظهر هذا زيادة في الإنفاق من جانب الأفراد، إلا أنه أقل تأثرًا بالنمو الكبير الذي شهدته </a:t>
            </a:r>
            <a:r>
              <a:rPr lang="ar-SA" sz="14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الشركات</a:t>
            </a:r>
            <a:r>
              <a:rPr lang="ar-SA" sz="14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و </a:t>
            </a:r>
            <a:r>
              <a:rPr lang="ar-SA" sz="14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المكاتب المنزلية</a:t>
            </a:r>
            <a:r>
              <a:rPr lang="en-US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8BD26-29BB-F0B0-0D52-DF9D0E3A6B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46" y="712695"/>
            <a:ext cx="5210907" cy="31125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0786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A3CA3-D1F2-A2F6-7D9D-2D496465A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5B3D-7E2B-7F72-98C0-F6B18DB5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2)Customer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A6DD-9028-64E1-2242-F1979B812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082" y="712695"/>
            <a:ext cx="10467272" cy="6035538"/>
          </a:xfrm>
        </p:spPr>
        <p:txBody>
          <a:bodyPr>
            <a:noAutofit/>
          </a:bodyPr>
          <a:lstStyle/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يُظهر الرسم البياني أعلى 10 عملاء وفقًا لقيمة الطلب الإجمالية (بالدولار) وعدد الطلبات التي قاموا بها. يشتمل التحليل على تصنيفات من خلال </a:t>
            </a:r>
            <a:r>
              <a:rPr lang="ar-SA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الفئات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ar-SA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المستهلكين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(Consumer)</a:t>
            </a:r>
            <a:r>
              <a:rPr lang="ar-S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</a:t>
            </a:r>
            <a:r>
              <a:rPr lang="ar-SA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الشركات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(Corporate)</a:t>
            </a:r>
            <a:r>
              <a:rPr lang="ar-S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و </a:t>
            </a:r>
            <a:r>
              <a:rPr lang="ar-SA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المكاتب المنزلية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(Home Office)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r" rtl="1">
              <a:buNone/>
            </a:pP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يُظهر الرسم البياني أفضل 10 عملاء بناءً على قيمة الطلب الإجمالية وعدد الطلبات التي قاموا بها، وهذه هي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أبرز النقاط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marR="0" lvl="0" indent="-342900" algn="r" rtl="1">
              <a:buNone/>
              <a:tabLst>
                <a:tab pos="457200" algn="l"/>
              </a:tabLst>
            </a:pP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أفضل عميل من حيث قيمة الطلب</a:t>
            </a:r>
            <a:r>
              <a:rPr lang="en-US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r" rtl="1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Sean Miller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أنفق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25,000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مع 5 طلبات فقط. ينتمي إلى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Home Office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buNone/>
              <a:tabLst>
                <a:tab pos="457200" algn="l"/>
              </a:tabLst>
            </a:pP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العميل الثاني</a:t>
            </a:r>
            <a:r>
              <a:rPr lang="en-US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r" rtl="1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Tamara Chand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أنفقت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19,100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مع 5 طلبات، تنتمي إلى فئة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buNone/>
              <a:tabLst>
                <a:tab pos="457200" algn="l"/>
              </a:tabLst>
            </a:pP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أعلى العملاء بعدهم</a:t>
            </a:r>
            <a:r>
              <a:rPr lang="en-US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r" rtl="1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Raymond Buch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 Ashbrook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أنفقوا حوالي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15,000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و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14,600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على التوالي، مع 4 إلى 6 طلبات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buNone/>
              <a:tabLst>
                <a:tab pos="457200" algn="l"/>
              </a:tabLst>
            </a:pP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العملاء الآخرون</a:t>
            </a:r>
            <a:r>
              <a:rPr lang="en-US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r" rtl="1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معظمهم أنفقوا بين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12,000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و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14,000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مع عدد طلبات يتراوح بين 5 و 9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algn="r" rtl="1">
              <a:buNone/>
            </a:pPr>
            <a:r>
              <a:rPr lang="ar-SA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التوصية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استهداف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العملاء الذين ينفقون كثيرًا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مثل 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Sean Miller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يمكن أن يساعد في زيادة الإيرادات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تحفيز العملاء مثل 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Hunter Lopez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 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Christopher Conant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لزيادة عدد طلباتهم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1609D-9520-F4E4-A07B-60196ADAC7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0" y="1044575"/>
            <a:ext cx="3975100" cy="2384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91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DC7E8-0CB5-493F-4F22-9113420C1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6854-0CD9-B06A-5DE5-55ADFE08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2)Customer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43F2-4360-3060-39A7-5D4497AB9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082" y="712695"/>
            <a:ext cx="10467272" cy="6035538"/>
          </a:xfrm>
        </p:spPr>
        <p:txBody>
          <a:bodyPr>
            <a:noAutofit/>
          </a:bodyPr>
          <a:lstStyle/>
          <a:p>
            <a:pPr marL="0" marR="0" algn="r" rtl="1">
              <a:buNone/>
            </a:pPr>
            <a:r>
              <a:rPr lang="ar-SA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التحليل البياني للمبيعات الإجمالية وعدد العملاء حسب الفئة</a:t>
            </a:r>
            <a:endParaRPr lang="en-US" sz="135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يوضح الرسم البياني مبيعات إجمالية وعدد العملاء في ثلاث فئات مختلفة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التكنولوجيا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(Technology)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الأثاث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(Furniture)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و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مستلزمات المكتب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(Office Supplies).</a:t>
            </a:r>
          </a:p>
          <a:p>
            <a:pPr marL="0" marR="0" algn="r" rtl="1">
              <a:buNone/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النقاط الرئيسية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marR="0" lvl="0" indent="-342900" algn="r" rtl="1">
              <a:buNone/>
              <a:tabLst>
                <a:tab pos="457200" algn="l"/>
              </a:tabLst>
            </a:pPr>
            <a:r>
              <a:rPr lang="ar-SA" sz="1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المبيعات الإجمالية</a:t>
            </a:r>
            <a:r>
              <a:rPr lang="en-US" sz="1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2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buNone/>
              <a:tabLst>
                <a:tab pos="457200" algn="l"/>
              </a:tabLst>
            </a:pPr>
            <a:r>
              <a:rPr lang="ar-SA" sz="1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التكنولوجيا</a:t>
            </a:r>
            <a:r>
              <a:rPr lang="en-US" sz="12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كانت فئة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التكنولوجيا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هي الأعلى من حيث المبيعات الإجمالية، حيث بلغ إجمالي المبيعات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827,500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buNone/>
              <a:tabLst>
                <a:tab pos="457200" algn="l"/>
              </a:tabLst>
            </a:pPr>
            <a:r>
              <a:rPr lang="ar-SA" sz="1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الأثاث</a:t>
            </a:r>
            <a:r>
              <a:rPr lang="en-US" sz="1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Furniture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بلغت مبيعات فئة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الأثاث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728,700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buNone/>
              <a:tabLst>
                <a:tab pos="457200" algn="l"/>
              </a:tabLst>
            </a:pPr>
            <a:r>
              <a:rPr lang="ar-SA" sz="1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مستلزمات</a:t>
            </a:r>
            <a:r>
              <a:rPr lang="ar-SA" sz="12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المكتب</a:t>
            </a:r>
            <a:r>
              <a:rPr lang="en-US" sz="12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  <a:r>
              <a:rPr lang="en-US" sz="1200" b="1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Supplies</a:t>
            </a:r>
            <a:r>
              <a:rPr lang="en-US" sz="12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جاءت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مستلزمات المكتب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في المرتبة الأخيرة بمبيعات إجمالية بلغت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705,400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buNone/>
              <a:tabLst>
                <a:tab pos="457200" algn="l"/>
              </a:tabLst>
            </a:pPr>
            <a:r>
              <a:rPr lang="ar-SA" sz="1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عدد العملاء</a:t>
            </a:r>
            <a:r>
              <a:rPr lang="en-US" sz="1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r" rtl="1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مستلزمات المكتب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شهدت هذه الفئة أعلى عدد من العملاء، حيث بلغ العدد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787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عميلًا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r" rtl="1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الأثاث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كان عدد العملاء في فئة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الأثاث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705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عملاء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r" rtl="1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التكنولوجيا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فئة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التكنولوجيا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سجلت أقل عدد من العملاء، حيث بلغ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684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عميلًا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algn="r" rtl="1">
              <a:buNone/>
            </a:pPr>
            <a:r>
              <a:rPr lang="ar-SA" sz="1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الاستنتاجات</a:t>
            </a:r>
            <a:r>
              <a:rPr lang="en-US" sz="1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رغم أن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التكنولوجيا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حققت أعلى مبيعات، إلا أن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مستلزمات المكتب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جاءت في الصدارة من حيث عدد العملاء. هذا قد يعني أن المبيعات في فئة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التكنولوجيا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كانت أعلى بسبب أسعار المنتجات المرتفعة أو مشتريات بكميات كبيرة من العملاء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فئة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الأثاث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حققت مبيعات كبيرة ولكن لم يكن لديها نفس عدد العملاء مثل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مستلزمات المكتب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algn="r" rtl="1">
              <a:buNone/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التوصيات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r" rtl="1">
              <a:spcBef>
                <a:spcPts val="500"/>
              </a:spcBef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من المهم أن يتم استهداف مستلزمات المكتب بمزيد من العروض أو الحملات التسويقية لجذب مزيد من العملاء وزيادة المبيعات في هذه الفئة</a:t>
            </a:r>
            <a:endParaRPr lang="en-US" sz="1600" dirty="0">
              <a:solidFill>
                <a:srgbClr val="FF0000"/>
              </a:solidFill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F24D9-9E7B-0132-CA85-B8326E520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51" y="1010714"/>
            <a:ext cx="4693229" cy="3491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153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F96E1-57D5-FEDE-2AD7-23C4173CC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C3D0B-15C5-0141-29A4-21B8DF0A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2)Customer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2BC5-F614-D5E0-5D59-DA4E00BD4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230" y="411231"/>
            <a:ext cx="10467272" cy="6035538"/>
          </a:xfrm>
        </p:spPr>
        <p:txBody>
          <a:bodyPr>
            <a:noAutofit/>
          </a:bodyPr>
          <a:lstStyle/>
          <a:p>
            <a:pPr marL="0" marR="0" algn="r" rtl="1">
              <a:buNone/>
            </a:pPr>
            <a:r>
              <a:rPr lang="en-US" sz="1200" b="1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🟦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1.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شريحة المستهلك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(Consumer):</a:t>
            </a: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تمثل </a:t>
            </a:r>
            <a:r>
              <a:rPr lang="ar-SA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أكثر من نصف العملاء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(52%)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ما يعني أنها الشريحة الأهم استهدافًا عند اتخاذ قرارات تسويق أو منتجات جديدة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احتمالية وجود ولاء للعلامة التجارية عالي في هذه الشريحة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r" rtl="1">
              <a:buNone/>
            </a:pPr>
            <a:r>
              <a:rPr lang="en-US" sz="1200" b="1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🟩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2.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الشريحة المؤسسية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(Corporate):</a:t>
            </a: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تحتل المرتبة الثانية بـ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30%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عددها متوسط لكنها قد تحقق أعلى مبيعات بسبب الطلبات الكبيرة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هذه الشريحة غالبًا ما تشتري بكميات أكبر لكنها تتطلب شروطًا أكثر احترافية  (</a:t>
            </a:r>
            <a:r>
              <a:rPr lang="ar-SA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عقود، وأسعار تنافسية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ar-S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buNone/>
            </a:pPr>
            <a:r>
              <a:rPr lang="en-US" sz="1200" b="1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🟧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3.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المكتب المنزلي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(Home Office):</a:t>
            </a: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تمثل أقل نسبة بـ 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19%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فقط  (الأقل عددًا، لكنها تمثل فرصة نمو.)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تحتاج لمنتجات ذكية، بأسعار مناسبة، وحلول مرنة وتكلفة منخفضة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200"/>
              </a:spcBef>
            </a:pPr>
            <a:r>
              <a:rPr lang="en-US" sz="1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algn="r" rtl="1">
              <a:buNone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31008-C70A-3081-320B-8F6CC5EED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0" y="1093993"/>
            <a:ext cx="4969510" cy="28143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5F59C0-AB27-524C-36F4-563B74803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50787"/>
              </p:ext>
            </p:extLst>
          </p:nvPr>
        </p:nvGraphicFramePr>
        <p:xfrm>
          <a:off x="168442" y="4377366"/>
          <a:ext cx="11444155" cy="20273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23960">
                  <a:extLst>
                    <a:ext uri="{9D8B030D-6E8A-4147-A177-3AD203B41FA5}">
                      <a16:colId xmlns:a16="http://schemas.microsoft.com/office/drawing/2014/main" val="2335068143"/>
                    </a:ext>
                  </a:extLst>
                </a:gridCol>
                <a:gridCol w="5020195">
                  <a:extLst>
                    <a:ext uri="{9D8B030D-6E8A-4147-A177-3AD203B41FA5}">
                      <a16:colId xmlns:a16="http://schemas.microsoft.com/office/drawing/2014/main" val="62230079"/>
                    </a:ext>
                  </a:extLst>
                </a:gridCol>
              </a:tblGrid>
              <a:tr h="1748117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200"/>
                        </a:spcBef>
                        <a:buNone/>
                      </a:pPr>
                      <a:r>
                        <a:rPr lang="en-US" sz="1200" b="1" kern="100" dirty="0">
                          <a:solidFill>
                            <a:srgbClr val="2F5496"/>
                          </a:solidFill>
                          <a:effectLst/>
                        </a:rPr>
                        <a:t>🧭 </a:t>
                      </a:r>
                      <a:r>
                        <a:rPr lang="ar-SA" sz="1600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توصيات استراتيجية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  <a:endParaRPr lang="ar-EG" sz="1600" kern="1200" dirty="0">
                        <a:solidFill>
                          <a:srgbClr val="FF0000"/>
                        </a:solidFill>
                        <a:highlight>
                          <a:srgbClr val="000080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200"/>
                        </a:spcBef>
                        <a:buNone/>
                      </a:pPr>
                      <a:r>
                        <a:rPr lang="en-US" sz="1600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✅</a:t>
                      </a:r>
                      <a:r>
                        <a:rPr lang="ar-SA" sz="1600" b="1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تركيز الجهود التسويقية  على شريحة المستهلك</a:t>
                      </a:r>
                      <a:r>
                        <a:rPr lang="en-US" sz="1600" b="1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(Consumer) </a:t>
                      </a:r>
                      <a:r>
                        <a:rPr lang="ar-SA" sz="1600" b="1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لزيادة الولاء وتوسيع المبيعات</a:t>
                      </a:r>
                      <a:r>
                        <a:rPr lang="en-US" sz="1600" b="1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✅</a:t>
                      </a:r>
                      <a:r>
                        <a:rPr lang="ar-SA" sz="1600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بناء علاقات استراتيجية مع الشركات 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(Corporate) </a:t>
                      </a:r>
                      <a:r>
                        <a:rPr lang="ar-SA" sz="1600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من خلال تقديم خصومات للكميات أو اتفاقيات مخصصة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ar-SA" sz="1600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طويلة الأجل</a:t>
                      </a:r>
                      <a:endParaRPr lang="en-US" sz="1600" kern="1200" dirty="0">
                        <a:solidFill>
                          <a:srgbClr val="FF0000"/>
                        </a:solidFill>
                        <a:highlight>
                          <a:srgbClr val="000080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  <a:tabLst>
                          <a:tab pos="457200" algn="l"/>
                        </a:tabLst>
                      </a:pPr>
                      <a:r>
                        <a:rPr lang="en-US" sz="1600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✅ </a:t>
                      </a:r>
                      <a:r>
                        <a:rPr lang="ar-SA" sz="1600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إعادة تقييم منتجات/خدمات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Home Office </a:t>
                      </a:r>
                      <a:r>
                        <a:rPr lang="ar-SA" sz="1600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لفهم سبب انخفاض حصتها وتحفيزها بنماذج تسعير خاصة أو تسويق رقمي موجه</a:t>
                      </a:r>
                      <a:r>
                        <a:rPr lang="en-US" sz="1600" kern="1200" dirty="0">
                          <a:solidFill>
                            <a:srgbClr val="FF0000"/>
                          </a:solidFill>
                          <a:highlight>
                            <a:srgbClr val="000080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Bef>
                          <a:spcPts val="200"/>
                        </a:spcBef>
                        <a:buNone/>
                      </a:pPr>
                      <a:r>
                        <a:rPr lang="en-US" sz="1200" b="1" kern="100" dirty="0">
                          <a:solidFill>
                            <a:srgbClr val="2F5496"/>
                          </a:solidFill>
                          <a:effectLst/>
                        </a:rPr>
                        <a:t>✅ </a:t>
                      </a:r>
                      <a:r>
                        <a:rPr lang="ar-SA" sz="1200" b="1" kern="100" dirty="0">
                          <a:solidFill>
                            <a:srgbClr val="2F5496"/>
                          </a:solidFill>
                          <a:effectLst/>
                        </a:rPr>
                        <a:t>الاستنتاج العام</a:t>
                      </a:r>
                      <a:r>
                        <a:rPr lang="en-US" sz="1200" b="1" kern="100" dirty="0">
                          <a:solidFill>
                            <a:srgbClr val="2F5496"/>
                          </a:solidFill>
                          <a:effectLst/>
                        </a:rPr>
                        <a:t>:</a:t>
                      </a:r>
                    </a:p>
                    <a:p>
                      <a:pPr marL="0" marR="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200" kern="100" dirty="0">
                          <a:effectLst/>
                        </a:rPr>
                        <a:t>على الرغم من أن شريحة  </a:t>
                      </a:r>
                      <a:r>
                        <a:rPr lang="en-US" sz="1200" b="1" kern="100" dirty="0">
                          <a:effectLst/>
                        </a:rPr>
                        <a:t>Consumer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ar-SA" sz="1200" kern="100" dirty="0">
                          <a:effectLst/>
                        </a:rPr>
                        <a:t>هي الأكبر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200" kern="100" dirty="0">
                          <a:effectLst/>
                        </a:rPr>
                        <a:t> فإن  </a:t>
                      </a:r>
                      <a:r>
                        <a:rPr lang="en-US" sz="1200" b="1" kern="100" dirty="0">
                          <a:effectLst/>
                        </a:rPr>
                        <a:t>Corporate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ar-SA" sz="1200" kern="100" dirty="0">
                          <a:effectLst/>
                        </a:rPr>
                        <a:t>قد تكون الأكثر ربحية بسبب حجم الطلبات</a:t>
                      </a:r>
                      <a:endParaRPr lang="en-US" sz="1200" kern="100" dirty="0">
                        <a:effectLst/>
                      </a:endParaRPr>
                    </a:p>
                    <a:p>
                      <a:pPr marL="0" marR="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200" kern="100" dirty="0">
                          <a:effectLst/>
                        </a:rPr>
                        <a:t> أما  </a:t>
                      </a:r>
                      <a:r>
                        <a:rPr lang="en-US" sz="1200" b="1" kern="100" dirty="0">
                          <a:effectLst/>
                        </a:rPr>
                        <a:t>Home Office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ar-SA" sz="1200" kern="100" dirty="0">
                          <a:effectLst/>
                        </a:rPr>
                        <a:t>فهي شريحة صغيرة ولكن قابلة للنمو بتقديم حلول مخصصة لهم</a:t>
                      </a:r>
                      <a:r>
                        <a:rPr lang="en-US" sz="1200" kern="100" dirty="0">
                          <a:effectLst/>
                        </a:rPr>
                        <a:t>.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407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836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C5F63-BD5F-6865-2D91-38FDE469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E849-F2C0-8333-274D-5AA8DD26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2)Customer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33DBA-2044-BA0B-0734-83047A6D9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082" y="712695"/>
            <a:ext cx="10467272" cy="6035538"/>
          </a:xfrm>
        </p:spPr>
        <p:txBody>
          <a:bodyPr>
            <a:noAutofit/>
          </a:bodyPr>
          <a:lstStyle/>
          <a:p>
            <a:pPr marL="342900" marR="0" lvl="0" indent="-342900" algn="r" rtl="1">
              <a:buNone/>
              <a:tabLst>
                <a:tab pos="457200" algn="l"/>
              </a:tabLst>
            </a:pPr>
            <a:r>
              <a:rPr lang="ar-SA" sz="1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dvertisingExtraBold"/>
              </a:rPr>
              <a:t>أعلى مبيعات</a:t>
            </a:r>
            <a:r>
              <a:rPr lang="en-US" sz="1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dvertisingExtraBold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r" rtl="1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كاليفورنيا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تعد كاليفورنيا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من الولايات التي حققت أعلى مبيعات، حيث يظهر حجم دائرة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r" rtl="1">
              <a:buSzPts val="1000"/>
              <a:buNone/>
              <a:tabLst>
                <a:tab pos="914400" algn="l"/>
              </a:tabLst>
            </a:pP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كبير جدًا، مما يشير إلى أنها من أكبر الأسواق من حيث المبيعات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r" rtl="1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نيويورك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ولاية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نيويورك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أيضًا تظهر ضمن المناطق التي حققت مبيعات كبيرة، مع دائرة 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r" rtl="1">
              <a:buSzPts val="1000"/>
              <a:buNone/>
              <a:tabLst>
                <a:tab pos="914400" algn="l"/>
              </a:tabLst>
            </a:pPr>
            <a:r>
              <a:rPr lang="ar-EG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حجم كبير تشير إلى حجم المبيعات المرتفع في هذه المنطقة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buNone/>
              <a:tabLst>
                <a:tab pos="457200" algn="l"/>
              </a:tabLst>
            </a:pPr>
            <a:r>
              <a:rPr lang="ar-SA" sz="1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dvertisingExtraBold"/>
              </a:rPr>
              <a:t>مناطق متوسطة</a:t>
            </a:r>
            <a:r>
              <a:rPr lang="en-US" sz="1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dvertisingExtraBold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r" rtl="1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تكساس</a:t>
            </a:r>
            <a:r>
              <a:rPr lang="ar-SA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فلوريدا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هاتان الولايتان تظهران أيضًا في الرسم البياني بحجم دوائر متوسط، مما يدل</a:t>
            </a:r>
            <a:endParaRPr lang="ar-EG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r" rtl="1">
              <a:buSzPts val="1000"/>
              <a:buNone/>
              <a:tabLst>
                <a:tab pos="914400" algn="l"/>
              </a:tabLst>
            </a:pP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على مبيعات جيدة لكن ليست بنفس حجم كاليفورنيا ونيويورك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buNone/>
              <a:tabLst>
                <a:tab pos="457200" algn="l"/>
              </a:tabLst>
            </a:pPr>
            <a:r>
              <a:rPr lang="ar-SA" sz="1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dvertisingExtraBold"/>
              </a:rPr>
              <a:t>الولايات ذات المبيعات الأقل</a:t>
            </a:r>
            <a:r>
              <a:rPr lang="en-US" sz="1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dvertisingExtraBold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r" rtl="1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بعض الولايات مثل </a:t>
            </a: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مونتانا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و </a:t>
            </a: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وايومنغ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تظهر بحجم دائرة أصغر، مما يشير إلى أن المبيعات </a:t>
            </a:r>
            <a:endParaRPr lang="ar-EG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r" rtl="1">
              <a:buSzPts val="1000"/>
              <a:buNone/>
              <a:tabLst>
                <a:tab pos="914400" algn="l"/>
              </a:tabLst>
            </a:pP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في هذه الولايات أقل مقارنةً ببقية الولايات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algn="r" rtl="1">
              <a:buNone/>
            </a:pPr>
            <a:r>
              <a:rPr lang="ar-SA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الاستنتاجات</a:t>
            </a:r>
            <a:r>
              <a:rPr lang="en-US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r" rtl="1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كاليفورنيا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و </a:t>
            </a: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نيويورك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هما من أكبر الأسواق من حيث المبيعات في الولايات المتحدة، بينما بعض الولايات مثل </a:t>
            </a: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مونتانا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و </a:t>
            </a: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وايومنغ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لها مبيعات أقل بكثير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r" rtl="1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يُظهر الرسم البياني أهمية التركيز على </a:t>
            </a: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الولايات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الكبيرة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مثل </a:t>
            </a: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كاليفورنيا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و </a:t>
            </a:r>
            <a:r>
              <a:rPr lang="ar-SA" sz="1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نيويورك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لتوسيع نطاق المبيعات وزيادة الإيرادات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algn="r" rtl="1">
              <a:buNone/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التوصيات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r" rtl="1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الاستثمار في الولايات ذات المبيعات المرتفعة مثل كاليفورنيا و نيويورك من خلال حملات تسويقية موجهة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r" rtl="1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العمل على تحفيز المبيعات في الولايات ذات الدوائر الصغيرة مثل مونتانا و وايومنغ من خلال استراتيجيات محلية أو عروض خاصة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algn="r" rtl="1">
              <a:buNone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A9669-0248-3D81-ADAF-21062D8C2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29" y="712695"/>
            <a:ext cx="5339659" cy="32272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85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892E-2689-4E46-90ED-A8B384FA5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085" y="485702"/>
            <a:ext cx="2205795" cy="470643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b="1" i="1" u="sng" dirty="0">
                <a:solidFill>
                  <a:schemeClr val="bg2"/>
                </a:solidFill>
                <a:effectLst/>
                <a:latin typeface="Calibri" panose="020F0502020204030204" pitchFamily="34" charset="0"/>
              </a:rPr>
              <a:t>Project Group 3</a:t>
            </a:r>
            <a:endParaRPr lang="en-US" sz="3200" b="0" i="0" u="sng" dirty="0">
              <a:solidFill>
                <a:schemeClr val="bg2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CDA9F3-9DB2-4B98-A1FB-185F40A79475}"/>
              </a:ext>
            </a:extLst>
          </p:cNvPr>
          <p:cNvSpPr/>
          <p:nvPr/>
        </p:nvSpPr>
        <p:spPr>
          <a:xfrm>
            <a:off x="1085288" y="1507651"/>
            <a:ext cx="10541853" cy="39496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8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Team:</a:t>
            </a:r>
            <a:endParaRPr lang="en-US" sz="54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400" b="1" i="1" dirty="0">
                <a:ln/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2400" b="1" i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Mohamed Safwat Saber </a:t>
            </a:r>
          </a:p>
          <a:p>
            <a:pPr>
              <a:lnSpc>
                <a:spcPct val="200000"/>
              </a:lnSpc>
            </a:pPr>
            <a:r>
              <a:rPr lang="en-US" sz="2400" b="1" i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🔹 Heba Aly Hussein</a:t>
            </a:r>
          </a:p>
          <a:p>
            <a:pPr>
              <a:lnSpc>
                <a:spcPct val="200000"/>
              </a:lnSpc>
            </a:pPr>
            <a:r>
              <a:rPr lang="en-US" sz="2400" b="1" i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🔹 Mohamed Yousri Ebrahim</a:t>
            </a:r>
          </a:p>
          <a:p>
            <a:pPr>
              <a:lnSpc>
                <a:spcPct val="200000"/>
              </a:lnSpc>
            </a:pPr>
            <a:r>
              <a:rPr lang="en-US" sz="2400" b="1" i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🔹 Marwan Samir Mansour						</a:t>
            </a:r>
          </a:p>
          <a:p>
            <a:pPr>
              <a:lnSpc>
                <a:spcPct val="200000"/>
              </a:lnSpc>
            </a:pPr>
            <a:r>
              <a:rPr lang="en-US" sz="2400" b="1" i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🔹 Ahmed Mustafa Saad</a:t>
            </a:r>
          </a:p>
        </p:txBody>
      </p:sp>
    </p:spTree>
    <p:extLst>
      <p:ext uri="{BB962C8B-B14F-4D97-AF65-F5344CB8AC3E}">
        <p14:creationId xmlns:p14="http://schemas.microsoft.com/office/powerpoint/2010/main" val="3030054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FF980-1501-44EA-B3F4-90D3F26EE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84BE-5CEE-CEF7-037E-AD32A268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3</a:t>
            </a:r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)</a:t>
            </a:r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Product Performance</a:t>
            </a:r>
            <a:endParaRPr lang="en-US" sz="2400" b="1" i="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0099-7A6B-E8FF-C679-DF35D7D0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082" y="712695"/>
            <a:ext cx="10467272" cy="6035538"/>
          </a:xfrm>
        </p:spPr>
        <p:txBody>
          <a:bodyPr>
            <a:noAutofit/>
          </a:bodyPr>
          <a:lstStyle/>
          <a:p>
            <a:pPr marL="342900" marR="0" lvl="0" indent="-342900" algn="r" rtl="1">
              <a:buNone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أعلى المبيعات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الهواتف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(Phones)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كانت الفئة الأعلى مبيعًا مع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328K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دولار، وهي تنتمي إلى فئة التكنولوجيا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الكراسي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(Chairs)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جاءت في المرتبة الثانية مع مبيعات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323K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دولار، وهي ضمن فئة الأثاث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التخزين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(Storage)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سجل مبيعات قدرها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219K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دولار، وهي من فئة مستلزمات المكتب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buNone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المنتجات ذات المبيعات الأقل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آلات النسخ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(Copiers)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حققت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146K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دولار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خزائن الكتب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(Bookcases)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سجلت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114K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دولار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الأجهزة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(Appliances)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سجلت أقل مبيعات في هذه القائمة مع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105K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دولار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ar-SA" sz="1200" b="1" i="0" kern="100" dirty="0">
                <a:solidFill>
                  <a:srgbClr val="0F476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الاستنتاجات</a:t>
            </a:r>
            <a:r>
              <a:rPr lang="en-US" sz="1200" b="1" i="0" kern="100" dirty="0">
                <a:solidFill>
                  <a:srgbClr val="0F476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b="1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التكنولوجيا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تتصدر المبيعات من خلال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الهواتف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و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الآلات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الأثاث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كان أيضًا قويًا في المبيعات من خلال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الكراسي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و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الطاولات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التوصيات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التكنولوجيا يجب أن تستمر في كونها جزءًا أساسيًا في استراتيجيات التسويق والتركيز على المنتجات الرائجة مثل الهواتف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تعزيز المبيعات في الأثاث و مستلزمات المكتب من خلال حملات تسويقية مستهدفة في المناطق التي تكثر فيها الطلبات على هذه المنتجات</a:t>
            </a:r>
            <a:endParaRPr lang="en-US" sz="1600" dirty="0">
              <a:solidFill>
                <a:srgbClr val="FF0000"/>
              </a:solidFill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A bar graph with different colored bars&#10;&#10;AI-generated content may be incorrect.">
            <a:extLst>
              <a:ext uri="{FF2B5EF4-FFF2-40B4-BE49-F238E27FC236}">
                <a16:creationId xmlns:a16="http://schemas.microsoft.com/office/drawing/2014/main" id="{480843C5-A545-46E8-CEA5-76DB09ADA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5" y="849772"/>
            <a:ext cx="6117030" cy="36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68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4B3A6-DFE7-930D-B7F8-3C22B0705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DC86-B515-D821-7EB1-8073314B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3</a:t>
            </a:r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)</a:t>
            </a:r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Product Performance</a:t>
            </a:r>
            <a:endParaRPr lang="en-US" sz="2400" b="1" i="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0603-0021-3DB1-3FA8-2CCF2783D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082" y="712695"/>
            <a:ext cx="10467272" cy="6035538"/>
          </a:xfrm>
        </p:spPr>
        <p:txBody>
          <a:bodyPr>
            <a:noAutofit/>
          </a:bodyPr>
          <a:lstStyle/>
          <a:p>
            <a:pPr marL="0" marR="0" algn="r" rtl="1"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ar-SA" sz="1200" b="1" kern="100" dirty="0">
                <a:solidFill>
                  <a:srgbClr val="0F476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تحليل لأعلى فئات المنتجات مبيعًا حسب المنطقة</a:t>
            </a:r>
            <a:r>
              <a:rPr lang="en-US" sz="1200" b="1" kern="100" dirty="0">
                <a:solidFill>
                  <a:srgbClr val="0F476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(Region) </a:t>
            </a:r>
            <a:endParaRPr lang="en-US" sz="14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إجمالي مبيعات الغرب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(West):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مبلغ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710K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دولار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التكنولوجيا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هي الفئة الأعلى بمبيعات بلغت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247 K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r" rtl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الأثاث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Furniture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بمبيعات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245K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</a:t>
            </a:r>
            <a:r>
              <a:rPr lang="ar-EG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</a:t>
            </a:r>
            <a:r>
              <a:rPr lang="ar-EG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مستلزمات المكتب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Office Supplies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بمبيعات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21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7K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إجمالي مبيعات الشرق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(East):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مبلغ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670K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دولار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التكنولوجيا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 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مبيعات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263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تليها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الأثاث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Furniture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بمبيعات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206 دولا</a:t>
            </a:r>
            <a:r>
              <a:rPr lang="ar-EG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</a:t>
            </a:r>
            <a:r>
              <a:rPr lang="ar-EG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مستلزمات المكتب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Office Supplies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بمبيعات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دولار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إجمالي مبيعات الوسط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(Central):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مبلغ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493K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دولار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التكنولوجيا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Technology 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169K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مستلزمات المكتب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Office Supplies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164K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الأثاث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160K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إجمالي مبيعات الجنوب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(South):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مبلغ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389K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دولار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التكنولوجيا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Technology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148 K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مستلزمات المكتب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Office Supplies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124 K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الأثاث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Furniture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بمبيعات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117K 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دولار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algn="r" rtl="1">
              <a:buNone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 descr="A graph of sales&#10;&#10;AI-generated content may be incorrect.">
            <a:extLst>
              <a:ext uri="{FF2B5EF4-FFF2-40B4-BE49-F238E27FC236}">
                <a16:creationId xmlns:a16="http://schemas.microsoft.com/office/drawing/2014/main" id="{8E273BBC-5543-EFC7-DE75-CC18D26D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" y="712695"/>
            <a:ext cx="4857750" cy="28765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63EC5F-5384-E53C-0953-E1E1DD0FFA13}"/>
              </a:ext>
            </a:extLst>
          </p:cNvPr>
          <p:cNvSpPr txBox="1"/>
          <p:nvPr/>
        </p:nvSpPr>
        <p:spPr>
          <a:xfrm>
            <a:off x="-72188" y="3792072"/>
            <a:ext cx="7521860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 rtl="1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ar-SA" sz="1200" b="1" i="0" kern="100" dirty="0">
                <a:solidFill>
                  <a:srgbClr val="0F476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الاستنتاجات</a:t>
            </a:r>
            <a:r>
              <a:rPr lang="en-US" sz="1200" b="1" i="0" kern="100" dirty="0">
                <a:solidFill>
                  <a:srgbClr val="0F476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200" b="1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التكنولوجيا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هي الفئة الأبرز في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جميع المناطق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من حيث المبيعات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الأثاث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يأتي في المرتبة الثانية في المناطق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West &amp; East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مستلزمات المكتب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تأتي في المرتبة الثانية في المناطق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Central &amp;South.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algn="r" defTabSz="914400" rtl="1">
              <a:spcAft>
                <a:spcPts val="800"/>
              </a:spcAft>
              <a:buNone/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التوصيات</a:t>
            </a:r>
            <a:endParaRPr lang="en-US" sz="1600" dirty="0">
              <a:solidFill>
                <a:srgbClr val="FF0000"/>
              </a:solidFill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r" defTabSz="914400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التركيز على </a:t>
            </a:r>
            <a:r>
              <a:rPr lang="ar-EG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مبيعات فئة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التكنولوجيا حيث أنها</a:t>
            </a:r>
            <a:endParaRPr lang="en-US" sz="1600" dirty="0">
              <a:solidFill>
                <a:srgbClr val="FF0000"/>
              </a:solidFill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r" defTabSz="914400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الأعلى مبيعًا في كل المناطق خصوصًا في</a:t>
            </a:r>
            <a:r>
              <a:rPr lang="ar-EG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الشرق والغرب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(East, West).</a:t>
            </a:r>
          </a:p>
          <a:p>
            <a:pPr marL="342900" lvl="0" indent="-342900" algn="r" defTabSz="914400" rtl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توسيع عروض التكنولوجيا في الشرق حيث أنه السوق الأقوى لها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(East).</a:t>
            </a:r>
          </a:p>
          <a:p>
            <a:pPr marL="342900" lvl="0" indent="-342900" algn="r" defTabSz="914400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يجب التركيز على الأثاث في الجنوب و الوسط 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(Central &amp; South)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لزيادة المبيعات في هذه المناطق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912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9310F-B8CE-A4A0-E91C-FF71728BF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1CB6-1110-85D7-476E-928B038AA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3</a:t>
            </a:r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)</a:t>
            </a:r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Product Performance</a:t>
            </a:r>
            <a:endParaRPr lang="en-US" sz="2400" b="1" i="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384F-C70E-2E2B-1C7F-F3D47A38F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082" y="712695"/>
            <a:ext cx="10467272" cy="6035538"/>
          </a:xfrm>
        </p:spPr>
        <p:txBody>
          <a:bodyPr>
            <a:noAutofit/>
          </a:bodyPr>
          <a:lstStyle/>
          <a:p>
            <a:pPr marL="0" marR="0" algn="r" rtl="1">
              <a:buNone/>
            </a:pP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الرسم البياني يظهر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أقل 10 منتجات مبيعًا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كانت كلها من فئة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مستلزمات المكتب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أقل المنتجات مبيعًا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Eureka Disposable Bags For Sanitaire </a:t>
            </a:r>
            <a:r>
              <a:rPr lang="en-US" sz="1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Vibra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Groomer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كان المنتج الأقل مبيعًا بقيمة 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1.6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دولار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Avery 5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جاء في المرتبة الثانية بمبيعات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5.8 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دولار ، بينما المنتجات الأخرى مثل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Xerox 20 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Grip Seal Envelopes 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تراوحت مبيعاتها بين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6.5 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دولار و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7.1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دولار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ar-SA" sz="1400" b="1" i="0" kern="100" dirty="0">
                <a:solidFill>
                  <a:srgbClr val="0F476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الاستنتاجات</a:t>
            </a:r>
            <a:r>
              <a:rPr lang="en-US" sz="1400" b="1" i="0" kern="100" dirty="0">
                <a:solidFill>
                  <a:srgbClr val="0F476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جميع المنتجات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ذات المبيعات المنخفضة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من فئة مستلزمات المكتب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Office Supplies </a:t>
            </a:r>
            <a:r>
              <a:rPr lang="ar-EG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ويرجع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السبب </a:t>
            </a:r>
            <a:r>
              <a:rPr lang="ar-EG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في ذلك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قلة الطلب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 كونها منتجات ذات قيمة منخفضة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التوصيات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تحليل أسباب قلة المبيعات لبعض هذه المنتجات مثل 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Eureka Disposable Bags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والبحث في العوامل التي تؤثر على الطلب </a:t>
            </a:r>
            <a:r>
              <a:rPr lang="ar-EG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ودراسة جدوى الأستمرار في بيع هذه المنتجات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و حساب تكلفة  </a:t>
            </a:r>
            <a:r>
              <a:rPr lang="ar-EG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تخزين هذه المنتجات  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Inventory Carrying Cost</a:t>
            </a: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يمكن تحفيز الطلب على المنتجات ذات المبيعات المنخفضة من خلال حملات تسويقية أو عروض خاصة لجذب العملاء لشراء هذه المنتجات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A bar chart with numbers and text&#10;&#10;AI-generated content may be incorrect.">
            <a:extLst>
              <a:ext uri="{FF2B5EF4-FFF2-40B4-BE49-F238E27FC236}">
                <a16:creationId xmlns:a16="http://schemas.microsoft.com/office/drawing/2014/main" id="{59DC2335-5574-6EF9-4ED7-7D821A77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188" y="4276165"/>
            <a:ext cx="7153835" cy="232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70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34FFB-6870-5729-0F27-8F68E19D3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08EA-2250-E7D1-C0F3-60018E91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3</a:t>
            </a:r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)</a:t>
            </a:r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Product Performance</a:t>
            </a:r>
            <a:endParaRPr lang="en-US" sz="2400" b="1" i="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DBA5-C4A4-E3A3-9111-2B1205CB9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082" y="712695"/>
            <a:ext cx="10467272" cy="6035538"/>
          </a:xfrm>
        </p:spPr>
        <p:txBody>
          <a:bodyPr>
            <a:noAutofit/>
          </a:bodyPr>
          <a:lstStyle/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5715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Canon Image class 2200 Advanced Copier 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هذ</a:t>
            </a:r>
            <a:r>
              <a:rPr lang="ar-EG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ا المنتج </a:t>
            </a:r>
            <a:r>
              <a:rPr lang="ar-S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تصدر القائمة بإجمالي مبيعات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62K</a:t>
            </a:r>
            <a:r>
              <a:rPr lang="ar-S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، </a:t>
            </a:r>
            <a:r>
              <a:rPr lang="ar-EG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و 5 طلبات 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5715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Fellowes PB500 Electric Punch</a:t>
            </a:r>
            <a:b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ar-S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جاءت في المركز الثاني بمبيعات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27K </a:t>
            </a:r>
            <a:r>
              <a:rPr lang="ar-S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وعدد 10 طلبات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5715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Cisco Telepresence System EX90</a:t>
            </a:r>
            <a:b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ar-S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مبيعاتها بلغت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23K  </a:t>
            </a:r>
            <a:r>
              <a:rPr lang="ar-S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لكن بعدد طلب واحد فقط 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571500" algn="l"/>
              </a:tabLst>
            </a:pP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Gbc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Docubind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TI300 Binding System</a:t>
            </a:r>
            <a:b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ar-S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رغم أن مبيعاتها كانت الأقل بين الخمسة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20K </a:t>
            </a:r>
            <a:r>
              <a:rPr lang="ar-SA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إلا أن عدد الطلبات الأعلى وهو11 طلب 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التوصيات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نلاحظ أن العلاقة بين إجمالي المبيعات و عدد الطلبات ليست مباشرة حيث أن بعض المنتجات تعتمد على القيمة العالية للمنتج الواحد، بينما الأخرى تعتمد على حجم المبيعات المتكررة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يمكن استخدام هذه البيانات في توجيه الاستراتيجيات التسويقية والتركيز على المنتجات ذات العائد الأعلى لكل عملية بيع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دراسة إمكانية زيادة </a:t>
            </a:r>
            <a:r>
              <a:rPr lang="ar-EG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سعر المنتجات بما لا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يؤثر على الكمية المباعة لزيادة الربح</a:t>
            </a:r>
            <a:endParaRPr lang="en-US" sz="1600" dirty="0">
              <a:solidFill>
                <a:srgbClr val="FF0000"/>
              </a:solidFill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036579AF-3955-4952-5B92-171309B3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90" y="844389"/>
            <a:ext cx="48101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11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3AAF3-5686-3886-C521-9415F3B5E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714A-704F-8483-4F13-62B44848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3</a:t>
            </a:r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)</a:t>
            </a:r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Product Performance</a:t>
            </a:r>
            <a:endParaRPr lang="en-US" sz="2400" b="1" i="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62950B-6DE7-100A-35BB-9E6B1BF969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197852"/>
              </p:ext>
            </p:extLst>
          </p:nvPr>
        </p:nvGraphicFramePr>
        <p:xfrm>
          <a:off x="1141413" y="3186952"/>
          <a:ext cx="9906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23893800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342412578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760696897"/>
                    </a:ext>
                  </a:extLst>
                </a:gridCol>
              </a:tblGrid>
              <a:tr h="3186953">
                <a:tc>
                  <a:txBody>
                    <a:bodyPr/>
                    <a:lstStyle/>
                    <a:p>
                      <a:pPr algn="r" rtl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r" rtl="1"/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أظهر الرسم البياني عدد المنتجات المباعة في كل منطقة كالتالي: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r" rtl="1"/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عدد المنتجات المباعة في الغرب 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(West 1498 </a:t>
                      </a:r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منتج.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r" rtl="1"/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عدد المنتجات المباعة في الشرق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(East)  1409</a:t>
                      </a:r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منتج.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r" rtl="1"/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عدد المنتجات المباعة في الوسط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1298(Central) </a:t>
                      </a:r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منتج.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r" rtl="1"/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عدد المنتجات المباعة في الجنوب (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South</a:t>
                      </a:r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منتج.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أظهر الرسم البياني نسبة المبيعات حسب  شريحة العملاء كالتالي: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r" rtl="1"/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شريحة المستهلكين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(Consumer)</a:t>
                      </a:r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51%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r" rtl="1"/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شريحة الشركات الكبرى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(Corporate) </a:t>
                      </a:r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r" rtl="1"/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شريحة المكاتب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(Home Office ) </a:t>
                      </a:r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19%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 rtl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أظهر الرسم البياني نسبة المبيعات حسب الفئة كالتالي: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r" rtl="1"/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فئة التكنولوجيا 37%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r" rtl="1"/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فئة الأثاث 32%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r" rtl="1"/>
                      <a:r>
                        <a:rPr lang="ar-EG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فئة المستلزمات المكتبية 31%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r"/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2486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3E830B5-EC1C-408E-144B-A3D3AB6F3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506" y="849773"/>
            <a:ext cx="3301907" cy="1985029"/>
          </a:xfrm>
          <a:prstGeom prst="rect">
            <a:avLst/>
          </a:prstGeom>
        </p:spPr>
      </p:pic>
      <p:pic>
        <p:nvPicPr>
          <p:cNvPr id="7" name="Picture 6" descr="A graph of a bar chart&#10;&#10;AI-generated content may be incorrect.">
            <a:extLst>
              <a:ext uri="{FF2B5EF4-FFF2-40B4-BE49-F238E27FC236}">
                <a16:creationId xmlns:a16="http://schemas.microsoft.com/office/drawing/2014/main" id="{8AB32770-A8BB-5414-FEB9-3B27A53BC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598" y="849773"/>
            <a:ext cx="3301907" cy="1985029"/>
          </a:xfrm>
          <a:prstGeom prst="rect">
            <a:avLst/>
          </a:prstGeom>
        </p:spPr>
      </p:pic>
      <p:pic>
        <p:nvPicPr>
          <p:cNvPr id="8" name="Picture 7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84813894-A2BC-9DC8-B294-F12CBB992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849773"/>
            <a:ext cx="3302185" cy="19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21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B1D22-F3FF-1EF3-0469-F4F250850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B9EB-4A1B-D357-F7E4-6DC26FFD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4</a:t>
            </a:r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)</a:t>
            </a:r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Orders and Shipping Performance</a:t>
            </a:r>
            <a:endParaRPr lang="en-US" sz="2400" b="1" i="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F3E01-A248-CD25-4A9F-B90383E5CB1C}"/>
              </a:ext>
            </a:extLst>
          </p:cNvPr>
          <p:cNvSpPr txBox="1"/>
          <p:nvPr/>
        </p:nvSpPr>
        <p:spPr>
          <a:xfrm>
            <a:off x="699247" y="643751"/>
            <a:ext cx="10690412" cy="5520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A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من خلال البيانات التي تظهر </a:t>
            </a:r>
            <a:r>
              <a:rPr lang="ar-SA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عدد </a:t>
            </a:r>
            <a:r>
              <a:rPr lang="ar-EG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الشحنات</a:t>
            </a:r>
            <a:r>
              <a:rPr lang="ar-SA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عبر السن</a:t>
            </a:r>
            <a:r>
              <a:rPr lang="ar-EG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ين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A" sz="1200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نلاحظ أن هناك زيادة ملحوظة في </a:t>
            </a:r>
            <a:r>
              <a:rPr lang="en-US" sz="12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2018</a:t>
            </a:r>
            <a:r>
              <a:rPr lang="en-US" sz="1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200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مقارنة ببقية الأعوام. العام 2018 شهد </a:t>
            </a:r>
            <a:r>
              <a:rPr lang="ar-SA" sz="1200" b="1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أعلى عدد من الشحنات</a:t>
            </a:r>
            <a:r>
              <a:rPr lang="ar-SA" sz="1200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في أشهر محددة مثل </a:t>
            </a:r>
            <a:r>
              <a:rPr lang="ar-SA" sz="1200" b="1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سبتمبر</a:t>
            </a:r>
            <a:r>
              <a:rPr lang="ar-SA" sz="1200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ونوفمبر و </a:t>
            </a:r>
            <a:r>
              <a:rPr lang="ar-SA" sz="1200" b="1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ديسمبر</a:t>
            </a:r>
            <a:r>
              <a:rPr lang="en-US" sz="1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2018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ar-SA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شهد أعلى زيادة في </a:t>
            </a:r>
            <a:r>
              <a:rPr lang="ar-SA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عدد الشحنات</a:t>
            </a:r>
            <a:r>
              <a:rPr lang="ar-SA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في منتصف ونهاية العام، مع </a:t>
            </a:r>
            <a:r>
              <a:rPr lang="ar-SA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نوفمبر</a:t>
            </a:r>
            <a:r>
              <a:rPr lang="ar-SA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الذي سجل 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250 </a:t>
            </a:r>
            <a:r>
              <a:rPr lang="ar-SA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شحنة</a:t>
            </a:r>
            <a:r>
              <a:rPr lang="ar-SA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و </a:t>
            </a:r>
            <a:r>
              <a:rPr lang="ar-SA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ديسمبر</a:t>
            </a:r>
            <a:r>
              <a:rPr lang="ar-SA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مع 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228 </a:t>
            </a:r>
            <a:r>
              <a:rPr lang="ar-SA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شحنة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2017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ar-SA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كان هناك أيضًا زيادة في الشحنات مقارنة بالسنوات السابقة، ولكن بشكل أقل من 2018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2016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ar-SA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كانت الشحنات أقل بشكل ملحوظ مقارنة بـ 2017 و 2018، حيث كانت </a:t>
            </a:r>
            <a:r>
              <a:rPr lang="ar-SA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ديسمبر</a:t>
            </a:r>
            <a:r>
              <a:rPr lang="ar-SA" sz="12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هي أكثر الأشهر نشاطًا بـ </a:t>
            </a:r>
            <a:r>
              <a:rPr lang="en-US" sz="1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173 </a:t>
            </a:r>
            <a:r>
              <a:rPr lang="ar-SA" sz="12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شحنة</a:t>
            </a:r>
            <a:r>
              <a:rPr lang="en-US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200" kern="0" dirty="0"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200" kern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 algn="r" rtl="1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200" kern="0" dirty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15A815A-3E44-8825-96D2-A7BEE6098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436051"/>
              </p:ext>
            </p:extLst>
          </p:nvPr>
        </p:nvGraphicFramePr>
        <p:xfrm>
          <a:off x="1141413" y="5247186"/>
          <a:ext cx="9906000" cy="1579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39585306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231308915"/>
                    </a:ext>
                  </a:extLst>
                </a:gridCol>
              </a:tblGrid>
              <a:tr h="148814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35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الربع الأدنى</a:t>
                      </a:r>
                      <a:r>
                        <a:rPr lang="en-US" sz="135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ar-SA" sz="120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الربع الأول (يناير - مارس) 2015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742950" marR="0" lvl="1" indent="-28575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Courier New" panose="02070309020205020404" pitchFamily="49" charset="0"/>
                        <a:buChar char="o"/>
                        <a:tabLst>
                          <a:tab pos="914400" algn="l"/>
                        </a:tabLst>
                      </a:pPr>
                      <a:r>
                        <a:rPr lang="ar-SA" sz="120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يناير</a:t>
                      </a:r>
                      <a:r>
                        <a:rPr lang="ar-SA" sz="1200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كان الشهر الأضعف، حيث سجل </a:t>
                      </a:r>
                      <a:r>
                        <a:rPr lang="ar-SA" sz="120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 شحنة</a:t>
                      </a:r>
                      <a:r>
                        <a:rPr lang="ar-SA" sz="1200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في </a:t>
                      </a:r>
                      <a:r>
                        <a:rPr lang="en-US" sz="12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42950" marR="0" lvl="1" indent="-28575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Courier New" panose="02070309020205020404" pitchFamily="49" charset="0"/>
                        <a:buChar char="o"/>
                        <a:tabLst>
                          <a:tab pos="914400" algn="l"/>
                        </a:tabLst>
                      </a:pPr>
                      <a:r>
                        <a:rPr lang="ar-SA" sz="1200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تراجع الشحنات في بداية العام يعكس ضعف النشاط في هذا الربع بشكل عام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ar-SA" sz="135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35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الربع الأعلى</a:t>
                      </a:r>
                      <a:r>
                        <a:rPr lang="en-US" sz="135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ar-SA" sz="120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الربع الأخير (أكتوبر - ديسمبر) 2018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: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742950" marR="0" lvl="1" indent="-28575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Courier New" panose="02070309020205020404" pitchFamily="49" charset="0"/>
                        <a:buChar char="o"/>
                        <a:tabLst>
                          <a:tab pos="914400" algn="l"/>
                        </a:tabLst>
                      </a:pPr>
                      <a:r>
                        <a:rPr lang="ar-SA" sz="120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نوفمبر </a:t>
                      </a:r>
                      <a:r>
                        <a:rPr lang="ar-SA" sz="1200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شهد </a:t>
                      </a:r>
                      <a:r>
                        <a:rPr lang="en-US" sz="12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250 </a:t>
                      </a:r>
                      <a:r>
                        <a:rPr lang="ar-SA" sz="120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شحنة</a:t>
                      </a:r>
                      <a:r>
                        <a:rPr lang="ar-SA" sz="1200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في </a:t>
                      </a:r>
                      <a:r>
                        <a:rPr lang="en-US" sz="12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r>
                        <a:rPr lang="ar-SA" sz="1200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، وهو </a:t>
                      </a:r>
                      <a:r>
                        <a:rPr lang="ar-SA" sz="1200" b="1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أعلى رقم</a:t>
                      </a:r>
                      <a:r>
                        <a:rPr lang="ar-SA" sz="1200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في السنوات الثلاث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742950" marR="0" lvl="1" indent="-28575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SzPts val="1000"/>
                        <a:buFont typeface="Courier New" panose="02070309020205020404" pitchFamily="49" charset="0"/>
                        <a:buChar char="o"/>
                        <a:tabLst>
                          <a:tab pos="914400" algn="l"/>
                        </a:tabLst>
                      </a:pPr>
                      <a:r>
                        <a:rPr lang="ar-SA" sz="1200" kern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هذا يشير إلى زيادة كبيرة في النشاط خلال هذه الفترة</a:t>
                      </a:r>
                      <a:r>
                        <a:rPr lang="en-US" sz="1200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618743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FA61D767-BEC7-E988-85D1-7D19F4EA7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643752"/>
            <a:ext cx="10248245" cy="2570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729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46F60-FA56-B6EA-CF44-E2E496216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8CD0-D904-E31C-76D5-6EB16879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4</a:t>
            </a:r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)</a:t>
            </a:r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Orders and Shipping Performance</a:t>
            </a:r>
            <a:endParaRPr lang="en-US" sz="2400" b="1" i="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9B643-28A7-BDC9-BDA1-33871BF41004}"/>
              </a:ext>
            </a:extLst>
          </p:cNvPr>
          <p:cNvSpPr txBox="1"/>
          <p:nvPr/>
        </p:nvSpPr>
        <p:spPr>
          <a:xfrm>
            <a:off x="699247" y="643751"/>
            <a:ext cx="10690412" cy="6095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endParaRPr lang="en-US" sz="1200" kern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تحليل وضعيات الشحن حسب العملاء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الرسم البياني يعرض توزيع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عدد الشحنات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لكل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عميل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حسب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طريقة الشحن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ctr" rtl="1"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(First Class, Same Day, Second Class, Standard Class).</a:t>
            </a:r>
          </a:p>
          <a:p>
            <a:pPr marL="0" marR="0" algn="r" rtl="1">
              <a:buNone/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النقاط الرئيسية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Emily Phan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سجلت أعلى عدد من الأوامر مع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17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طلبًا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وكانت الطريقة الأكثر استخدامًا هي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 Class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12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طلبًا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Chloris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Kastensmidt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سجلت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طلبًا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منهم 8 شحنات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 Class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كأكثر طريقة شحن استخدامًا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Zuschuss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Carroll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سجلت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طلبًا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أيضًا، حيث تم استخدام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 Class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بشكل رئيسي 11 مرة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Jonathan Doherty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سجلت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طلبًا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وركزت على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 Class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حيث كان هناك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طلبات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algn="r" rtl="1">
              <a:buNone/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الاستنتاجات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 Class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هي الطريقة الأكثر شيوعًا لدى معظم العملاء، وخاصة بالنسبة لـ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Emily Phan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Chloris </a:t>
            </a:r>
            <a:r>
              <a:rPr lang="en-US" sz="12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Kastensmidt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 Class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كانت تفضيلًا قويًا لدى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Jonathan Doherty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 Day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كانت مستخدمة بشكل معتدل من بعض العملاء مثل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Paul Prost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التوصيات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يجب تعزيز خدمات الشحن في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Standard Class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حيث تظهر أنها أكثر شيوعًا بين العملاء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مراقبة الاستخدامات الخاصة بـ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Same Day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Second Class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لتحديد ما إذا كان هناك طلب أكبر لهذه الأنماط في المستقبل</a:t>
            </a: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2C3B93A-CEAB-BDA5-DC9E-25F655EA62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093239"/>
              </p:ext>
            </p:extLst>
          </p:nvPr>
        </p:nvGraphicFramePr>
        <p:xfrm>
          <a:off x="2016415" y="6329223"/>
          <a:ext cx="12915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5853066"/>
                    </a:ext>
                  </a:extLst>
                </a:gridCol>
                <a:gridCol w="1083282">
                  <a:extLst>
                    <a:ext uri="{9D8B030D-6E8A-4147-A177-3AD203B41FA5}">
                      <a16:colId xmlns:a16="http://schemas.microsoft.com/office/drawing/2014/main" val="3231308915"/>
                    </a:ext>
                  </a:extLst>
                </a:gridCol>
              </a:tblGrid>
              <a:tr h="132819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61874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506E911-04FD-FEC8-F4B7-108BE2426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905" y="643752"/>
            <a:ext cx="6854190" cy="2395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3307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6AD87-3ED4-FBD2-C683-1E3B83035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657E-DDCB-218F-32AE-8F3A3B7E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4</a:t>
            </a:r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)</a:t>
            </a:r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Orders and Shipping Performance</a:t>
            </a:r>
            <a:endParaRPr lang="en-US" sz="2400" b="1" i="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82AA8-BF10-5769-BE8D-50F8EA0BA2B9}"/>
              </a:ext>
            </a:extLst>
          </p:cNvPr>
          <p:cNvSpPr txBox="1"/>
          <p:nvPr/>
        </p:nvSpPr>
        <p:spPr>
          <a:xfrm>
            <a:off x="699247" y="643751"/>
            <a:ext cx="10690412" cy="5834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buNone/>
            </a:pP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الرسم البياني يظهر توزيع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المبيعات الإجمالية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حسب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طريقة الشحن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مع تقسيمها إلى أربع فئات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algn="r" rtl="1">
              <a:buNone/>
            </a:pPr>
            <a:r>
              <a:rPr lang="ar-SA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النقاط الرئيسية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 Class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هي الطريقة الأكثر استخدامًا، حيث حققت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$1,341K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من المبيعات،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r" rtl="1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أي ما يعادل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59%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من إجمالي المبيعات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 Class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حققت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$450K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من المبيعات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(20%).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 Class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كانت في المرتبة الثالثة مع مبيعات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$346K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(15%).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 Day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كانت ثاني أكثر الطرق استخدامًا، ولكنها حققت أقل مبيعات بقيمة 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r" rtl="1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$125K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فقط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(6%.</a:t>
            </a:r>
          </a:p>
          <a:p>
            <a:pPr marR="0" lvl="0" algn="r" rtl="1">
              <a:lnSpc>
                <a:spcPct val="150000"/>
              </a:lnSpc>
              <a:buSzPts val="1000"/>
              <a:tabLst>
                <a:tab pos="457200" algn="l"/>
              </a:tabLst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الاستنتاجات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 Class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هي الخيار الأكثر تفضيلًا للعملاء من حيث المبيعات، مما يعني أن هذا الخيار يجب أن يحصل على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أولوية في استراتيجيات التسويق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 Day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تحتاج إلى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مراجعة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حيث تحقق أقل مبيعات رغم كونها واحدة من الخيارات المتاحة للعملاء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هناك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توزيع متوازن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بين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 Class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 Class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ولكن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 Class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تسجل مبيعات أعلى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algn="r" rtl="1">
              <a:buNone/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التوصيات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تعزيز توافر خيار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Standard Class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لأنه يُحقق أعلى مبيعات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تحليل الطلب على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Same Day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لمحاولة زيادة المبيعات في هذه الفئة من خلال عروض خاصة أو تحسينات في الخدمة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استهداف الخيارات المتوازنة مثل 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First Class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و 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Second Class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بشكل متساوٍ لضمان تلبية احتياجات مختلف العملاء</a:t>
            </a:r>
            <a:r>
              <a:rPr lang="en-US" sz="1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B345AAB-7AED-597F-866D-907D20949D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16415" y="6329223"/>
          <a:ext cx="12915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5853066"/>
                    </a:ext>
                  </a:extLst>
                </a:gridCol>
                <a:gridCol w="1083282">
                  <a:extLst>
                    <a:ext uri="{9D8B030D-6E8A-4147-A177-3AD203B41FA5}">
                      <a16:colId xmlns:a16="http://schemas.microsoft.com/office/drawing/2014/main" val="3231308915"/>
                    </a:ext>
                  </a:extLst>
                </a:gridCol>
              </a:tblGrid>
              <a:tr h="132819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61874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608AC0B-D59F-250B-112B-EAEC51C8D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2" y="849773"/>
            <a:ext cx="3585845" cy="2911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4979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DC5BE-56B9-4F3F-08A5-3967C791C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B758-FFC3-514F-72EB-AD43869B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4</a:t>
            </a:r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)</a:t>
            </a:r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Orders and Shipping Performance</a:t>
            </a:r>
            <a:endParaRPr lang="en-US" sz="2400" b="1" i="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04FFF-32CC-57DB-0A30-C0C906DF0B11}"/>
              </a:ext>
            </a:extLst>
          </p:cNvPr>
          <p:cNvSpPr txBox="1"/>
          <p:nvPr/>
        </p:nvSpPr>
        <p:spPr>
          <a:xfrm>
            <a:off x="699247" y="643751"/>
            <a:ext cx="10690412" cy="3371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buNone/>
            </a:pPr>
            <a:r>
              <a:rPr lang="ar-SA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ملخص التحليل</a:t>
            </a:r>
            <a:endParaRPr lang="en-US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كاليفورنيا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هي الولاية الأكثر شحنًا، حيث سجلت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1946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شحنة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تليها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نيويورك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بـ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1097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شحنة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تكساس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جاءت في المرتبة الثالثة مع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973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شحنة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تليها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بنسيلفانيا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بـ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582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شحنة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واشنطن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إلينوي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و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أوهايو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سجلت شحنات تتراوح بين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454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504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شحنة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فلوريدا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سجلت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373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شحنة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بينما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ميشيغان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و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كارولينا الشمالية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كانتا في أسفل القائمة مع شحنات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253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247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على التوالي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algn="r" rtl="1">
              <a:buNone/>
            </a:pPr>
            <a:r>
              <a:rPr lang="ar-SA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الاستنتاجات</a:t>
            </a:r>
            <a:r>
              <a:rPr lang="en-US" sz="16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6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كاليفورنيا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هي الأكثر نشاطًا من حيث الشحنات، تليها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نيويورك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و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تكساس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الولايات الجنوبية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و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الشرقية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مثل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تكساس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و </a:t>
            </a:r>
            <a:r>
              <a:rPr lang="ar-SA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فلوريدا</a:t>
            </a: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تعتبر أسواقًا قوية</a:t>
            </a:r>
            <a:r>
              <a:rPr lang="en-US" sz="1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التوصية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التركيز على الولايات ذات الشحنات العالية مثل كاليفورنيا و نيويورك، مع تعزيز العمليات في الولايات الجنوبية مثل تكساس و فلوريدا</a:t>
            </a:r>
            <a:r>
              <a:rPr lang="en-US" sz="1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F94B556-C45D-F8E5-69A9-38F738C182A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16415" y="6329223"/>
          <a:ext cx="12915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5853066"/>
                    </a:ext>
                  </a:extLst>
                </a:gridCol>
                <a:gridCol w="1083282">
                  <a:extLst>
                    <a:ext uri="{9D8B030D-6E8A-4147-A177-3AD203B41FA5}">
                      <a16:colId xmlns:a16="http://schemas.microsoft.com/office/drawing/2014/main" val="3231308915"/>
                    </a:ext>
                  </a:extLst>
                </a:gridCol>
              </a:tblGrid>
              <a:tr h="132819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61874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D3E6546-49D5-2835-E7B2-A0F374E44F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42" y="3954845"/>
            <a:ext cx="8162364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741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8475F-8CA0-B08F-4512-2CBA065F1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F5E8-2C3F-DB81-8F38-92A24C01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4</a:t>
            </a:r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)</a:t>
            </a:r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Orders and Shipping Performance</a:t>
            </a:r>
            <a:endParaRPr lang="en-US" sz="2400" b="1" i="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8335816-8C98-ED26-E27A-8C31E8240F5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16415" y="6329223"/>
          <a:ext cx="12915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5853066"/>
                    </a:ext>
                  </a:extLst>
                </a:gridCol>
                <a:gridCol w="1083282">
                  <a:extLst>
                    <a:ext uri="{9D8B030D-6E8A-4147-A177-3AD203B41FA5}">
                      <a16:colId xmlns:a16="http://schemas.microsoft.com/office/drawing/2014/main" val="3231308915"/>
                    </a:ext>
                  </a:extLst>
                </a:gridCol>
              </a:tblGrid>
              <a:tr h="132819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6187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271356-8CDF-8ECD-1E28-DCD90CFBD957}"/>
              </a:ext>
            </a:extLst>
          </p:cNvPr>
          <p:cNvSpPr txBox="1"/>
          <p:nvPr/>
        </p:nvSpPr>
        <p:spPr>
          <a:xfrm>
            <a:off x="2124635" y="849772"/>
            <a:ext cx="9722224" cy="5667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Aft>
                <a:spcPts val="800"/>
              </a:spcAft>
            </a:pPr>
            <a:r>
              <a:rPr lang="ar-SA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تحليل جدول المبيعات حسب طريقة الشحن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 Class</a:t>
            </a:r>
            <a:r>
              <a:rPr lang="en-US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هي الأكثر مبيعًا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مع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2945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طلبًا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و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$1,340,831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في المبيعات، </a:t>
            </a: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رغم أن </a:t>
            </a:r>
            <a:r>
              <a:rPr lang="ar-EG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متوسط </a:t>
            </a: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مدة الشحن هي الأطول (5 أيام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algn="r" rtl="1">
              <a:lnSpc>
                <a:spcPct val="150000"/>
              </a:lnSpc>
              <a:buNone/>
            </a:pP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الاستنتاج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على الرغم من أن مدة الشحن هي الأطول، إلا أن تسجل أعلى عدد من الطلبات وأعلى مبيعات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marR="0" algn="r" rtl="1">
              <a:lnSpc>
                <a:spcPct val="150000"/>
              </a:lnSpc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Second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</a:t>
            </a: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جاءت في المرتبة الثانية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مع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944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طلبًا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و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$449,914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في المبيعات، ومتوسط مدة الشحن كانت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3.2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أيام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algn="r" rtl="1">
              <a:lnSpc>
                <a:spcPct val="150000"/>
              </a:lnSpc>
              <a:buNone/>
            </a:pP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الاستنتاج</a:t>
            </a:r>
            <a:r>
              <a:rPr lang="ar-EG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ت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قدم توازنًا جيدًا بين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عدد الطلبات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و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إجمالي المبيعات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مع مدة شحن معقولة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150000"/>
              </a:lnSpc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 Class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سجلت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772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طلبًا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و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$345,572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في المبيعات، مع أسرع متوسط مدة شحن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2.2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يوم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algn="r" rtl="1">
              <a:lnSpc>
                <a:spcPct val="150000"/>
              </a:lnSpc>
              <a:buNone/>
            </a:pP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الاستنتاج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رغم أن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First Class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بها أقل عدد من الطلبات، فإن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إجمالي المبيعات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لا يزال جيدًا، مع مدة شحن قصيرة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algn="r" rtl="1">
              <a:lnSpc>
                <a:spcPct val="150000"/>
              </a:lnSpc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 Day </a:t>
            </a: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كانت الأسرع (0 يوم) لكن بها أقل عدد من الطلبات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(261)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وأقل مبيعات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$125,219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A" sz="1400" b="1" kern="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الاستنتاج</a:t>
            </a:r>
            <a:r>
              <a:rPr lang="ar-S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:هي الطريقة الأسرع ولكن بها أقل عدد من الطلبات وأقل مبيعات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A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التوصيات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تركيز التسويق على 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Standard Class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بسبب العدد الكبير من الطلبات والمبيعات المرتفعة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تحسين عروض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Second Class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لتشجيع المزيد من العملاء على استخدامها، نظرًا للمدة المناسبة والمبيعات الجيدة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زيادة الجهود التسويقية لـ 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Same Day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لجذب المزيد من العملاء لهذه الخدمة السريعة</a:t>
            </a:r>
            <a:endParaRPr lang="en-US" sz="1600" dirty="0">
              <a:solidFill>
                <a:srgbClr val="FF0000"/>
              </a:solidFill>
              <a:highlight>
                <a:srgbClr val="000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B13972-22AE-98C5-E40D-CC6329316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92" y="849771"/>
            <a:ext cx="3522345" cy="2969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31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E262-33EE-4FCE-BBF2-9A46B0D0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260" y="403914"/>
            <a:ext cx="6696301" cy="818396"/>
          </a:xfrm>
        </p:spPr>
        <p:txBody>
          <a:bodyPr>
            <a:normAutofit/>
          </a:bodyPr>
          <a:lstStyle/>
          <a:p>
            <a:r>
              <a:rPr lang="en-US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Business Problem &amp; Objectives</a:t>
            </a:r>
            <a:endParaRPr lang="en-US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0769-F71D-4BEB-AC43-1A4BB4C6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22310"/>
            <a:ext cx="9905999" cy="5243023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🔹 Business Problem:</a:t>
            </a:r>
            <a:endParaRPr lang="en-US" sz="3200" b="1" i="0" u="sng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</a:endParaRPr>
          </a:p>
          <a:p>
            <a:pPr marL="6858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How can we optimize sales performance and profitability?</a:t>
            </a:r>
            <a:endParaRPr lang="en-US" sz="3200" b="0" i="0" dirty="0">
              <a:effectLst/>
              <a:latin typeface="Calibri" panose="020F0502020204030204" pitchFamily="34" charset="0"/>
            </a:endParaRPr>
          </a:p>
          <a:p>
            <a:pPr marL="6858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What are the key sales trends and customer behaviors?</a:t>
            </a:r>
            <a:endParaRPr lang="en-US" sz="3200" b="0" i="0" dirty="0">
              <a:effectLst/>
              <a:latin typeface="Calibri" panose="020F0502020204030204" pitchFamily="34" charset="0"/>
            </a:endParaRPr>
          </a:p>
          <a:p>
            <a:pPr marL="6858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</a:rPr>
              <a:t>How can shipping and inventory be optimized?</a:t>
            </a:r>
          </a:p>
          <a:p>
            <a:pPr marL="0" indent="0" algn="l">
              <a:buNone/>
            </a:pPr>
            <a:r>
              <a:rPr lang="en-US" sz="1800" b="1" i="0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🔹 </a:t>
            </a:r>
            <a:r>
              <a:rPr lang="en-US" b="1" u="sng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Main Objectives:</a:t>
            </a:r>
          </a:p>
          <a:p>
            <a:pPr marL="342900" indent="0" algn="l">
              <a:buNone/>
            </a:pPr>
            <a:r>
              <a:rPr lang="en-US" i="0" dirty="0">
                <a:effectLst/>
                <a:latin typeface="Calibri" panose="020F0502020204030204" pitchFamily="34" charset="0"/>
              </a:rPr>
              <a:t>✅ Identify top-performing products, regions, and customers</a:t>
            </a:r>
          </a:p>
          <a:p>
            <a:pPr marL="342900" indent="0" algn="l">
              <a:buNone/>
            </a:pPr>
            <a:r>
              <a:rPr lang="en-US" i="0" dirty="0">
                <a:effectLst/>
                <a:latin typeface="Calibri" panose="020F0502020204030204" pitchFamily="34" charset="0"/>
              </a:rPr>
              <a:t>✅ Uncover trends, seasonality, and growth opportunities</a:t>
            </a:r>
          </a:p>
          <a:p>
            <a:pPr marL="342900" indent="0" algn="l">
              <a:buNone/>
            </a:pPr>
            <a:r>
              <a:rPr lang="en-US" i="0" dirty="0">
                <a:effectLst/>
                <a:latin typeface="Calibri" panose="020F0502020204030204" pitchFamily="34" charset="0"/>
              </a:rPr>
              <a:t>✅ Maximizing Sales Performance</a:t>
            </a:r>
          </a:p>
          <a:p>
            <a:pPr marL="342900" indent="0" algn="l">
              <a:buNone/>
            </a:pPr>
            <a:r>
              <a:rPr lang="en-US" i="0" dirty="0">
                <a:effectLst/>
                <a:latin typeface="Calibri" panose="020F0502020204030204" pitchFamily="34" charset="0"/>
              </a:rPr>
              <a:t>✅ Understanding Customer Segments &amp; Buying Behavior</a:t>
            </a:r>
          </a:p>
          <a:p>
            <a:pPr marL="342900" indent="0" algn="l">
              <a:buNone/>
            </a:pPr>
            <a:r>
              <a:rPr lang="en-US" i="0" dirty="0">
                <a:effectLst/>
                <a:latin typeface="Calibri" panose="020F0502020204030204" pitchFamily="34" charset="0"/>
              </a:rPr>
              <a:t>✅ Optimizing Shipping &amp; Delivery Times</a:t>
            </a:r>
          </a:p>
          <a:p>
            <a:pPr marL="342900" indent="0" algn="l">
              <a:buNone/>
            </a:pPr>
            <a:r>
              <a:rPr lang="en-US" i="0" dirty="0">
                <a:effectLst/>
                <a:latin typeface="Calibri" panose="020F0502020204030204" pitchFamily="34" charset="0"/>
              </a:rPr>
              <a:t>✅ Identifying Top-Selling Products &amp; Market Trends</a:t>
            </a:r>
          </a:p>
          <a:p>
            <a:pPr marL="342900" indent="0" algn="l">
              <a:buNone/>
            </a:pPr>
            <a:r>
              <a:rPr lang="en-US" i="0" dirty="0">
                <a:effectLst/>
                <a:latin typeface="Calibri" panose="020F0502020204030204" pitchFamily="34" charset="0"/>
              </a:rPr>
              <a:t>✅ Forecast &amp; Anticipating Market Demand (Sales - Customers - Orders)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7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B20A-7430-689E-82D4-1C47911A8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0552-60B6-0C44-551C-084D3B66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5)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Forecasting</a:t>
            </a:r>
            <a:endParaRPr lang="en-US" sz="2400" b="1" i="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82F1D48-3A79-33FC-2297-DDAC0866F2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16415" y="6329223"/>
          <a:ext cx="12915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5853066"/>
                    </a:ext>
                  </a:extLst>
                </a:gridCol>
                <a:gridCol w="1083282">
                  <a:extLst>
                    <a:ext uri="{9D8B030D-6E8A-4147-A177-3AD203B41FA5}">
                      <a16:colId xmlns:a16="http://schemas.microsoft.com/office/drawing/2014/main" val="3231308915"/>
                    </a:ext>
                  </a:extLst>
                </a:gridCol>
              </a:tblGrid>
              <a:tr h="132819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6187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B9AE0C4-4DCB-295D-3A87-8CE15F45A6D6}"/>
              </a:ext>
            </a:extLst>
          </p:cNvPr>
          <p:cNvSpPr txBox="1"/>
          <p:nvPr/>
        </p:nvSpPr>
        <p:spPr>
          <a:xfrm>
            <a:off x="2139400" y="686994"/>
            <a:ext cx="9722224" cy="6139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buNone/>
            </a:pP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التحليل لتوقعات المبيعات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النقاط الرئيسية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المبيعات الفعلية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(2015-2018)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marR="0" lvl="1" indent="-285750" algn="r" rtl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بدأت </a:t>
            </a: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المبيعات في 2015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بـ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$480K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ثم شهدت </a:t>
            </a:r>
            <a:r>
              <a:rPr lang="ar-EG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إنخفاض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في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بـمبيعات قدرها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$459K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r" rtl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في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ارتفعت المبيعات إلى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$600K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واستمرت في النمو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لتصل إلى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$722K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في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التوقعات المستقبلية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(2019-2021)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marR="0" lvl="1" indent="-285750" algn="r" rtl="1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بناءً على الاتجاهات السابقة، يتوقع أن </a:t>
            </a: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تستمر المبيعات في الزيادة</a:t>
            </a:r>
            <a:r>
              <a:rPr lang="en-US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التوقعات تشير إلى نمو مستمر في السنوات القادمة</a:t>
            </a:r>
            <a:r>
              <a:rPr lang="ar-EG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حتى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algn="r" rtl="1">
              <a:buNone/>
            </a:pP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الاستنتاجات</a:t>
            </a:r>
            <a:r>
              <a:rPr lang="en-US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2018</a:t>
            </a:r>
            <a:r>
              <a:rPr lang="en-US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كانت نقطة تحول مهمة، حيث شهدت </a:t>
            </a: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أعلى زيادة في المبيعات</a:t>
            </a:r>
            <a:r>
              <a:rPr lang="ar-SA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مقارنة بالسنوات السابقة</a:t>
            </a:r>
            <a:r>
              <a:rPr lang="en-US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توقعات المبيعات</a:t>
            </a:r>
            <a:r>
              <a:rPr lang="ar-SA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تظهر اتجاهًا إيجابيًا، مما يشير إلى استمرارية النمو في السنوات القادمة</a:t>
            </a:r>
            <a:r>
              <a:rPr lang="en-US" sz="1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التوصيات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مواصلة استراتيجيات النمو المعتمدة في السنوات الماضية، مع تحسين العمليات التسويقية لزيادة المبيعات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تحليل العوامل التي ساهمت في النمو لعام 2018 لتوسيع استراتيجيات النجاح في 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2020 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و 2021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التركيز على الاحتفاظ بالعملاء، استراتيجيات التسعير، و توسيع الأسواق الجديدة لتعظيم إمكانات المبيعات</a:t>
            </a:r>
            <a:r>
              <a:rPr lang="en-US" sz="14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4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E1BA72-7CAA-1D21-B3B0-959070547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635" y="849772"/>
            <a:ext cx="7274858" cy="28481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2493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A5FCB-88A7-FAB9-4D19-E5EFD7AA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B4F3-74E3-889C-F0FB-741CE1A4C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5)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Forecasting</a:t>
            </a:r>
            <a:endParaRPr lang="en-US" sz="2400" b="1" i="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F0FEC9B-C80B-AFF0-4FEE-6B285314CE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16415" y="6329223"/>
          <a:ext cx="12915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5853066"/>
                    </a:ext>
                  </a:extLst>
                </a:gridCol>
                <a:gridCol w="1083282">
                  <a:extLst>
                    <a:ext uri="{9D8B030D-6E8A-4147-A177-3AD203B41FA5}">
                      <a16:colId xmlns:a16="http://schemas.microsoft.com/office/drawing/2014/main" val="3231308915"/>
                    </a:ext>
                  </a:extLst>
                </a:gridCol>
              </a:tblGrid>
              <a:tr h="132819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6187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91F20C8-3568-F03E-9E9B-A98BCAE64F60}"/>
              </a:ext>
            </a:extLst>
          </p:cNvPr>
          <p:cNvSpPr txBox="1"/>
          <p:nvPr/>
        </p:nvSpPr>
        <p:spPr>
          <a:xfrm>
            <a:off x="2124635" y="822878"/>
            <a:ext cx="9722224" cy="5997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buNone/>
            </a:pPr>
            <a:endParaRPr lang="en-US" sz="13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3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3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3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3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3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3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3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3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3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النقاط الرئيسية</a:t>
            </a:r>
            <a:r>
              <a:rPr lang="en-US" sz="13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3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عدد العملاء الفعلي</a:t>
            </a:r>
            <a:r>
              <a:rPr lang="ar-SA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في </a:t>
            </a:r>
            <a:r>
              <a:rPr lang="en-US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2015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كان </a:t>
            </a:r>
            <a:r>
              <a:rPr lang="en-US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589 </a:t>
            </a:r>
            <a:r>
              <a:rPr lang="ar-SA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عميلًا</a:t>
            </a:r>
            <a:r>
              <a:rPr lang="ar-SA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وفي </a:t>
            </a:r>
            <a:r>
              <a:rPr lang="en-US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2016</a:t>
            </a:r>
            <a:r>
              <a:rPr lang="en-US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كان هناك </a:t>
            </a:r>
            <a:r>
              <a:rPr lang="ar-SA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انخفاض طفيف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إلى </a:t>
            </a:r>
            <a:r>
              <a:rPr lang="en-US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567 </a:t>
            </a:r>
            <a:r>
              <a:rPr lang="ar-SA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عميلًا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في </a:t>
            </a:r>
            <a:r>
              <a:rPr lang="en-US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2017</a:t>
            </a:r>
            <a:r>
              <a:rPr lang="ar-SA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بدأت أعداد العملاء 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في </a:t>
            </a:r>
            <a:r>
              <a:rPr lang="ar-SA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الارتفاع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بشكل ملحوظ </a:t>
            </a:r>
            <a:r>
              <a:rPr lang="ar-SA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لتصل إلى </a:t>
            </a:r>
            <a:r>
              <a:rPr lang="en-US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635 </a:t>
            </a:r>
            <a:r>
              <a:rPr lang="ar-SA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عميلًا</a:t>
            </a:r>
            <a:r>
              <a:rPr lang="en-US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في </a:t>
            </a:r>
            <a:r>
              <a:rPr lang="en-US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2018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وصل عدد العملاء إلى </a:t>
            </a:r>
            <a:r>
              <a:rPr lang="en-US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690 </a:t>
            </a:r>
            <a:r>
              <a:rPr lang="ar-SA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عميلًا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مما يعكس </a:t>
            </a:r>
            <a:r>
              <a:rPr lang="ar-SA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نموًا ملحوظًا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خلال هذه السنوات</a:t>
            </a:r>
            <a:r>
              <a:rPr lang="en-US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3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التوقعات المستقبلية</a:t>
            </a:r>
            <a:r>
              <a:rPr lang="en-US" sz="13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(2019 - 2021):</a:t>
            </a:r>
            <a:endParaRPr lang="en-US" sz="13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التوقعات</a:t>
            </a:r>
            <a:r>
              <a:rPr lang="ar-SA" sz="1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تشير إلى </a:t>
            </a:r>
            <a:r>
              <a:rPr lang="ar-SA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استمرار النمو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في عدد العملاء، حيث من المتوقع أن يصل العدد إلى </a:t>
            </a:r>
            <a:r>
              <a:rPr lang="ar-SA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724 عميلًا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في </a:t>
            </a:r>
            <a:r>
              <a:rPr lang="en-US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2020</a:t>
            </a:r>
            <a:r>
              <a:rPr lang="en-US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 </a:t>
            </a:r>
            <a:r>
              <a:rPr lang="ar-SA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800 عميلًا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في </a:t>
            </a:r>
            <a:r>
              <a:rPr lang="en-US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</a:t>
            </a:r>
            <a:r>
              <a:rPr lang="en-US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3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الاستنتاجات</a:t>
            </a:r>
            <a:r>
              <a:rPr lang="en-US" sz="1300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3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2017 </a:t>
            </a:r>
            <a:r>
              <a:rPr lang="ar-SA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 2018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شهدتا </a:t>
            </a:r>
            <a:r>
              <a:rPr lang="ar-SA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زيادة ملحوظة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في </a:t>
            </a:r>
            <a:r>
              <a:rPr lang="ar-SA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عدد العملاء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مقارنة بالسنوات السابقة</a:t>
            </a:r>
            <a:r>
              <a:rPr lang="en-US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التوقعات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تشير إلى </a:t>
            </a:r>
            <a:r>
              <a:rPr lang="ar-SA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زيادة مستمرة</a:t>
            </a:r>
            <a:r>
              <a:rPr lang="ar-SA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في أعداد العملاء حتى </a:t>
            </a:r>
            <a:r>
              <a:rPr lang="en-US" sz="13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</a:t>
            </a:r>
            <a:r>
              <a:rPr lang="en-US" sz="13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التوصيات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الاستمرار في استراتيجيات النمو التي تم اتباعها في 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2017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و 2018 لتعزيز جذب المزيد من العملاء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توسيع العروض الإنتاجية لتلبية احتياجات العملاء وجذب مزيد من المشترين الجدد</a:t>
            </a:r>
            <a:r>
              <a:rPr lang="en-US" sz="13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3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F5359-F635-8E7D-0E20-1BA717362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286" y="626615"/>
            <a:ext cx="6845935" cy="3220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308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2D5ED-94EC-36BA-A7A8-BC3D90DB3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670F-141B-06EA-95D3-891E462B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5)</a:t>
            </a:r>
            <a:r>
              <a:rPr lang="en-US" sz="1600" dirty="0">
                <a:latin typeface="Calibri" panose="020F0502020204030204" pitchFamily="34" charset="0"/>
              </a:rPr>
              <a:t> </a:t>
            </a:r>
            <a:r>
              <a:rPr lang="en-US" sz="2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Forecasting</a:t>
            </a:r>
            <a:endParaRPr lang="en-US" sz="2400" b="1" i="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54F2107B-9A00-3805-E9E8-EF62CA7F98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16415" y="6329223"/>
          <a:ext cx="12915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5853066"/>
                    </a:ext>
                  </a:extLst>
                </a:gridCol>
                <a:gridCol w="1083282">
                  <a:extLst>
                    <a:ext uri="{9D8B030D-6E8A-4147-A177-3AD203B41FA5}">
                      <a16:colId xmlns:a16="http://schemas.microsoft.com/office/drawing/2014/main" val="3231308915"/>
                    </a:ext>
                  </a:extLst>
                </a:gridCol>
              </a:tblGrid>
              <a:tr h="132819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6187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4A8F62-4C18-04B3-CA0F-DD856920AE10}"/>
              </a:ext>
            </a:extLst>
          </p:cNvPr>
          <p:cNvSpPr txBox="1"/>
          <p:nvPr/>
        </p:nvSpPr>
        <p:spPr>
          <a:xfrm>
            <a:off x="2124635" y="822878"/>
            <a:ext cx="9722224" cy="5515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buNone/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تحليل توقعات الأوامر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النقاط الرئيسية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عدد الأوامر الفعلي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في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2015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كان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947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أمرًا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ثم </a:t>
            </a:r>
            <a:r>
              <a:rPr lang="ar-SA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شهدت </a:t>
            </a:r>
            <a:r>
              <a:rPr lang="ar-SA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زيادة تدريجية</a:t>
            </a:r>
            <a:r>
              <a:rPr lang="ar-SA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إلى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1019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أمرًا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في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2016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في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2017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ارتفع عدد الأوامر إلى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1295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أمرًا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</a:t>
            </a:r>
            <a:r>
              <a:rPr lang="ar-SA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مع استمرار الاتجاه التصاعدي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في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2018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وصل عدد الأوامر إلى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1661 </a:t>
            </a: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أمرًا</a:t>
            </a:r>
            <a:r>
              <a:rPr lang="ar-S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</a:t>
            </a:r>
            <a:r>
              <a:rPr lang="ar-SA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مما يعكس </a:t>
            </a:r>
            <a:r>
              <a:rPr lang="ar-SA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نموًا ملحوظًا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algn="r" rtl="1">
              <a:buNone/>
            </a:pPr>
            <a:r>
              <a:rPr lang="ar-SA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التوقعات المستقبلية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(2019 - 2021):</a:t>
            </a: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التوقعات</a:t>
            </a:r>
            <a:r>
              <a:rPr lang="ar-SA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تشير إلى </a:t>
            </a:r>
            <a:r>
              <a:rPr lang="ar-SA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استمرار النمو</a:t>
            </a:r>
            <a:r>
              <a:rPr lang="ar-SA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في عدد الأوامر، حيث من المتوقع أن يصل العدد إلى </a:t>
            </a:r>
            <a:r>
              <a:rPr lang="ar-SA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1875 أمرًا</a:t>
            </a:r>
            <a:r>
              <a:rPr lang="ar-SA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في </a:t>
            </a:r>
            <a:r>
              <a:rPr lang="en-US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2020 </a:t>
            </a: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 </a:t>
            </a:r>
            <a:r>
              <a:rPr lang="ar-SA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2368 أمرًا</a:t>
            </a:r>
            <a:r>
              <a:rPr lang="ar-SA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في </a:t>
            </a:r>
            <a:r>
              <a:rPr lang="en-US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</a:t>
            </a: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buNone/>
            </a:pPr>
            <a:r>
              <a:rPr lang="ar-SA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الاستنتاجات</a:t>
            </a:r>
            <a:r>
              <a:rPr lang="en-US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2017 </a:t>
            </a:r>
            <a:r>
              <a:rPr lang="ar-SA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 2018</a:t>
            </a:r>
            <a:r>
              <a:rPr lang="ar-SA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شهدتا </a:t>
            </a:r>
            <a:r>
              <a:rPr lang="ar-SA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زيادة ملحوظة</a:t>
            </a:r>
            <a:r>
              <a:rPr lang="ar-SA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في </a:t>
            </a:r>
            <a:r>
              <a:rPr lang="ar-SA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عدد الأوامر</a:t>
            </a:r>
            <a:r>
              <a:rPr lang="ar-SA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مقارنة بالسنوات السابقة</a:t>
            </a: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التوقعات</a:t>
            </a:r>
            <a:r>
              <a:rPr lang="ar-SA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تشير إلى </a:t>
            </a:r>
            <a:r>
              <a:rPr lang="ar-SA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زيادة مستمرة</a:t>
            </a:r>
            <a:r>
              <a:rPr lang="ar-SA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في الأوامر حتى </a:t>
            </a:r>
            <a:r>
              <a:rPr lang="en-US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</a:t>
            </a:r>
            <a:r>
              <a:rPr lang="en-US" sz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 rtl="1">
              <a:lnSpc>
                <a:spcPct val="70000"/>
              </a:lnSpc>
              <a:buNone/>
            </a:pP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التوصيات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algn="r" rtl="1">
              <a:lnSpc>
                <a:spcPct val="70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توسيع العمليات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استعد للطلب المتزايد من خلال تحسين سلسلة التوريد و إدارة المخزون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algn="r" rtl="1">
              <a:lnSpc>
                <a:spcPct val="70000"/>
              </a:lnSpc>
              <a:spcAft>
                <a:spcPts val="800"/>
              </a:spcAft>
              <a:buNone/>
            </a:pP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تحسين تجربة العملاء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تعزيز الخدمات لتحفيز الطلبات المتكررة وضمان ولاء العملاء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algn="r" rtl="1">
              <a:lnSpc>
                <a:spcPct val="70000"/>
              </a:lnSpc>
              <a:spcAft>
                <a:spcPts val="800"/>
              </a:spcAft>
            </a:pP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تحسين التسويق والمبيعات</a:t>
            </a:r>
            <a:r>
              <a:rPr lang="en-US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6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استثمار في حملات تسويقية مستهدفة لزيادة التحويلات وتحقيق أقصى استفادة من الإمكانيات البيعية</a:t>
            </a:r>
            <a:r>
              <a:rPr lang="en-US" sz="12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B05647-E2D6-1E51-D626-F88BA7D2E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08" y="716299"/>
            <a:ext cx="6845935" cy="28337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4164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D2A9F-4CA0-1C7A-ECC3-6152762E3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816D-1DF0-E2B8-AA19-6B83EDD2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2788" y="31376"/>
            <a:ext cx="6010835" cy="5925671"/>
          </a:xfrm>
        </p:spPr>
        <p:txBody>
          <a:bodyPr>
            <a:noAutofit/>
          </a:bodyPr>
          <a:lstStyle/>
          <a:p>
            <a:r>
              <a:rPr lang="en-US" sz="75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Thank You </a:t>
            </a:r>
            <a:endParaRPr lang="en-US" sz="7500" b="1" i="0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D545F5F-1870-609B-6EB1-A2A3346F20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16415" y="6329223"/>
          <a:ext cx="129156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95853066"/>
                    </a:ext>
                  </a:extLst>
                </a:gridCol>
                <a:gridCol w="1083282">
                  <a:extLst>
                    <a:ext uri="{9D8B030D-6E8A-4147-A177-3AD203B41FA5}">
                      <a16:colId xmlns:a16="http://schemas.microsoft.com/office/drawing/2014/main" val="3231308915"/>
                    </a:ext>
                  </a:extLst>
                </a:gridCol>
              </a:tblGrid>
              <a:tr h="132819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618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20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B188B-B280-F8D8-0D3D-4130B11CB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8090-4CDF-8223-1FED-974A38C5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260" y="403914"/>
            <a:ext cx="6696301" cy="818396"/>
          </a:xfrm>
        </p:spPr>
        <p:txBody>
          <a:bodyPr>
            <a:normAutofit/>
          </a:bodyPr>
          <a:lstStyle/>
          <a:p>
            <a:r>
              <a:rPr lang="en-US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Business Problem &amp; Objectives</a:t>
            </a:r>
            <a:endParaRPr lang="en-US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82A56-C8AE-EB64-B9C0-27998730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22310"/>
            <a:ext cx="9905999" cy="5243023"/>
          </a:xfrm>
        </p:spPr>
        <p:txBody>
          <a:bodyPr>
            <a:normAutofit/>
          </a:bodyPr>
          <a:lstStyle/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Defining Analytical Questions </a:t>
            </a:r>
            <a:endParaRPr lang="en-US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مروان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سمير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منصور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أحمد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مصطفى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سعد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Data Exploration &amp; Analysis</a:t>
            </a:r>
            <a:r>
              <a:rPr lang="ar-SA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Power Query</a:t>
            </a:r>
            <a:r>
              <a:rPr lang="ar-SA" sz="1800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محمد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صفوت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صابر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هبة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علي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حسين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Dashboard Development</a:t>
            </a:r>
            <a:r>
              <a:rPr lang="ar-SA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Power BI</a:t>
            </a:r>
            <a:r>
              <a:rPr lang="ar-SA" sz="1800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DAX</a:t>
            </a:r>
            <a:r>
              <a:rPr lang="ar-SA" sz="1800" b="1" kern="1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هبة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علي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حسين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محمد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يسري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ابراهيم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Presentation</a:t>
            </a:r>
            <a:endParaRPr lang="en-US" sz="1800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>
              <a:buNone/>
            </a:pPr>
            <a:r>
              <a:rPr lang="ar-SA" sz="1800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الكل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E262-33EE-4FCE-BBF2-9A46B0D0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260" y="403914"/>
            <a:ext cx="6696301" cy="818396"/>
          </a:xfrm>
        </p:spPr>
        <p:txBody>
          <a:bodyPr>
            <a:normAutofit fontScale="90000"/>
          </a:bodyPr>
          <a:lstStyle/>
          <a:p>
            <a:r>
              <a:rPr lang="en-US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key questions your project answers</a:t>
            </a:r>
            <a:endParaRPr lang="en-US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0769-F71D-4BEB-AC43-1A4BB4C6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450911"/>
            <a:ext cx="9905999" cy="3254440"/>
          </a:xfrm>
        </p:spPr>
        <p:txBody>
          <a:bodyPr>
            <a:normAutofit/>
          </a:bodyPr>
          <a:lstStyle/>
          <a:p>
            <a:pPr marL="914400" indent="-457200" algn="l"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</a:rPr>
              <a:t>Sales Analysis (Performance &amp; Trends)</a:t>
            </a:r>
          </a:p>
          <a:p>
            <a:pPr marL="914400" indent="-457200" algn="l"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</a:rPr>
              <a:t>Customer Analysis (Behavior &amp; Profitability)</a:t>
            </a:r>
          </a:p>
          <a:p>
            <a:pPr marL="914400" indent="-457200" algn="l"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</a:rPr>
              <a:t>Product Performance (Best &amp; Worst Performers)</a:t>
            </a:r>
          </a:p>
          <a:p>
            <a:pPr marL="914400" indent="-457200" algn="l"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</a:rPr>
              <a:t>Orders &amp; Shipping Performance</a:t>
            </a:r>
          </a:p>
          <a:p>
            <a:pPr marL="914400" indent="-457200" algn="l">
              <a:buFont typeface="+mj-lt"/>
              <a:buAutoNum type="arabicParenR"/>
            </a:pPr>
            <a:r>
              <a:rPr lang="en-US" dirty="0">
                <a:latin typeface="Calibri" panose="020F0502020204030204" pitchFamily="34" charset="0"/>
              </a:rPr>
              <a:t>Forecasting</a:t>
            </a:r>
          </a:p>
        </p:txBody>
      </p:sp>
    </p:spTree>
    <p:extLst>
      <p:ext uri="{BB962C8B-B14F-4D97-AF65-F5344CB8AC3E}">
        <p14:creationId xmlns:p14="http://schemas.microsoft.com/office/powerpoint/2010/main" val="24863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E262-33EE-4FCE-BBF2-9A46B0D0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1) Sales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0769-F71D-4BEB-AC43-1A4BB4C65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082" y="4298884"/>
            <a:ext cx="10467272" cy="2449348"/>
          </a:xfrm>
        </p:spPr>
        <p:txBody>
          <a:bodyPr>
            <a:normAutofit lnSpcReduction="10000"/>
          </a:bodyPr>
          <a:lstStyle/>
          <a:p>
            <a:pPr algn="r" rtl="1">
              <a:lnSpc>
                <a:spcPct val="115000"/>
              </a:lnSpc>
              <a:spcBef>
                <a:spcPts val="0"/>
              </a:spcBef>
            </a:pPr>
            <a:r>
              <a:rPr lang="ar-SA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نلاحظ بوضوح وجود نمو تدريجي ومستقر في حجم المبيعات السنوية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ar-EG" sz="1800" kern="1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r" rtl="1">
              <a:lnSpc>
                <a:spcPct val="115000"/>
              </a:lnSpc>
              <a:spcBef>
                <a:spcPts val="0"/>
              </a:spcBef>
            </a:pP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حيث ان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الأشهر الأولى من كل عام تُعد الأضعف أداءً، خاصةً شهر فبراير دائمًا يظهر كأحد أقل الشهور في الأداء، بغض النظر عن السنة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r" rtl="1">
              <a:lnSpc>
                <a:spcPct val="115000"/>
              </a:lnSpc>
              <a:spcBef>
                <a:spcPts val="0"/>
              </a:spcBef>
            </a:pPr>
            <a:r>
              <a:rPr lang="ar-SA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وجود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ar-SA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ركود نسبي 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من يناير حتى يوليو</a:t>
            </a:r>
            <a:r>
              <a:rPr lang="ar-EG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حيث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حافظت الإيرادات على استقرار نسبي مع بعض التقلبات الطفيفة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ar-EG" sz="1800" kern="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0" algn="r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🎯</a:t>
            </a:r>
            <a:r>
              <a:rPr lang="ar-SA" sz="1800" kern="0" dirty="0">
                <a:solidFill>
                  <a:srgbClr val="FF0000"/>
                </a:solidFill>
                <a:highlight>
                  <a:srgbClr val="000080"/>
                </a:highlight>
                <a:latin typeface="Segoe UI Emoji" panose="020B0502040204020203" pitchFamily="34" charset="0"/>
              </a:rPr>
              <a:t>فرصة</a:t>
            </a:r>
            <a:r>
              <a:rPr lang="en-US" sz="1800" i="1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يمكن استهداف هذه الفترة بحملات لتحفيز الشراء أو العروض الترويجية لكسر الركود</a:t>
            </a: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ar-EG" sz="1800" kern="100" dirty="0">
              <a:solidFill>
                <a:srgbClr val="FF0000"/>
              </a:solidFill>
              <a:highlight>
                <a:srgbClr val="000080"/>
              </a:highlight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2713" indent="-112713" algn="ctr" rtl="1">
              <a:lnSpc>
                <a:spcPct val="115000"/>
              </a:lnSpc>
              <a:spcBef>
                <a:spcPts val="0"/>
              </a:spcBef>
            </a:pPr>
            <a:r>
              <a:rPr lang="ar-SA" sz="1800" b="1" kern="0" dirty="0">
                <a:latin typeface="Calibri" panose="020F0502020204030204" pitchFamily="34" charset="0"/>
                <a:cs typeface="Times New Roman" panose="02020603050405020304" pitchFamily="18" charset="0"/>
              </a:rPr>
              <a:t>مواسم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الذروة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تبرز أشهر سبتمبر، ونوفمبر وديسمبر كمواسم تحقق فيها الإيرادات أعلى معدلاتها، خاصة في عامي 2017 و2018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0" algn="r" rtl="1">
              <a:buNone/>
            </a:pP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🎯</a:t>
            </a:r>
            <a:r>
              <a:rPr lang="ar-SA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تحليل استراتيجيات 2018</a:t>
            </a: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ar-SA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لتكرار النجاحات في باقي أشهر السنة</a:t>
            </a: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ar-EG" sz="1800" kern="0" dirty="0">
              <a:solidFill>
                <a:srgbClr val="FF0000"/>
              </a:solidFill>
              <a:effectLst/>
              <a:highlight>
                <a:srgbClr val="000080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0" algn="r" rtl="1">
              <a:buNone/>
            </a:pP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🎯</a:t>
            </a:r>
            <a:r>
              <a:rPr lang="ar-SA" sz="1800" kern="0" dirty="0">
                <a:solidFill>
                  <a:srgbClr val="FF0000"/>
                </a:solidFill>
                <a:highlight>
                  <a:srgbClr val="000080"/>
                </a:highlight>
                <a:latin typeface="Calibri" panose="020F0502020204030204" pitchFamily="34" charset="0"/>
                <a:cs typeface="Times New Roman" panose="02020603050405020304" pitchFamily="18" charset="0"/>
              </a:rPr>
              <a:t>الاستفادة</a:t>
            </a:r>
            <a:r>
              <a:rPr lang="ar-SA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من النماذج التنبؤية</a:t>
            </a: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ar-SA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لتوقّع فترات الذروة وتوزيع الموارد بذكاء</a:t>
            </a: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0" algn="r">
              <a:buNone/>
            </a:pPr>
            <a:endParaRPr lang="en-US" sz="1800" b="1" kern="0" dirty="0"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52B323-9018-4D2C-8C5E-34F80007E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128" y="680925"/>
            <a:ext cx="6571744" cy="35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9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E262-33EE-4FCE-BBF2-9A46B0D0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1) Sales Analysis: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9AF184-F384-5694-DFF1-C89ADE9F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187" y="1592114"/>
            <a:ext cx="10467272" cy="4239189"/>
          </a:xfrm>
        </p:spPr>
        <p:txBody>
          <a:bodyPr>
            <a:noAutofit/>
          </a:bodyPr>
          <a:lstStyle/>
          <a:p>
            <a:pPr marL="0" marR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1) </a:t>
            </a:r>
            <a:r>
              <a:rPr lang="ar-SA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التكنولوجيا </a:t>
            </a:r>
            <a:r>
              <a:rPr lang="ar-EG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ar-SA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الرابحة</a:t>
            </a:r>
            <a:r>
              <a:rPr lang="ar-EG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ar-SA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تقود السوق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Top Sellers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8925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منتجات فئة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(التكنولوجيا) مثل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Phones </a:t>
            </a:r>
            <a:endParaRPr lang="ar-E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8925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Machines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Accessories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تظهر هيمنة واضحة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8925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Phones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تصدّرت القائمة بـ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$328K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مما يدل على طلب مرتفع جدًا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endParaRPr lang="ar-E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8925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EG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2) </a:t>
            </a:r>
            <a:r>
              <a:rPr lang="ar-SA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الأثاث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Furniture  </a:t>
            </a:r>
            <a:r>
              <a:rPr lang="ar-SA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أيضًا ذو أداء قوي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288925" algn="r" rtl="1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Chairs </a:t>
            </a: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ت</a:t>
            </a:r>
            <a:r>
              <a:rPr lang="ar-SA" sz="1800" dirty="0" err="1">
                <a:latin typeface="Times New Roman" panose="02020603050405020304" pitchFamily="18" charset="0"/>
              </a:rPr>
              <a:t>قترب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من المركز الأول بـ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$323K.</a:t>
            </a:r>
            <a:endParaRPr lang="ar-E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288925" algn="r" rtl="1">
              <a:lnSpc>
                <a:spcPct val="115000"/>
              </a:lnSpc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r" rtl="1">
              <a:lnSpc>
                <a:spcPct val="115000"/>
              </a:lnSpc>
              <a:spcBef>
                <a:spcPts val="0"/>
              </a:spcBef>
              <a:buNone/>
            </a:pPr>
            <a:r>
              <a:rPr lang="ar-EG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3) </a:t>
            </a:r>
            <a:r>
              <a:rPr lang="ar-SA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مستلزمات المكاتب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Office Supplies</a:t>
            </a:r>
            <a:r>
              <a:rPr lang="ar-SA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تتوسط الأداء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34448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فئة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Office Supplies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سجلت أداءً جيدًا نسبيًا، مع تميز في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Binders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، لكنها أقل من التكنولوجيا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ar-E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34448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ar-E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1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🎯 </a:t>
            </a:r>
            <a:r>
              <a:rPr lang="ar-SA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التركيز على التقنية</a:t>
            </a: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تعزيز تسويق </a:t>
            </a: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Phones </a:t>
            </a:r>
            <a:r>
              <a:rPr lang="ar-EG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sz="1800" kern="0" dirty="0">
                <a:solidFill>
                  <a:srgbClr val="FF0000"/>
                </a:solidFill>
                <a:highlight>
                  <a:srgbClr val="000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Machines </a:t>
            </a:r>
            <a:r>
              <a:rPr lang="ar-EG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للحفاظ على الصدارة</a:t>
            </a: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solidFill>
                <a:srgbClr val="FF0000"/>
              </a:solidFill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914400" algn="l"/>
              </a:tabLst>
            </a:pP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🎯 </a:t>
            </a:r>
            <a:r>
              <a:rPr lang="ar-SA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تسليط الضوء على الأثاث</a:t>
            </a: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EG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الاهتمام بعمل خطة اعلانية</a:t>
            </a:r>
            <a:r>
              <a:rPr lang="ar-SA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Chairs </a:t>
            </a:r>
            <a:r>
              <a:rPr lang="ar-EG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Tables </a:t>
            </a:r>
            <a:r>
              <a:rPr lang="ar-EG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كـ "أساسيات مساحة العمل" لتعزيز المبيعات</a:t>
            </a: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solidFill>
                <a:srgbClr val="FF0000"/>
              </a:solidFill>
              <a:effectLst/>
              <a:highlight>
                <a:srgbClr val="00008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344488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6C3930-BAC2-43F4-993E-526C19ED0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40" y="621099"/>
            <a:ext cx="5314883" cy="33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00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E262-33EE-4FCE-BBF2-9A46B0D0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1) Sales Analysis: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BB3788-04BD-F7E2-C299-7FFB9B6F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448" y="2022924"/>
            <a:ext cx="10467272" cy="4803699"/>
          </a:xfrm>
        </p:spPr>
        <p:txBody>
          <a:bodyPr>
            <a:noAutofit/>
          </a:bodyPr>
          <a:lstStyle/>
          <a:p>
            <a:pPr marL="0" marR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New York City </a:t>
            </a:r>
            <a:r>
              <a:rPr lang="ar-EG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المحرك الأول للمبيعات (252.5 الف دولار)</a:t>
            </a:r>
          </a:p>
          <a:p>
            <a:pPr marL="457200" marR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547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 </a:t>
            </a: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المدينة بتحقق أعلى قيمة مبيعات، وهذا يعكس كثافة </a:t>
            </a:r>
            <a:r>
              <a:rPr lang="ar-EG" sz="1800" dirty="0">
                <a:latin typeface="Times New Roman" panose="02020603050405020304" pitchFamily="18" charset="0"/>
              </a:rPr>
              <a:t>سكانية</a:t>
            </a:r>
          </a:p>
          <a:p>
            <a:pPr marL="457200" marR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5475" algn="l"/>
              </a:tabLst>
            </a:pP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مرتفعة وقوة شرائية عالية.</a:t>
            </a:r>
          </a:p>
          <a:p>
            <a:pPr marL="0" marR="0" indent="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5475" algn="l"/>
              </a:tabLst>
            </a:pP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 </a:t>
            </a:r>
            <a:r>
              <a:rPr lang="ar-EG" sz="1800" dirty="0">
                <a:latin typeface="Times New Roman" panose="02020603050405020304" pitchFamily="18" charset="0"/>
              </a:rPr>
              <a:t>لابد</a:t>
            </a: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ان نحافظ على وجود قوي في </a:t>
            </a:r>
            <a:r>
              <a:rPr lang="ar-EG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السوقوزيادة</a:t>
            </a: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الاستثمار في </a:t>
            </a:r>
          </a:p>
          <a:p>
            <a:pPr marL="0" marR="0" indent="4572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625475" algn="l"/>
              </a:tabLst>
            </a:pP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الحملات المستهدفة لتوسيع الحصة السوقية.</a:t>
            </a:r>
          </a:p>
          <a:p>
            <a:pPr marL="0" marR="0" indent="55563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Los Angeles </a:t>
            </a:r>
            <a:r>
              <a:rPr lang="ar-EG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المنافس الأقرب (173.4 الف دولار)</a:t>
            </a:r>
          </a:p>
          <a:p>
            <a:pPr marL="0" marR="0" indent="690563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	 </a:t>
            </a: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تحتاج لدراسة إمكانية تقوية استراتيجيات التسويق وعمل حملات إعلانية وعروض قوية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112713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Seattle, San Francisco, Philadelphia </a:t>
            </a:r>
            <a:r>
              <a:rPr lang="ar-EG" sz="18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ar-SA" sz="18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الثلاثي الذهبي</a:t>
            </a:r>
            <a:r>
              <a:rPr lang="ar-EG" sz="1800" b="1" u="sng" dirty="0">
                <a:solidFill>
                  <a:srgbClr val="FFFF00"/>
                </a:solidFill>
                <a:latin typeface="Times New Roman" panose="02020603050405020304" pitchFamily="18" charset="0"/>
              </a:rPr>
              <a:t> (مبيعات من 109 الف – 116 الف دولار)</a:t>
            </a:r>
          </a:p>
          <a:p>
            <a:pPr marL="625475" indent="288925" algn="r" rtl="1">
              <a:lnSpc>
                <a:spcPct val="115000"/>
              </a:lnSpc>
              <a:spcBef>
                <a:spcPts val="0"/>
              </a:spcBef>
            </a:pPr>
            <a:r>
              <a:rPr lang="ar-EG" sz="1800" dirty="0">
                <a:latin typeface="Times New Roman" panose="02020603050405020304" pitchFamily="18" charset="0"/>
              </a:rPr>
              <a:t>حيث تتقارب حجم مبيعاتهم ويمكن الاستفادة منهم كنقاط توزيع رئيسية لدعم باقي المدن المجاورة</a:t>
            </a:r>
          </a:p>
          <a:p>
            <a:pPr marL="0" marR="0" algn="r" rtl="1">
              <a:spcAft>
                <a:spcPts val="0"/>
              </a:spcAft>
            </a:pPr>
            <a:r>
              <a:rPr lang="ar-SA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مناطق تحتاج تدخل</a:t>
            </a:r>
            <a:r>
              <a:rPr lang="en-US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ar-EG" sz="1800" b="1" u="sng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Houston, Chicago, San Diego, Jacksonville, Detroit</a:t>
            </a:r>
            <a:r>
              <a:rPr lang="ar-EG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ar-EG" sz="1800" b="1" u="sng" dirty="0">
                <a:solidFill>
                  <a:srgbClr val="FFFF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ب</a:t>
            </a:r>
            <a:r>
              <a:rPr lang="ar-SA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مبيعات: أقل من </a:t>
            </a:r>
            <a:r>
              <a:rPr lang="ar-EG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65 الف دولار</a:t>
            </a:r>
            <a:endParaRPr lang="en-US" sz="1800" b="1" u="sng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رغم ان هذه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المدن </a:t>
            </a: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متواجدة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في </a:t>
            </a: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اعلي 10 مدن مبيعا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إلا إن أرقام المبيعات أقل بكتير، </a:t>
            </a: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وهذا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يشير إما لقلة الطلب أو ضعف الاستهداف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ar-E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marR="0" lvl="1" indent="0" algn="r" rtl="1">
              <a:buSzPts val="1000"/>
              <a:buNone/>
              <a:tabLst>
                <a:tab pos="914400" algn="l"/>
              </a:tabLst>
            </a:pP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🎯 </a:t>
            </a:r>
            <a:r>
              <a:rPr lang="ar-EG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 </a:t>
            </a:r>
            <a:r>
              <a:rPr lang="ar-SA" sz="180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تحليل سلوك العميل في المدن دي</a:t>
            </a:r>
            <a:r>
              <a:rPr lang="en-US" sz="180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r" rtl="1">
              <a:buSzPts val="1000"/>
              <a:buNone/>
              <a:tabLst>
                <a:tab pos="914400" algn="l"/>
              </a:tabLst>
            </a:pP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🎯 </a:t>
            </a:r>
            <a:r>
              <a:rPr lang="ar-EG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 </a:t>
            </a:r>
            <a:r>
              <a:rPr lang="ar-SA" sz="180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إعادة تقييم الحملات التسويقية وأساليب التوزيع</a:t>
            </a:r>
            <a:r>
              <a:rPr lang="en-US" sz="180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8B57B5-2368-4B66-81EC-87F24A3F2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40" y="631859"/>
            <a:ext cx="5493144" cy="31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6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E262-33EE-4FCE-BBF2-9A46B0D0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940" y="31377"/>
            <a:ext cx="7728061" cy="818396"/>
          </a:xfrm>
        </p:spPr>
        <p:txBody>
          <a:bodyPr>
            <a:normAutofit/>
          </a:bodyPr>
          <a:lstStyle/>
          <a:p>
            <a:r>
              <a:rPr lang="en-US" sz="2400" b="1" i="0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1) Sales Analysis: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BCD1F8-FA89-F135-11FB-12B544A7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448" y="453999"/>
            <a:ext cx="10467272" cy="6259622"/>
          </a:xfrm>
        </p:spPr>
        <p:txBody>
          <a:bodyPr>
            <a:noAutofit/>
          </a:bodyPr>
          <a:lstStyle/>
          <a:p>
            <a:pPr marL="0" marR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West </a:t>
            </a:r>
            <a:r>
              <a:rPr lang="ar-EG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السوق الذهبي</a:t>
            </a:r>
          </a:p>
          <a:p>
            <a:pPr marL="0" marR="0" lvl="0" indent="0" algn="r" rtl="1">
              <a:lnSpc>
                <a:spcPct val="80000"/>
              </a:lnSpc>
              <a:spcBef>
                <a:spcPts val="0"/>
              </a:spcBef>
              <a:spcAft>
                <a:spcPts val="500"/>
              </a:spcAft>
              <a:buSzPts val="1000"/>
              <a:buNone/>
              <a:tabLst>
                <a:tab pos="457200" algn="l"/>
              </a:tabLst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أعلى مبيعات  بين كل المناطق بـ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$581.5K</a:t>
            </a:r>
          </a:p>
          <a:p>
            <a:pPr marL="0" marR="0" lvl="0" indent="0" algn="r" rtl="1">
              <a:lnSpc>
                <a:spcPct val="80000"/>
              </a:lnSpc>
              <a:buSzPts val="1000"/>
              <a:buNone/>
              <a:tabLst>
                <a:tab pos="457200" algn="l"/>
              </a:tabLst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أعلى عدد طلبات بـ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2,450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طلب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r" rtl="1">
              <a:lnSpc>
                <a:spcPct val="80000"/>
              </a:lnSpc>
              <a:buSzPts val="1000"/>
              <a:buNone/>
              <a:tabLst>
                <a:tab pos="457200" algn="l"/>
              </a:tabLst>
            </a:pP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هذا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السوق هو الأقوى من حيث الكمية </a:t>
            </a: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و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المبيعات مرتفعة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 algn="r" rtl="1">
              <a:buSzPts val="1000"/>
              <a:buNone/>
              <a:tabLst>
                <a:tab pos="457200" algn="l"/>
              </a:tabLst>
            </a:pPr>
            <a:r>
              <a:rPr lang="en-US" sz="1800" kern="0" dirty="0">
                <a:solidFill>
                  <a:srgbClr val="FF0000"/>
                </a:solidFill>
                <a:effectLst/>
                <a:highlight>
                  <a:srgbClr val="000080"/>
                </a:highlight>
                <a:latin typeface="Segoe UI Emoji" panose="020B0502040204020203" pitchFamily="34" charset="0"/>
                <a:ea typeface="Times New Roman" panose="02020603050405020304" pitchFamily="18" charset="0"/>
              </a:rPr>
              <a:t>🎯 </a:t>
            </a:r>
            <a:r>
              <a:rPr lang="ar-SA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الحفاظ على الأداء و</a:t>
            </a:r>
            <a:r>
              <a:rPr lang="ar-EG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والامتداد </a:t>
            </a:r>
            <a:r>
              <a:rPr lang="ar-SA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بمنتجات جديدة أو خدمات إضافية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ar-E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East </a:t>
            </a:r>
            <a:r>
              <a:rPr lang="ar-SA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النمو المستقر</a:t>
            </a:r>
            <a:endParaRPr lang="en-US" sz="18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r" rtl="1">
              <a:lnSpc>
                <a:spcPct val="70000"/>
              </a:lnSpc>
              <a:spcBef>
                <a:spcPts val="0"/>
              </a:spcBef>
              <a:spcAft>
                <a:spcPts val="500"/>
              </a:spcAft>
              <a:buSzPts val="1000"/>
              <a:tabLst>
                <a:tab pos="457200" algn="l"/>
              </a:tabLst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مبيعات قوية ثاني أعلى بـ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$497.8K</a:t>
            </a:r>
          </a:p>
          <a:p>
            <a:pPr marR="0" lvl="0" algn="r" rtl="1">
              <a:lnSpc>
                <a:spcPct val="70000"/>
              </a:lnSpc>
              <a:buSzPts val="1000"/>
              <a:tabLst>
                <a:tab pos="457200" algn="l"/>
              </a:tabLst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عدد طلبات جيد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2,133</a:t>
            </a:r>
          </a:p>
          <a:p>
            <a:pPr marR="0" lvl="0" algn="r" rtl="1">
              <a:lnSpc>
                <a:spcPct val="70000"/>
              </a:lnSpc>
              <a:buSzPts val="1000"/>
              <a:tabLst>
                <a:tab pos="457200" algn="l"/>
              </a:tabLst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فيه توازن ممتاز بين عدد الطلبات والمبيعات</a:t>
            </a: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وهذا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يدل على وجود </a:t>
            </a:r>
            <a:endParaRPr lang="ar-EG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r" rtl="1">
              <a:lnSpc>
                <a:spcPct val="70000"/>
              </a:lnSpc>
              <a:buSzPts val="1000"/>
              <a:tabLst>
                <a:tab pos="457200" algn="l"/>
              </a:tabLst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طلب قوي وقاعدة عملاء مستقرة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 algn="r" rtl="1">
              <a:spcBef>
                <a:spcPts val="500"/>
              </a:spcBef>
              <a:spcAft>
                <a:spcPts val="500"/>
              </a:spcAft>
              <a:buSzPts val="1000"/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🎯 </a:t>
            </a:r>
            <a:r>
              <a:rPr lang="ar-SA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الاستثمار وتحسين تجربة العملاء ممكن يحافظ ويعزز النمو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indent="0" algn="r" rtl="1">
              <a:spcAft>
                <a:spcPts val="0"/>
              </a:spcAft>
              <a:buNone/>
            </a:pPr>
            <a:r>
              <a:rPr lang="en-US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Central </a:t>
            </a:r>
            <a:r>
              <a:rPr lang="ar-SA" sz="1800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أداء متوسط</a:t>
            </a:r>
            <a:endParaRPr lang="en-US" sz="18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r" rtl="1">
              <a:lnSpc>
                <a:spcPct val="70000"/>
              </a:lnSpc>
              <a:spcBef>
                <a:spcPts val="0"/>
              </a:spcBef>
              <a:spcAft>
                <a:spcPts val="500"/>
              </a:spcAft>
              <a:buSzPts val="1000"/>
              <a:buNone/>
              <a:tabLst>
                <a:tab pos="457200" algn="l"/>
              </a:tabLst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مبيعات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$323.9K</a:t>
            </a:r>
          </a:p>
          <a:p>
            <a:pPr marL="0" marR="0" lvl="0" indent="0" algn="r" rtl="1">
              <a:lnSpc>
                <a:spcPct val="70000"/>
              </a:lnSpc>
              <a:buSzPts val="1000"/>
              <a:buNone/>
              <a:tabLst>
                <a:tab pos="457200" algn="l"/>
              </a:tabLst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عدد طلبات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متوسط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1709</a:t>
            </a:r>
            <a:r>
              <a:rPr lang="ar-EG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طلب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r" rtl="1">
              <a:lnSpc>
                <a:spcPct val="70000"/>
              </a:lnSpc>
              <a:buSzPts val="1000"/>
              <a:buNone/>
              <a:tabLst>
                <a:tab pos="457200" algn="l"/>
              </a:tabLst>
            </a:pP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المنطقة فيها إمكانيات، لكن محتاجة تدخل بسيط عشان نرفع المبيعات</a:t>
            </a:r>
            <a:r>
              <a:rPr lang="ar-S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ar-S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في الحملات التسويقية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0" lvl="0" indent="0" algn="r" rtl="1">
              <a:lnSpc>
                <a:spcPct val="70000"/>
              </a:lnSpc>
              <a:buSzPts val="1000"/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🎯 </a:t>
            </a:r>
            <a:r>
              <a:rPr lang="ar-EG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 ي</a:t>
            </a:r>
            <a:r>
              <a:rPr lang="ar-SA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مكن </a:t>
            </a:r>
            <a:r>
              <a:rPr lang="ar-EG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دراسة</a:t>
            </a:r>
            <a:r>
              <a:rPr lang="ar-SA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 الحملات الترويجية الناجحة في</a:t>
            </a:r>
            <a:r>
              <a:rPr lang="en-US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 East </a:t>
            </a:r>
            <a:r>
              <a:rPr lang="ar-SA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و</a:t>
            </a:r>
            <a:r>
              <a:rPr lang="en-US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West </a:t>
            </a:r>
            <a:r>
              <a:rPr lang="ar-SA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ونكررها هنا</a:t>
            </a:r>
            <a:r>
              <a:rPr lang="en-US" sz="18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.</a:t>
            </a:r>
          </a:p>
          <a:p>
            <a:pPr marL="0" marR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ar-EG" sz="1800" kern="0" dirty="0">
              <a:solidFill>
                <a:srgbClr val="FF0000"/>
              </a:solidFill>
              <a:highlight>
                <a:srgbClr val="00008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C9BCA-76E5-44BD-B7F2-60F362379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41" y="653182"/>
            <a:ext cx="5653564" cy="3301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BC73ED-02E8-6655-72F4-A52C7110719D}"/>
              </a:ext>
            </a:extLst>
          </p:cNvPr>
          <p:cNvSpPr txBox="1"/>
          <p:nvPr/>
        </p:nvSpPr>
        <p:spPr>
          <a:xfrm>
            <a:off x="68280" y="4548355"/>
            <a:ext cx="5197643" cy="2587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 rtl="1">
              <a:spcAft>
                <a:spcPts val="0"/>
              </a:spcAft>
            </a:pPr>
            <a:r>
              <a:rPr lang="en-US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South </a:t>
            </a:r>
            <a:r>
              <a:rPr lang="ar-SA" b="1" u="sng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نقطة الضعف</a:t>
            </a:r>
            <a:endParaRPr lang="en-US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0" lvl="0" algn="r" rtl="1">
              <a:spcBef>
                <a:spcPts val="0"/>
              </a:spcBef>
              <a:spcAft>
                <a:spcPts val="500"/>
              </a:spcAft>
              <a:buSzPts val="1000"/>
              <a:tabLst>
                <a:tab pos="457200" algn="l"/>
              </a:tabLst>
            </a:pP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أقل مبيعات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$159.1K</a:t>
            </a:r>
          </a:p>
          <a:p>
            <a:pPr marR="0" lvl="0" algn="r" rtl="1">
              <a:buSzPts val="1000"/>
              <a:tabLst>
                <a:tab pos="457200" algn="l"/>
              </a:tabLst>
            </a:pP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أقل عدد طلبات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597</a:t>
            </a:r>
          </a:p>
          <a:p>
            <a:pPr marR="0" lvl="0" algn="r" rtl="1">
              <a:buSzPts val="1000"/>
              <a:tabLst>
                <a:tab pos="457200" algn="l"/>
              </a:tabLst>
            </a:pPr>
            <a:r>
              <a:rPr lang="ar-SA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المنطقة أداءها ضعيف جدًا، سواء في الحجم أو القيمة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R="0" lvl="1" algn="r" rtl="1">
              <a:buSzPts val="1000"/>
              <a:tabLst>
                <a:tab pos="914400" algn="l"/>
              </a:tabLst>
            </a:pPr>
            <a:r>
              <a:rPr lang="en-US" sz="1200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🎯</a:t>
            </a:r>
            <a:r>
              <a:rPr lang="en-US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 </a:t>
            </a:r>
            <a:r>
              <a:rPr lang="ar-SA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نحلل أسباب ضعف الطلب (هل هو بسبب ضعف الوعي؟ مشاكل لوجستية؟)</a:t>
            </a:r>
            <a:r>
              <a:rPr lang="en-US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.</a:t>
            </a:r>
          </a:p>
          <a:p>
            <a:pPr marR="0" lvl="1" algn="r" rtl="1">
              <a:buSzPts val="1000"/>
              <a:tabLst>
                <a:tab pos="914400" algn="l"/>
              </a:tabLst>
            </a:pPr>
            <a:r>
              <a:rPr lang="en-US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🎯 </a:t>
            </a:r>
            <a:r>
              <a:rPr lang="ar-SA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تجربة عروض حصرية أو توسيع التغطية الجغرافية</a:t>
            </a:r>
            <a:r>
              <a:rPr lang="en-US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.</a:t>
            </a:r>
          </a:p>
          <a:p>
            <a:pPr marR="0" lvl="1" algn="r" rtl="1">
              <a:buSzPts val="1000"/>
              <a:tabLst>
                <a:tab pos="914400" algn="l"/>
              </a:tabLst>
            </a:pPr>
            <a:r>
              <a:rPr lang="en-US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🎯 </a:t>
            </a:r>
            <a:r>
              <a:rPr lang="ar-SA" dirty="0">
                <a:solidFill>
                  <a:srgbClr val="FF0000"/>
                </a:solidFill>
                <a:highlight>
                  <a:srgbClr val="000080"/>
                </a:highlight>
                <a:latin typeface="Times New Roman" panose="02020603050405020304" pitchFamily="18" charset="0"/>
              </a:rPr>
              <a:t>دراسة تسعير المنتجات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372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4801</Words>
  <Application>Microsoft Office PowerPoint</Application>
  <PresentationFormat>Widescreen</PresentationFormat>
  <Paragraphs>527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Aptos</vt:lpstr>
      <vt:lpstr>Arial</vt:lpstr>
      <vt:lpstr>Calibri</vt:lpstr>
      <vt:lpstr>Calibri Light</vt:lpstr>
      <vt:lpstr>Courier New</vt:lpstr>
      <vt:lpstr>Elephant</vt:lpstr>
      <vt:lpstr>Segoe UI Emoji</vt:lpstr>
      <vt:lpstr>Symbol</vt:lpstr>
      <vt:lpstr>Times New Roman</vt:lpstr>
      <vt:lpstr>Tw Cen MT</vt:lpstr>
      <vt:lpstr>Circuit</vt:lpstr>
      <vt:lpstr>Super Store</vt:lpstr>
      <vt:lpstr>PowerPoint Presentation</vt:lpstr>
      <vt:lpstr>Business Problem &amp; Objectives</vt:lpstr>
      <vt:lpstr>Business Problem &amp; Objectives</vt:lpstr>
      <vt:lpstr>key questions your project answers</vt:lpstr>
      <vt:lpstr>1) Sales Analysis:</vt:lpstr>
      <vt:lpstr>1) Sales Analysis:</vt:lpstr>
      <vt:lpstr>1) Sales Analysis:</vt:lpstr>
      <vt:lpstr>1) Sales Analysis:</vt:lpstr>
      <vt:lpstr>1) Sales Analysis:</vt:lpstr>
      <vt:lpstr>1) Sales Analysis:</vt:lpstr>
      <vt:lpstr>1) Sales Analysis:</vt:lpstr>
      <vt:lpstr>2)Customer Analysis</vt:lpstr>
      <vt:lpstr>2)Customer Analysis</vt:lpstr>
      <vt:lpstr>2)Customer Analysis</vt:lpstr>
      <vt:lpstr>2)Customer Analysis</vt:lpstr>
      <vt:lpstr>2)Customer Analysis</vt:lpstr>
      <vt:lpstr>2)Customer Analysis</vt:lpstr>
      <vt:lpstr>2)Customer Analysis</vt:lpstr>
      <vt:lpstr>3)Product Performance</vt:lpstr>
      <vt:lpstr>3)Product Performance</vt:lpstr>
      <vt:lpstr>3)Product Performance</vt:lpstr>
      <vt:lpstr>3)Product Performance</vt:lpstr>
      <vt:lpstr>3)Product Performance</vt:lpstr>
      <vt:lpstr>4)Orders and Shipping Performance</vt:lpstr>
      <vt:lpstr>4)Orders and Shipping Performance</vt:lpstr>
      <vt:lpstr>4)Orders and Shipping Performance</vt:lpstr>
      <vt:lpstr>4)Orders and Shipping Performance</vt:lpstr>
      <vt:lpstr>4)Orders and Shipping Performance</vt:lpstr>
      <vt:lpstr>5) Forecasting</vt:lpstr>
      <vt:lpstr>5) Forecasting</vt:lpstr>
      <vt:lpstr>5) Forecasting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Store</dc:title>
  <dc:creator>Mohamed</dc:creator>
  <cp:lastModifiedBy>Mohamed</cp:lastModifiedBy>
  <cp:revision>19</cp:revision>
  <dcterms:created xsi:type="dcterms:W3CDTF">2025-04-12T07:37:26Z</dcterms:created>
  <dcterms:modified xsi:type="dcterms:W3CDTF">2025-04-15T16:13:28Z</dcterms:modified>
</cp:coreProperties>
</file>