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Rustic Printed" charset="1" panose="00000000000000000000"/>
      <p:regular r:id="rId20"/>
    </p:embeddedFont>
    <p:embeddedFont>
      <p:font typeface="Quark Bold" charset="1" panose="02000000000000000000"/>
      <p:regular r:id="rId21"/>
    </p:embeddedFont>
    <p:embeddedFont>
      <p:font typeface="Quark"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2.png" Type="http://schemas.openxmlformats.org/officeDocument/2006/relationships/image"/><Relationship Id="rId8" Target="../media/image4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4.png" Type="http://schemas.openxmlformats.org/officeDocument/2006/relationships/image"/><Relationship Id="rId8" Target="../media/image4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6.png" Type="http://schemas.openxmlformats.org/officeDocument/2006/relationships/image"/><Relationship Id="rId4" Target="../media/image4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4616628" y="2158907"/>
            <a:ext cx="9054745" cy="4759485"/>
          </a:xfrm>
          <a:prstGeom prst="rect">
            <a:avLst/>
          </a:prstGeom>
        </p:spPr>
        <p:txBody>
          <a:bodyPr anchor="t" rtlCol="false" tIns="0" lIns="0" bIns="0" rIns="0">
            <a:spAutoFit/>
          </a:bodyPr>
          <a:lstStyle/>
          <a:p>
            <a:pPr algn="ctr">
              <a:lnSpc>
                <a:spcPts val="15866"/>
              </a:lnSpc>
            </a:pPr>
            <a:r>
              <a:rPr lang="en-US" sz="18888" spc="-1133">
                <a:solidFill>
                  <a:srgbClr val="0B4E7C"/>
                </a:solidFill>
                <a:latin typeface="Rustic Printed"/>
                <a:ea typeface="Rustic Printed"/>
                <a:cs typeface="Rustic Printed"/>
                <a:sym typeface="Rustic Printed"/>
              </a:rPr>
              <a:t>MAZE</a:t>
            </a:r>
          </a:p>
          <a:p>
            <a:pPr algn="ctr" marL="0" indent="0" lvl="0">
              <a:lnSpc>
                <a:spcPts val="15866"/>
              </a:lnSpc>
            </a:pPr>
            <a:r>
              <a:rPr lang="en-US" sz="18888" spc="-1133">
                <a:solidFill>
                  <a:srgbClr val="0B4E7C"/>
                </a:solidFill>
                <a:latin typeface="Rustic Printed"/>
                <a:ea typeface="Rustic Printed"/>
                <a:cs typeface="Rustic Printed"/>
                <a:sym typeface="Rustic Printed"/>
              </a:rPr>
              <a:t>RUNNER</a:t>
            </a:r>
          </a:p>
        </p:txBody>
      </p:sp>
      <p:sp>
        <p:nvSpPr>
          <p:cNvPr name="Freeform 15" id="15"/>
          <p:cNvSpPr/>
          <p:nvPr/>
        </p:nvSpPr>
        <p:spPr>
          <a:xfrm flipH="false" flipV="false" rot="4142913">
            <a:off x="12361563" y="2621106"/>
            <a:ext cx="2770524" cy="1664799"/>
          </a:xfrm>
          <a:custGeom>
            <a:avLst/>
            <a:gdLst/>
            <a:ahLst/>
            <a:cxnLst/>
            <a:rect r="r" b="b" t="t" l="l"/>
            <a:pathLst>
              <a:path h="1664799" w="2770524">
                <a:moveTo>
                  <a:pt x="0" y="0"/>
                </a:moveTo>
                <a:lnTo>
                  <a:pt x="2770525" y="0"/>
                </a:lnTo>
                <a:lnTo>
                  <a:pt x="2770525"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6823717">
            <a:off x="2885331" y="6085992"/>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612842"/>
            <a:ext cx="1467459" cy="1581362"/>
          </a:xfrm>
          <a:custGeom>
            <a:avLst/>
            <a:gdLst/>
            <a:ahLst/>
            <a:cxnLst/>
            <a:rect r="r" b="b" t="t" l="l"/>
            <a:pathLst>
              <a:path h="1581362" w="1467459">
                <a:moveTo>
                  <a:pt x="1467459" y="0"/>
                </a:moveTo>
                <a:lnTo>
                  <a:pt x="0" y="0"/>
                </a:lnTo>
                <a:lnTo>
                  <a:pt x="0" y="1581362"/>
                </a:lnTo>
                <a:lnTo>
                  <a:pt x="1467459" y="1581362"/>
                </a:lnTo>
                <a:lnTo>
                  <a:pt x="1467459"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3026394" y="6430583"/>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9" id="19"/>
          <p:cNvSpPr txBox="true"/>
          <p:nvPr/>
        </p:nvSpPr>
        <p:spPr>
          <a:xfrm rot="0">
            <a:off x="6547321" y="6973224"/>
            <a:ext cx="5193357" cy="1757046"/>
          </a:xfrm>
          <a:prstGeom prst="rect">
            <a:avLst/>
          </a:prstGeom>
        </p:spPr>
        <p:txBody>
          <a:bodyPr anchor="t" rtlCol="false" tIns="0" lIns="0" bIns="0" rIns="0">
            <a:spAutoFit/>
          </a:bodyPr>
          <a:lstStyle/>
          <a:p>
            <a:pPr algn="l">
              <a:lnSpc>
                <a:spcPts val="4479"/>
              </a:lnSpc>
            </a:pPr>
            <a:r>
              <a:rPr lang="en-US" sz="3199" spc="-191">
                <a:solidFill>
                  <a:srgbClr val="0B4E7C"/>
                </a:solidFill>
                <a:latin typeface="Rustic Printed"/>
                <a:ea typeface="Rustic Printed"/>
                <a:cs typeface="Rustic Printed"/>
                <a:sym typeface="Rustic Printed"/>
              </a:rPr>
              <a:t>HUSSEIN HEGGI              900213220      </a:t>
            </a:r>
          </a:p>
          <a:p>
            <a:pPr algn="l">
              <a:lnSpc>
                <a:spcPts val="4479"/>
              </a:lnSpc>
            </a:pPr>
            <a:r>
              <a:rPr lang="en-US" sz="3199" spc="-191">
                <a:solidFill>
                  <a:srgbClr val="0B4E7C"/>
                </a:solidFill>
                <a:latin typeface="Rustic Printed"/>
                <a:ea typeface="Rustic Printed"/>
                <a:cs typeface="Rustic Printed"/>
                <a:sym typeface="Rustic Printed"/>
              </a:rPr>
              <a:t>YOUSSEF EL MAHDY       900212370</a:t>
            </a:r>
          </a:p>
          <a:p>
            <a:pPr algn="l">
              <a:lnSpc>
                <a:spcPts val="4479"/>
              </a:lnSpc>
              <a:spcBef>
                <a:spcPct val="0"/>
              </a:spcBef>
            </a:pPr>
            <a:r>
              <a:rPr lang="en-US" sz="3199" spc="-191">
                <a:solidFill>
                  <a:srgbClr val="0B4E7C"/>
                </a:solidFill>
                <a:latin typeface="Rustic Printed"/>
                <a:ea typeface="Rustic Printed"/>
                <a:cs typeface="Rustic Printed"/>
                <a:sym typeface="Rustic Printed"/>
              </a:rPr>
              <a:t>MOHAMED AHMED         900211305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1576352" y="2556290"/>
            <a:ext cx="4077055" cy="6175480"/>
          </a:xfrm>
          <a:custGeom>
            <a:avLst/>
            <a:gdLst/>
            <a:ahLst/>
            <a:cxnLst/>
            <a:rect r="r" b="b" t="t" l="l"/>
            <a:pathLst>
              <a:path h="6175480" w="4077055">
                <a:moveTo>
                  <a:pt x="0" y="0"/>
                </a:moveTo>
                <a:lnTo>
                  <a:pt x="4077055" y="0"/>
                </a:lnTo>
                <a:lnTo>
                  <a:pt x="4077055" y="6175480"/>
                </a:lnTo>
                <a:lnTo>
                  <a:pt x="0" y="6175480"/>
                </a:lnTo>
                <a:lnTo>
                  <a:pt x="0" y="0"/>
                </a:lnTo>
                <a:close/>
              </a:path>
            </a:pathLst>
          </a:custGeom>
          <a:blipFill>
            <a:blip r:embed="rId7"/>
            <a:stretch>
              <a:fillRect l="0" t="0" r="-916" b="0"/>
            </a:stretch>
          </a:blipFill>
        </p:spPr>
      </p:sp>
      <p:sp>
        <p:nvSpPr>
          <p:cNvPr name="Freeform 6" id="6"/>
          <p:cNvSpPr/>
          <p:nvPr/>
        </p:nvSpPr>
        <p:spPr>
          <a:xfrm flipH="false" flipV="false" rot="0">
            <a:off x="2855674" y="2737768"/>
            <a:ext cx="3746251" cy="5994001"/>
          </a:xfrm>
          <a:custGeom>
            <a:avLst/>
            <a:gdLst/>
            <a:ahLst/>
            <a:cxnLst/>
            <a:rect r="r" b="b" t="t" l="l"/>
            <a:pathLst>
              <a:path h="5994001" w="3746251">
                <a:moveTo>
                  <a:pt x="0" y="0"/>
                </a:moveTo>
                <a:lnTo>
                  <a:pt x="3746251" y="0"/>
                </a:lnTo>
                <a:lnTo>
                  <a:pt x="3746251" y="5994002"/>
                </a:lnTo>
                <a:lnTo>
                  <a:pt x="0" y="5994002"/>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0096602" y="3003040"/>
            <a:ext cx="7194822" cy="4280919"/>
          </a:xfrm>
          <a:custGeom>
            <a:avLst/>
            <a:gdLst/>
            <a:ahLst/>
            <a:cxnLst/>
            <a:rect r="r" b="b" t="t" l="l"/>
            <a:pathLst>
              <a:path h="4280919" w="7194822">
                <a:moveTo>
                  <a:pt x="0" y="0"/>
                </a:moveTo>
                <a:lnTo>
                  <a:pt x="7194822" y="0"/>
                </a:lnTo>
                <a:lnTo>
                  <a:pt x="7194822" y="4280920"/>
                </a:lnTo>
                <a:lnTo>
                  <a:pt x="0" y="4280920"/>
                </a:lnTo>
                <a:lnTo>
                  <a:pt x="0" y="0"/>
                </a:lnTo>
                <a:close/>
              </a:path>
            </a:pathLst>
          </a:custGeom>
          <a:blipFill>
            <a:blip r:embed="rId7"/>
            <a:stretch>
              <a:fillRect l="0" t="0" r="0" b="0"/>
            </a:stretch>
          </a:blipFill>
        </p:spPr>
      </p:sp>
      <p:sp>
        <p:nvSpPr>
          <p:cNvPr name="Freeform 6" id="6"/>
          <p:cNvSpPr/>
          <p:nvPr/>
        </p:nvSpPr>
        <p:spPr>
          <a:xfrm flipH="false" flipV="false" rot="0">
            <a:off x="1827251" y="2929160"/>
            <a:ext cx="5803097" cy="4428680"/>
          </a:xfrm>
          <a:custGeom>
            <a:avLst/>
            <a:gdLst/>
            <a:ahLst/>
            <a:cxnLst/>
            <a:rect r="r" b="b" t="t" l="l"/>
            <a:pathLst>
              <a:path h="4428680" w="5803097">
                <a:moveTo>
                  <a:pt x="0" y="0"/>
                </a:moveTo>
                <a:lnTo>
                  <a:pt x="5803097" y="0"/>
                </a:lnTo>
                <a:lnTo>
                  <a:pt x="5803097" y="4428680"/>
                </a:lnTo>
                <a:lnTo>
                  <a:pt x="0" y="4428680"/>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028091" y="1957333"/>
            <a:ext cx="7259909" cy="7233510"/>
          </a:xfrm>
          <a:custGeom>
            <a:avLst/>
            <a:gdLst/>
            <a:ahLst/>
            <a:cxnLst/>
            <a:rect r="r" b="b" t="t" l="l"/>
            <a:pathLst>
              <a:path h="7233510" w="7259909">
                <a:moveTo>
                  <a:pt x="0" y="0"/>
                </a:moveTo>
                <a:lnTo>
                  <a:pt x="7259909" y="0"/>
                </a:lnTo>
                <a:lnTo>
                  <a:pt x="7259909" y="7233509"/>
                </a:lnTo>
                <a:lnTo>
                  <a:pt x="0" y="72335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504950" y="1378444"/>
            <a:ext cx="7196179" cy="1571627"/>
          </a:xfrm>
          <a:prstGeom prst="rect">
            <a:avLst/>
          </a:prstGeom>
        </p:spPr>
        <p:txBody>
          <a:bodyPr anchor="t" rtlCol="false" tIns="0" lIns="0" bIns="0" rIns="0">
            <a:spAutoFit/>
          </a:bodyPr>
          <a:lstStyle/>
          <a:p>
            <a:pPr algn="l" marL="0" indent="0" lvl="0">
              <a:lnSpc>
                <a:spcPts val="9600"/>
              </a:lnSpc>
            </a:pPr>
            <a:r>
              <a:rPr lang="en-US" sz="10000" spc="-600">
                <a:solidFill>
                  <a:srgbClr val="0B4E7C"/>
                </a:solidFill>
                <a:latin typeface="Rustic Printed"/>
                <a:ea typeface="Rustic Printed"/>
                <a:cs typeface="Rustic Printed"/>
                <a:sym typeface="Rustic Printed"/>
              </a:rPr>
              <a:t>LIMITATIONS</a:t>
            </a:r>
          </a:p>
        </p:txBody>
      </p:sp>
      <p:sp>
        <p:nvSpPr>
          <p:cNvPr name="TextBox 5" id="5"/>
          <p:cNvSpPr txBox="true"/>
          <p:nvPr/>
        </p:nvSpPr>
        <p:spPr>
          <a:xfrm rot="0">
            <a:off x="1495425" y="3237437"/>
            <a:ext cx="8504313" cy="5864862"/>
          </a:xfrm>
          <a:prstGeom prst="rect">
            <a:avLst/>
          </a:prstGeom>
        </p:spPr>
        <p:txBody>
          <a:bodyPr anchor="t" rtlCol="false" tIns="0" lIns="0" bIns="0" rIns="0">
            <a:spAutoFit/>
          </a:bodyPr>
          <a:lstStyle/>
          <a:p>
            <a:pPr algn="l" marL="604515" indent="-302257" lvl="1">
              <a:lnSpc>
                <a:spcPts val="5179"/>
              </a:lnSpc>
              <a:buFont typeface="Arial"/>
              <a:buChar char="•"/>
            </a:pPr>
            <a:r>
              <a:rPr lang="en-US" b="true" sz="2799" spc="167">
                <a:solidFill>
                  <a:srgbClr val="0B4E7C"/>
                </a:solidFill>
                <a:latin typeface="Quark Bold"/>
                <a:ea typeface="Quark Bold"/>
                <a:cs typeface="Quark Bold"/>
                <a:sym typeface="Quark Bold"/>
              </a:rPr>
              <a:t>No Dynamic Re-routing</a:t>
            </a:r>
            <a:r>
              <a:rPr lang="en-US" sz="2799" spc="167">
                <a:solidFill>
                  <a:srgbClr val="0B4E7C"/>
                </a:solidFill>
                <a:latin typeface="Quark"/>
                <a:ea typeface="Quark"/>
                <a:cs typeface="Quark"/>
                <a:sym typeface="Quark"/>
              </a:rPr>
              <a:t>: Once a path is blocked by earlier nets, failed nets are skipped entirely.</a:t>
            </a:r>
          </a:p>
          <a:p>
            <a:pPr algn="l" marL="604515" indent="-302257" lvl="1">
              <a:lnSpc>
                <a:spcPts val="5179"/>
              </a:lnSpc>
              <a:buFont typeface="Arial"/>
              <a:buChar char="•"/>
            </a:pPr>
            <a:r>
              <a:rPr lang="en-US" b="true" sz="2799" spc="167" u="none">
                <a:solidFill>
                  <a:srgbClr val="0B4E7C"/>
                </a:solidFill>
                <a:latin typeface="Quark Bold"/>
                <a:ea typeface="Quark Bold"/>
                <a:cs typeface="Quark Bold"/>
                <a:sym typeface="Quark Bold"/>
              </a:rPr>
              <a:t>No Congestion Awareness Beyond Cost</a:t>
            </a:r>
            <a:r>
              <a:rPr lang="en-US" sz="2799" spc="167" u="none">
                <a:solidFill>
                  <a:srgbClr val="0B4E7C"/>
                </a:solidFill>
                <a:latin typeface="Quark"/>
                <a:ea typeface="Quark"/>
                <a:cs typeface="Quark"/>
                <a:sym typeface="Quark"/>
              </a:rPr>
              <a:t>: Routing decisions are cost-based but do not consider grid congestion over time.</a:t>
            </a:r>
          </a:p>
          <a:p>
            <a:pPr algn="l" marL="604515" indent="-302257" lvl="1">
              <a:lnSpc>
                <a:spcPts val="5179"/>
              </a:lnSpc>
              <a:buFont typeface="Arial"/>
              <a:buChar char="•"/>
            </a:pPr>
            <a:r>
              <a:rPr lang="en-US" b="true" sz="2799" spc="167" u="none">
                <a:solidFill>
                  <a:srgbClr val="0B4E7C"/>
                </a:solidFill>
                <a:latin typeface="Quark Bold"/>
                <a:ea typeface="Quark Bold"/>
                <a:cs typeface="Quark Bold"/>
                <a:sym typeface="Quark Bold"/>
              </a:rPr>
              <a:t>No Parallelism</a:t>
            </a:r>
            <a:r>
              <a:rPr lang="en-US" sz="2799" spc="167" u="none">
                <a:solidFill>
                  <a:srgbClr val="0B4E7C"/>
                </a:solidFill>
                <a:latin typeface="Quark"/>
                <a:ea typeface="Quark"/>
                <a:cs typeface="Quark"/>
                <a:sym typeface="Quark"/>
              </a:rPr>
              <a:t>: All nets are routed sequentially, missing out on optimization opportunities via concurrent routing or lookahead.</a:t>
            </a:r>
          </a:p>
          <a:p>
            <a:pPr algn="l">
              <a:lnSpc>
                <a:spcPts val="51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5523617" y="981075"/>
            <a:ext cx="7639050" cy="1419032"/>
          </a:xfrm>
          <a:prstGeom prst="rect">
            <a:avLst/>
          </a:prstGeom>
        </p:spPr>
        <p:txBody>
          <a:bodyPr anchor="t" rtlCol="false" tIns="0" lIns="0" bIns="0" rIns="0">
            <a:spAutoFit/>
          </a:bodyPr>
          <a:lstStyle/>
          <a:p>
            <a:pPr algn="ctr" marL="0" indent="0" lvl="0">
              <a:lnSpc>
                <a:spcPts val="8693"/>
              </a:lnSpc>
            </a:pPr>
            <a:r>
              <a:rPr lang="en-US" sz="9056" spc="-543">
                <a:solidFill>
                  <a:srgbClr val="0B4E7C"/>
                </a:solidFill>
                <a:latin typeface="Rustic Printed"/>
                <a:ea typeface="Rustic Printed"/>
                <a:cs typeface="Rustic Printed"/>
                <a:sym typeface="Rustic Printed"/>
              </a:rPr>
              <a:t>CONCLUSION</a:t>
            </a:r>
          </a:p>
        </p:txBody>
      </p:sp>
      <p:sp>
        <p:nvSpPr>
          <p:cNvPr name="TextBox 4" id="4"/>
          <p:cNvSpPr txBox="true"/>
          <p:nvPr/>
        </p:nvSpPr>
        <p:spPr>
          <a:xfrm rot="0">
            <a:off x="2966606" y="3447414"/>
            <a:ext cx="12354788" cy="4756785"/>
          </a:xfrm>
          <a:prstGeom prst="rect">
            <a:avLst/>
          </a:prstGeom>
        </p:spPr>
        <p:txBody>
          <a:bodyPr anchor="t" rtlCol="false" tIns="0" lIns="0" bIns="0" rIns="0">
            <a:spAutoFit/>
          </a:bodyPr>
          <a:lstStyle/>
          <a:p>
            <a:pPr algn="just" marL="0" indent="0" lvl="0">
              <a:lnSpc>
                <a:spcPts val="3779"/>
              </a:lnSpc>
              <a:spcBef>
                <a:spcPct val="0"/>
              </a:spcBef>
            </a:pPr>
            <a:r>
              <a:rPr lang="en-US" b="true" sz="2799" spc="167">
                <a:solidFill>
                  <a:srgbClr val="0B4E7C"/>
                </a:solidFill>
                <a:latin typeface="Quark Bold"/>
                <a:ea typeface="Quark Bold"/>
                <a:cs typeface="Quark Bold"/>
                <a:sym typeface="Quark Bold"/>
              </a:rPr>
              <a:t>Th</a:t>
            </a:r>
            <a:r>
              <a:rPr lang="en-US" b="true" sz="2799" spc="167" u="none">
                <a:solidFill>
                  <a:srgbClr val="0B4E7C"/>
                </a:solidFill>
                <a:latin typeface="Quark Bold"/>
                <a:ea typeface="Quark Bold"/>
                <a:cs typeface="Quark Bold"/>
                <a:sym typeface="Quark Bold"/>
              </a:rPr>
              <a:t>is project successfully implemented a two-layer maze router capable of handling both single-layer and multi-layer net connections. Using cost-aware wavefront expansion and backtracking algorithms, the router efficiently computes paths while adhering to layer preferences and obstacle constraints. A Tkinter-based GUI complements the system by providing an intuitive, color-coded visualization of routing outcomes. </a:t>
            </a:r>
          </a:p>
          <a:p>
            <a:pPr algn="just" marL="0" indent="0" lvl="0">
              <a:lnSpc>
                <a:spcPts val="3779"/>
              </a:lnSpc>
              <a:spcBef>
                <a:spcPct val="0"/>
              </a:spcBef>
            </a:pPr>
          </a:p>
          <a:p>
            <a:pPr algn="just" marL="0" indent="0" lvl="0">
              <a:lnSpc>
                <a:spcPts val="3779"/>
              </a:lnSpc>
              <a:spcBef>
                <a:spcPct val="0"/>
              </a:spcBef>
            </a:pPr>
            <a:r>
              <a:rPr lang="en-US" b="true" sz="2799" spc="167" u="none">
                <a:solidFill>
                  <a:srgbClr val="0B4E7C"/>
                </a:solidFill>
                <a:latin typeface="Quark Bold"/>
                <a:ea typeface="Quark Bold"/>
                <a:cs typeface="Quark Bold"/>
                <a:sym typeface="Quark Bold"/>
              </a:rPr>
              <a:t>While the solution handles standard routing scenarios well, future enhancements could focus on scalability, dynamic re-routing, and more interactive user interfaces to improve flexibility and performance.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2740582"/>
            <a:ext cx="7973677" cy="4759485"/>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504950" y="1763005"/>
            <a:ext cx="7639050" cy="3636029"/>
          </a:xfrm>
          <a:prstGeom prst="rect">
            <a:avLst/>
          </a:prstGeom>
        </p:spPr>
        <p:txBody>
          <a:bodyPr anchor="t" rtlCol="false" tIns="0" lIns="0" bIns="0" rIns="0">
            <a:spAutoFit/>
          </a:bodyPr>
          <a:lstStyle/>
          <a:p>
            <a:pPr algn="l">
              <a:lnSpc>
                <a:spcPts val="8693"/>
              </a:lnSpc>
            </a:pPr>
            <a:r>
              <a:rPr lang="en-US" sz="9056" spc="-543">
                <a:solidFill>
                  <a:srgbClr val="0B4E7C"/>
                </a:solidFill>
                <a:latin typeface="Rustic Printed"/>
                <a:ea typeface="Rustic Printed"/>
                <a:cs typeface="Rustic Printed"/>
                <a:sym typeface="Rustic Printed"/>
              </a:rPr>
              <a:t>PROJECT DESCRIPTION</a:t>
            </a:r>
          </a:p>
          <a:p>
            <a:pPr algn="l" marL="0" indent="0" lvl="0">
              <a:lnSpc>
                <a:spcPts val="8693"/>
              </a:lnSpc>
            </a:pPr>
          </a:p>
        </p:txBody>
      </p:sp>
      <p:sp>
        <p:nvSpPr>
          <p:cNvPr name="TextBox 4" id="4"/>
          <p:cNvSpPr txBox="true"/>
          <p:nvPr/>
        </p:nvSpPr>
        <p:spPr>
          <a:xfrm rot="0">
            <a:off x="1504950" y="4639555"/>
            <a:ext cx="7643911" cy="4756785"/>
          </a:xfrm>
          <a:prstGeom prst="rect">
            <a:avLst/>
          </a:prstGeom>
        </p:spPr>
        <p:txBody>
          <a:bodyPr anchor="t" rtlCol="false" tIns="0" lIns="0" bIns="0" rIns="0">
            <a:spAutoFit/>
          </a:bodyPr>
          <a:lstStyle/>
          <a:p>
            <a:pPr algn="just" marL="0" indent="0" lvl="0">
              <a:lnSpc>
                <a:spcPts val="3779"/>
              </a:lnSpc>
              <a:spcBef>
                <a:spcPct val="0"/>
              </a:spcBef>
            </a:pPr>
            <a:r>
              <a:rPr lang="en-US" b="true" sz="2799" spc="167">
                <a:solidFill>
                  <a:srgbClr val="0B4E7C"/>
                </a:solidFill>
                <a:latin typeface="Quark Bold"/>
                <a:ea typeface="Quark Bold"/>
                <a:cs typeface="Quark Bold"/>
                <a:sym typeface="Quark Bold"/>
              </a:rPr>
              <a:t>Th</a:t>
            </a:r>
            <a:r>
              <a:rPr lang="en-US" b="true" sz="2799" spc="167" u="none">
                <a:solidFill>
                  <a:srgbClr val="0B4E7C"/>
                </a:solidFill>
                <a:latin typeface="Quark Bold"/>
                <a:ea typeface="Quark Bold"/>
                <a:cs typeface="Quark Bold"/>
                <a:sym typeface="Quark Bold"/>
              </a:rPr>
              <a:t>is project focuses on designing a maze router that efficiently finds paths between multiple points on a grid while avoiding obstacles and minimizing cost. </a:t>
            </a:r>
          </a:p>
          <a:p>
            <a:pPr algn="just" marL="0" indent="0" lvl="0">
              <a:lnSpc>
                <a:spcPts val="3779"/>
              </a:lnSpc>
              <a:spcBef>
                <a:spcPct val="0"/>
              </a:spcBef>
            </a:pPr>
          </a:p>
          <a:p>
            <a:pPr algn="just" marL="0" indent="0" lvl="0">
              <a:lnSpc>
                <a:spcPts val="3779"/>
              </a:lnSpc>
              <a:spcBef>
                <a:spcPct val="0"/>
              </a:spcBef>
            </a:pPr>
            <a:r>
              <a:rPr lang="en-US" b="true" sz="2799" spc="167" u="none">
                <a:solidFill>
                  <a:srgbClr val="0B4E7C"/>
                </a:solidFill>
                <a:latin typeface="Quark Bold"/>
                <a:ea typeface="Quark Bold"/>
                <a:cs typeface="Quark Bold"/>
                <a:sym typeface="Quark Bold"/>
              </a:rPr>
              <a:t>The router is built for a two-layer system, handling multi-target nets by leveraging two distinct routing layers: M0 “optimized for horizontal paths” and M1 “optimized for vertical paths.”</a:t>
            </a:r>
          </a:p>
        </p:txBody>
      </p:sp>
      <p:sp>
        <p:nvSpPr>
          <p:cNvPr name="Freeform 5" id="5"/>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018255" y="6661128"/>
            <a:ext cx="3732640" cy="2365561"/>
          </a:xfrm>
          <a:custGeom>
            <a:avLst/>
            <a:gdLst/>
            <a:ahLst/>
            <a:cxnLst/>
            <a:rect r="r" b="b" t="t" l="l"/>
            <a:pathLst>
              <a:path h="2365561" w="3732640">
                <a:moveTo>
                  <a:pt x="0" y="0"/>
                </a:moveTo>
                <a:lnTo>
                  <a:pt x="3732641" y="0"/>
                </a:lnTo>
                <a:lnTo>
                  <a:pt x="3732641" y="2365561"/>
                </a:lnTo>
                <a:lnTo>
                  <a:pt x="0" y="2365561"/>
                </a:lnTo>
                <a:lnTo>
                  <a:pt x="0" y="0"/>
                </a:lnTo>
                <a:close/>
              </a:path>
            </a:pathLst>
          </a:custGeom>
          <a:blipFill>
            <a:blip r:embed="rId3"/>
            <a:stretch>
              <a:fillRect l="0" t="0" r="0" b="0"/>
            </a:stretch>
          </a:blipFill>
        </p:spPr>
      </p:sp>
      <p:sp>
        <p:nvSpPr>
          <p:cNvPr name="TextBox 7" id="7"/>
          <p:cNvSpPr txBox="true"/>
          <p:nvPr/>
        </p:nvSpPr>
        <p:spPr>
          <a:xfrm rot="0">
            <a:off x="3519557" y="1894986"/>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LEE’S ALGORITHM</a:t>
            </a:r>
          </a:p>
        </p:txBody>
      </p:sp>
      <p:sp>
        <p:nvSpPr>
          <p:cNvPr name="TextBox 8" id="8"/>
          <p:cNvSpPr txBox="true"/>
          <p:nvPr/>
        </p:nvSpPr>
        <p:spPr>
          <a:xfrm rot="0">
            <a:off x="2239200" y="4041503"/>
            <a:ext cx="10156267" cy="380428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B</a:t>
            </a:r>
            <a:r>
              <a:rPr lang="en-US" sz="2799" spc="167" u="none">
                <a:solidFill>
                  <a:srgbClr val="FFFFFF"/>
                </a:solidFill>
                <a:latin typeface="Quark"/>
                <a:ea typeface="Quark"/>
                <a:cs typeface="Quark"/>
                <a:sym typeface="Quark"/>
              </a:rPr>
              <a:t>readth-first search method commonly used for maze routing. It systematically explores every possible route from the starting position until it reaches the destination, guaranteeing the discovery of the shortest path.</a:t>
            </a:r>
          </a:p>
          <a:p>
            <a:pPr algn="just" marL="0" indent="0" lvl="0">
              <a:lnSpc>
                <a:spcPts val="3779"/>
              </a:lnSpc>
              <a:spcBef>
                <a:spcPct val="0"/>
              </a:spcBef>
            </a:pPr>
          </a:p>
          <a:p>
            <a:pPr algn="just" marL="0" indent="0" lvl="0">
              <a:lnSpc>
                <a:spcPts val="3779"/>
              </a:lnSpc>
              <a:spcBef>
                <a:spcPct val="0"/>
              </a:spcBef>
            </a:pPr>
            <a:r>
              <a:rPr lang="en-US" sz="2799" spc="167" u="none">
                <a:solidFill>
                  <a:srgbClr val="FFFFFF"/>
                </a:solidFill>
                <a:latin typeface="Quark"/>
                <a:ea typeface="Quark"/>
                <a:cs typeface="Quark"/>
                <a:sym typeface="Quark"/>
              </a:rPr>
              <a:t>We chose to implement this algorithm because:</a:t>
            </a:r>
          </a:p>
          <a:p>
            <a:pPr algn="just" marL="604515" indent="-302257" lvl="1">
              <a:lnSpc>
                <a:spcPts val="3779"/>
              </a:lnSpc>
              <a:buFont typeface="Arial"/>
              <a:buChar char="•"/>
            </a:pPr>
            <a:r>
              <a:rPr lang="en-US" sz="2799" spc="167" u="none">
                <a:solidFill>
                  <a:srgbClr val="FFFFFF"/>
                </a:solidFill>
                <a:latin typeface="Quark"/>
                <a:ea typeface="Quark"/>
                <a:cs typeface="Quark"/>
                <a:sym typeface="Quark"/>
              </a:rPr>
              <a:t>It is easy to implement.</a:t>
            </a:r>
          </a:p>
          <a:p>
            <a:pPr algn="just" marL="604515" indent="-302257" lvl="1">
              <a:lnSpc>
                <a:spcPts val="3779"/>
              </a:lnSpc>
              <a:spcBef>
                <a:spcPct val="0"/>
              </a:spcBef>
              <a:buFont typeface="Arial"/>
              <a:buChar char="•"/>
            </a:pPr>
            <a:r>
              <a:rPr lang="en-US" sz="2799" spc="167" u="none">
                <a:solidFill>
                  <a:srgbClr val="FFFFFF"/>
                </a:solidFill>
                <a:latin typeface="Quark"/>
                <a:ea typeface="Quark"/>
                <a:cs typeface="Quark"/>
                <a:sym typeface="Quark"/>
              </a:rPr>
              <a:t>It always finds the shortest path.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047439" y="6433425"/>
            <a:ext cx="4945076" cy="2824875"/>
          </a:xfrm>
          <a:custGeom>
            <a:avLst/>
            <a:gdLst/>
            <a:ahLst/>
            <a:cxnLst/>
            <a:rect r="r" b="b" t="t" l="l"/>
            <a:pathLst>
              <a:path h="2824875" w="4945076">
                <a:moveTo>
                  <a:pt x="0" y="0"/>
                </a:moveTo>
                <a:lnTo>
                  <a:pt x="4945076" y="0"/>
                </a:lnTo>
                <a:lnTo>
                  <a:pt x="4945076" y="2824875"/>
                </a:lnTo>
                <a:lnTo>
                  <a:pt x="0" y="2824875"/>
                </a:lnTo>
                <a:lnTo>
                  <a:pt x="0" y="0"/>
                </a:lnTo>
                <a:close/>
              </a:path>
            </a:pathLst>
          </a:custGeom>
          <a:blipFill>
            <a:blip r:embed="rId3"/>
            <a:stretch>
              <a:fillRect l="0" t="0" r="0" b="0"/>
            </a:stretch>
          </a:blipFill>
        </p:spPr>
      </p:sp>
      <p:sp>
        <p:nvSpPr>
          <p:cNvPr name="TextBox 7" id="7"/>
          <p:cNvSpPr txBox="true"/>
          <p:nvPr/>
        </p:nvSpPr>
        <p:spPr>
          <a:xfrm rot="0">
            <a:off x="3519557" y="1894986"/>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LEE WAVE</a:t>
            </a:r>
          </a:p>
        </p:txBody>
      </p:sp>
      <p:sp>
        <p:nvSpPr>
          <p:cNvPr name="TextBox 8" id="8"/>
          <p:cNvSpPr txBox="true"/>
          <p:nvPr/>
        </p:nvSpPr>
        <p:spPr>
          <a:xfrm rot="0">
            <a:off x="2239200" y="3861233"/>
            <a:ext cx="10156267" cy="332803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Computes the cost to reach each cell from the source until the target is reached by expanding a priority queue across the grid. It favors preferred directions (horizontal on M0, vertical on M1) and avoids obstacles. The 3D variant extends this to multi-layer routing, adding via transitions between layers and tracking paths for backtracking, ensuring robust routing in complex layouts.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811601" y="6323295"/>
            <a:ext cx="2576588" cy="2576588"/>
          </a:xfrm>
          <a:custGeom>
            <a:avLst/>
            <a:gdLst/>
            <a:ahLst/>
            <a:cxnLst/>
            <a:rect r="r" b="b" t="t" l="l"/>
            <a:pathLst>
              <a:path h="2576588" w="2576588">
                <a:moveTo>
                  <a:pt x="0" y="0"/>
                </a:moveTo>
                <a:lnTo>
                  <a:pt x="2576589" y="0"/>
                </a:lnTo>
                <a:lnTo>
                  <a:pt x="2576589" y="2576589"/>
                </a:lnTo>
                <a:lnTo>
                  <a:pt x="0" y="2576589"/>
                </a:lnTo>
                <a:lnTo>
                  <a:pt x="0" y="0"/>
                </a:lnTo>
                <a:close/>
              </a:path>
            </a:pathLst>
          </a:custGeom>
          <a:blipFill>
            <a:blip r:embed="rId3"/>
            <a:stretch>
              <a:fillRect l="0" t="0" r="0" b="0"/>
            </a:stretch>
          </a:blipFill>
        </p:spPr>
      </p:sp>
      <p:sp>
        <p:nvSpPr>
          <p:cNvPr name="TextBox 7" id="7"/>
          <p:cNvSpPr txBox="true"/>
          <p:nvPr/>
        </p:nvSpPr>
        <p:spPr>
          <a:xfrm rot="0">
            <a:off x="3519557" y="1914214"/>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BACK PROPAGATE</a:t>
            </a:r>
          </a:p>
        </p:txBody>
      </p:sp>
      <p:sp>
        <p:nvSpPr>
          <p:cNvPr name="TextBox 8" id="8"/>
          <p:cNvSpPr txBox="true"/>
          <p:nvPr/>
        </p:nvSpPr>
        <p:spPr>
          <a:xfrm rot="0">
            <a:off x="2239200" y="4265023"/>
            <a:ext cx="10156267" cy="237553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After computing path costs, the router reconstructs the path from target to source if a path is found. In 2D, it chooses neighbors with the lowest cost, favoring preferred directions. In 3D, it traces back using saved parent links across layers. Both methods efficiently rebuild the final route.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616830" y="5143500"/>
            <a:ext cx="3368339" cy="3705173"/>
          </a:xfrm>
          <a:custGeom>
            <a:avLst/>
            <a:gdLst/>
            <a:ahLst/>
            <a:cxnLst/>
            <a:rect r="r" b="b" t="t" l="l"/>
            <a:pathLst>
              <a:path h="3705173" w="3368339">
                <a:moveTo>
                  <a:pt x="0" y="0"/>
                </a:moveTo>
                <a:lnTo>
                  <a:pt x="3368339" y="0"/>
                </a:lnTo>
                <a:lnTo>
                  <a:pt x="3368339" y="3705173"/>
                </a:lnTo>
                <a:lnTo>
                  <a:pt x="0" y="3705173"/>
                </a:lnTo>
                <a:lnTo>
                  <a:pt x="0" y="0"/>
                </a:lnTo>
                <a:close/>
              </a:path>
            </a:pathLst>
          </a:custGeom>
          <a:blipFill>
            <a:blip r:embed="rId3"/>
            <a:stretch>
              <a:fillRect l="0" t="0" r="0" b="0"/>
            </a:stretch>
          </a:blipFill>
        </p:spPr>
      </p:sp>
      <p:sp>
        <p:nvSpPr>
          <p:cNvPr name="TextBox 7" id="7"/>
          <p:cNvSpPr txBox="true"/>
          <p:nvPr/>
        </p:nvSpPr>
        <p:spPr>
          <a:xfrm rot="0">
            <a:off x="3519557" y="2106495"/>
            <a:ext cx="11248885" cy="2790827"/>
          </a:xfrm>
          <a:prstGeom prst="rect">
            <a:avLst/>
          </a:prstGeom>
        </p:spPr>
        <p:txBody>
          <a:bodyPr anchor="t" rtlCol="false" tIns="0" lIns="0" bIns="0" rIns="0">
            <a:spAutoFit/>
          </a:bodyPr>
          <a:lstStyle/>
          <a:p>
            <a:pPr algn="ctr">
              <a:lnSpc>
                <a:spcPts val="9600"/>
              </a:lnSpc>
            </a:pPr>
            <a:r>
              <a:rPr lang="en-US" sz="10000" spc="-600">
                <a:solidFill>
                  <a:srgbClr val="FFFFFF"/>
                </a:solidFill>
                <a:latin typeface="Rustic Printed"/>
                <a:ea typeface="Rustic Printed"/>
                <a:cs typeface="Rustic Printed"/>
                <a:sym typeface="Rustic Printed"/>
              </a:rPr>
              <a:t>NET ORDERING BONUS</a:t>
            </a:r>
          </a:p>
          <a:p>
            <a:pPr algn="ctr" marL="0" indent="0" lvl="0">
              <a:lnSpc>
                <a:spcPts val="9600"/>
              </a:lnSpc>
            </a:pPr>
          </a:p>
        </p:txBody>
      </p:sp>
      <p:sp>
        <p:nvSpPr>
          <p:cNvPr name="TextBox 8" id="8"/>
          <p:cNvSpPr txBox="true"/>
          <p:nvPr/>
        </p:nvSpPr>
        <p:spPr>
          <a:xfrm rot="0">
            <a:off x="2027691" y="4715100"/>
            <a:ext cx="10156267" cy="1899285"/>
          </a:xfrm>
          <a:prstGeom prst="rect">
            <a:avLst/>
          </a:prstGeom>
        </p:spPr>
        <p:txBody>
          <a:bodyPr anchor="t" rtlCol="false" tIns="0" lIns="0" bIns="0" rIns="0">
            <a:spAutoFit/>
          </a:bodyPr>
          <a:lstStyle/>
          <a:p>
            <a:pPr algn="just">
              <a:lnSpc>
                <a:spcPts val="3779"/>
              </a:lnSpc>
              <a:spcBef>
                <a:spcPct val="0"/>
              </a:spcBef>
            </a:pPr>
            <a:r>
              <a:rPr lang="en-US" sz="2799" spc="167">
                <a:solidFill>
                  <a:srgbClr val="FFFFFF"/>
                </a:solidFill>
                <a:latin typeface="Quark"/>
                <a:ea typeface="Quark"/>
                <a:cs typeface="Quark"/>
                <a:sym typeface="Quark"/>
              </a:rPr>
              <a:t>W</a:t>
            </a:r>
            <a:r>
              <a:rPr lang="en-US" sz="2799" spc="167" u="none">
                <a:solidFill>
                  <a:srgbClr val="FFFFFF"/>
                </a:solidFill>
                <a:latin typeface="Quark"/>
                <a:ea typeface="Quark"/>
                <a:cs typeface="Quark"/>
                <a:sym typeface="Quark"/>
              </a:rPr>
              <a:t>e applied a net ordering heuristic that prioritizes nets with the shortest Manhattan distance between source and target. This method provides effective congestion control while remaining simple and computationally efficient.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7197B2"/>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871557" y="3647258"/>
            <a:ext cx="3793771" cy="5429309"/>
          </a:xfrm>
          <a:custGeom>
            <a:avLst/>
            <a:gdLst/>
            <a:ahLst/>
            <a:cxnLst/>
            <a:rect r="r" b="b" t="t" l="l"/>
            <a:pathLst>
              <a:path h="5429309" w="3793771">
                <a:moveTo>
                  <a:pt x="0" y="0"/>
                </a:moveTo>
                <a:lnTo>
                  <a:pt x="3793771" y="0"/>
                </a:lnTo>
                <a:lnTo>
                  <a:pt x="3793771" y="5429309"/>
                </a:lnTo>
                <a:lnTo>
                  <a:pt x="0" y="5429309"/>
                </a:lnTo>
                <a:lnTo>
                  <a:pt x="0" y="0"/>
                </a:lnTo>
                <a:close/>
              </a:path>
            </a:pathLst>
          </a:custGeom>
          <a:blipFill>
            <a:blip r:embed="rId3"/>
            <a:stretch>
              <a:fillRect l="0" t="0" r="0" b="0"/>
            </a:stretch>
          </a:blipFill>
        </p:spPr>
      </p:sp>
      <p:sp>
        <p:nvSpPr>
          <p:cNvPr name="TextBox 7" id="7"/>
          <p:cNvSpPr txBox="true"/>
          <p:nvPr/>
        </p:nvSpPr>
        <p:spPr>
          <a:xfrm rot="0">
            <a:off x="3519557" y="1914214"/>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DATA STRUCTURES</a:t>
            </a:r>
          </a:p>
        </p:txBody>
      </p:sp>
      <p:sp>
        <p:nvSpPr>
          <p:cNvPr name="TextBox 8" id="8"/>
          <p:cNvSpPr txBox="true"/>
          <p:nvPr/>
        </p:nvSpPr>
        <p:spPr>
          <a:xfrm rot="0">
            <a:off x="2066147" y="4095725"/>
            <a:ext cx="10156267" cy="3804285"/>
          </a:xfrm>
          <a:prstGeom prst="rect">
            <a:avLst/>
          </a:prstGeom>
        </p:spPr>
        <p:txBody>
          <a:bodyPr anchor="t" rtlCol="false" tIns="0" lIns="0" bIns="0" rIns="0">
            <a:spAutoFit/>
          </a:bodyPr>
          <a:lstStyle/>
          <a:p>
            <a:pPr algn="just" marL="0" indent="0" lvl="0">
              <a:lnSpc>
                <a:spcPts val="3779"/>
              </a:lnSpc>
              <a:spcBef>
                <a:spcPct val="0"/>
              </a:spcBef>
            </a:pPr>
            <a:r>
              <a:rPr lang="en-US" sz="2799" spc="167">
                <a:solidFill>
                  <a:srgbClr val="FFFFFF"/>
                </a:solidFill>
                <a:latin typeface="Quark"/>
                <a:ea typeface="Quark"/>
                <a:cs typeface="Quark"/>
                <a:sym typeface="Quark"/>
              </a:rPr>
              <a:t>To implement the Maze Router in Python, we leveraged object-oriented design using Enum and @dataclass for clarity and simplicity. Each cell on the grid is modeled with a Cell object that holds its type and cost. Net points and traversal positions are represented using the Coord class. These structures allow clean handling of routing logic across multiple layers.</a:t>
            </a:r>
          </a:p>
          <a:p>
            <a:pPr algn="just" marL="0" indent="0" lvl="0">
              <a:lnSpc>
                <a:spcPts val="37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0494" y="0"/>
                  </a:moveTo>
                  <a:lnTo>
                    <a:pt x="4264232" y="0"/>
                  </a:lnTo>
                  <a:cubicBezTo>
                    <a:pt x="4270028" y="0"/>
                    <a:pt x="4274726" y="4698"/>
                    <a:pt x="4274726" y="10494"/>
                  </a:cubicBezTo>
                  <a:lnTo>
                    <a:pt x="4274726" y="2156973"/>
                  </a:lnTo>
                  <a:cubicBezTo>
                    <a:pt x="4274726" y="2162768"/>
                    <a:pt x="4270028" y="2167467"/>
                    <a:pt x="4264232" y="2167467"/>
                  </a:cubicBezTo>
                  <a:lnTo>
                    <a:pt x="10494" y="2167467"/>
                  </a:lnTo>
                  <a:cubicBezTo>
                    <a:pt x="7711" y="2167467"/>
                    <a:pt x="5042" y="2166361"/>
                    <a:pt x="3074" y="2164393"/>
                  </a:cubicBezTo>
                  <a:cubicBezTo>
                    <a:pt x="1106" y="2162425"/>
                    <a:pt x="0" y="2159756"/>
                    <a:pt x="0" y="2156973"/>
                  </a:cubicBezTo>
                  <a:lnTo>
                    <a:pt x="0" y="10494"/>
                  </a:lnTo>
                  <a:cubicBezTo>
                    <a:pt x="0" y="4698"/>
                    <a:pt x="4698" y="0"/>
                    <a:pt x="10494" y="0"/>
                  </a:cubicBezTo>
                  <a:close/>
                </a:path>
              </a:pathLst>
            </a:custGeom>
            <a:solidFill>
              <a:srgbClr val="155C94"/>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2552772" y="6602403"/>
            <a:ext cx="4410040" cy="2480648"/>
          </a:xfrm>
          <a:custGeom>
            <a:avLst/>
            <a:gdLst/>
            <a:ahLst/>
            <a:cxnLst/>
            <a:rect r="r" b="b" t="t" l="l"/>
            <a:pathLst>
              <a:path h="2480648" w="4410040">
                <a:moveTo>
                  <a:pt x="0" y="0"/>
                </a:moveTo>
                <a:lnTo>
                  <a:pt x="4410040" y="0"/>
                </a:lnTo>
                <a:lnTo>
                  <a:pt x="4410040" y="2480648"/>
                </a:lnTo>
                <a:lnTo>
                  <a:pt x="0" y="2480648"/>
                </a:lnTo>
                <a:lnTo>
                  <a:pt x="0" y="0"/>
                </a:lnTo>
                <a:close/>
              </a:path>
            </a:pathLst>
          </a:custGeom>
          <a:blipFill>
            <a:blip r:embed="rId3"/>
            <a:stretch>
              <a:fillRect l="0" t="0" r="0" b="0"/>
            </a:stretch>
          </a:blipFill>
        </p:spPr>
      </p:sp>
      <p:sp>
        <p:nvSpPr>
          <p:cNvPr name="TextBox 7" id="7"/>
          <p:cNvSpPr txBox="true"/>
          <p:nvPr/>
        </p:nvSpPr>
        <p:spPr>
          <a:xfrm rot="0">
            <a:off x="3519557" y="2106495"/>
            <a:ext cx="11248885" cy="1571627"/>
          </a:xfrm>
          <a:prstGeom prst="rect">
            <a:avLst/>
          </a:prstGeom>
        </p:spPr>
        <p:txBody>
          <a:bodyPr anchor="t" rtlCol="false" tIns="0" lIns="0" bIns="0" rIns="0">
            <a:spAutoFit/>
          </a:bodyPr>
          <a:lstStyle/>
          <a:p>
            <a:pPr algn="ctr" marL="0" indent="0" lvl="0">
              <a:lnSpc>
                <a:spcPts val="9600"/>
              </a:lnSpc>
            </a:pPr>
            <a:r>
              <a:rPr lang="en-US" sz="10000" spc="-600">
                <a:solidFill>
                  <a:srgbClr val="FFFFFF"/>
                </a:solidFill>
                <a:latin typeface="Rustic Printed"/>
                <a:ea typeface="Rustic Printed"/>
                <a:cs typeface="Rustic Printed"/>
                <a:sym typeface="Rustic Printed"/>
              </a:rPr>
              <a:t>VISUALIZATION</a:t>
            </a:r>
          </a:p>
        </p:txBody>
      </p:sp>
      <p:sp>
        <p:nvSpPr>
          <p:cNvPr name="TextBox 8" id="8"/>
          <p:cNvSpPr txBox="true"/>
          <p:nvPr/>
        </p:nvSpPr>
        <p:spPr>
          <a:xfrm rot="0">
            <a:off x="1816182" y="4300389"/>
            <a:ext cx="10156267" cy="2851785"/>
          </a:xfrm>
          <a:prstGeom prst="rect">
            <a:avLst/>
          </a:prstGeom>
        </p:spPr>
        <p:txBody>
          <a:bodyPr anchor="t" rtlCol="false" tIns="0" lIns="0" bIns="0" rIns="0">
            <a:spAutoFit/>
          </a:bodyPr>
          <a:lstStyle/>
          <a:p>
            <a:pPr algn="just">
              <a:lnSpc>
                <a:spcPts val="3779"/>
              </a:lnSpc>
              <a:spcBef>
                <a:spcPct val="0"/>
              </a:spcBef>
            </a:pPr>
            <a:r>
              <a:rPr lang="en-US" sz="2799" spc="167">
                <a:solidFill>
                  <a:srgbClr val="FFFFFF"/>
                </a:solidFill>
                <a:latin typeface="Quark"/>
                <a:ea typeface="Quark"/>
                <a:cs typeface="Quark"/>
                <a:sym typeface="Quark"/>
              </a:rPr>
              <a:t>W</a:t>
            </a:r>
            <a:r>
              <a:rPr lang="en-US" sz="2799" spc="167" u="none">
                <a:solidFill>
                  <a:srgbClr val="FFFFFF"/>
                </a:solidFill>
                <a:latin typeface="Quark"/>
                <a:ea typeface="Quark"/>
                <a:cs typeface="Quark"/>
                <a:sym typeface="Quark"/>
              </a:rPr>
              <a:t>e built a desktop visualization tool using Tkinter that loads a config file and displays routing results for both metal layers. The grid is labeled and color-coded by cell type, with each net’s path shown in a unique color and labeled clearly. Users can also view total routing costs and switch between input and output views easily.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31291"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292983" y="1506929"/>
            <a:ext cx="8995017" cy="7948324"/>
          </a:xfrm>
          <a:custGeom>
            <a:avLst/>
            <a:gdLst/>
            <a:ahLst/>
            <a:cxnLst/>
            <a:rect r="r" b="b" t="t" l="l"/>
            <a:pathLst>
              <a:path h="7948324" w="8995017">
                <a:moveTo>
                  <a:pt x="0" y="0"/>
                </a:moveTo>
                <a:lnTo>
                  <a:pt x="8995017" y="0"/>
                </a:lnTo>
                <a:lnTo>
                  <a:pt x="8995017" y="7948324"/>
                </a:lnTo>
                <a:lnTo>
                  <a:pt x="0" y="79483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562753" y="2869550"/>
            <a:ext cx="6332092" cy="5223082"/>
          </a:xfrm>
          <a:custGeom>
            <a:avLst/>
            <a:gdLst/>
            <a:ahLst/>
            <a:cxnLst/>
            <a:rect r="r" b="b" t="t" l="l"/>
            <a:pathLst>
              <a:path h="5223082" w="6332092">
                <a:moveTo>
                  <a:pt x="0" y="0"/>
                </a:moveTo>
                <a:lnTo>
                  <a:pt x="6332093" y="0"/>
                </a:lnTo>
                <a:lnTo>
                  <a:pt x="6332093" y="5223082"/>
                </a:lnTo>
                <a:lnTo>
                  <a:pt x="0" y="5223082"/>
                </a:lnTo>
                <a:lnTo>
                  <a:pt x="0" y="0"/>
                </a:lnTo>
                <a:close/>
              </a:path>
            </a:pathLst>
          </a:custGeom>
          <a:blipFill>
            <a:blip r:embed="rId7"/>
            <a:stretch>
              <a:fillRect l="0" t="0" r="0" b="0"/>
            </a:stretch>
          </a:blipFill>
        </p:spPr>
      </p:sp>
      <p:sp>
        <p:nvSpPr>
          <p:cNvPr name="Freeform 6" id="6"/>
          <p:cNvSpPr/>
          <p:nvPr/>
        </p:nvSpPr>
        <p:spPr>
          <a:xfrm flipH="false" flipV="false" rot="0">
            <a:off x="9656940" y="3009828"/>
            <a:ext cx="8324254" cy="4942526"/>
          </a:xfrm>
          <a:custGeom>
            <a:avLst/>
            <a:gdLst/>
            <a:ahLst/>
            <a:cxnLst/>
            <a:rect r="r" b="b" t="t" l="l"/>
            <a:pathLst>
              <a:path h="4942526" w="8324254">
                <a:moveTo>
                  <a:pt x="0" y="0"/>
                </a:moveTo>
                <a:lnTo>
                  <a:pt x="8324253" y="0"/>
                </a:lnTo>
                <a:lnTo>
                  <a:pt x="8324253" y="4942526"/>
                </a:lnTo>
                <a:lnTo>
                  <a:pt x="0" y="4942526"/>
                </a:lnTo>
                <a:lnTo>
                  <a:pt x="0" y="0"/>
                </a:lnTo>
                <a:close/>
              </a:path>
            </a:pathLst>
          </a:custGeom>
          <a:blipFill>
            <a:blip r:embed="rId8"/>
            <a:stretch>
              <a:fillRect l="0" t="0" r="0" b="0"/>
            </a:stretch>
          </a:blipFill>
        </p:spPr>
      </p:sp>
      <p:sp>
        <p:nvSpPr>
          <p:cNvPr name="TextBox 7" id="7"/>
          <p:cNvSpPr txBox="true"/>
          <p:nvPr/>
        </p:nvSpPr>
        <p:spPr>
          <a:xfrm rot="0">
            <a:off x="3172365" y="1702850"/>
            <a:ext cx="3112870"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INPUT</a:t>
            </a:r>
          </a:p>
        </p:txBody>
      </p:sp>
      <p:sp>
        <p:nvSpPr>
          <p:cNvPr name="TextBox 8" id="8"/>
          <p:cNvSpPr txBox="true"/>
          <p:nvPr/>
        </p:nvSpPr>
        <p:spPr>
          <a:xfrm rot="0">
            <a:off x="11473850" y="1702850"/>
            <a:ext cx="4440326" cy="853440"/>
          </a:xfrm>
          <a:prstGeom prst="rect">
            <a:avLst/>
          </a:prstGeom>
        </p:spPr>
        <p:txBody>
          <a:bodyPr anchor="t" rtlCol="false" tIns="0" lIns="0" bIns="0" rIns="0">
            <a:spAutoFit/>
          </a:bodyPr>
          <a:lstStyle/>
          <a:p>
            <a:pPr algn="ctr" marL="0" indent="0" lvl="0">
              <a:lnSpc>
                <a:spcPts val="5280"/>
              </a:lnSpc>
              <a:spcBef>
                <a:spcPct val="0"/>
              </a:spcBef>
            </a:pPr>
            <a:r>
              <a:rPr lang="en-US" sz="5500" spc="-330">
                <a:solidFill>
                  <a:srgbClr val="FFFFFF"/>
                </a:solidFill>
                <a:latin typeface="Rustic Printed"/>
                <a:ea typeface="Rustic Printed"/>
                <a:cs typeface="Rustic Printed"/>
                <a:sym typeface="Rustic Printe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DAGoB8IlBAE</dc:identifier>
  <dcterms:modified xsi:type="dcterms:W3CDTF">2011-08-01T06:04:30Z</dcterms:modified>
  <cp:revision>1</cp:revision>
  <dc:title>DD2 Project</dc:title>
</cp:coreProperties>
</file>