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ormorant Garamond Bold Italics" charset="1" panose="00000800000000000000"/>
      <p:regular r:id="rId25"/>
    </p:embeddedFont>
    <p:embeddedFont>
      <p:font typeface="Quicksand" charset="1" panose="00000000000000000000"/>
      <p:regular r:id="rId26"/>
    </p:embeddedFont>
    <p:embeddedFont>
      <p:font typeface="Quicksand Bold" charset="1" panose="00000000000000000000"/>
      <p:regular r:id="rId27"/>
    </p:embeddedFont>
    <p:embeddedFont>
      <p:font typeface="Cormorant Garamond" charset="1" panose="000005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jpeg" Type="http://schemas.openxmlformats.org/officeDocument/2006/relationships/image"/><Relationship Id="rId8" Target="../media/image7.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43764" y="2910635"/>
            <a:ext cx="16229942" cy="1892299"/>
          </a:xfrm>
          <a:prstGeom prst="rect">
            <a:avLst/>
          </a:prstGeom>
        </p:spPr>
        <p:txBody>
          <a:bodyPr anchor="t" rtlCol="false" tIns="0" lIns="0" bIns="0" rIns="0">
            <a:spAutoFit/>
          </a:bodyPr>
          <a:lstStyle/>
          <a:p>
            <a:pPr algn="ctr" marL="0" indent="0" lvl="0">
              <a:lnSpc>
                <a:spcPts val="15400"/>
              </a:lnSpc>
              <a:spcBef>
                <a:spcPct val="0"/>
              </a:spcBef>
            </a:pPr>
            <a:r>
              <a:rPr lang="en-US" b="true" sz="11000" i="true">
                <a:solidFill>
                  <a:srgbClr val="0F4662"/>
                </a:solidFill>
                <a:latin typeface="Cormorant Garamond Bold Italics"/>
                <a:ea typeface="Cormorant Garamond Bold Italics"/>
                <a:cs typeface="Cormorant Garamond Bold Italics"/>
                <a:sym typeface="Cormorant Garamond Bold Italics"/>
              </a:rPr>
              <a:t>Adam &amp; it’s variants </a:t>
            </a:r>
          </a:p>
        </p:txBody>
      </p:sp>
      <p:sp>
        <p:nvSpPr>
          <p:cNvPr name="TextBox 7" id="7"/>
          <p:cNvSpPr txBox="true"/>
          <p:nvPr/>
        </p:nvSpPr>
        <p:spPr>
          <a:xfrm rot="0">
            <a:off x="2994497" y="5279184"/>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Math 303 Project</a:t>
            </a:r>
          </a:p>
        </p:txBody>
      </p:sp>
      <p:sp>
        <p:nvSpPr>
          <p:cNvPr name="TextBox 8" id="8"/>
          <p:cNvSpPr txBox="true"/>
          <p:nvPr/>
        </p:nvSpPr>
        <p:spPr>
          <a:xfrm rot="0">
            <a:off x="5664487" y="6631378"/>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30 December , 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029058" y="4222095"/>
            <a:ext cx="9390243" cy="1668159"/>
          </a:xfrm>
          <a:prstGeom prst="rect">
            <a:avLst/>
          </a:prstGeom>
        </p:spPr>
        <p:txBody>
          <a:bodyPr anchor="t" rtlCol="false" tIns="0" lIns="0" bIns="0" rIns="0">
            <a:spAutoFit/>
          </a:bodyPr>
          <a:lstStyle/>
          <a:p>
            <a:pPr algn="l" marL="0" indent="0" lvl="0">
              <a:lnSpc>
                <a:spcPts val="13579"/>
              </a:lnSpc>
              <a:spcBef>
                <a:spcPct val="0"/>
              </a:spcBef>
            </a:pPr>
            <a:r>
              <a:rPr lang="en-US" b="true" sz="9699" i="true">
                <a:solidFill>
                  <a:srgbClr val="0F4662"/>
                </a:solidFill>
                <a:latin typeface="Cormorant Garamond Bold Italics"/>
                <a:ea typeface="Cormorant Garamond Bold Italics"/>
                <a:cs typeface="Cormorant Garamond Bold Italics"/>
                <a:sym typeface="Cormorant Garamond Bold Italics"/>
              </a:rPr>
              <a:t>Results</a:t>
            </a:r>
          </a:p>
        </p:txBody>
      </p:sp>
      <p:sp>
        <p:nvSpPr>
          <p:cNvPr name="Freeform 7" id="7"/>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4384" y="599709"/>
            <a:ext cx="14072064" cy="1085243"/>
          </a:xfrm>
          <a:prstGeom prst="rect">
            <a:avLst/>
          </a:prstGeom>
        </p:spPr>
        <p:txBody>
          <a:bodyPr anchor="t" rtlCol="false" tIns="0" lIns="0" bIns="0" rIns="0">
            <a:spAutoFit/>
          </a:bodyPr>
          <a:lstStyle/>
          <a:p>
            <a:pPr algn="l" marL="0" indent="0" lvl="0">
              <a:lnSpc>
                <a:spcPts val="8959"/>
              </a:lnSpc>
              <a:spcBef>
                <a:spcPct val="0"/>
              </a:spcBef>
            </a:pPr>
            <a:r>
              <a:rPr lang="en-US" sz="6399">
                <a:solidFill>
                  <a:srgbClr val="0F4662"/>
                </a:solidFill>
                <a:latin typeface="Cormorant Garamond"/>
                <a:ea typeface="Cormorant Garamond"/>
                <a:cs typeface="Cormorant Garamond"/>
                <a:sym typeface="Cormorant Garamond"/>
              </a:rPr>
              <a:t>Results</a:t>
            </a:r>
          </a:p>
        </p:txBody>
      </p:sp>
      <p:sp>
        <p:nvSpPr>
          <p:cNvPr name="TextBox 5" id="5"/>
          <p:cNvSpPr txBox="true"/>
          <p:nvPr/>
        </p:nvSpPr>
        <p:spPr>
          <a:xfrm rot="0">
            <a:off x="532852" y="3289746"/>
            <a:ext cx="9719107" cy="6130416"/>
          </a:xfrm>
          <a:prstGeom prst="rect">
            <a:avLst/>
          </a:prstGeom>
        </p:spPr>
        <p:txBody>
          <a:bodyPr anchor="t" rtlCol="false" tIns="0" lIns="0" bIns="0" rIns="0">
            <a:spAutoFit/>
          </a:bodyPr>
          <a:lstStyle/>
          <a:p>
            <a:pPr algn="l">
              <a:lnSpc>
                <a:spcPts val="5439"/>
              </a:lnSpc>
              <a:spcBef>
                <a:spcPct val="0"/>
              </a:spcBef>
            </a:pPr>
            <a:r>
              <a:rPr lang="en-US" b="true" sz="3199">
                <a:solidFill>
                  <a:srgbClr val="0F4662"/>
                </a:solidFill>
                <a:latin typeface="Quicksand Bold"/>
                <a:ea typeface="Quicksand Bold"/>
                <a:cs typeface="Quicksand Bold"/>
                <a:sym typeface="Quicksand Bold"/>
              </a:rPr>
              <a:t>Evaluated Optmizers:</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Adam (Vanilla):</a:t>
            </a:r>
            <a:r>
              <a:rPr lang="en-US" sz="3199">
                <a:solidFill>
                  <a:srgbClr val="0F4662"/>
                </a:solidFill>
                <a:latin typeface="Quicksand"/>
                <a:ea typeface="Quicksand"/>
                <a:cs typeface="Quicksand"/>
                <a:sym typeface="Quicksand"/>
              </a:rPr>
              <a:t> The standard Adam optimizer.</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AdamW:</a:t>
            </a:r>
            <a:r>
              <a:rPr lang="en-US" sz="3199">
                <a:solidFill>
                  <a:srgbClr val="0F4662"/>
                </a:solidFill>
                <a:latin typeface="Quicksand"/>
                <a:ea typeface="Quicksand"/>
                <a:cs typeface="Quicksand"/>
                <a:sym typeface="Quicksand"/>
              </a:rPr>
              <a:t> A variant of Adam with weight decay.</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Adamax:</a:t>
            </a:r>
            <a:r>
              <a:rPr lang="en-US" sz="3199">
                <a:solidFill>
                  <a:srgbClr val="0F4662"/>
                </a:solidFill>
                <a:latin typeface="Quicksand"/>
                <a:ea typeface="Quicksand"/>
                <a:cs typeface="Quicksand"/>
                <a:sym typeface="Quicksand"/>
              </a:rPr>
              <a:t> A version of Adam that uses the infinity norm for scaling.</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OurAdam:</a:t>
            </a:r>
            <a:r>
              <a:rPr lang="en-US" sz="3199">
                <a:solidFill>
                  <a:srgbClr val="0F4662"/>
                </a:solidFill>
                <a:latin typeface="Quicksand"/>
                <a:ea typeface="Quicksand"/>
                <a:cs typeface="Quicksand"/>
                <a:sym typeface="Quicksand"/>
              </a:rPr>
              <a:t> A custom implementation of Adam.</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OurAdamW: </a:t>
            </a:r>
            <a:r>
              <a:rPr lang="en-US" sz="3199">
                <a:solidFill>
                  <a:srgbClr val="0F4662"/>
                </a:solidFill>
                <a:latin typeface="Quicksand"/>
                <a:ea typeface="Quicksand"/>
                <a:cs typeface="Quicksand"/>
                <a:sym typeface="Quicksand"/>
              </a:rPr>
              <a:t>A custom variant of AdamW.</a:t>
            </a:r>
          </a:p>
          <a:p>
            <a:pPr algn="l" marL="690877" indent="-345439" lvl="1">
              <a:lnSpc>
                <a:spcPts val="5439"/>
              </a:lnSpc>
              <a:spcBef>
                <a:spcPct val="0"/>
              </a:spcBef>
              <a:buFont typeface="Arial"/>
              <a:buChar char="•"/>
            </a:pPr>
            <a:r>
              <a:rPr lang="en-US" b="true" sz="3199">
                <a:solidFill>
                  <a:srgbClr val="0F4662"/>
                </a:solidFill>
                <a:latin typeface="Quicksand Bold"/>
                <a:ea typeface="Quicksand Bold"/>
                <a:cs typeface="Quicksand Bold"/>
                <a:sym typeface="Quicksand Bold"/>
              </a:rPr>
              <a:t>OurAdaMax:</a:t>
            </a:r>
            <a:r>
              <a:rPr lang="en-US" sz="3199">
                <a:solidFill>
                  <a:srgbClr val="0F4662"/>
                </a:solidFill>
                <a:latin typeface="Quicksand"/>
                <a:ea typeface="Quicksand"/>
                <a:cs typeface="Quicksand"/>
                <a:sym typeface="Quicksand"/>
              </a:rPr>
              <a:t> A custom version of Adamax.</a:t>
            </a:r>
          </a:p>
          <a:p>
            <a:pPr algn="ctr">
              <a:lnSpc>
                <a:spcPts val="5439"/>
              </a:lnSpc>
              <a:spcBef>
                <a:spcPct val="0"/>
              </a:spcBef>
            </a:pPr>
          </a:p>
        </p:txBody>
      </p:sp>
      <p:sp>
        <p:nvSpPr>
          <p:cNvPr name="TextBox 6" id="6"/>
          <p:cNvSpPr txBox="true"/>
          <p:nvPr/>
        </p:nvSpPr>
        <p:spPr>
          <a:xfrm rot="0">
            <a:off x="1028700" y="1771913"/>
            <a:ext cx="16368325" cy="1165339"/>
          </a:xfrm>
          <a:prstGeom prst="rect">
            <a:avLst/>
          </a:prstGeom>
        </p:spPr>
        <p:txBody>
          <a:bodyPr anchor="t" rtlCol="false" tIns="0" lIns="0" bIns="0" rIns="0">
            <a:spAutoFit/>
          </a:bodyPr>
          <a:lstStyle/>
          <a:p>
            <a:pPr algn="ctr">
              <a:lnSpc>
                <a:spcPts val="4759"/>
              </a:lnSpc>
              <a:spcBef>
                <a:spcPct val="0"/>
              </a:spcBef>
            </a:pPr>
            <a:r>
              <a:rPr lang="en-US" sz="2799">
                <a:solidFill>
                  <a:srgbClr val="0F4662"/>
                </a:solidFill>
                <a:latin typeface="Quicksand"/>
                <a:ea typeface="Quicksand"/>
                <a:cs typeface="Quicksand"/>
                <a:sym typeface="Quicksand"/>
              </a:rPr>
              <a:t>In this section, we present the experimental results comparing the performance of different optimizers used for training a convolutional neural network on the MNIST dataset.</a:t>
            </a:r>
            <a:r>
              <a:rPr lang="en-US" sz="2799">
                <a:solidFill>
                  <a:srgbClr val="0F4662"/>
                </a:solidFill>
                <a:latin typeface="Quicksand"/>
                <a:ea typeface="Quicksand"/>
                <a:cs typeface="Quicksand"/>
                <a:sym typeface="Quicksand"/>
              </a:rPr>
              <a:t> </a:t>
            </a:r>
          </a:p>
        </p:txBody>
      </p:sp>
      <p:sp>
        <p:nvSpPr>
          <p:cNvPr name="TextBox 7" id="7"/>
          <p:cNvSpPr txBox="true"/>
          <p:nvPr/>
        </p:nvSpPr>
        <p:spPr>
          <a:xfrm rot="0">
            <a:off x="10550389" y="4337412"/>
            <a:ext cx="7351407" cy="4054135"/>
          </a:xfrm>
          <a:prstGeom prst="rect">
            <a:avLst/>
          </a:prstGeom>
        </p:spPr>
        <p:txBody>
          <a:bodyPr anchor="t" rtlCol="false" tIns="0" lIns="0" bIns="0" rIns="0">
            <a:spAutoFit/>
          </a:bodyPr>
          <a:lstStyle/>
          <a:p>
            <a:pPr algn="l">
              <a:lnSpc>
                <a:spcPts val="5440"/>
              </a:lnSpc>
            </a:pPr>
            <a:r>
              <a:rPr lang="en-US" sz="3200" b="true">
                <a:solidFill>
                  <a:srgbClr val="0F4662"/>
                </a:solidFill>
                <a:latin typeface="Quicksand Bold"/>
                <a:ea typeface="Quicksand Bold"/>
                <a:cs typeface="Quicksand Bold"/>
                <a:sym typeface="Quicksand Bold"/>
              </a:rPr>
              <a:t>Metrics:</a:t>
            </a:r>
          </a:p>
          <a:p>
            <a:pPr algn="l" marL="690881" indent="-345440" lvl="1">
              <a:lnSpc>
                <a:spcPts val="5440"/>
              </a:lnSpc>
              <a:buFont typeface="Arial"/>
              <a:buChar char="•"/>
            </a:pPr>
            <a:r>
              <a:rPr lang="en-US" b="true" sz="3200">
                <a:solidFill>
                  <a:srgbClr val="0F4662"/>
                </a:solidFill>
                <a:latin typeface="Quicksand Bold"/>
                <a:ea typeface="Quicksand Bold"/>
                <a:cs typeface="Quicksand Bold"/>
                <a:sym typeface="Quicksand Bold"/>
              </a:rPr>
              <a:t>Accuracy</a:t>
            </a:r>
          </a:p>
          <a:p>
            <a:pPr algn="l" marL="690881" indent="-345440" lvl="1">
              <a:lnSpc>
                <a:spcPts val="5440"/>
              </a:lnSpc>
              <a:buFont typeface="Arial"/>
              <a:buChar char="•"/>
            </a:pPr>
            <a:r>
              <a:rPr lang="en-US" b="true" sz="3200">
                <a:solidFill>
                  <a:srgbClr val="0F4662"/>
                </a:solidFill>
                <a:latin typeface="Quicksand Bold"/>
                <a:ea typeface="Quicksand Bold"/>
                <a:cs typeface="Quicksand Bold"/>
                <a:sym typeface="Quicksand Bold"/>
              </a:rPr>
              <a:t>Precision, Recall, and F1-Score</a:t>
            </a:r>
          </a:p>
          <a:p>
            <a:pPr algn="l" marL="690881" indent="-345440" lvl="1">
              <a:lnSpc>
                <a:spcPts val="5440"/>
              </a:lnSpc>
              <a:buFont typeface="Arial"/>
              <a:buChar char="•"/>
            </a:pPr>
            <a:r>
              <a:rPr lang="en-US" b="true" sz="3200">
                <a:solidFill>
                  <a:srgbClr val="0F4662"/>
                </a:solidFill>
                <a:latin typeface="Quicksand Bold"/>
                <a:ea typeface="Quicksand Bold"/>
                <a:cs typeface="Quicksand Bold"/>
                <a:sym typeface="Quicksand Bold"/>
              </a:rPr>
              <a:t>Training Time</a:t>
            </a:r>
          </a:p>
          <a:p>
            <a:pPr algn="l" marL="690881" indent="-345440" lvl="1">
              <a:lnSpc>
                <a:spcPts val="5440"/>
              </a:lnSpc>
              <a:buFont typeface="Arial"/>
              <a:buChar char="•"/>
            </a:pPr>
            <a:r>
              <a:rPr lang="en-US" b="true" sz="3200">
                <a:solidFill>
                  <a:srgbClr val="0F4662"/>
                </a:solidFill>
                <a:latin typeface="Quicksand Bold"/>
                <a:ea typeface="Quicksand Bold"/>
                <a:cs typeface="Quicksand Bold"/>
                <a:sym typeface="Quicksand Bold"/>
              </a:rPr>
              <a:t>Loss Convergence</a:t>
            </a:r>
          </a:p>
          <a:p>
            <a:pPr algn="ctr">
              <a:lnSpc>
                <a:spcPts val="544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935182" y="2100362"/>
            <a:ext cx="6724846" cy="7157938"/>
          </a:xfrm>
          <a:custGeom>
            <a:avLst/>
            <a:gdLst/>
            <a:ahLst/>
            <a:cxnLst/>
            <a:rect r="r" b="b" t="t" l="l"/>
            <a:pathLst>
              <a:path h="7157938" w="6724846">
                <a:moveTo>
                  <a:pt x="0" y="0"/>
                </a:moveTo>
                <a:lnTo>
                  <a:pt x="6724846" y="0"/>
                </a:lnTo>
                <a:lnTo>
                  <a:pt x="6724846" y="7157938"/>
                </a:lnTo>
                <a:lnTo>
                  <a:pt x="0" y="7157938"/>
                </a:lnTo>
                <a:lnTo>
                  <a:pt x="0" y="0"/>
                </a:lnTo>
                <a:close/>
              </a:path>
            </a:pathLst>
          </a:custGeom>
          <a:blipFill>
            <a:blip r:embed="rId2"/>
            <a:stretch>
              <a:fillRect l="0" t="0" r="0" b="-266"/>
            </a:stretch>
          </a:blipFill>
        </p:spPr>
      </p:sp>
      <p:sp>
        <p:nvSpPr>
          <p:cNvPr name="Freeform 3" id="3"/>
          <p:cNvSpPr/>
          <p:nvPr/>
        </p:nvSpPr>
        <p:spPr>
          <a:xfrm flipH="false" flipV="false" rot="0">
            <a:off x="9413868" y="2100362"/>
            <a:ext cx="5913102" cy="7641287"/>
          </a:xfrm>
          <a:custGeom>
            <a:avLst/>
            <a:gdLst/>
            <a:ahLst/>
            <a:cxnLst/>
            <a:rect r="r" b="b" t="t" l="l"/>
            <a:pathLst>
              <a:path h="7641287" w="5913102">
                <a:moveTo>
                  <a:pt x="0" y="0"/>
                </a:moveTo>
                <a:lnTo>
                  <a:pt x="5913102" y="0"/>
                </a:lnTo>
                <a:lnTo>
                  <a:pt x="5913102" y="7641287"/>
                </a:lnTo>
                <a:lnTo>
                  <a:pt x="0" y="7641287"/>
                </a:lnTo>
                <a:lnTo>
                  <a:pt x="0" y="0"/>
                </a:lnTo>
                <a:close/>
              </a:path>
            </a:pathLst>
          </a:custGeom>
          <a:blipFill>
            <a:blip r:embed="rId3"/>
            <a:stretch>
              <a:fillRect l="0" t="0" r="0" b="0"/>
            </a:stretch>
          </a:blipFill>
        </p:spPr>
      </p:sp>
      <p:sp>
        <p:nvSpPr>
          <p:cNvPr name="TextBox 4" id="4"/>
          <p:cNvSpPr txBox="true"/>
          <p:nvPr/>
        </p:nvSpPr>
        <p:spPr>
          <a:xfrm rot="0">
            <a:off x="1028700" y="599709"/>
            <a:ext cx="11534821" cy="1085243"/>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Performance Metrics Comparison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5051259" y="888262"/>
            <a:ext cx="12371382" cy="4051627"/>
          </a:xfrm>
          <a:custGeom>
            <a:avLst/>
            <a:gdLst/>
            <a:ahLst/>
            <a:cxnLst/>
            <a:rect r="r" b="b" t="t" l="l"/>
            <a:pathLst>
              <a:path h="4051627" w="12371382">
                <a:moveTo>
                  <a:pt x="0" y="0"/>
                </a:moveTo>
                <a:lnTo>
                  <a:pt x="12371382" y="0"/>
                </a:lnTo>
                <a:lnTo>
                  <a:pt x="12371382" y="4051628"/>
                </a:lnTo>
                <a:lnTo>
                  <a:pt x="0" y="4051628"/>
                </a:lnTo>
                <a:lnTo>
                  <a:pt x="0" y="0"/>
                </a:lnTo>
                <a:close/>
              </a:path>
            </a:pathLst>
          </a:custGeom>
          <a:blipFill>
            <a:blip r:embed="rId2"/>
            <a:stretch>
              <a:fillRect l="0" t="0" r="0" b="0"/>
            </a:stretch>
          </a:blipFill>
        </p:spPr>
      </p:sp>
      <p:sp>
        <p:nvSpPr>
          <p:cNvPr name="Freeform 3" id="3"/>
          <p:cNvSpPr/>
          <p:nvPr/>
        </p:nvSpPr>
        <p:spPr>
          <a:xfrm flipH="false" flipV="false" rot="0">
            <a:off x="5051259" y="5500631"/>
            <a:ext cx="12371382" cy="4113484"/>
          </a:xfrm>
          <a:custGeom>
            <a:avLst/>
            <a:gdLst/>
            <a:ahLst/>
            <a:cxnLst/>
            <a:rect r="r" b="b" t="t" l="l"/>
            <a:pathLst>
              <a:path h="4113484" w="12371382">
                <a:moveTo>
                  <a:pt x="0" y="0"/>
                </a:moveTo>
                <a:lnTo>
                  <a:pt x="12371382" y="0"/>
                </a:lnTo>
                <a:lnTo>
                  <a:pt x="12371382" y="4113485"/>
                </a:lnTo>
                <a:lnTo>
                  <a:pt x="0" y="4113485"/>
                </a:lnTo>
                <a:lnTo>
                  <a:pt x="0" y="0"/>
                </a:lnTo>
                <a:close/>
              </a:path>
            </a:pathLst>
          </a:custGeom>
          <a:blipFill>
            <a:blip r:embed="rId3"/>
            <a:stretch>
              <a:fillRect l="0" t="0" r="0" b="0"/>
            </a:stretch>
          </a:blipFill>
        </p:spPr>
      </p:sp>
      <p:sp>
        <p:nvSpPr>
          <p:cNvPr name="TextBox 4" id="4"/>
          <p:cNvSpPr txBox="true"/>
          <p:nvPr/>
        </p:nvSpPr>
        <p:spPr>
          <a:xfrm rot="0">
            <a:off x="403897" y="1709491"/>
            <a:ext cx="3501092" cy="2195697"/>
          </a:xfrm>
          <a:prstGeom prst="rect">
            <a:avLst/>
          </a:prstGeom>
        </p:spPr>
        <p:txBody>
          <a:bodyPr anchor="t" rtlCol="false" tIns="0" lIns="0" bIns="0" rIns="0">
            <a:spAutoFit/>
          </a:bodyPr>
          <a:lstStyle/>
          <a:p>
            <a:pPr algn="l" marL="0" indent="0" lvl="0">
              <a:lnSpc>
                <a:spcPts val="8861"/>
              </a:lnSpc>
              <a:spcBef>
                <a:spcPct val="0"/>
              </a:spcBef>
            </a:pPr>
            <a:r>
              <a:rPr lang="en-US" b="true" sz="6329" i="true">
                <a:solidFill>
                  <a:srgbClr val="0F4662"/>
                </a:solidFill>
                <a:latin typeface="Cormorant Garamond Bold Italics"/>
                <a:ea typeface="Cormorant Garamond Bold Italics"/>
                <a:cs typeface="Cormorant Garamond Bold Italics"/>
                <a:sym typeface="Cormorant Garamond Bold Italics"/>
              </a:rPr>
              <a:t>Training Accuracy </a:t>
            </a:r>
          </a:p>
        </p:txBody>
      </p:sp>
      <p:sp>
        <p:nvSpPr>
          <p:cNvPr name="TextBox 5" id="5"/>
          <p:cNvSpPr txBox="true"/>
          <p:nvPr/>
        </p:nvSpPr>
        <p:spPr>
          <a:xfrm rot="0">
            <a:off x="403897" y="5685458"/>
            <a:ext cx="3139535" cy="2339038"/>
          </a:xfrm>
          <a:prstGeom prst="rect">
            <a:avLst/>
          </a:prstGeom>
        </p:spPr>
        <p:txBody>
          <a:bodyPr anchor="t" rtlCol="false" tIns="0" lIns="0" bIns="0" rIns="0">
            <a:spAutoFit/>
          </a:bodyPr>
          <a:lstStyle/>
          <a:p>
            <a:pPr algn="l">
              <a:lnSpc>
                <a:spcPts val="9431"/>
              </a:lnSpc>
            </a:pPr>
            <a:r>
              <a:rPr lang="en-US" sz="6736" i="true" b="true">
                <a:solidFill>
                  <a:srgbClr val="0F4662"/>
                </a:solidFill>
                <a:latin typeface="Cormorant Garamond Bold Italics"/>
                <a:ea typeface="Cormorant Garamond Bold Italics"/>
                <a:cs typeface="Cormorant Garamond Bold Italics"/>
                <a:sym typeface="Cormorant Garamond Bold Italics"/>
              </a:rPr>
              <a:t>Training</a:t>
            </a:r>
          </a:p>
          <a:p>
            <a:pPr algn="l" marL="0" indent="0" lvl="0">
              <a:lnSpc>
                <a:spcPts val="9431"/>
              </a:lnSpc>
              <a:spcBef>
                <a:spcPct val="0"/>
              </a:spcBef>
            </a:pPr>
            <a:r>
              <a:rPr lang="en-US" b="true" sz="6736" i="true">
                <a:solidFill>
                  <a:srgbClr val="0F4662"/>
                </a:solidFill>
                <a:latin typeface="Cormorant Garamond Bold Italics"/>
                <a:ea typeface="Cormorant Garamond Bold Italics"/>
                <a:cs typeface="Cormorant Garamond Bold Italics"/>
                <a:sym typeface="Cormorant Garamond Bold Italics"/>
              </a:rPr>
              <a:t>Loss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4880194" y="5809283"/>
            <a:ext cx="12379106" cy="4007736"/>
          </a:xfrm>
          <a:custGeom>
            <a:avLst/>
            <a:gdLst/>
            <a:ahLst/>
            <a:cxnLst/>
            <a:rect r="r" b="b" t="t" l="l"/>
            <a:pathLst>
              <a:path h="4007736" w="12379106">
                <a:moveTo>
                  <a:pt x="0" y="0"/>
                </a:moveTo>
                <a:lnTo>
                  <a:pt x="12379106" y="0"/>
                </a:lnTo>
                <a:lnTo>
                  <a:pt x="12379106" y="4007736"/>
                </a:lnTo>
                <a:lnTo>
                  <a:pt x="0" y="4007736"/>
                </a:lnTo>
                <a:lnTo>
                  <a:pt x="0" y="0"/>
                </a:lnTo>
                <a:close/>
              </a:path>
            </a:pathLst>
          </a:custGeom>
          <a:blipFill>
            <a:blip r:embed="rId2"/>
            <a:stretch>
              <a:fillRect l="0" t="0" r="0" b="0"/>
            </a:stretch>
          </a:blipFill>
        </p:spPr>
      </p:sp>
      <p:sp>
        <p:nvSpPr>
          <p:cNvPr name="Freeform 3" id="3"/>
          <p:cNvSpPr/>
          <p:nvPr/>
        </p:nvSpPr>
        <p:spPr>
          <a:xfrm flipH="false" flipV="false" rot="0">
            <a:off x="4880194" y="1028700"/>
            <a:ext cx="12379106" cy="4069631"/>
          </a:xfrm>
          <a:custGeom>
            <a:avLst/>
            <a:gdLst/>
            <a:ahLst/>
            <a:cxnLst/>
            <a:rect r="r" b="b" t="t" l="l"/>
            <a:pathLst>
              <a:path h="4069631" w="12379106">
                <a:moveTo>
                  <a:pt x="0" y="0"/>
                </a:moveTo>
                <a:lnTo>
                  <a:pt x="12379106" y="0"/>
                </a:lnTo>
                <a:lnTo>
                  <a:pt x="12379106" y="4069631"/>
                </a:lnTo>
                <a:lnTo>
                  <a:pt x="0" y="4069631"/>
                </a:lnTo>
                <a:lnTo>
                  <a:pt x="0" y="0"/>
                </a:lnTo>
                <a:close/>
              </a:path>
            </a:pathLst>
          </a:custGeom>
          <a:blipFill>
            <a:blip r:embed="rId3"/>
            <a:stretch>
              <a:fillRect l="0" t="0" r="0" b="0"/>
            </a:stretch>
          </a:blipFill>
        </p:spPr>
      </p:sp>
      <p:sp>
        <p:nvSpPr>
          <p:cNvPr name="TextBox 4" id="4"/>
          <p:cNvSpPr txBox="true"/>
          <p:nvPr/>
        </p:nvSpPr>
        <p:spPr>
          <a:xfrm rot="0">
            <a:off x="403897" y="1709491"/>
            <a:ext cx="3501092" cy="2195697"/>
          </a:xfrm>
          <a:prstGeom prst="rect">
            <a:avLst/>
          </a:prstGeom>
        </p:spPr>
        <p:txBody>
          <a:bodyPr anchor="t" rtlCol="false" tIns="0" lIns="0" bIns="0" rIns="0">
            <a:spAutoFit/>
          </a:bodyPr>
          <a:lstStyle/>
          <a:p>
            <a:pPr algn="l" marL="0" indent="0" lvl="0">
              <a:lnSpc>
                <a:spcPts val="8861"/>
              </a:lnSpc>
              <a:spcBef>
                <a:spcPct val="0"/>
              </a:spcBef>
            </a:pPr>
            <a:r>
              <a:rPr lang="en-US" b="true" sz="6329" i="true">
                <a:solidFill>
                  <a:srgbClr val="0F4662"/>
                </a:solidFill>
                <a:latin typeface="Cormorant Garamond Bold Italics"/>
                <a:ea typeface="Cormorant Garamond Bold Italics"/>
                <a:cs typeface="Cormorant Garamond Bold Italics"/>
                <a:sym typeface="Cormorant Garamond Bold Italics"/>
              </a:rPr>
              <a:t>Validation Accuracy </a:t>
            </a:r>
          </a:p>
        </p:txBody>
      </p:sp>
      <p:sp>
        <p:nvSpPr>
          <p:cNvPr name="TextBox 5" id="5"/>
          <p:cNvSpPr txBox="true"/>
          <p:nvPr/>
        </p:nvSpPr>
        <p:spPr>
          <a:xfrm rot="0">
            <a:off x="403897" y="6036553"/>
            <a:ext cx="3315082" cy="2339038"/>
          </a:xfrm>
          <a:prstGeom prst="rect">
            <a:avLst/>
          </a:prstGeom>
        </p:spPr>
        <p:txBody>
          <a:bodyPr anchor="t" rtlCol="false" tIns="0" lIns="0" bIns="0" rIns="0">
            <a:spAutoFit/>
          </a:bodyPr>
          <a:lstStyle/>
          <a:p>
            <a:pPr algn="l">
              <a:lnSpc>
                <a:spcPts val="9431"/>
              </a:lnSpc>
            </a:pPr>
            <a:r>
              <a:rPr lang="en-US" sz="6736" i="true" b="true">
                <a:solidFill>
                  <a:srgbClr val="0F4662"/>
                </a:solidFill>
                <a:latin typeface="Cormorant Garamond Bold Italics"/>
                <a:ea typeface="Cormorant Garamond Bold Italics"/>
                <a:cs typeface="Cormorant Garamond Bold Italics"/>
                <a:sym typeface="Cormorant Garamond Bold Italics"/>
              </a:rPr>
              <a:t>Validation</a:t>
            </a:r>
          </a:p>
          <a:p>
            <a:pPr algn="l" marL="0" indent="0" lvl="0">
              <a:lnSpc>
                <a:spcPts val="9431"/>
              </a:lnSpc>
              <a:spcBef>
                <a:spcPct val="0"/>
              </a:spcBef>
            </a:pPr>
            <a:r>
              <a:rPr lang="en-US" b="true" sz="6736" i="true">
                <a:solidFill>
                  <a:srgbClr val="0F4662"/>
                </a:solidFill>
                <a:latin typeface="Cormorant Garamond Bold Italics"/>
                <a:ea typeface="Cormorant Garamond Bold Italics"/>
                <a:cs typeface="Cormorant Garamond Bold Italics"/>
                <a:sym typeface="Cormorant Garamond Bold Italics"/>
              </a:rPr>
              <a:t>Loss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400477" y="1684924"/>
            <a:ext cx="15487045" cy="8188775"/>
          </a:xfrm>
          <a:custGeom>
            <a:avLst/>
            <a:gdLst/>
            <a:ahLst/>
            <a:cxnLst/>
            <a:rect r="r" b="b" t="t" l="l"/>
            <a:pathLst>
              <a:path h="8188775" w="15487045">
                <a:moveTo>
                  <a:pt x="0" y="0"/>
                </a:moveTo>
                <a:lnTo>
                  <a:pt x="15487046" y="0"/>
                </a:lnTo>
                <a:lnTo>
                  <a:pt x="15487046" y="8188775"/>
                </a:lnTo>
                <a:lnTo>
                  <a:pt x="0" y="8188775"/>
                </a:lnTo>
                <a:lnTo>
                  <a:pt x="0" y="0"/>
                </a:lnTo>
                <a:close/>
              </a:path>
            </a:pathLst>
          </a:custGeom>
          <a:blipFill>
            <a:blip r:embed="rId2"/>
            <a:stretch>
              <a:fillRect l="0" t="0" r="0" b="0"/>
            </a:stretch>
          </a:blipFill>
        </p:spPr>
      </p:sp>
      <p:sp>
        <p:nvSpPr>
          <p:cNvPr name="TextBox 3" id="3"/>
          <p:cNvSpPr txBox="true"/>
          <p:nvPr/>
        </p:nvSpPr>
        <p:spPr>
          <a:xfrm rot="0">
            <a:off x="1028700" y="16793"/>
            <a:ext cx="10987723" cy="1668131"/>
          </a:xfrm>
          <a:prstGeom prst="rect">
            <a:avLst/>
          </a:prstGeom>
        </p:spPr>
        <p:txBody>
          <a:bodyPr anchor="t" rtlCol="false" tIns="0" lIns="0" bIns="0" rIns="0">
            <a:spAutoFit/>
          </a:bodyPr>
          <a:lstStyle/>
          <a:p>
            <a:pPr algn="l" marL="0" indent="0" lvl="0">
              <a:lnSpc>
                <a:spcPts val="13579"/>
              </a:lnSpc>
              <a:spcBef>
                <a:spcPct val="0"/>
              </a:spcBef>
            </a:pPr>
            <a:r>
              <a:rPr lang="en-US" b="true" sz="9699" i="true">
                <a:solidFill>
                  <a:srgbClr val="0F4662"/>
                </a:solidFill>
                <a:latin typeface="Cormorant Garamond Bold Italics"/>
                <a:ea typeface="Cormorant Garamond Bold Italics"/>
                <a:cs typeface="Cormorant Garamond Bold Italics"/>
                <a:sym typeface="Cormorant Garamond Bold Italics"/>
              </a:rPr>
              <a:t>Final Values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522562" y="1333409"/>
            <a:ext cx="11301259" cy="4252099"/>
          </a:xfrm>
          <a:custGeom>
            <a:avLst/>
            <a:gdLst/>
            <a:ahLst/>
            <a:cxnLst/>
            <a:rect r="r" b="b" t="t" l="l"/>
            <a:pathLst>
              <a:path h="4252099" w="11301259">
                <a:moveTo>
                  <a:pt x="0" y="0"/>
                </a:moveTo>
                <a:lnTo>
                  <a:pt x="11301259" y="0"/>
                </a:lnTo>
                <a:lnTo>
                  <a:pt x="11301259" y="4252099"/>
                </a:lnTo>
                <a:lnTo>
                  <a:pt x="0" y="4252099"/>
                </a:lnTo>
                <a:lnTo>
                  <a:pt x="0" y="0"/>
                </a:lnTo>
                <a:close/>
              </a:path>
            </a:pathLst>
          </a:custGeom>
          <a:blipFill>
            <a:blip r:embed="rId2"/>
            <a:stretch>
              <a:fillRect l="0" t="0" r="0" b="0"/>
            </a:stretch>
          </a:blipFill>
        </p:spPr>
      </p:sp>
      <p:sp>
        <p:nvSpPr>
          <p:cNvPr name="Freeform 3" id="3"/>
          <p:cNvSpPr/>
          <p:nvPr/>
        </p:nvSpPr>
        <p:spPr>
          <a:xfrm flipH="false" flipV="false" rot="0">
            <a:off x="6522562" y="5831038"/>
            <a:ext cx="11301259" cy="4294478"/>
          </a:xfrm>
          <a:custGeom>
            <a:avLst/>
            <a:gdLst/>
            <a:ahLst/>
            <a:cxnLst/>
            <a:rect r="r" b="b" t="t" l="l"/>
            <a:pathLst>
              <a:path h="4294478" w="11301259">
                <a:moveTo>
                  <a:pt x="0" y="0"/>
                </a:moveTo>
                <a:lnTo>
                  <a:pt x="11301259" y="0"/>
                </a:lnTo>
                <a:lnTo>
                  <a:pt x="11301259" y="4294479"/>
                </a:lnTo>
                <a:lnTo>
                  <a:pt x="0" y="4294479"/>
                </a:lnTo>
                <a:lnTo>
                  <a:pt x="0" y="0"/>
                </a:lnTo>
                <a:close/>
              </a:path>
            </a:pathLst>
          </a:custGeom>
          <a:blipFill>
            <a:blip r:embed="rId3"/>
            <a:stretch>
              <a:fillRect l="0" t="0" r="0" b="0"/>
            </a:stretch>
          </a:blipFill>
        </p:spPr>
      </p:sp>
      <p:sp>
        <p:nvSpPr>
          <p:cNvPr name="TextBox 4" id="4"/>
          <p:cNvSpPr txBox="true"/>
          <p:nvPr/>
        </p:nvSpPr>
        <p:spPr>
          <a:xfrm rot="0">
            <a:off x="405835" y="3592826"/>
            <a:ext cx="10987723" cy="5116209"/>
          </a:xfrm>
          <a:prstGeom prst="rect">
            <a:avLst/>
          </a:prstGeom>
        </p:spPr>
        <p:txBody>
          <a:bodyPr anchor="t" rtlCol="false" tIns="0" lIns="0" bIns="0" rIns="0">
            <a:spAutoFit/>
          </a:bodyPr>
          <a:lstStyle/>
          <a:p>
            <a:pPr algn="l">
              <a:lnSpc>
                <a:spcPts val="13579"/>
              </a:lnSpc>
            </a:pPr>
            <a:r>
              <a:rPr lang="en-US" sz="9699" i="true" b="true">
                <a:solidFill>
                  <a:srgbClr val="0F4662"/>
                </a:solidFill>
                <a:latin typeface="Cormorant Garamond Bold Italics"/>
                <a:ea typeface="Cormorant Garamond Bold Italics"/>
                <a:cs typeface="Cormorant Garamond Bold Italics"/>
                <a:sym typeface="Cormorant Garamond Bold Italics"/>
              </a:rPr>
              <a:t> Loss Over </a:t>
            </a:r>
          </a:p>
          <a:p>
            <a:pPr algn="l">
              <a:lnSpc>
                <a:spcPts val="13579"/>
              </a:lnSpc>
            </a:pPr>
            <a:r>
              <a:rPr lang="en-US" sz="9699" i="true" b="true">
                <a:solidFill>
                  <a:srgbClr val="0F4662"/>
                </a:solidFill>
                <a:latin typeface="Cormorant Garamond Bold Italics"/>
                <a:ea typeface="Cormorant Garamond Bold Italics"/>
                <a:cs typeface="Cormorant Garamond Bold Italics"/>
                <a:sym typeface="Cormorant Garamond Bold Italics"/>
              </a:rPr>
              <a:t>Iterations</a:t>
            </a:r>
          </a:p>
          <a:p>
            <a:pPr algn="l" marL="0" indent="0" lvl="0">
              <a:lnSpc>
                <a:spcPts val="135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5209898" y="714009"/>
            <a:ext cx="12768882" cy="4114800"/>
          </a:xfrm>
          <a:custGeom>
            <a:avLst/>
            <a:gdLst/>
            <a:ahLst/>
            <a:cxnLst/>
            <a:rect r="r" b="b" t="t" l="l"/>
            <a:pathLst>
              <a:path h="4114800" w="12768882">
                <a:moveTo>
                  <a:pt x="0" y="0"/>
                </a:moveTo>
                <a:lnTo>
                  <a:pt x="12768882" y="0"/>
                </a:lnTo>
                <a:lnTo>
                  <a:pt x="12768882" y="4114800"/>
                </a:lnTo>
                <a:lnTo>
                  <a:pt x="0" y="4114800"/>
                </a:lnTo>
                <a:lnTo>
                  <a:pt x="0" y="0"/>
                </a:lnTo>
                <a:close/>
              </a:path>
            </a:pathLst>
          </a:custGeom>
          <a:blipFill>
            <a:blip r:embed="rId2"/>
            <a:stretch>
              <a:fillRect l="0" t="-1807" r="-800" b="-1807"/>
            </a:stretch>
          </a:blipFill>
        </p:spPr>
      </p:sp>
      <p:sp>
        <p:nvSpPr>
          <p:cNvPr name="Freeform 3" id="3"/>
          <p:cNvSpPr/>
          <p:nvPr/>
        </p:nvSpPr>
        <p:spPr>
          <a:xfrm flipH="false" flipV="false" rot="0">
            <a:off x="5209898" y="5431804"/>
            <a:ext cx="12768882" cy="4347819"/>
          </a:xfrm>
          <a:custGeom>
            <a:avLst/>
            <a:gdLst/>
            <a:ahLst/>
            <a:cxnLst/>
            <a:rect r="r" b="b" t="t" l="l"/>
            <a:pathLst>
              <a:path h="4347819" w="12768882">
                <a:moveTo>
                  <a:pt x="0" y="0"/>
                </a:moveTo>
                <a:lnTo>
                  <a:pt x="12768882" y="0"/>
                </a:lnTo>
                <a:lnTo>
                  <a:pt x="12768882" y="4347819"/>
                </a:lnTo>
                <a:lnTo>
                  <a:pt x="0" y="4347819"/>
                </a:lnTo>
                <a:lnTo>
                  <a:pt x="0" y="0"/>
                </a:lnTo>
                <a:close/>
              </a:path>
            </a:pathLst>
          </a:custGeom>
          <a:blipFill>
            <a:blip r:embed="rId3"/>
            <a:stretch>
              <a:fillRect l="-959" t="0" r="-304" b="0"/>
            </a:stretch>
          </a:blipFill>
        </p:spPr>
      </p:sp>
      <p:sp>
        <p:nvSpPr>
          <p:cNvPr name="TextBox 4" id="4"/>
          <p:cNvSpPr txBox="true"/>
          <p:nvPr/>
        </p:nvSpPr>
        <p:spPr>
          <a:xfrm rot="0">
            <a:off x="0" y="3446766"/>
            <a:ext cx="10987723" cy="6840234"/>
          </a:xfrm>
          <a:prstGeom prst="rect">
            <a:avLst/>
          </a:prstGeom>
        </p:spPr>
        <p:txBody>
          <a:bodyPr anchor="t" rtlCol="false" tIns="0" lIns="0" bIns="0" rIns="0">
            <a:spAutoFit/>
          </a:bodyPr>
          <a:lstStyle/>
          <a:p>
            <a:pPr algn="l">
              <a:lnSpc>
                <a:spcPts val="13579"/>
              </a:lnSpc>
            </a:pPr>
            <a:r>
              <a:rPr lang="en-US" sz="9699" i="true" b="true">
                <a:solidFill>
                  <a:srgbClr val="0F4662"/>
                </a:solidFill>
                <a:latin typeface="Cormorant Garamond Bold Italics"/>
                <a:ea typeface="Cormorant Garamond Bold Italics"/>
                <a:cs typeface="Cormorant Garamond Bold Italics"/>
                <a:sym typeface="Cormorant Garamond Bold Italics"/>
              </a:rPr>
              <a:t> Loss Over </a:t>
            </a:r>
          </a:p>
          <a:p>
            <a:pPr algn="l">
              <a:lnSpc>
                <a:spcPts val="13579"/>
              </a:lnSpc>
            </a:pPr>
            <a:r>
              <a:rPr lang="en-US" sz="9699" i="true" b="true">
                <a:solidFill>
                  <a:srgbClr val="0F4662"/>
                </a:solidFill>
                <a:latin typeface="Cormorant Garamond Bold Italics"/>
                <a:ea typeface="Cormorant Garamond Bold Italics"/>
                <a:cs typeface="Cormorant Garamond Bold Italics"/>
                <a:sym typeface="Cormorant Garamond Bold Italics"/>
              </a:rPr>
              <a:t>CPU time</a:t>
            </a:r>
          </a:p>
          <a:p>
            <a:pPr algn="l">
              <a:lnSpc>
                <a:spcPts val="13579"/>
              </a:lnSpc>
            </a:pPr>
          </a:p>
          <a:p>
            <a:pPr algn="l" marL="0" indent="0" lvl="0">
              <a:lnSpc>
                <a:spcPts val="1357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599709"/>
            <a:ext cx="11534821"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3" id="3"/>
          <p:cNvSpPr txBox="true"/>
          <p:nvPr/>
        </p:nvSpPr>
        <p:spPr>
          <a:xfrm rot="0">
            <a:off x="3816256" y="3153317"/>
            <a:ext cx="10655487" cy="46005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The comparison of custom optimizers (OurAdam, OurAdamW, and OurAdaMax) with their TensorFlow counterparts highlights key differences in performance. While TensorFlow optimizers generally exhibit faster initial convergence, the custom optimizers demonstrate greater stability and slightly higher final validation accuracy in some cases, such as OurAdaMax. However, certain instabilities, like the sharp drop in performance for OurAdamW, emphasize the need for further refinement. Overall, both implementations are competitive, with trade-offs between early efficiency and long-term stability.</a:t>
            </a:r>
          </a:p>
        </p:txBody>
      </p:sp>
      <p:sp>
        <p:nvSpPr>
          <p:cNvPr name="AutoShape 4" id="4"/>
          <p:cNvSpPr/>
          <p:nvPr/>
        </p:nvSpPr>
        <p:spPr>
          <a:xfrm>
            <a:off x="6071281" y="2715167"/>
            <a:ext cx="6492240" cy="0"/>
          </a:xfrm>
          <a:prstGeom prst="line">
            <a:avLst/>
          </a:prstGeom>
          <a:ln cap="flat" w="76200">
            <a:solidFill>
              <a:srgbClr val="0F4662"/>
            </a:solidFill>
            <a:prstDash val="solid"/>
            <a:headEnd type="none" len="sm" w="sm"/>
            <a:tailEnd type="none" len="sm" w="sm"/>
          </a:ln>
        </p:spPr>
      </p:sp>
      <p:sp>
        <p:nvSpPr>
          <p:cNvPr name="AutoShape 5" id="5"/>
          <p:cNvSpPr/>
          <p:nvPr/>
        </p:nvSpPr>
        <p:spPr>
          <a:xfrm>
            <a:off x="6071281" y="8315867"/>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1903601"/>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04001" y="8877842"/>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198617" y="3576382"/>
            <a:ext cx="2620085" cy="262008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16666" r="0" b="-16666"/>
              </a:stretch>
            </a:blipFill>
          </p:spPr>
        </p:sp>
      </p:grpSp>
      <p:sp>
        <p:nvSpPr>
          <p:cNvPr name="AutoShape 7" id="7"/>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4485299" y="3577822"/>
            <a:ext cx="2721541" cy="27215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0" t="-8737" r="0" b="-8737"/>
              </a:stretch>
            </a:blipFill>
          </p:spPr>
        </p:sp>
      </p:grpSp>
      <p:grpSp>
        <p:nvGrpSpPr>
          <p:cNvPr name="Group 11" id="11"/>
          <p:cNvGrpSpPr/>
          <p:nvPr/>
        </p:nvGrpSpPr>
        <p:grpSpPr>
          <a:xfrm rot="0">
            <a:off x="7845015" y="3576382"/>
            <a:ext cx="2724860" cy="27248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61111" r="0" b="-61111"/>
              </a:stretch>
            </a:blipFill>
          </p:spPr>
        </p:sp>
      </p:grpSp>
      <p:grpSp>
        <p:nvGrpSpPr>
          <p:cNvPr name="Group 13" id="13"/>
          <p:cNvGrpSpPr/>
          <p:nvPr/>
        </p:nvGrpSpPr>
        <p:grpSpPr>
          <a:xfrm rot="0">
            <a:off x="11204731" y="3576382"/>
            <a:ext cx="2722981" cy="272298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6980" r="0" b="-6980"/>
              </a:stretch>
            </a:blipFill>
          </p:spPr>
        </p:sp>
      </p:grpSp>
      <p:grpSp>
        <p:nvGrpSpPr>
          <p:cNvPr name="Group 15" id="15"/>
          <p:cNvGrpSpPr/>
          <p:nvPr/>
        </p:nvGrpSpPr>
        <p:grpSpPr>
          <a:xfrm rot="0">
            <a:off x="14639215" y="3577822"/>
            <a:ext cx="2723420" cy="27234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16666" r="0" b="-16666"/>
              </a:stretch>
            </a:blipFill>
          </p:spPr>
        </p:sp>
      </p:grpSp>
      <p:sp>
        <p:nvSpPr>
          <p:cNvPr name="TextBox 17" id="17"/>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18" id="18"/>
          <p:cNvSpPr txBox="true"/>
          <p:nvPr/>
        </p:nvSpPr>
        <p:spPr>
          <a:xfrm rot="0">
            <a:off x="0" y="6862095"/>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202201379</a:t>
            </a:r>
          </a:p>
        </p:txBody>
      </p:sp>
      <p:sp>
        <p:nvSpPr>
          <p:cNvPr name="TextBox 19" id="19"/>
          <p:cNvSpPr txBox="true"/>
          <p:nvPr/>
        </p:nvSpPr>
        <p:spPr>
          <a:xfrm rot="0">
            <a:off x="0" y="6244092"/>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Galal Mohamed</a:t>
            </a:r>
          </a:p>
        </p:txBody>
      </p:sp>
      <p:sp>
        <p:nvSpPr>
          <p:cNvPr name="TextBox 20" id="20"/>
          <p:cNvSpPr txBox="true"/>
          <p:nvPr/>
        </p:nvSpPr>
        <p:spPr>
          <a:xfrm rot="0">
            <a:off x="3286682" y="6964991"/>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202202029</a:t>
            </a:r>
          </a:p>
        </p:txBody>
      </p:sp>
      <p:sp>
        <p:nvSpPr>
          <p:cNvPr name="TextBox 21" id="21"/>
          <p:cNvSpPr txBox="true"/>
          <p:nvPr/>
        </p:nvSpPr>
        <p:spPr>
          <a:xfrm rot="0">
            <a:off x="3286682" y="6346988"/>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Anas Ahmad</a:t>
            </a:r>
          </a:p>
        </p:txBody>
      </p:sp>
      <p:sp>
        <p:nvSpPr>
          <p:cNvPr name="TextBox 22" id="22"/>
          <p:cNvSpPr txBox="true"/>
          <p:nvPr/>
        </p:nvSpPr>
        <p:spPr>
          <a:xfrm rot="0">
            <a:off x="6571629" y="6964991"/>
            <a:ext cx="5017320" cy="570378"/>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202201987</a:t>
            </a:r>
          </a:p>
        </p:txBody>
      </p:sp>
      <p:sp>
        <p:nvSpPr>
          <p:cNvPr name="TextBox 23" id="23"/>
          <p:cNvSpPr txBox="true"/>
          <p:nvPr/>
        </p:nvSpPr>
        <p:spPr>
          <a:xfrm rot="0">
            <a:off x="6571629" y="6346988"/>
            <a:ext cx="5017320" cy="570378"/>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Ibrahem Ali</a:t>
            </a:r>
          </a:p>
        </p:txBody>
      </p:sp>
      <p:sp>
        <p:nvSpPr>
          <p:cNvPr name="TextBox 24" id="24"/>
          <p:cNvSpPr txBox="true"/>
          <p:nvPr/>
        </p:nvSpPr>
        <p:spPr>
          <a:xfrm rot="0">
            <a:off x="9881460" y="6346988"/>
            <a:ext cx="5017320" cy="570435"/>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Mohamed Hassan</a:t>
            </a:r>
          </a:p>
        </p:txBody>
      </p:sp>
      <p:sp>
        <p:nvSpPr>
          <p:cNvPr name="TextBox 25" id="25"/>
          <p:cNvSpPr txBox="true"/>
          <p:nvPr/>
        </p:nvSpPr>
        <p:spPr>
          <a:xfrm rot="0">
            <a:off x="13440598" y="6964934"/>
            <a:ext cx="5017320" cy="570435"/>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202201236</a:t>
            </a:r>
          </a:p>
        </p:txBody>
      </p:sp>
      <p:sp>
        <p:nvSpPr>
          <p:cNvPr name="TextBox 26" id="26"/>
          <p:cNvSpPr txBox="true"/>
          <p:nvPr/>
        </p:nvSpPr>
        <p:spPr>
          <a:xfrm rot="0">
            <a:off x="13703919" y="6346931"/>
            <a:ext cx="5017320" cy="570435"/>
          </a:xfrm>
          <a:prstGeom prst="rect">
            <a:avLst/>
          </a:prstGeom>
        </p:spPr>
        <p:txBody>
          <a:bodyPr anchor="t" rtlCol="false" tIns="0" lIns="0" bIns="0" rIns="0">
            <a:spAutoFit/>
          </a:bodyPr>
          <a:lstStyle/>
          <a:p>
            <a:pPr algn="ctr" marL="0" indent="0" lvl="0">
              <a:lnSpc>
                <a:spcPts val="4786"/>
              </a:lnSpc>
              <a:spcBef>
                <a:spcPct val="0"/>
              </a:spcBef>
            </a:pPr>
            <a:r>
              <a:rPr lang="en-US" b="true" sz="3419">
                <a:solidFill>
                  <a:srgbClr val="0F4662"/>
                </a:solidFill>
                <a:latin typeface="Quicksand Bold"/>
                <a:ea typeface="Quicksand Bold"/>
                <a:cs typeface="Quicksand Bold"/>
                <a:sym typeface="Quicksand Bold"/>
              </a:rPr>
              <a:t>Mohamed Ehab</a:t>
            </a:r>
          </a:p>
        </p:txBody>
      </p:sp>
      <p:sp>
        <p:nvSpPr>
          <p:cNvPr name="TextBox 27" id="27"/>
          <p:cNvSpPr txBox="true"/>
          <p:nvPr/>
        </p:nvSpPr>
        <p:spPr>
          <a:xfrm rot="0">
            <a:off x="9881460" y="6965048"/>
            <a:ext cx="5017320" cy="570435"/>
          </a:xfrm>
          <a:prstGeom prst="rect">
            <a:avLst/>
          </a:prstGeom>
        </p:spPr>
        <p:txBody>
          <a:bodyPr anchor="t" rtlCol="false" tIns="0" lIns="0" bIns="0" rIns="0">
            <a:spAutoFit/>
          </a:bodyPr>
          <a:lstStyle/>
          <a:p>
            <a:pPr algn="ctr" marL="0" indent="0" lvl="0">
              <a:lnSpc>
                <a:spcPts val="4786"/>
              </a:lnSpc>
              <a:spcBef>
                <a:spcPct val="0"/>
              </a:spcBef>
            </a:pPr>
            <a:r>
              <a:rPr lang="en-US" sz="3419">
                <a:solidFill>
                  <a:srgbClr val="0F4662"/>
                </a:solidFill>
                <a:latin typeface="Quicksand"/>
                <a:ea typeface="Quicksand"/>
                <a:cs typeface="Quicksand"/>
                <a:sym typeface="Quicksand"/>
              </a:rPr>
              <a:t>202202037</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4096617" y="3322988"/>
            <a:ext cx="9960491" cy="460057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In deep learning... optimization algorithms are key to training models efficiently, and Adam, a widely used optimizer, adapts the learning rate for each parameter, allowing faster convergence and improved performance. Despite its success, Adam has limitations in terms of stability, convergence speed, and generalization. To address these challenges, several variants have been developed, including AdamW, Adamax, and AMSGrad. This report compares the </a:t>
            </a:r>
            <a:r>
              <a:rPr lang="en-US" b="true" sz="2400">
                <a:solidFill>
                  <a:srgbClr val="0F4662"/>
                </a:solidFill>
                <a:latin typeface="Quicksand Bold"/>
                <a:ea typeface="Quicksand Bold"/>
                <a:cs typeface="Quicksand Bold"/>
                <a:sym typeface="Quicksand Bold"/>
              </a:rPr>
              <a:t>performance of Adam and its variants,</a:t>
            </a:r>
            <a:r>
              <a:rPr lang="en-US" sz="2400">
                <a:solidFill>
                  <a:srgbClr val="0F4662"/>
                </a:solidFill>
                <a:latin typeface="Quicksand"/>
                <a:ea typeface="Quicksand"/>
                <a:cs typeface="Quicksand"/>
                <a:sym typeface="Quicksand"/>
              </a:rPr>
              <a:t> focusing on their strengths and weaknesses in deep learning tasks.</a:t>
            </a:r>
          </a:p>
        </p:txBody>
      </p:sp>
      <p:sp>
        <p:nvSpPr>
          <p:cNvPr name="AutoShape 3" id="3"/>
          <p:cNvSpPr/>
          <p:nvPr/>
        </p:nvSpPr>
        <p:spPr>
          <a:xfrm>
            <a:off x="5830743" y="2575276"/>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30743" y="8795101"/>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36864" y="188643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Freeform 7" id="7"/>
          <p:cNvSpPr/>
          <p:nvPr/>
        </p:nvSpPr>
        <p:spPr>
          <a:xfrm flipH="false" flipV="false" rot="0">
            <a:off x="8236864" y="920386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2339015" y="9229725"/>
            <a:ext cx="9780895"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654673"/>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434083" y="3509797"/>
            <a:ext cx="4290440" cy="4389197"/>
          </a:xfrm>
          <a:custGeom>
            <a:avLst/>
            <a:gdLst/>
            <a:ahLst/>
            <a:cxnLst/>
            <a:rect r="r" b="b" t="t" l="l"/>
            <a:pathLst>
              <a:path h="4389197" w="4290440">
                <a:moveTo>
                  <a:pt x="0" y="0"/>
                </a:moveTo>
                <a:lnTo>
                  <a:pt x="4290440" y="0"/>
                </a:lnTo>
                <a:lnTo>
                  <a:pt x="4290440" y="4389197"/>
                </a:lnTo>
                <a:lnTo>
                  <a:pt x="0" y="4389197"/>
                </a:lnTo>
                <a:lnTo>
                  <a:pt x="0" y="0"/>
                </a:lnTo>
                <a:close/>
              </a:path>
            </a:pathLst>
          </a:custGeom>
          <a:blipFill>
            <a:blip r:embed="rId4"/>
            <a:stretch>
              <a:fillRect l="0" t="0" r="0" b="0"/>
            </a:stretch>
          </a:blipFill>
        </p:spPr>
      </p:sp>
      <p:sp>
        <p:nvSpPr>
          <p:cNvPr name="TextBox 6" id="6"/>
          <p:cNvSpPr txBox="true"/>
          <p:nvPr/>
        </p:nvSpPr>
        <p:spPr>
          <a:xfrm rot="0">
            <a:off x="412125" y="151745"/>
            <a:ext cx="14072064" cy="755014"/>
          </a:xfrm>
          <a:prstGeom prst="rect">
            <a:avLst/>
          </a:prstGeom>
        </p:spPr>
        <p:txBody>
          <a:bodyPr anchor="t" rtlCol="false" tIns="0" lIns="0" bIns="0" rIns="0">
            <a:spAutoFit/>
          </a:bodyPr>
          <a:lstStyle/>
          <a:p>
            <a:pPr algn="l" marL="0" indent="0" lvl="0">
              <a:lnSpc>
                <a:spcPts val="6160"/>
              </a:lnSpc>
              <a:spcBef>
                <a:spcPct val="0"/>
              </a:spcBef>
            </a:pPr>
            <a:r>
              <a:rPr lang="en-US" b="true" sz="4400" i="true">
                <a:solidFill>
                  <a:srgbClr val="0F4662"/>
                </a:solidFill>
                <a:latin typeface="Cormorant Garamond Bold Italics"/>
                <a:ea typeface="Cormorant Garamond Bold Italics"/>
                <a:cs typeface="Cormorant Garamond Bold Italics"/>
                <a:sym typeface="Cormorant Garamond Bold Italics"/>
              </a:rPr>
              <a:t>Problem</a:t>
            </a:r>
          </a:p>
        </p:txBody>
      </p:sp>
      <p:sp>
        <p:nvSpPr>
          <p:cNvPr name="TextBox 7" id="7"/>
          <p:cNvSpPr txBox="true"/>
          <p:nvPr/>
        </p:nvSpPr>
        <p:spPr>
          <a:xfrm rot="0">
            <a:off x="671736" y="1943336"/>
            <a:ext cx="11091211" cy="629921"/>
          </a:xfrm>
          <a:prstGeom prst="rect">
            <a:avLst/>
          </a:prstGeom>
        </p:spPr>
        <p:txBody>
          <a:bodyPr anchor="t" rtlCol="false" tIns="0" lIns="0" bIns="0" rIns="0">
            <a:spAutoFit/>
          </a:bodyPr>
          <a:lstStyle/>
          <a:p>
            <a:pPr algn="just" marL="0" indent="0" lvl="0">
              <a:lnSpc>
                <a:spcPts val="5179"/>
              </a:lnSpc>
              <a:spcBef>
                <a:spcPct val="0"/>
              </a:spcBef>
            </a:pPr>
            <a:r>
              <a:rPr lang="en-US" b="true" sz="3699">
                <a:solidFill>
                  <a:srgbClr val="0F4662"/>
                </a:solidFill>
                <a:latin typeface="Quicksand Bold"/>
                <a:ea typeface="Quicksand Bold"/>
                <a:cs typeface="Quicksand Bold"/>
                <a:sym typeface="Quicksand Bold"/>
              </a:rPr>
              <a:t>Adam Optimizer</a:t>
            </a:r>
          </a:p>
        </p:txBody>
      </p:sp>
      <p:sp>
        <p:nvSpPr>
          <p:cNvPr name="TextBox 8" id="8"/>
          <p:cNvSpPr txBox="true"/>
          <p:nvPr/>
        </p:nvSpPr>
        <p:spPr>
          <a:xfrm rot="0">
            <a:off x="1032400" y="2931440"/>
            <a:ext cx="11862642" cy="5939155"/>
          </a:xfrm>
          <a:prstGeom prst="rect">
            <a:avLst/>
          </a:prstGeom>
        </p:spPr>
        <p:txBody>
          <a:bodyPr anchor="t" rtlCol="false" tIns="0" lIns="0" bIns="0" rIns="0">
            <a:spAutoFit/>
          </a:bodyPr>
          <a:lstStyle/>
          <a:p>
            <a:pPr algn="ctr">
              <a:lnSpc>
                <a:spcPts val="3919"/>
              </a:lnSpc>
              <a:spcBef>
                <a:spcPct val="0"/>
              </a:spcBef>
            </a:pPr>
            <a:r>
              <a:rPr lang="en-US" sz="2799">
                <a:solidFill>
                  <a:srgbClr val="0F4662"/>
                </a:solidFill>
                <a:latin typeface="Quicksand"/>
                <a:ea typeface="Quicksand"/>
                <a:cs typeface="Quicksand"/>
                <a:sym typeface="Quicksand"/>
              </a:rPr>
              <a:t>Adjusting  the learning rate for each parameter is a solid approach, facilitating quicker convergence and better management of complex models compared to traditional methods like SGD.  </a:t>
            </a:r>
          </a:p>
          <a:p>
            <a:pPr algn="l" marL="604519" indent="-302260" lvl="1">
              <a:lnSpc>
                <a:spcPts val="3919"/>
              </a:lnSpc>
              <a:spcBef>
                <a:spcPct val="0"/>
              </a:spcBef>
              <a:buFont typeface="Arial"/>
              <a:buChar char="•"/>
            </a:pPr>
            <a:r>
              <a:rPr lang="en-US" b="true" sz="2799">
                <a:solidFill>
                  <a:srgbClr val="0F4662"/>
                </a:solidFill>
                <a:latin typeface="Quicksand Bold"/>
                <a:ea typeface="Quicksand Bold"/>
                <a:cs typeface="Quicksand Bold"/>
                <a:sym typeface="Quicksand Bold"/>
              </a:rPr>
              <a:t>Main Advantages</a:t>
            </a:r>
            <a:r>
              <a:rPr lang="en-US" sz="2799">
                <a:solidFill>
                  <a:srgbClr val="0F4662"/>
                </a:solidFill>
                <a:latin typeface="Quicksand"/>
                <a:ea typeface="Quicksand"/>
                <a:cs typeface="Quicksand"/>
                <a:sym typeface="Quicksand"/>
              </a:rPr>
              <a:t>:  </a:t>
            </a:r>
          </a:p>
          <a:p>
            <a:pPr algn="ctr" marL="1209039" indent="-403013" lvl="2">
              <a:lnSpc>
                <a:spcPts val="3919"/>
              </a:lnSpc>
              <a:spcBef>
                <a:spcPct val="0"/>
              </a:spcBef>
              <a:buFont typeface="Arial"/>
              <a:buChar char="⚬"/>
            </a:pPr>
            <a:r>
              <a:rPr lang="en-US" sz="2799">
                <a:solidFill>
                  <a:srgbClr val="0F4662"/>
                </a:solidFill>
                <a:latin typeface="Quicksand"/>
                <a:ea typeface="Quicksand"/>
                <a:cs typeface="Quicksand"/>
                <a:sym typeface="Quicksand"/>
              </a:rPr>
              <a:t>Broad Applications:</a:t>
            </a:r>
            <a:r>
              <a:rPr lang="en-US" b="true" sz="2799">
                <a:solidFill>
                  <a:srgbClr val="0F4662"/>
                </a:solidFill>
                <a:latin typeface="Quicksand Bold"/>
                <a:ea typeface="Quicksand Bold"/>
                <a:cs typeface="Quicksand Bold"/>
                <a:sym typeface="Quicksand Bold"/>
              </a:rPr>
              <a:t> </a:t>
            </a:r>
            <a:r>
              <a:rPr lang="en-US" sz="2799">
                <a:solidFill>
                  <a:srgbClr val="0F4662"/>
                </a:solidFill>
                <a:latin typeface="Quicksand"/>
                <a:ea typeface="Quicksand"/>
                <a:cs typeface="Quicksand"/>
                <a:sym typeface="Quicksand"/>
              </a:rPr>
              <a:t>Utilized in image classification, natural language processing, and reinforcement learning.  </a:t>
            </a:r>
          </a:p>
          <a:p>
            <a:pPr algn="ctr" marL="1209039" indent="-403013" lvl="2">
              <a:lnSpc>
                <a:spcPts val="3919"/>
              </a:lnSpc>
              <a:spcBef>
                <a:spcPct val="0"/>
              </a:spcBef>
              <a:buFont typeface="Arial"/>
              <a:buChar char="⚬"/>
            </a:pPr>
            <a:r>
              <a:rPr lang="en-US" sz="2799">
                <a:solidFill>
                  <a:srgbClr val="0F4662"/>
                </a:solidFill>
                <a:latin typeface="Quicksand"/>
                <a:ea typeface="Quicksand"/>
                <a:cs typeface="Quicksand"/>
                <a:sym typeface="Quicksand"/>
              </a:rPr>
              <a:t>Scalability: Effectively handles large datasets and complex models.  </a:t>
            </a:r>
          </a:p>
          <a:p>
            <a:pPr algn="ctr" marL="1209039" indent="-403013" lvl="2">
              <a:lnSpc>
                <a:spcPts val="3919"/>
              </a:lnSpc>
              <a:spcBef>
                <a:spcPct val="0"/>
              </a:spcBef>
              <a:buFont typeface="Arial"/>
              <a:buChar char="⚬"/>
            </a:pPr>
            <a:r>
              <a:rPr lang="en-US" sz="2799">
                <a:solidFill>
                  <a:srgbClr val="0F4662"/>
                </a:solidFill>
                <a:latin typeface="Quicksand"/>
                <a:ea typeface="Quicksand"/>
                <a:cs typeface="Quicksand"/>
                <a:sym typeface="Quicksand"/>
              </a:rPr>
              <a:t>Enhanced Performance: Surpasses SGD with quicker convergence and greater accuracy, representing a significant advancement over previous optimization strategies.  </a:t>
            </a:r>
          </a:p>
          <a:p>
            <a:pPr algn="ctr">
              <a:lnSpc>
                <a:spcPts val="3919"/>
              </a:lnSpc>
              <a:spcBef>
                <a:spcPct val="0"/>
              </a:spcBef>
            </a:pPr>
          </a:p>
        </p:txBody>
      </p:sp>
      <p:sp>
        <p:nvSpPr>
          <p:cNvPr name="AutoShape 9" id="9"/>
          <p:cNvSpPr/>
          <p:nvPr/>
        </p:nvSpPr>
        <p:spPr>
          <a:xfrm flipH="true">
            <a:off x="772789" y="935334"/>
            <a:ext cx="884749" cy="0"/>
          </a:xfrm>
          <a:prstGeom prst="line">
            <a:avLst/>
          </a:prstGeom>
          <a:ln cap="flat" w="57150">
            <a:solidFill>
              <a:srgbClr val="7994A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3765986" y="3506568"/>
            <a:ext cx="4210757" cy="3273864"/>
          </a:xfrm>
          <a:custGeom>
            <a:avLst/>
            <a:gdLst/>
            <a:ahLst/>
            <a:cxnLst/>
            <a:rect r="r" b="b" t="t" l="l"/>
            <a:pathLst>
              <a:path h="3273864" w="4210757">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3104579" y="8560543"/>
            <a:ext cx="9780895" cy="0"/>
          </a:xfrm>
          <a:prstGeom prst="line">
            <a:avLst/>
          </a:prstGeom>
          <a:ln cap="flat" w="57150">
            <a:solidFill>
              <a:srgbClr val="7994A0"/>
            </a:solidFill>
            <a:prstDash val="solid"/>
            <a:headEnd type="none" len="sm" w="sm"/>
            <a:tailEnd type="none" len="sm" w="sm"/>
          </a:ln>
        </p:spPr>
      </p:sp>
      <p:sp>
        <p:nvSpPr>
          <p:cNvPr name="TextBox 4" id="4"/>
          <p:cNvSpPr txBox="true"/>
          <p:nvPr/>
        </p:nvSpPr>
        <p:spPr>
          <a:xfrm rot="0">
            <a:off x="1024384" y="3194814"/>
            <a:ext cx="11861090" cy="5337153"/>
          </a:xfrm>
          <a:prstGeom prst="rect">
            <a:avLst/>
          </a:prstGeom>
        </p:spPr>
        <p:txBody>
          <a:bodyPr anchor="t" rtlCol="false" tIns="0" lIns="0" bIns="0" rIns="0">
            <a:spAutoFit/>
          </a:bodyPr>
          <a:lstStyle/>
          <a:p>
            <a:pPr algn="just" marL="550730" indent="-275365" lvl="1">
              <a:lnSpc>
                <a:spcPts val="3571"/>
              </a:lnSpc>
              <a:buFont typeface="Arial"/>
              <a:buChar char="•"/>
            </a:pPr>
            <a:r>
              <a:rPr lang="en-US" b="true" sz="2550">
                <a:solidFill>
                  <a:srgbClr val="0F4662"/>
                </a:solidFill>
                <a:latin typeface="Quicksand Bold"/>
                <a:ea typeface="Quicksand Bold"/>
                <a:cs typeface="Quicksand Bold"/>
                <a:sym typeface="Quicksand Bold"/>
              </a:rPr>
              <a:t>Bias in Moment Estimators:</a:t>
            </a:r>
            <a:r>
              <a:rPr lang="en-US" sz="2550">
                <a:solidFill>
                  <a:srgbClr val="0F4662"/>
                </a:solidFill>
                <a:latin typeface="Quicksand"/>
                <a:ea typeface="Quicksand"/>
                <a:cs typeface="Quicksand"/>
                <a:sym typeface="Quicksand"/>
              </a:rPr>
              <a:t> Adam’s use of biased estimates for first and second moments can harm convergence, especially in non-convex optimization problems.</a:t>
            </a:r>
          </a:p>
          <a:p>
            <a:pPr algn="just" marL="550730" indent="-275365" lvl="1">
              <a:lnSpc>
                <a:spcPts val="3571"/>
              </a:lnSpc>
              <a:buFont typeface="Arial"/>
              <a:buChar char="•"/>
            </a:pPr>
            <a:r>
              <a:rPr lang="en-US" b="true" sz="2550">
                <a:solidFill>
                  <a:srgbClr val="0F4662"/>
                </a:solidFill>
                <a:latin typeface="Quicksand Bold"/>
                <a:ea typeface="Quicksand Bold"/>
                <a:cs typeface="Quicksand Bold"/>
                <a:sym typeface="Quicksand Bold"/>
              </a:rPr>
              <a:t>Learning Rate Control:</a:t>
            </a:r>
            <a:r>
              <a:rPr lang="en-US" sz="2550">
                <a:solidFill>
                  <a:srgbClr val="0F4662"/>
                </a:solidFill>
                <a:latin typeface="Quicksand"/>
                <a:ea typeface="Quicksand"/>
                <a:cs typeface="Quicksand"/>
                <a:sym typeface="Quicksand"/>
              </a:rPr>
              <a:t> Adam's automatic decay of the learning rate may not be effective when dealing with noisy or sparse gradients, slowing convergence.</a:t>
            </a:r>
          </a:p>
          <a:p>
            <a:pPr algn="just" marL="550730" indent="-275365" lvl="1">
              <a:lnSpc>
                <a:spcPts val="3571"/>
              </a:lnSpc>
              <a:buFont typeface="Arial"/>
              <a:buChar char="•"/>
            </a:pPr>
            <a:r>
              <a:rPr lang="en-US" b="true" sz="2550">
                <a:solidFill>
                  <a:srgbClr val="0F4662"/>
                </a:solidFill>
                <a:latin typeface="Quicksand Bold"/>
                <a:ea typeface="Quicksand Bold"/>
                <a:cs typeface="Quicksand Bold"/>
                <a:sym typeface="Quicksand Bold"/>
              </a:rPr>
              <a:t>Generalization</a:t>
            </a:r>
            <a:r>
              <a:rPr lang="en-US" sz="2550">
                <a:solidFill>
                  <a:srgbClr val="0F4662"/>
                </a:solidFill>
                <a:latin typeface="Quicksand"/>
                <a:ea typeface="Quicksand"/>
                <a:cs typeface="Quicksand"/>
                <a:sym typeface="Quicksand"/>
              </a:rPr>
              <a:t>: Adam may lead to overfitting and poor generalization on unseen data.</a:t>
            </a:r>
          </a:p>
          <a:p>
            <a:pPr algn="just" marL="550730" indent="-275365" lvl="1">
              <a:lnSpc>
                <a:spcPts val="3571"/>
              </a:lnSpc>
              <a:buFont typeface="Arial"/>
              <a:buChar char="•"/>
            </a:pPr>
            <a:r>
              <a:rPr lang="en-US" b="true" sz="2550">
                <a:solidFill>
                  <a:srgbClr val="0F4662"/>
                </a:solidFill>
                <a:latin typeface="Quicksand Bold"/>
                <a:ea typeface="Quicksand Bold"/>
                <a:cs typeface="Quicksand Bold"/>
                <a:sym typeface="Quicksand Bold"/>
              </a:rPr>
              <a:t>Instability in Noisy Environments:</a:t>
            </a:r>
            <a:r>
              <a:rPr lang="en-US" sz="2550">
                <a:solidFill>
                  <a:srgbClr val="0F4662"/>
                </a:solidFill>
                <a:latin typeface="Quicksand"/>
                <a:ea typeface="Quicksand"/>
                <a:cs typeface="Quicksand"/>
                <a:sym typeface="Quicksand"/>
              </a:rPr>
              <a:t> While effective in some cases, Adam's performance can deteriorate with highly noisy data, reducing its robustness.</a:t>
            </a:r>
          </a:p>
          <a:p>
            <a:pPr algn="just" marL="0" indent="0" lvl="0">
              <a:lnSpc>
                <a:spcPts val="3431"/>
              </a:lnSpc>
              <a:spcBef>
                <a:spcPct val="0"/>
              </a:spcBef>
            </a:pPr>
          </a:p>
        </p:txBody>
      </p:sp>
      <p:sp>
        <p:nvSpPr>
          <p:cNvPr name="Freeform 5" id="5"/>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4384" y="9529723"/>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671736" y="1943336"/>
            <a:ext cx="11091211" cy="629921"/>
          </a:xfrm>
          <a:prstGeom prst="rect">
            <a:avLst/>
          </a:prstGeom>
        </p:spPr>
        <p:txBody>
          <a:bodyPr anchor="t" rtlCol="false" tIns="0" lIns="0" bIns="0" rIns="0">
            <a:spAutoFit/>
          </a:bodyPr>
          <a:lstStyle/>
          <a:p>
            <a:pPr algn="just" marL="0" indent="0" lvl="0">
              <a:lnSpc>
                <a:spcPts val="5179"/>
              </a:lnSpc>
              <a:spcBef>
                <a:spcPct val="0"/>
              </a:spcBef>
            </a:pPr>
            <a:r>
              <a:rPr lang="en-US" b="true" sz="3699">
                <a:solidFill>
                  <a:srgbClr val="0F4662"/>
                </a:solidFill>
                <a:latin typeface="Quicksand Bold"/>
                <a:ea typeface="Quicksand Bold"/>
                <a:cs typeface="Quicksand Bold"/>
                <a:sym typeface="Quicksand Bold"/>
              </a:rPr>
              <a:t>Why Did We Delegate from Basic Adam?</a:t>
            </a:r>
          </a:p>
        </p:txBody>
      </p:sp>
      <p:sp>
        <p:nvSpPr>
          <p:cNvPr name="TextBox 8" id="8"/>
          <p:cNvSpPr txBox="true"/>
          <p:nvPr/>
        </p:nvSpPr>
        <p:spPr>
          <a:xfrm rot="0">
            <a:off x="379674" y="216536"/>
            <a:ext cx="14072064" cy="755014"/>
          </a:xfrm>
          <a:prstGeom prst="rect">
            <a:avLst/>
          </a:prstGeom>
        </p:spPr>
        <p:txBody>
          <a:bodyPr anchor="t" rtlCol="false" tIns="0" lIns="0" bIns="0" rIns="0">
            <a:spAutoFit/>
          </a:bodyPr>
          <a:lstStyle/>
          <a:p>
            <a:pPr algn="l" marL="0" indent="0" lvl="0">
              <a:lnSpc>
                <a:spcPts val="6160"/>
              </a:lnSpc>
              <a:spcBef>
                <a:spcPct val="0"/>
              </a:spcBef>
            </a:pPr>
            <a:r>
              <a:rPr lang="en-US" b="true" sz="4400" i="true">
                <a:solidFill>
                  <a:srgbClr val="0F4662"/>
                </a:solidFill>
                <a:latin typeface="Cormorant Garamond Bold Italics"/>
                <a:ea typeface="Cormorant Garamond Bold Italics"/>
                <a:cs typeface="Cormorant Garamond Bold Italics"/>
                <a:sym typeface="Cormorant Garamond Bold Italics"/>
              </a:rPr>
              <a:t>Problem</a:t>
            </a:r>
          </a:p>
        </p:txBody>
      </p:sp>
      <p:sp>
        <p:nvSpPr>
          <p:cNvPr name="AutoShape 9" id="9"/>
          <p:cNvSpPr/>
          <p:nvPr/>
        </p:nvSpPr>
        <p:spPr>
          <a:xfrm flipH="true">
            <a:off x="740338" y="1000125"/>
            <a:ext cx="884749" cy="0"/>
          </a:xfrm>
          <a:prstGeom prst="line">
            <a:avLst/>
          </a:prstGeom>
          <a:ln cap="flat" w="57150">
            <a:solidFill>
              <a:srgbClr val="7994A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687557" y="8068516"/>
            <a:ext cx="9780895" cy="0"/>
          </a:xfrm>
          <a:prstGeom prst="line">
            <a:avLst/>
          </a:prstGeom>
          <a:ln cap="flat" w="57150">
            <a:solidFill>
              <a:srgbClr val="7994A0"/>
            </a:solidFill>
            <a:prstDash val="solid"/>
            <a:headEnd type="none" len="sm" w="sm"/>
            <a:tailEnd type="none" len="sm" w="sm"/>
          </a:ln>
        </p:spPr>
      </p:sp>
      <p:sp>
        <p:nvSpPr>
          <p:cNvPr name="Freeform 3" id="3"/>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32400" y="9654673"/>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32400" y="1618249"/>
            <a:ext cx="11091211" cy="629921"/>
          </a:xfrm>
          <a:prstGeom prst="rect">
            <a:avLst/>
          </a:prstGeom>
        </p:spPr>
        <p:txBody>
          <a:bodyPr anchor="t" rtlCol="false" tIns="0" lIns="0" bIns="0" rIns="0">
            <a:spAutoFit/>
          </a:bodyPr>
          <a:lstStyle/>
          <a:p>
            <a:pPr algn="just" marL="0" indent="0" lvl="0">
              <a:lnSpc>
                <a:spcPts val="5179"/>
              </a:lnSpc>
              <a:spcBef>
                <a:spcPct val="0"/>
              </a:spcBef>
            </a:pPr>
            <a:r>
              <a:rPr lang="en-US" b="true" sz="3699">
                <a:solidFill>
                  <a:srgbClr val="0F4662"/>
                </a:solidFill>
                <a:latin typeface="Quicksand Bold"/>
                <a:ea typeface="Quicksand Bold"/>
                <a:cs typeface="Quicksand Bold"/>
                <a:sym typeface="Quicksand Bold"/>
              </a:rPr>
              <a:t>Adam Variants</a:t>
            </a:r>
          </a:p>
        </p:txBody>
      </p:sp>
      <p:sp>
        <p:nvSpPr>
          <p:cNvPr name="TextBox 6" id="6"/>
          <p:cNvSpPr txBox="true"/>
          <p:nvPr/>
        </p:nvSpPr>
        <p:spPr>
          <a:xfrm rot="0">
            <a:off x="1028700" y="265065"/>
            <a:ext cx="14072064" cy="755014"/>
          </a:xfrm>
          <a:prstGeom prst="rect">
            <a:avLst/>
          </a:prstGeom>
        </p:spPr>
        <p:txBody>
          <a:bodyPr anchor="t" rtlCol="false" tIns="0" lIns="0" bIns="0" rIns="0">
            <a:spAutoFit/>
          </a:bodyPr>
          <a:lstStyle/>
          <a:p>
            <a:pPr algn="l" marL="0" indent="0" lvl="0">
              <a:lnSpc>
                <a:spcPts val="6160"/>
              </a:lnSpc>
              <a:spcBef>
                <a:spcPct val="0"/>
              </a:spcBef>
            </a:pPr>
            <a:r>
              <a:rPr lang="en-US" b="true" sz="4400" i="true">
                <a:solidFill>
                  <a:srgbClr val="0F4662"/>
                </a:solidFill>
                <a:latin typeface="Cormorant Garamond Bold Italics"/>
                <a:ea typeface="Cormorant Garamond Bold Italics"/>
                <a:cs typeface="Cormorant Garamond Bold Italics"/>
                <a:sym typeface="Cormorant Garamond Bold Italics"/>
              </a:rPr>
              <a:t>Problem</a:t>
            </a:r>
          </a:p>
        </p:txBody>
      </p:sp>
      <p:sp>
        <p:nvSpPr>
          <p:cNvPr name="AutoShape 7" id="7"/>
          <p:cNvSpPr/>
          <p:nvPr/>
        </p:nvSpPr>
        <p:spPr>
          <a:xfrm flipH="true">
            <a:off x="1389364" y="1048654"/>
            <a:ext cx="884749" cy="0"/>
          </a:xfrm>
          <a:prstGeom prst="line">
            <a:avLst/>
          </a:prstGeom>
          <a:ln cap="flat" w="57150">
            <a:solidFill>
              <a:srgbClr val="7994A0"/>
            </a:solidFill>
            <a:prstDash val="solid"/>
            <a:headEnd type="none" len="sm" w="sm"/>
            <a:tailEnd type="none" len="sm" w="sm"/>
          </a:ln>
        </p:spPr>
      </p:sp>
      <p:sp>
        <p:nvSpPr>
          <p:cNvPr name="Freeform 8" id="8"/>
          <p:cNvSpPr/>
          <p:nvPr/>
        </p:nvSpPr>
        <p:spPr>
          <a:xfrm flipH="false" flipV="false" rot="0">
            <a:off x="13985685" y="3322598"/>
            <a:ext cx="3187236" cy="3228324"/>
          </a:xfrm>
          <a:custGeom>
            <a:avLst/>
            <a:gdLst/>
            <a:ahLst/>
            <a:cxnLst/>
            <a:rect r="r" b="b" t="t" l="l"/>
            <a:pathLst>
              <a:path h="3228324" w="3187236">
                <a:moveTo>
                  <a:pt x="0" y="0"/>
                </a:moveTo>
                <a:lnTo>
                  <a:pt x="3187236" y="0"/>
                </a:lnTo>
                <a:lnTo>
                  <a:pt x="3187236" y="3228324"/>
                </a:lnTo>
                <a:lnTo>
                  <a:pt x="0" y="32283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40416" y="2181495"/>
            <a:ext cx="12434064" cy="5443855"/>
          </a:xfrm>
          <a:prstGeom prst="rect">
            <a:avLst/>
          </a:prstGeom>
        </p:spPr>
        <p:txBody>
          <a:bodyPr anchor="t" rtlCol="false" tIns="0" lIns="0" bIns="0" rIns="0">
            <a:spAutoFit/>
          </a:bodyPr>
          <a:lstStyle/>
          <a:p>
            <a:pPr algn="l" marL="0" indent="0" lvl="0">
              <a:lnSpc>
                <a:spcPts val="3919"/>
              </a:lnSpc>
            </a:pPr>
            <a:r>
              <a:rPr lang="en-US" b="true" sz="2799">
                <a:solidFill>
                  <a:srgbClr val="0F4662"/>
                </a:solidFill>
                <a:latin typeface="Quicksand Bold"/>
                <a:ea typeface="Quicksand Bold"/>
                <a:cs typeface="Quicksand Bold"/>
                <a:sym typeface="Quicksand Bold"/>
              </a:rPr>
              <a:t>AdamW:</a:t>
            </a:r>
          </a:p>
          <a:p>
            <a:pPr algn="l" marL="0" indent="0" lvl="0">
              <a:lnSpc>
                <a:spcPts val="3919"/>
              </a:lnSpc>
            </a:pPr>
          </a:p>
          <a:p>
            <a:pPr algn="l" marL="604519" indent="-302260" lvl="1">
              <a:lnSpc>
                <a:spcPts val="3919"/>
              </a:lnSpc>
              <a:buFont typeface="Arial"/>
              <a:buChar char="•"/>
            </a:pPr>
            <a:r>
              <a:rPr lang="en-US" b="true" sz="2799">
                <a:solidFill>
                  <a:srgbClr val="0F4662"/>
                </a:solidFill>
                <a:latin typeface="Quicksand Bold"/>
                <a:ea typeface="Quicksand Bold"/>
                <a:cs typeface="Quicksand Bold"/>
                <a:sym typeface="Quicksand Bold"/>
              </a:rPr>
              <a:t>Enhanced Regularization: </a:t>
            </a:r>
            <a:r>
              <a:rPr lang="en-US" sz="2799">
                <a:solidFill>
                  <a:srgbClr val="0F4662"/>
                </a:solidFill>
                <a:latin typeface="Quicksand"/>
                <a:ea typeface="Quicksand"/>
                <a:cs typeface="Quicksand"/>
                <a:sym typeface="Quicksand"/>
              </a:rPr>
              <a:t>Separates weight decay from gradient updates, which helps prevent overfitting and boosts generalization.</a:t>
            </a:r>
          </a:p>
          <a:p>
            <a:pPr algn="l" marL="604519" indent="-302260" lvl="1">
              <a:lnSpc>
                <a:spcPts val="3919"/>
              </a:lnSpc>
              <a:buFont typeface="Arial"/>
              <a:buChar char="•"/>
            </a:pPr>
            <a:r>
              <a:rPr lang="en-US" b="true" sz="2799">
                <a:solidFill>
                  <a:srgbClr val="0F4662"/>
                </a:solidFill>
                <a:latin typeface="Quicksand Bold"/>
                <a:ea typeface="Quicksand Bold"/>
                <a:cs typeface="Quicksand Bold"/>
                <a:sym typeface="Quicksand Bold"/>
              </a:rPr>
              <a:t>Benefit: </a:t>
            </a:r>
            <a:r>
              <a:rPr lang="en-US" sz="2799">
                <a:solidFill>
                  <a:srgbClr val="0F4662"/>
                </a:solidFill>
                <a:latin typeface="Quicksand"/>
                <a:ea typeface="Quicksand"/>
                <a:cs typeface="Quicksand"/>
                <a:sym typeface="Quicksand"/>
              </a:rPr>
              <a:t>Results in improved performance and stability during training</a:t>
            </a:r>
            <a:r>
              <a:rPr lang="en-US" b="true" sz="2799">
                <a:solidFill>
                  <a:srgbClr val="0F4662"/>
                </a:solidFill>
                <a:latin typeface="Quicksand Bold"/>
                <a:ea typeface="Quicksand Bold"/>
                <a:cs typeface="Quicksand Bold"/>
                <a:sym typeface="Quicksand Bold"/>
              </a:rPr>
              <a:t>.</a:t>
            </a:r>
          </a:p>
          <a:p>
            <a:pPr algn="l" marL="0" indent="0" lvl="0">
              <a:lnSpc>
                <a:spcPts val="3919"/>
              </a:lnSpc>
            </a:pPr>
          </a:p>
          <a:p>
            <a:pPr algn="l" marL="0" indent="0" lvl="0">
              <a:lnSpc>
                <a:spcPts val="3919"/>
              </a:lnSpc>
            </a:pPr>
            <a:r>
              <a:rPr lang="en-US" b="true" sz="2799">
                <a:solidFill>
                  <a:srgbClr val="0F4662"/>
                </a:solidFill>
                <a:latin typeface="Quicksand Bold"/>
                <a:ea typeface="Quicksand Bold"/>
                <a:cs typeface="Quicksand Bold"/>
                <a:sym typeface="Quicksand Bold"/>
              </a:rPr>
              <a:t>Adamax:</a:t>
            </a:r>
          </a:p>
          <a:p>
            <a:pPr algn="l" marL="0" indent="0" lvl="0">
              <a:lnSpc>
                <a:spcPts val="3919"/>
              </a:lnSpc>
            </a:pPr>
          </a:p>
          <a:p>
            <a:pPr algn="l" marL="604519" indent="-302260" lvl="1">
              <a:lnSpc>
                <a:spcPts val="3919"/>
              </a:lnSpc>
              <a:buFont typeface="Arial"/>
              <a:buChar char="•"/>
            </a:pPr>
            <a:r>
              <a:rPr lang="en-US" b="true" sz="2799">
                <a:solidFill>
                  <a:srgbClr val="0F4662"/>
                </a:solidFill>
                <a:latin typeface="Quicksand Bold"/>
                <a:ea typeface="Quicksand Bold"/>
                <a:cs typeface="Quicksand Bold"/>
                <a:sym typeface="Quicksand Bold"/>
              </a:rPr>
              <a:t>Resilience to Noisy Gradients:</a:t>
            </a:r>
            <a:r>
              <a:rPr lang="en-US" sz="2799">
                <a:solidFill>
                  <a:srgbClr val="0F4662"/>
                </a:solidFill>
                <a:latin typeface="Quicksand"/>
                <a:ea typeface="Quicksand"/>
                <a:cs typeface="Quicksand"/>
                <a:sym typeface="Quicksand"/>
              </a:rPr>
              <a:t> Utilizes the infinity norm rather than the L2 norm, making it more robust against sparse gradients.</a:t>
            </a:r>
          </a:p>
          <a:p>
            <a:pPr algn="l" marL="604519" indent="-302260" lvl="1">
              <a:lnSpc>
                <a:spcPts val="3919"/>
              </a:lnSpc>
              <a:spcBef>
                <a:spcPct val="0"/>
              </a:spcBef>
              <a:buFont typeface="Arial"/>
              <a:buChar char="•"/>
            </a:pPr>
            <a:r>
              <a:rPr lang="en-US" b="true" sz="2799">
                <a:solidFill>
                  <a:srgbClr val="0F4662"/>
                </a:solidFill>
                <a:latin typeface="Quicksand Bold"/>
                <a:ea typeface="Quicksand Bold"/>
                <a:cs typeface="Quicksand Bold"/>
                <a:sym typeface="Quicksand Bold"/>
              </a:rPr>
              <a:t>Benefit: </a:t>
            </a:r>
            <a:r>
              <a:rPr lang="en-US" sz="2799">
                <a:solidFill>
                  <a:srgbClr val="0F4662"/>
                </a:solidFill>
                <a:latin typeface="Quicksand"/>
                <a:ea typeface="Quicksand"/>
                <a:cs typeface="Quicksand"/>
                <a:sym typeface="Quicksand"/>
              </a:rPr>
              <a:t>Perfect for large-scale datasets and noisy conditions.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864547" y="4214171"/>
            <a:ext cx="9390243" cy="1668131"/>
          </a:xfrm>
          <a:prstGeom prst="rect">
            <a:avLst/>
          </a:prstGeom>
        </p:spPr>
        <p:txBody>
          <a:bodyPr anchor="t" rtlCol="false" tIns="0" lIns="0" bIns="0" rIns="0">
            <a:spAutoFit/>
          </a:bodyPr>
          <a:lstStyle/>
          <a:p>
            <a:pPr algn="l" marL="0" indent="0" lvl="0">
              <a:lnSpc>
                <a:spcPts val="13579"/>
              </a:lnSpc>
              <a:spcBef>
                <a:spcPct val="0"/>
              </a:spcBef>
            </a:pPr>
            <a:r>
              <a:rPr lang="en-US" b="true" sz="9699" i="true">
                <a:solidFill>
                  <a:srgbClr val="0F4662"/>
                </a:solidFill>
                <a:latin typeface="Cormorant Garamond Bold Italics"/>
                <a:ea typeface="Cormorant Garamond Bold Italics"/>
                <a:cs typeface="Cormorant Garamond Bold Italics"/>
                <a:sym typeface="Cormorant Garamond Bold Italics"/>
              </a:rPr>
              <a:t>Methedology</a:t>
            </a:r>
          </a:p>
        </p:txBody>
      </p:sp>
      <p:sp>
        <p:nvSpPr>
          <p:cNvPr name="Freeform 7" id="7"/>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646254" y="2456695"/>
            <a:ext cx="5385764" cy="5939895"/>
            <a:chOff x="0" y="0"/>
            <a:chExt cx="1418473" cy="1564417"/>
          </a:xfrm>
        </p:grpSpPr>
        <p:sp>
          <p:nvSpPr>
            <p:cNvPr name="Freeform 3" id="3"/>
            <p:cNvSpPr/>
            <p:nvPr/>
          </p:nvSpPr>
          <p:spPr>
            <a:xfrm flipH="false" flipV="false" rot="0">
              <a:off x="0" y="0"/>
              <a:ext cx="1418473" cy="1564417"/>
            </a:xfrm>
            <a:custGeom>
              <a:avLst/>
              <a:gdLst/>
              <a:ahLst/>
              <a:cxnLst/>
              <a:rect r="r" b="b" t="t" l="l"/>
              <a:pathLst>
                <a:path h="1564417" w="1418473">
                  <a:moveTo>
                    <a:pt x="73311" y="0"/>
                  </a:moveTo>
                  <a:lnTo>
                    <a:pt x="1345161" y="0"/>
                  </a:lnTo>
                  <a:cubicBezTo>
                    <a:pt x="1364605" y="0"/>
                    <a:pt x="1383252" y="7724"/>
                    <a:pt x="1397000" y="21472"/>
                  </a:cubicBezTo>
                  <a:cubicBezTo>
                    <a:pt x="1410749" y="35221"/>
                    <a:pt x="1418473" y="53868"/>
                    <a:pt x="1418473" y="73311"/>
                  </a:cubicBezTo>
                  <a:lnTo>
                    <a:pt x="1418473" y="1491105"/>
                  </a:lnTo>
                  <a:cubicBezTo>
                    <a:pt x="1418473" y="1531594"/>
                    <a:pt x="1385650" y="1564417"/>
                    <a:pt x="1345161" y="1564417"/>
                  </a:cubicBezTo>
                  <a:lnTo>
                    <a:pt x="73311" y="1564417"/>
                  </a:lnTo>
                  <a:cubicBezTo>
                    <a:pt x="53868" y="1564417"/>
                    <a:pt x="35221" y="1556693"/>
                    <a:pt x="21472" y="1542944"/>
                  </a:cubicBezTo>
                  <a:cubicBezTo>
                    <a:pt x="7724" y="1529196"/>
                    <a:pt x="0" y="1510549"/>
                    <a:pt x="0" y="1491105"/>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4" id="4"/>
            <p:cNvSpPr txBox="true"/>
            <p:nvPr/>
          </p:nvSpPr>
          <p:spPr>
            <a:xfrm>
              <a:off x="0" y="-123825"/>
              <a:ext cx="1418473" cy="1688242"/>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6451118" y="2456695"/>
            <a:ext cx="5385764" cy="5939895"/>
            <a:chOff x="0" y="0"/>
            <a:chExt cx="1418473" cy="1564417"/>
          </a:xfrm>
        </p:grpSpPr>
        <p:sp>
          <p:nvSpPr>
            <p:cNvPr name="Freeform 6" id="6"/>
            <p:cNvSpPr/>
            <p:nvPr/>
          </p:nvSpPr>
          <p:spPr>
            <a:xfrm flipH="false" flipV="false" rot="0">
              <a:off x="0" y="0"/>
              <a:ext cx="1418473" cy="1564417"/>
            </a:xfrm>
            <a:custGeom>
              <a:avLst/>
              <a:gdLst/>
              <a:ahLst/>
              <a:cxnLst/>
              <a:rect r="r" b="b" t="t" l="l"/>
              <a:pathLst>
                <a:path h="1564417" w="1418473">
                  <a:moveTo>
                    <a:pt x="73311" y="0"/>
                  </a:moveTo>
                  <a:lnTo>
                    <a:pt x="1345161" y="0"/>
                  </a:lnTo>
                  <a:cubicBezTo>
                    <a:pt x="1364605" y="0"/>
                    <a:pt x="1383252" y="7724"/>
                    <a:pt x="1397000" y="21472"/>
                  </a:cubicBezTo>
                  <a:cubicBezTo>
                    <a:pt x="1410749" y="35221"/>
                    <a:pt x="1418473" y="53868"/>
                    <a:pt x="1418473" y="73311"/>
                  </a:cubicBezTo>
                  <a:lnTo>
                    <a:pt x="1418473" y="1491105"/>
                  </a:lnTo>
                  <a:cubicBezTo>
                    <a:pt x="1418473" y="1531594"/>
                    <a:pt x="1385650" y="1564417"/>
                    <a:pt x="1345161" y="1564417"/>
                  </a:cubicBezTo>
                  <a:lnTo>
                    <a:pt x="73311" y="1564417"/>
                  </a:lnTo>
                  <a:cubicBezTo>
                    <a:pt x="53868" y="1564417"/>
                    <a:pt x="35221" y="1556693"/>
                    <a:pt x="21472" y="1542944"/>
                  </a:cubicBezTo>
                  <a:cubicBezTo>
                    <a:pt x="7724" y="1529196"/>
                    <a:pt x="0" y="1510549"/>
                    <a:pt x="0" y="1491105"/>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7" id="7"/>
            <p:cNvSpPr txBox="true"/>
            <p:nvPr/>
          </p:nvSpPr>
          <p:spPr>
            <a:xfrm>
              <a:off x="0" y="-123825"/>
              <a:ext cx="1418473" cy="1688242"/>
            </a:xfrm>
            <a:prstGeom prst="rect">
              <a:avLst/>
            </a:prstGeom>
          </p:spPr>
          <p:txBody>
            <a:bodyPr anchor="ctr" rtlCol="false" tIns="50800" lIns="50800" bIns="50800" rIns="50800"/>
            <a:lstStyle/>
            <a:p>
              <a:pPr algn="ctr">
                <a:lnSpc>
                  <a:spcPts val="4079"/>
                </a:lnSpc>
              </a:pPr>
            </a:p>
          </p:txBody>
        </p:sp>
      </p:grpSp>
      <p:sp>
        <p:nvSpPr>
          <p:cNvPr name="AutoShape 8" id="8"/>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Freeform 9" id="9"/>
          <p:cNvSpPr/>
          <p:nvPr/>
        </p:nvSpPr>
        <p:spPr>
          <a:xfrm flipH="false" flipV="false" rot="0">
            <a:off x="2225809" y="2916845"/>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7411514" y="5507719"/>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Model Construction </a:t>
            </a:r>
          </a:p>
        </p:txBody>
      </p:sp>
      <p:grpSp>
        <p:nvGrpSpPr>
          <p:cNvPr name="Group 11" id="11"/>
          <p:cNvGrpSpPr/>
          <p:nvPr/>
        </p:nvGrpSpPr>
        <p:grpSpPr>
          <a:xfrm rot="0">
            <a:off x="12274309" y="2456695"/>
            <a:ext cx="5385764" cy="5939895"/>
            <a:chOff x="0" y="0"/>
            <a:chExt cx="1418473" cy="1564417"/>
          </a:xfrm>
        </p:grpSpPr>
        <p:sp>
          <p:nvSpPr>
            <p:cNvPr name="Freeform 12" id="12"/>
            <p:cNvSpPr/>
            <p:nvPr/>
          </p:nvSpPr>
          <p:spPr>
            <a:xfrm flipH="false" flipV="false" rot="0">
              <a:off x="0" y="0"/>
              <a:ext cx="1418473" cy="1564417"/>
            </a:xfrm>
            <a:custGeom>
              <a:avLst/>
              <a:gdLst/>
              <a:ahLst/>
              <a:cxnLst/>
              <a:rect r="r" b="b" t="t" l="l"/>
              <a:pathLst>
                <a:path h="1564417" w="1418473">
                  <a:moveTo>
                    <a:pt x="73311" y="0"/>
                  </a:moveTo>
                  <a:lnTo>
                    <a:pt x="1345161" y="0"/>
                  </a:lnTo>
                  <a:cubicBezTo>
                    <a:pt x="1364605" y="0"/>
                    <a:pt x="1383252" y="7724"/>
                    <a:pt x="1397000" y="21472"/>
                  </a:cubicBezTo>
                  <a:cubicBezTo>
                    <a:pt x="1410749" y="35221"/>
                    <a:pt x="1418473" y="53868"/>
                    <a:pt x="1418473" y="73311"/>
                  </a:cubicBezTo>
                  <a:lnTo>
                    <a:pt x="1418473" y="1491105"/>
                  </a:lnTo>
                  <a:cubicBezTo>
                    <a:pt x="1418473" y="1531594"/>
                    <a:pt x="1385650" y="1564417"/>
                    <a:pt x="1345161" y="1564417"/>
                  </a:cubicBezTo>
                  <a:lnTo>
                    <a:pt x="73311" y="1564417"/>
                  </a:lnTo>
                  <a:cubicBezTo>
                    <a:pt x="53868" y="1564417"/>
                    <a:pt x="35221" y="1556693"/>
                    <a:pt x="21472" y="1542944"/>
                  </a:cubicBezTo>
                  <a:cubicBezTo>
                    <a:pt x="7724" y="1529196"/>
                    <a:pt x="0" y="1510549"/>
                    <a:pt x="0" y="1491105"/>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13" id="13"/>
            <p:cNvSpPr txBox="true"/>
            <p:nvPr/>
          </p:nvSpPr>
          <p:spPr>
            <a:xfrm>
              <a:off x="0" y="-123825"/>
              <a:ext cx="1418473" cy="1688242"/>
            </a:xfrm>
            <a:prstGeom prst="rect">
              <a:avLst/>
            </a:prstGeom>
          </p:spPr>
          <p:txBody>
            <a:bodyPr anchor="ctr" rtlCol="false" tIns="50800" lIns="50800" bIns="50800" rIns="50800"/>
            <a:lstStyle/>
            <a:p>
              <a:pPr algn="ctr">
                <a:lnSpc>
                  <a:spcPts val="4079"/>
                </a:lnSpc>
              </a:pPr>
            </a:p>
          </p:txBody>
        </p:sp>
      </p:grpSp>
      <p:sp>
        <p:nvSpPr>
          <p:cNvPr name="Freeform 14" id="14"/>
          <p:cNvSpPr/>
          <p:nvPr/>
        </p:nvSpPr>
        <p:spPr>
          <a:xfrm flipH="false" flipV="false" rot="0">
            <a:off x="13765147" y="2855728"/>
            <a:ext cx="2348889" cy="2348889"/>
          </a:xfrm>
          <a:custGeom>
            <a:avLst/>
            <a:gdLst/>
            <a:ahLst/>
            <a:cxnLst/>
            <a:rect r="r" b="b" t="t" l="l"/>
            <a:pathLst>
              <a:path h="2348889" w="2348889">
                <a:moveTo>
                  <a:pt x="0" y="0"/>
                </a:moveTo>
                <a:lnTo>
                  <a:pt x="2348889" y="0"/>
                </a:lnTo>
                <a:lnTo>
                  <a:pt x="2348889" y="2348889"/>
                </a:lnTo>
                <a:lnTo>
                  <a:pt x="0" y="23488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8122781" y="3001472"/>
            <a:ext cx="2042437" cy="2057400"/>
          </a:xfrm>
          <a:custGeom>
            <a:avLst/>
            <a:gdLst/>
            <a:ahLst/>
            <a:cxnLst/>
            <a:rect r="r" b="b" t="t" l="l"/>
            <a:pathLst>
              <a:path h="2057400" w="2042437">
                <a:moveTo>
                  <a:pt x="0" y="0"/>
                </a:moveTo>
                <a:lnTo>
                  <a:pt x="2042438" y="0"/>
                </a:lnTo>
                <a:lnTo>
                  <a:pt x="2042438"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28700" y="599709"/>
            <a:ext cx="8115300" cy="1085243"/>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17" id="17"/>
          <p:cNvSpPr txBox="true"/>
          <p:nvPr/>
        </p:nvSpPr>
        <p:spPr>
          <a:xfrm rot="0">
            <a:off x="1349232" y="5874749"/>
            <a:ext cx="5101887" cy="2028825"/>
          </a:xfrm>
          <a:prstGeom prst="rect">
            <a:avLst/>
          </a:prstGeom>
        </p:spPr>
        <p:txBody>
          <a:bodyPr anchor="t" rtlCol="false" tIns="0" lIns="0" bIns="0" rIns="0">
            <a:spAutoFit/>
          </a:bodyPr>
          <a:lstStyle/>
          <a:p>
            <a:pPr algn="l">
              <a:lnSpc>
                <a:spcPts val="4079"/>
              </a:lnSpc>
            </a:pPr>
            <a:r>
              <a:rPr lang="en-US" sz="2400" b="true">
                <a:solidFill>
                  <a:srgbClr val="0F4662"/>
                </a:solidFill>
                <a:latin typeface="Quicksand Bold"/>
                <a:ea typeface="Quicksand Bold"/>
                <a:cs typeface="Quicksand Bold"/>
                <a:sym typeface="Quicksand Bold"/>
              </a:rPr>
              <a:t>Implemented manually:</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VaniliaAdam (anchor)</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AdaMax</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AdamW</a:t>
            </a:r>
          </a:p>
        </p:txBody>
      </p:sp>
      <p:sp>
        <p:nvSpPr>
          <p:cNvPr name="TextBox 18" id="18"/>
          <p:cNvSpPr txBox="true"/>
          <p:nvPr/>
        </p:nvSpPr>
        <p:spPr>
          <a:xfrm rot="0">
            <a:off x="930132" y="5391262"/>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Algoritms Implementation</a:t>
            </a:r>
          </a:p>
        </p:txBody>
      </p:sp>
      <p:sp>
        <p:nvSpPr>
          <p:cNvPr name="TextBox 19" id="19"/>
          <p:cNvSpPr txBox="true"/>
          <p:nvPr/>
        </p:nvSpPr>
        <p:spPr>
          <a:xfrm rot="0">
            <a:off x="6753322" y="6131924"/>
            <a:ext cx="510188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Implementing a Model to observe the Optimization Process on it’s operations</a:t>
            </a:r>
          </a:p>
        </p:txBody>
      </p:sp>
      <p:sp>
        <p:nvSpPr>
          <p:cNvPr name="TextBox 20" id="20"/>
          <p:cNvSpPr txBox="true"/>
          <p:nvPr/>
        </p:nvSpPr>
        <p:spPr>
          <a:xfrm rot="0">
            <a:off x="12761822" y="6389099"/>
            <a:ext cx="5101887" cy="100012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Problem based approach</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Dataset based approach</a:t>
            </a:r>
          </a:p>
        </p:txBody>
      </p:sp>
      <p:sp>
        <p:nvSpPr>
          <p:cNvPr name="TextBox 21" id="21"/>
          <p:cNvSpPr txBox="true"/>
          <p:nvPr/>
        </p:nvSpPr>
        <p:spPr>
          <a:xfrm rot="0">
            <a:off x="13473796" y="5507719"/>
            <a:ext cx="510188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Benchmarking</a:t>
            </a:r>
          </a:p>
        </p:txBody>
      </p:sp>
      <p:sp>
        <p:nvSpPr>
          <p:cNvPr name="AutoShape 22" id="22"/>
          <p:cNvSpPr/>
          <p:nvPr/>
        </p:nvSpPr>
        <p:spPr>
          <a:xfrm>
            <a:off x="646254" y="9368140"/>
            <a:ext cx="9780895" cy="0"/>
          </a:xfrm>
          <a:prstGeom prst="line">
            <a:avLst/>
          </a:prstGeom>
          <a:ln cap="flat" w="85725">
            <a:solidFill>
              <a:srgbClr val="7994A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323645" y="0"/>
            <a:ext cx="4964355" cy="10287000"/>
            <a:chOff x="0" y="0"/>
            <a:chExt cx="1307485" cy="2709333"/>
          </a:xfrm>
        </p:grpSpPr>
        <p:sp>
          <p:nvSpPr>
            <p:cNvPr name="Freeform 3" id="3"/>
            <p:cNvSpPr/>
            <p:nvPr/>
          </p:nvSpPr>
          <p:spPr>
            <a:xfrm flipH="false" flipV="false" rot="0">
              <a:off x="0" y="0"/>
              <a:ext cx="1307485" cy="2709333"/>
            </a:xfrm>
            <a:custGeom>
              <a:avLst/>
              <a:gdLst/>
              <a:ahLst/>
              <a:cxnLst/>
              <a:rect r="r" b="b" t="t" l="l"/>
              <a:pathLst>
                <a:path h="2709333" w="1307485">
                  <a:moveTo>
                    <a:pt x="0" y="0"/>
                  </a:moveTo>
                  <a:lnTo>
                    <a:pt x="1307485" y="0"/>
                  </a:lnTo>
                  <a:lnTo>
                    <a:pt x="1307485" y="2709333"/>
                  </a:lnTo>
                  <a:lnTo>
                    <a:pt x="0" y="2709333"/>
                  </a:lnTo>
                  <a:close/>
                </a:path>
              </a:pathLst>
            </a:custGeom>
            <a:solidFill>
              <a:srgbClr val="7994A0"/>
            </a:solidFill>
          </p:spPr>
        </p:sp>
        <p:sp>
          <p:nvSpPr>
            <p:cNvPr name="TextBox 4" id="4"/>
            <p:cNvSpPr txBox="true"/>
            <p:nvPr/>
          </p:nvSpPr>
          <p:spPr>
            <a:xfrm>
              <a:off x="0" y="-123825"/>
              <a:ext cx="1307485"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3323645" y="1961680"/>
            <a:ext cx="4964355" cy="5614371"/>
          </a:xfrm>
          <a:custGeom>
            <a:avLst/>
            <a:gdLst/>
            <a:ahLst/>
            <a:cxnLst/>
            <a:rect r="r" b="b" t="t" l="l"/>
            <a:pathLst>
              <a:path h="5614371" w="4964355">
                <a:moveTo>
                  <a:pt x="0" y="0"/>
                </a:moveTo>
                <a:lnTo>
                  <a:pt x="4964355" y="0"/>
                </a:lnTo>
                <a:lnTo>
                  <a:pt x="4964355" y="5614372"/>
                </a:lnTo>
                <a:lnTo>
                  <a:pt x="0" y="5614372"/>
                </a:lnTo>
                <a:lnTo>
                  <a:pt x="0" y="0"/>
                </a:lnTo>
                <a:close/>
              </a:path>
            </a:pathLst>
          </a:custGeom>
          <a:blipFill>
            <a:blip r:embed="rId2"/>
            <a:stretch>
              <a:fillRect l="-25351" t="-3736" r="-44080" b="-8626"/>
            </a:stretch>
          </a:blipFill>
        </p:spPr>
      </p:sp>
      <p:sp>
        <p:nvSpPr>
          <p:cNvPr name="TextBox 6" id="6"/>
          <p:cNvSpPr txBox="true"/>
          <p:nvPr/>
        </p:nvSpPr>
        <p:spPr>
          <a:xfrm rot="0">
            <a:off x="1028700" y="599709"/>
            <a:ext cx="57028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7" id="7"/>
          <p:cNvSpPr txBox="true"/>
          <p:nvPr/>
        </p:nvSpPr>
        <p:spPr>
          <a:xfrm rot="0">
            <a:off x="754853" y="1895005"/>
            <a:ext cx="10527757" cy="490798"/>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Dataset:</a:t>
            </a:r>
          </a:p>
        </p:txBody>
      </p:sp>
      <p:sp>
        <p:nvSpPr>
          <p:cNvPr name="TextBox 8" id="8"/>
          <p:cNvSpPr txBox="true"/>
          <p:nvPr/>
        </p:nvSpPr>
        <p:spPr>
          <a:xfrm rot="0">
            <a:off x="661240" y="4696883"/>
            <a:ext cx="10527757" cy="565207"/>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Preprocessing:</a:t>
            </a:r>
          </a:p>
        </p:txBody>
      </p:sp>
      <p:sp>
        <p:nvSpPr>
          <p:cNvPr name="TextBox 9" id="9"/>
          <p:cNvSpPr txBox="true"/>
          <p:nvPr/>
        </p:nvSpPr>
        <p:spPr>
          <a:xfrm rot="0">
            <a:off x="754853" y="6950761"/>
            <a:ext cx="10527757" cy="565207"/>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Experimental Setup:</a:t>
            </a:r>
          </a:p>
        </p:txBody>
      </p:sp>
      <p:sp>
        <p:nvSpPr>
          <p:cNvPr name="TextBox 10" id="10"/>
          <p:cNvSpPr txBox="true"/>
          <p:nvPr/>
        </p:nvSpPr>
        <p:spPr>
          <a:xfrm rot="0">
            <a:off x="661240" y="2252454"/>
            <a:ext cx="12662404" cy="2819971"/>
          </a:xfrm>
          <a:prstGeom prst="rect">
            <a:avLst/>
          </a:prstGeom>
        </p:spPr>
        <p:txBody>
          <a:bodyPr anchor="t" rtlCol="false" tIns="0" lIns="0" bIns="0" rIns="0">
            <a:spAutoFit/>
          </a:bodyPr>
          <a:lstStyle/>
          <a:p>
            <a:pPr algn="l" marL="580989" indent="-290494" lvl="1">
              <a:lnSpc>
                <a:spcPts val="4574"/>
              </a:lnSpc>
              <a:buFont typeface="Arial"/>
              <a:buChar char="•"/>
            </a:pPr>
            <a:r>
              <a:rPr lang="en-US" sz="2691">
                <a:solidFill>
                  <a:srgbClr val="0F4662"/>
                </a:solidFill>
                <a:latin typeface="Quicksand"/>
                <a:ea typeface="Quicksand"/>
                <a:cs typeface="Quicksand"/>
                <a:sym typeface="Quicksand"/>
              </a:rPr>
              <a:t>We Used the MNIST dataset for our experiments.</a:t>
            </a:r>
          </a:p>
          <a:p>
            <a:pPr algn="l" marL="580989" indent="-290494" lvl="1">
              <a:lnSpc>
                <a:spcPts val="4574"/>
              </a:lnSpc>
              <a:buFont typeface="Arial"/>
              <a:buChar char="•"/>
            </a:pPr>
            <a:r>
              <a:rPr lang="en-US" sz="2691">
                <a:solidFill>
                  <a:srgbClr val="0F4662"/>
                </a:solidFill>
                <a:latin typeface="Quicksand"/>
                <a:ea typeface="Quicksand"/>
                <a:cs typeface="Quicksand"/>
                <a:sym typeface="Quicksand"/>
              </a:rPr>
              <a:t> MNIST consists of 70,000 grayscale images of handwritten digits (0-9) with a resolution of 28x28 pixels.</a:t>
            </a:r>
          </a:p>
          <a:p>
            <a:pPr algn="l" marL="580989" indent="-290494" lvl="1">
              <a:lnSpc>
                <a:spcPts val="4574"/>
              </a:lnSpc>
              <a:buFont typeface="Arial"/>
              <a:buChar char="•"/>
            </a:pPr>
            <a:r>
              <a:rPr lang="en-US" sz="2691">
                <a:solidFill>
                  <a:srgbClr val="0F4662"/>
                </a:solidFill>
                <a:latin typeface="Quicksand"/>
                <a:ea typeface="Quicksand"/>
                <a:cs typeface="Quicksand"/>
                <a:sym typeface="Quicksand"/>
              </a:rPr>
              <a:t>We accessed the dataset through TensorFlow library.</a:t>
            </a:r>
          </a:p>
          <a:p>
            <a:pPr algn="l">
              <a:lnSpc>
                <a:spcPts val="4574"/>
              </a:lnSpc>
              <a:spcBef>
                <a:spcPct val="0"/>
              </a:spcBef>
            </a:pPr>
          </a:p>
        </p:txBody>
      </p:sp>
      <p:sp>
        <p:nvSpPr>
          <p:cNvPr name="TextBox 11" id="11"/>
          <p:cNvSpPr txBox="true"/>
          <p:nvPr/>
        </p:nvSpPr>
        <p:spPr>
          <a:xfrm rot="0">
            <a:off x="754853" y="5250798"/>
            <a:ext cx="12568792" cy="1642761"/>
          </a:xfrm>
          <a:prstGeom prst="rect">
            <a:avLst/>
          </a:prstGeom>
        </p:spPr>
        <p:txBody>
          <a:bodyPr anchor="t" rtlCol="false" tIns="0" lIns="0" bIns="0" rIns="0">
            <a:spAutoFit/>
          </a:bodyPr>
          <a:lstStyle/>
          <a:p>
            <a:pPr algn="l" marL="568052" indent="-284026" lvl="1">
              <a:lnSpc>
                <a:spcPts val="4472"/>
              </a:lnSpc>
              <a:buFont typeface="Arial"/>
              <a:buChar char="•"/>
            </a:pPr>
            <a:r>
              <a:rPr lang="en-US" sz="2631">
                <a:solidFill>
                  <a:srgbClr val="0F4662"/>
                </a:solidFill>
                <a:latin typeface="Quicksand"/>
                <a:ea typeface="Quicksand"/>
                <a:cs typeface="Quicksand"/>
                <a:sym typeface="Quicksand"/>
              </a:rPr>
              <a:t>All images were normalized to have pixel values in the range [0, 1]. The dataset were split into training, validation, and test sets in an 80:10:10 ratio to ensure robust evaluation.</a:t>
            </a:r>
          </a:p>
        </p:txBody>
      </p:sp>
      <p:sp>
        <p:nvSpPr>
          <p:cNvPr name="TextBox 12" id="12"/>
          <p:cNvSpPr txBox="true"/>
          <p:nvPr/>
        </p:nvSpPr>
        <p:spPr>
          <a:xfrm rot="0">
            <a:off x="661240" y="7566527"/>
            <a:ext cx="12662404" cy="2543317"/>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These experiments will serve to test and compare Adam, AdamW, and Adamax optimizers. The experiments were done on the MNIST dataset to keep the testing of different optimizers consistent. </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model architecture, training, and the evaluation protocols are kept identical for a fair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DAGa3LhD1Qg</dc:identifier>
  <dcterms:modified xsi:type="dcterms:W3CDTF">2011-08-01T06:04:30Z</dcterms:modified>
  <cp:revision>1</cp:revision>
  <dc:title>MATH 303 Final Project Presentation</dc:title>
</cp:coreProperties>
</file>