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omments/modernComment_108_340982BB.xml" ContentType="application/vnd.ms-powerpoint.comments+xml"/>
  <Override PartName="/ppt/comments/modernComment_7FF6496B_7C4D4F0C.xml" ContentType="application/vnd.ms-powerpoint.comments+xml"/>
  <Override PartName="/ppt/comments/modernComment_7FF64957_E15997A2.xml" ContentType="application/vnd.ms-powerpoint.comments+xml"/>
  <Override PartName="/ppt/comments/modernComment_7FF6496C_1BB6B106.xml" ContentType="application/vnd.ms-powerpoint.comments+xml"/>
  <Override PartName="/ppt/comments/modernComment_7FF64970_131EA887.xml" ContentType="application/vnd.ms-powerpoint.comment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33"/>
  </p:notesMasterIdLst>
  <p:sldIdLst>
    <p:sldId id="257" r:id="rId2"/>
    <p:sldId id="258" r:id="rId3"/>
    <p:sldId id="281" r:id="rId4"/>
    <p:sldId id="283" r:id="rId5"/>
    <p:sldId id="282" r:id="rId6"/>
    <p:sldId id="284" r:id="rId7"/>
    <p:sldId id="286" r:id="rId8"/>
    <p:sldId id="287" r:id="rId9"/>
    <p:sldId id="288" r:id="rId10"/>
    <p:sldId id="289" r:id="rId11"/>
    <p:sldId id="259"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94660"/>
  </p:normalViewPr>
  <p:slideViewPr>
    <p:cSldViewPr snapToGrid="0">
      <p:cViewPr varScale="1">
        <p:scale>
          <a:sx n="81" d="100"/>
          <a:sy n="81" d="100"/>
        </p:scale>
        <p:origin x="100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modernComment_108_340982BB.xml><?xml version="1.0" encoding="utf-8"?>
<p188:cmLst xmlns:a="http://schemas.openxmlformats.org/drawingml/2006/main" xmlns:r="http://schemas.openxmlformats.org/officeDocument/2006/relationships" xmlns:p188="http://schemas.microsoft.com/office/powerpoint/2018/8/main">
  <p188:cm id="{0D9F163F-5311-4DE3-8CF0-371F56F3D266}" authorId="{897E13EA-E55E-8330-EEC7-DF11A0AE5BA5}" created="2023-02-15T06:45:10.217">
    <pc:sldMkLst xmlns:pc="http://schemas.microsoft.com/office/powerpoint/2013/main/command">
      <pc:docMk/>
      <pc:sldMk cId="542971412" sldId="264"/>
    </pc:sldMkLst>
    <p188:txBody>
      <a:bodyPr/>
      <a:lstStyle/>
      <a:p>
        <a:r>
          <a:rPr lang="en-AU"/>
          <a:t>[@Ahmed, Sara] how does this look for the first model slide - just to talk to</a:t>
        </a:r>
      </a:p>
    </p188:txBody>
  </p188:cm>
  <p188:cm id="{7116C530-DB58-4920-94DC-BF05C7F6FC18}" authorId="{897E13EA-E55E-8330-EEC7-DF11A0AE5BA5}" created="2023-02-20T01:01:30.149">
    <ac:deMkLst xmlns:ac="http://schemas.microsoft.com/office/drawing/2013/main/command">
      <pc:docMk xmlns:pc="http://schemas.microsoft.com/office/powerpoint/2013/main/command"/>
      <pc:sldMk xmlns:pc="http://schemas.microsoft.com/office/powerpoint/2013/main/command" cId="873038523" sldId="264"/>
      <ac:spMk id="13" creationId="{D5D14470-7C69-F7B5-8160-8EE713A827E9}"/>
    </ac:deMkLst>
    <p188:txBody>
      <a:bodyPr/>
      <a:lstStyle/>
      <a:p>
        <a:r>
          <a:rPr lang="en-AU"/>
          <a:t>[@Ahmed, Sara] can you put in some comments here about the first two charts and the input data?</a:t>
        </a:r>
      </a:p>
    </p188:txBody>
  </p188:cm>
</p188:cmLst>
</file>

<file path=ppt/comments/modernComment_7FF64957_E15997A2.xml><?xml version="1.0" encoding="utf-8"?>
<p188:cmLst xmlns:a="http://schemas.openxmlformats.org/drawingml/2006/main" xmlns:r="http://schemas.openxmlformats.org/officeDocument/2006/relationships" xmlns:p188="http://schemas.microsoft.com/office/powerpoint/2018/8/main">
  <p188:cm id="{A5E8817C-49E7-4E73-A4F1-6BB502F4B0AA}" authorId="{897E13EA-E55E-8330-EEC7-DF11A0AE5BA5}" created="2023-02-15T06:45:30.096">
    <pc:sldMkLst xmlns:pc="http://schemas.microsoft.com/office/powerpoint/2013/main/command">
      <pc:docMk/>
      <pc:sldMk cId="3480327161" sldId="266"/>
    </pc:sldMkLst>
    <p188:txBody>
      <a:bodyPr/>
      <a:lstStyle/>
      <a:p>
        <a:r>
          <a:rPr lang="en-AU"/>
          <a:t>[@Ahmed, Sara] and this is the second model</a:t>
        </a:r>
      </a:p>
    </p188:txBody>
  </p188:cm>
  <p188:cm id="{68F925B7-C613-40D3-AD21-7E387392BB55}" authorId="{897E13EA-E55E-8330-EEC7-DF11A0AE5BA5}" created="2023-02-20T01:05:04.130">
    <ac:deMkLst xmlns:ac="http://schemas.microsoft.com/office/drawing/2013/main/command">
      <pc:docMk xmlns:pc="http://schemas.microsoft.com/office/powerpoint/2013/main/command"/>
      <pc:sldMk xmlns:pc="http://schemas.microsoft.com/office/powerpoint/2013/main/command" cId="3780745122" sldId="2146847063"/>
      <ac:spMk id="8" creationId="{C0D63BC0-BC39-1176-B6AA-1B696A64239E}"/>
    </ac:deMkLst>
    <p188:txBody>
      <a:bodyPr/>
      <a:lstStyle/>
      <a:p>
        <a:r>
          <a:rPr lang="en-AU"/>
          <a:t>[@Ahmed, Sara] can you please talk about model 2 here</a:t>
        </a:r>
      </a:p>
    </p188:txBody>
  </p188:cm>
</p188:cmLst>
</file>

<file path=ppt/comments/modernComment_7FF6496B_7C4D4F0C.xml><?xml version="1.0" encoding="utf-8"?>
<p188:cmLst xmlns:a="http://schemas.openxmlformats.org/drawingml/2006/main" xmlns:r="http://schemas.openxmlformats.org/officeDocument/2006/relationships" xmlns:p188="http://schemas.microsoft.com/office/powerpoint/2018/8/main">
  <p188:cm id="{566DD93A-E819-4B17-A3AB-1154A976D5B7}" authorId="{897E13EA-E55E-8330-EEC7-DF11A0AE5BA5}" created="2023-02-15T06:45:10.217">
    <pc:sldMkLst xmlns:pc="http://schemas.microsoft.com/office/powerpoint/2013/main/command">
      <pc:docMk/>
      <pc:sldMk cId="542971412" sldId="264"/>
    </pc:sldMkLst>
    <p188:txBody>
      <a:bodyPr/>
      <a:lstStyle/>
      <a:p>
        <a:r>
          <a:rPr lang="en-AU"/>
          <a:t>[@Ahmed, Sara] how does this look for the first model slide - just to talk to</a:t>
        </a:r>
      </a:p>
    </p188:txBody>
  </p188:cm>
  <p188:cm id="{433DB5E3-B430-423B-8CA4-0552C904E03F}" authorId="{897E13EA-E55E-8330-EEC7-DF11A0AE5BA5}" created="2023-02-20T01:02:14.475">
    <ac:deMkLst xmlns:ac="http://schemas.microsoft.com/office/drawing/2013/main/command">
      <pc:docMk xmlns:pc="http://schemas.microsoft.com/office/powerpoint/2013/main/command"/>
      <pc:sldMk xmlns:pc="http://schemas.microsoft.com/office/powerpoint/2013/main/command" cId="2085441292" sldId="2146847083"/>
      <ac:spMk id="13" creationId="{BFCD61A8-54D1-8D22-A395-E81EBFBD72F8}"/>
    </ac:deMkLst>
    <p188:txBody>
      <a:bodyPr/>
      <a:lstStyle/>
      <a:p>
        <a:r>
          <a:rPr lang="en-AU"/>
          <a:t>[@Ahmed, Sara] can you talk about the feature importance and the predictions here</a:t>
        </a:r>
      </a:p>
    </p188:txBody>
  </p188:cm>
</p188:cmLst>
</file>

<file path=ppt/comments/modernComment_7FF6496C_1BB6B106.xml><?xml version="1.0" encoding="utf-8"?>
<p188:cmLst xmlns:a="http://schemas.openxmlformats.org/drawingml/2006/main" xmlns:r="http://schemas.openxmlformats.org/officeDocument/2006/relationships" xmlns:p188="http://schemas.microsoft.com/office/powerpoint/2018/8/main">
  <p188:cm id="{92E3246F-CF79-48E3-BA50-60A1E85F8F0F}" authorId="{897E13EA-E55E-8330-EEC7-DF11A0AE5BA5}" created="2023-02-15T06:45:30.096">
    <pc:sldMkLst xmlns:pc="http://schemas.microsoft.com/office/powerpoint/2013/main/command">
      <pc:docMk/>
      <pc:sldMk cId="3480327161" sldId="266"/>
    </pc:sldMkLst>
    <p188:txBody>
      <a:bodyPr/>
      <a:lstStyle/>
      <a:p>
        <a:r>
          <a:rPr lang="en-AU"/>
          <a:t>[@Ahmed, Sara] and this is the second model</a:t>
        </a:r>
      </a:p>
    </p188:txBody>
  </p188:cm>
  <p188:cm id="{55E330E7-6C55-4DA1-BF13-5078E7FD1FF4}" authorId="{897E13EA-E55E-8330-EEC7-DF11A0AE5BA5}" created="2023-02-20T01:03:45.120">
    <ac:txMkLst xmlns:ac="http://schemas.microsoft.com/office/drawing/2013/main/command">
      <pc:docMk xmlns:pc="http://schemas.microsoft.com/office/powerpoint/2013/main/command"/>
      <pc:sldMk xmlns:pc="http://schemas.microsoft.com/office/powerpoint/2013/main/command" cId="464957702" sldId="2146847084"/>
      <ac:spMk id="7" creationId="{48D5439F-E7B1-CA2D-F830-445378A7EF7D}"/>
      <ac:txMk cp="298">
        <ac:context len="284" hash="834378765"/>
      </ac:txMk>
    </ac:txMkLst>
    <p188:pos x="3460632" y="219206"/>
    <p188:txBody>
      <a:bodyPr/>
      <a:lstStyle/>
      <a:p>
        <a:r>
          <a:rPr lang="en-AU"/>
          <a:t>[@Ahmed, Sara] can you talk about the predictions here - just dot points ok I can do the rest
</a:t>
        </a:r>
      </a:p>
    </p188:txBody>
  </p188:cm>
</p188:cmLst>
</file>

<file path=ppt/comments/modernComment_7FF64970_131EA887.xml><?xml version="1.0" encoding="utf-8"?>
<p188:cmLst xmlns:a="http://schemas.openxmlformats.org/drawingml/2006/main" xmlns:r="http://schemas.openxmlformats.org/officeDocument/2006/relationships" xmlns:p188="http://schemas.microsoft.com/office/powerpoint/2018/8/main">
  <p188:cm id="{5798A23D-F025-4317-8DCF-891E6EC04CFB}" authorId="{897E13EA-E55E-8330-EEC7-DF11A0AE5BA5}" created="2023-02-20T01:10:33.384">
    <ac:txMkLst xmlns:ac="http://schemas.microsoft.com/office/drawing/2013/main/command">
      <pc:docMk xmlns:pc="http://schemas.microsoft.com/office/powerpoint/2013/main/command"/>
      <pc:sldMk xmlns:pc="http://schemas.microsoft.com/office/powerpoint/2013/main/command" cId="320776327" sldId="2146847088"/>
      <ac:spMk id="5" creationId="{B37D7AC7-B254-BF79-485D-81640E5C2F72}"/>
      <ac:txMk cp="0">
        <ac:context len="521" hash="2991563011"/>
      </ac:txMk>
    </ac:txMkLst>
    <p188:pos x="2550261" y="217611"/>
    <p188:txBody>
      <a:bodyPr/>
      <a:lstStyle/>
      <a:p>
        <a:r>
          <a:rPr lang="en-AU"/>
          <a:t>[@Ahmed, Sara] talk about model outputs here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688E14-D413-43C7-B664-6A80DD06F942}" type="datetimeFigureOut">
              <a:rPr lang="en-US" smtClean="0"/>
              <a:t>3/15/2023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C61A24-2485-4AC1-AFBB-A38804259DF6}" type="slidenum">
              <a:rPr lang="en-US" smtClean="0"/>
              <a:t>‹#›</a:t>
            </a:fld>
            <a:endParaRPr lang="en-US"/>
          </a:p>
        </p:txBody>
      </p:sp>
    </p:spTree>
    <p:extLst>
      <p:ext uri="{BB962C8B-B14F-4D97-AF65-F5344CB8AC3E}">
        <p14:creationId xmlns:p14="http://schemas.microsoft.com/office/powerpoint/2010/main" val="257280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Mean absolute error (MAE) is a measure of errors between paired observations expressing the same phenomenon, or in other words it's measure of errors between the real values and the predictions. (The higher it goes the worst predictions are.)</a:t>
            </a:r>
          </a:p>
          <a:p>
            <a:r>
              <a:rPr lang="en-US"/>
              <a:t>2- Mean Squared Error (MSE) measures the average of the squares of the errors—that is, the average squared difference between the estimated values (predictions) and the actual value. (The higher it goes the worst predictions are.)</a:t>
            </a:r>
          </a:p>
          <a:p>
            <a:r>
              <a:rPr lang="en-US"/>
              <a:t>3- Root Mean Squared Error (RMSE) is a frequently used measure of the differences between values (sample or population values) predicted by a model or an estimator and the values observed. (The higher it goes the worst predictions are.)</a:t>
            </a:r>
          </a:p>
          <a:p>
            <a:r>
              <a:rPr lang="en-US"/>
              <a:t>4- R² (R-Squared) is a statistical measure in a regression model that determines the proportion of variance in the dependent variable that can be explained by the independent variable. (The higher it goes the better predictions are.)</a:t>
            </a:r>
          </a:p>
          <a:p>
            <a:endParaRPr lang="en-US">
              <a:latin typeface="Calibri"/>
              <a:cs typeface="Calibri"/>
            </a:endParaRPr>
          </a:p>
        </p:txBody>
      </p:sp>
      <p:sp>
        <p:nvSpPr>
          <p:cNvPr id="4" name="Slide Number Placeholder 3"/>
          <p:cNvSpPr>
            <a:spLocks noGrp="1"/>
          </p:cNvSpPr>
          <p:nvPr>
            <p:ph type="sldNum" sz="quarter" idx="5"/>
          </p:nvPr>
        </p:nvSpPr>
        <p:spPr/>
        <p:txBody>
          <a:bodyPr/>
          <a:lstStyle/>
          <a:p>
            <a:fld id="{C0696B5C-12A0-4042-B4D0-BD3B9A4F58C6}" type="slidenum">
              <a:rPr lang="pt-BR" smtClean="0"/>
              <a:pPr/>
              <a:t>24</a:t>
            </a:fld>
            <a:endParaRPr lang="pt-BR"/>
          </a:p>
        </p:txBody>
      </p:sp>
    </p:spTree>
    <p:extLst>
      <p:ext uri="{BB962C8B-B14F-4D97-AF65-F5344CB8AC3E}">
        <p14:creationId xmlns:p14="http://schemas.microsoft.com/office/powerpoint/2010/main" val="1895287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hyperlink" Target="http://www.youtube.com/capgeminimedia"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E61D71-67B9-4E25-990D-9C361DEA3740}"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4B6B3-F412-4D58-A910-CDA48B3D145F}" type="slidenum">
              <a:rPr lang="en-US" smtClean="0"/>
              <a:t>‹#›</a:t>
            </a:fld>
            <a:endParaRPr lang="en-US"/>
          </a:p>
        </p:txBody>
      </p:sp>
    </p:spTree>
    <p:extLst>
      <p:ext uri="{BB962C8B-B14F-4D97-AF65-F5344CB8AC3E}">
        <p14:creationId xmlns:p14="http://schemas.microsoft.com/office/powerpoint/2010/main" val="332478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E61D71-67B9-4E25-990D-9C361DEA3740}"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4B6B3-F412-4D58-A910-CDA48B3D145F}" type="slidenum">
              <a:rPr lang="en-US" smtClean="0"/>
              <a:t>‹#›</a:t>
            </a:fld>
            <a:endParaRPr lang="en-US"/>
          </a:p>
        </p:txBody>
      </p:sp>
    </p:spTree>
    <p:extLst>
      <p:ext uri="{BB962C8B-B14F-4D97-AF65-F5344CB8AC3E}">
        <p14:creationId xmlns:p14="http://schemas.microsoft.com/office/powerpoint/2010/main" val="21535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E61D71-67B9-4E25-990D-9C361DEA3740}"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4B6B3-F412-4D58-A910-CDA48B3D145F}" type="slidenum">
              <a:rPr lang="en-US" smtClean="0"/>
              <a:t>‹#›</a:t>
            </a:fld>
            <a:endParaRPr lang="en-US"/>
          </a:p>
        </p:txBody>
      </p:sp>
    </p:spTree>
    <p:extLst>
      <p:ext uri="{BB962C8B-B14F-4D97-AF65-F5344CB8AC3E}">
        <p14:creationId xmlns:p14="http://schemas.microsoft.com/office/powerpoint/2010/main" val="2662347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1">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userDrawn="1"/>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6" name="Image 5" descr="Capgemini">
            <a:extLst>
              <a:ext uri="{FF2B5EF4-FFF2-40B4-BE49-F238E27FC236}">
                <a16:creationId xmlns:a16="http://schemas.microsoft.com/office/drawing/2014/main" id="{B290AA58-6524-4A50-851C-8EA6E75AA5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2066546401"/>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420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ntent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9656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Final Slide 1">
    <p:bg>
      <p:bgPr>
        <a:solidFill>
          <a:srgbClr val="272936"/>
        </a:solidFill>
        <a:effectLst/>
      </p:bgPr>
    </p:bg>
    <p:spTree>
      <p:nvGrpSpPr>
        <p:cNvPr id="1" name=""/>
        <p:cNvGrpSpPr/>
        <p:nvPr/>
      </p:nvGrpSpPr>
      <p:grpSpPr>
        <a:xfrm>
          <a:off x="0" y="0"/>
          <a:ext cx="0" cy="0"/>
          <a:chOff x="0" y="0"/>
          <a:chExt cx="0" cy="0"/>
        </a:xfrm>
      </p:grpSpPr>
      <p:pic>
        <p:nvPicPr>
          <p:cNvPr id="13" name="Image 12" descr="Capgemini">
            <a:extLst>
              <a:ext uri="{FF2B5EF4-FFF2-40B4-BE49-F238E27FC236}">
                <a16:creationId xmlns:a16="http://schemas.microsoft.com/office/drawing/2014/main" id="{A0C8CF1B-496A-4A5B-A698-8344534684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pic>
        <p:nvPicPr>
          <p:cNvPr id="28" name="Image 27">
            <a:extLst>
              <a:ext uri="{FF2B5EF4-FFF2-40B4-BE49-F238E27FC236}">
                <a16:creationId xmlns:a16="http://schemas.microsoft.com/office/drawing/2014/main" id="{CFD4BD67-7A96-4F02-AD8B-7157189FD651}"/>
              </a:ext>
              <a:ext uri="{C183D7F6-B498-43B3-948B-1728B52AA6E4}">
                <adec:decorative xmlns:adec="http://schemas.microsoft.com/office/drawing/2017/decorative" val="1"/>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6350" t="23693" r="10370" b="21576"/>
          <a:stretch/>
        </p:blipFill>
        <p:spPr>
          <a:xfrm rot="1808368" flipV="1">
            <a:off x="4403152" y="337083"/>
            <a:ext cx="8831279" cy="4103533"/>
          </a:xfrm>
          <a:prstGeom prst="rect">
            <a:avLst/>
          </a:prstGeom>
        </p:spPr>
      </p:pic>
      <p:pic>
        <p:nvPicPr>
          <p:cNvPr id="20" name="Picture 6" descr="YouTube">
            <a:hlinkClick r:id="rId4"/>
          </p:cNvPr>
          <p:cNvPicPr>
            <a:picLocks noChangeAspect="1" noChangeArrowheads="1"/>
          </p:cNvPicPr>
          <p:nvPr userDrawn="1"/>
        </p:nvPicPr>
        <p:blipFill>
          <a:blip r:embed="rId5" cstate="print"/>
          <a:srcRect/>
          <a:stretch>
            <a:fillRect/>
          </a:stretch>
        </p:blipFill>
        <p:spPr bwMode="auto">
          <a:xfrm>
            <a:off x="1960227" y="4968013"/>
            <a:ext cx="333195" cy="333195"/>
          </a:xfrm>
          <a:prstGeom prst="rect">
            <a:avLst/>
          </a:prstGeom>
          <a:noFill/>
        </p:spPr>
      </p:pic>
    </p:spTree>
    <p:extLst>
      <p:ext uri="{BB962C8B-B14F-4D97-AF65-F5344CB8AC3E}">
        <p14:creationId xmlns:p14="http://schemas.microsoft.com/office/powerpoint/2010/main" val="1911930971"/>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ection Break dark">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286299722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subtitle and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3581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E61D71-67B9-4E25-990D-9C361DEA3740}"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4B6B3-F412-4D58-A910-CDA48B3D145F}" type="slidenum">
              <a:rPr lang="en-US" smtClean="0"/>
              <a:t>‹#›</a:t>
            </a:fld>
            <a:endParaRPr lang="en-US"/>
          </a:p>
        </p:txBody>
      </p:sp>
    </p:spTree>
    <p:extLst>
      <p:ext uri="{BB962C8B-B14F-4D97-AF65-F5344CB8AC3E}">
        <p14:creationId xmlns:p14="http://schemas.microsoft.com/office/powerpoint/2010/main" val="2219405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E61D71-67B9-4E25-990D-9C361DEA3740}"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4B6B3-F412-4D58-A910-CDA48B3D145F}" type="slidenum">
              <a:rPr lang="en-US" smtClean="0"/>
              <a:t>‹#›</a:t>
            </a:fld>
            <a:endParaRPr lang="en-US"/>
          </a:p>
        </p:txBody>
      </p:sp>
    </p:spTree>
    <p:extLst>
      <p:ext uri="{BB962C8B-B14F-4D97-AF65-F5344CB8AC3E}">
        <p14:creationId xmlns:p14="http://schemas.microsoft.com/office/powerpoint/2010/main" val="1934358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E61D71-67B9-4E25-990D-9C361DEA3740}"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4B6B3-F412-4D58-A910-CDA48B3D145F}" type="slidenum">
              <a:rPr lang="en-US" smtClean="0"/>
              <a:t>‹#›</a:t>
            </a:fld>
            <a:endParaRPr lang="en-US"/>
          </a:p>
        </p:txBody>
      </p:sp>
    </p:spTree>
    <p:extLst>
      <p:ext uri="{BB962C8B-B14F-4D97-AF65-F5344CB8AC3E}">
        <p14:creationId xmlns:p14="http://schemas.microsoft.com/office/powerpoint/2010/main" val="396587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E61D71-67B9-4E25-990D-9C361DEA3740}" type="datetimeFigureOut">
              <a:rPr lang="en-US" smtClean="0"/>
              <a:t>3/15/2023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24B6B3-F412-4D58-A910-CDA48B3D145F}" type="slidenum">
              <a:rPr lang="en-US" smtClean="0"/>
              <a:t>‹#›</a:t>
            </a:fld>
            <a:endParaRPr lang="en-US"/>
          </a:p>
        </p:txBody>
      </p:sp>
    </p:spTree>
    <p:extLst>
      <p:ext uri="{BB962C8B-B14F-4D97-AF65-F5344CB8AC3E}">
        <p14:creationId xmlns:p14="http://schemas.microsoft.com/office/powerpoint/2010/main" val="113912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E61D71-67B9-4E25-990D-9C361DEA3740}" type="datetimeFigureOut">
              <a:rPr lang="en-US" smtClean="0"/>
              <a:t>3/15/2023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24B6B3-F412-4D58-A910-CDA48B3D145F}" type="slidenum">
              <a:rPr lang="en-US" smtClean="0"/>
              <a:t>‹#›</a:t>
            </a:fld>
            <a:endParaRPr lang="en-US"/>
          </a:p>
        </p:txBody>
      </p:sp>
    </p:spTree>
    <p:extLst>
      <p:ext uri="{BB962C8B-B14F-4D97-AF65-F5344CB8AC3E}">
        <p14:creationId xmlns:p14="http://schemas.microsoft.com/office/powerpoint/2010/main" val="2382390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61D71-67B9-4E25-990D-9C361DEA3740}" type="datetimeFigureOut">
              <a:rPr lang="en-US" smtClean="0"/>
              <a:t>3/15/2023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24B6B3-F412-4D58-A910-CDA48B3D145F}" type="slidenum">
              <a:rPr lang="en-US" smtClean="0"/>
              <a:t>‹#›</a:t>
            </a:fld>
            <a:endParaRPr lang="en-US"/>
          </a:p>
        </p:txBody>
      </p:sp>
    </p:spTree>
    <p:extLst>
      <p:ext uri="{BB962C8B-B14F-4D97-AF65-F5344CB8AC3E}">
        <p14:creationId xmlns:p14="http://schemas.microsoft.com/office/powerpoint/2010/main" val="632160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E61D71-67B9-4E25-990D-9C361DEA3740}"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4B6B3-F412-4D58-A910-CDA48B3D145F}" type="slidenum">
              <a:rPr lang="en-US" smtClean="0"/>
              <a:t>‹#›</a:t>
            </a:fld>
            <a:endParaRPr lang="en-US"/>
          </a:p>
        </p:txBody>
      </p:sp>
    </p:spTree>
    <p:extLst>
      <p:ext uri="{BB962C8B-B14F-4D97-AF65-F5344CB8AC3E}">
        <p14:creationId xmlns:p14="http://schemas.microsoft.com/office/powerpoint/2010/main" val="763568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E61D71-67B9-4E25-990D-9C361DEA3740}"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4B6B3-F412-4D58-A910-CDA48B3D145F}" type="slidenum">
              <a:rPr lang="en-US" smtClean="0"/>
              <a:t>‹#›</a:t>
            </a:fld>
            <a:endParaRPr lang="en-US"/>
          </a:p>
        </p:txBody>
      </p:sp>
    </p:spTree>
    <p:extLst>
      <p:ext uri="{BB962C8B-B14F-4D97-AF65-F5344CB8AC3E}">
        <p14:creationId xmlns:p14="http://schemas.microsoft.com/office/powerpoint/2010/main" val="2802807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E61D71-67B9-4E25-990D-9C361DEA3740}" type="datetimeFigureOut">
              <a:rPr lang="en-US" smtClean="0"/>
              <a:t>3/15/2023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4B6B3-F412-4D58-A910-CDA48B3D145F}" type="slidenum">
              <a:rPr lang="en-US" smtClean="0"/>
              <a:t>‹#›</a:t>
            </a:fld>
            <a:endParaRPr lang="en-US"/>
          </a:p>
        </p:txBody>
      </p:sp>
    </p:spTree>
    <p:extLst>
      <p:ext uri="{BB962C8B-B14F-4D97-AF65-F5344CB8AC3E}">
        <p14:creationId xmlns:p14="http://schemas.microsoft.com/office/powerpoint/2010/main" val="3025079931"/>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 Id="rId4" Type="http://schemas.microsoft.com/office/2018/10/relationships/comments" Target="../comments/modernComment_108_340982BB.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17.xml"/><Relationship Id="rId4" Type="http://schemas.microsoft.com/office/2018/10/relationships/comments" Target="../comments/modernComment_7FF6496B_7C4D4F0C.xml"/></Relationships>
</file>

<file path=ppt/slides/_rels/slide27.xml.rels><?xml version="1.0" encoding="UTF-8" standalone="yes"?>
<Relationships xmlns="http://schemas.openxmlformats.org/package/2006/relationships"><Relationship Id="rId3" Type="http://schemas.microsoft.com/office/2018/10/relationships/comments" Target="../comments/modernComment_7FF64957_E15997A2.xml"/><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17.xml"/><Relationship Id="rId4" Type="http://schemas.microsoft.com/office/2018/10/relationships/comments" Target="../comments/modernComment_7FF6496C_1BB6B106.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7.xml"/><Relationship Id="rId5" Type="http://schemas.microsoft.com/office/2018/10/relationships/comments" Target="../comments/modernComment_7FF64970_131EA887.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6ED67-6ECF-FEE2-DB1B-B6F1E9B699DE}"/>
              </a:ext>
            </a:extLst>
          </p:cNvPr>
          <p:cNvSpPr>
            <a:spLocks noGrp="1"/>
          </p:cNvSpPr>
          <p:nvPr>
            <p:ph type="ctrTitle"/>
          </p:nvPr>
        </p:nvSpPr>
        <p:spPr>
          <a:xfrm>
            <a:off x="404813" y="3016115"/>
            <a:ext cx="11386134" cy="1354217"/>
          </a:xfrm>
        </p:spPr>
        <p:txBody>
          <a:bodyPr/>
          <a:lstStyle/>
          <a:p>
            <a:r>
              <a:rPr lang="en-AU" sz="4400" dirty="0"/>
              <a:t>Serco data science use cases POC:</a:t>
            </a:r>
            <a:br>
              <a:rPr lang="en-AU" sz="4400" dirty="0"/>
            </a:br>
            <a:r>
              <a:rPr lang="en-AU" sz="4400" dirty="0"/>
              <a:t>PRESENTATION TO BUSINESS</a:t>
            </a:r>
          </a:p>
        </p:txBody>
      </p:sp>
      <p:sp>
        <p:nvSpPr>
          <p:cNvPr id="3" name="Subtitle 2">
            <a:extLst>
              <a:ext uri="{FF2B5EF4-FFF2-40B4-BE49-F238E27FC236}">
                <a16:creationId xmlns:a16="http://schemas.microsoft.com/office/drawing/2014/main" id="{2EA4189A-71AE-E1D7-4EBE-C0B8A1428AB8}"/>
              </a:ext>
            </a:extLst>
          </p:cNvPr>
          <p:cNvSpPr>
            <a:spLocks noGrp="1"/>
          </p:cNvSpPr>
          <p:nvPr>
            <p:ph type="subTitle" idx="1"/>
          </p:nvPr>
        </p:nvSpPr>
        <p:spPr>
          <a:xfrm>
            <a:off x="479376" y="4797152"/>
            <a:ext cx="11379200" cy="307777"/>
          </a:xfrm>
        </p:spPr>
        <p:txBody>
          <a:bodyPr/>
          <a:lstStyle/>
          <a:p>
            <a:r>
              <a:rPr lang="en-AU"/>
              <a:t>13 February 2023</a:t>
            </a:r>
          </a:p>
        </p:txBody>
      </p:sp>
    </p:spTree>
    <p:extLst>
      <p:ext uri="{BB962C8B-B14F-4D97-AF65-F5344CB8AC3E}">
        <p14:creationId xmlns:p14="http://schemas.microsoft.com/office/powerpoint/2010/main" val="316873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E0B24-27A5-4595-8D3E-3723725A3F0E}"/>
              </a:ext>
            </a:extLst>
          </p:cNvPr>
          <p:cNvSpPr>
            <a:spLocks noGrp="1"/>
          </p:cNvSpPr>
          <p:nvPr>
            <p:ph type="title"/>
          </p:nvPr>
        </p:nvSpPr>
        <p:spPr/>
        <p:txBody>
          <a:bodyPr/>
          <a:lstStyle/>
          <a:p>
            <a:r>
              <a:rPr lang="en-US" b="1" dirty="0"/>
              <a:t>Phase 5:</a:t>
            </a:r>
          </a:p>
        </p:txBody>
      </p:sp>
      <p:sp>
        <p:nvSpPr>
          <p:cNvPr id="3" name="Content Placeholder 2">
            <a:extLst>
              <a:ext uri="{FF2B5EF4-FFF2-40B4-BE49-F238E27FC236}">
                <a16:creationId xmlns:a16="http://schemas.microsoft.com/office/drawing/2014/main" id="{1734EB9D-B1B8-41AA-9888-C0480516BE18}"/>
              </a:ext>
            </a:extLst>
          </p:cNvPr>
          <p:cNvSpPr>
            <a:spLocks noGrp="1"/>
          </p:cNvSpPr>
          <p:nvPr>
            <p:ph idx="1"/>
          </p:nvPr>
        </p:nvSpPr>
        <p:spPr>
          <a:xfrm>
            <a:off x="838200" y="1564848"/>
            <a:ext cx="10515600" cy="4287003"/>
          </a:xfrm>
        </p:spPr>
        <p:txBody>
          <a:bodyPr>
            <a:normAutofit/>
          </a:bodyPr>
          <a:lstStyle/>
          <a:p>
            <a:pPr marL="285750" indent="-285750"/>
            <a:r>
              <a:rPr lang="en-US" sz="1400" dirty="0"/>
              <a:t>And phase 5 will be our final phase that in which we produced a formatted Excel file that contains the final predictions and also the test data to be able to compare them and see how reliable our model is.</a:t>
            </a:r>
          </a:p>
          <a:p>
            <a:pPr marL="285750" indent="-285750"/>
            <a:r>
              <a:rPr lang="en-AU" sz="1400" dirty="0"/>
              <a:t>And finally we exported the Final </a:t>
            </a:r>
            <a:r>
              <a:rPr lang="en-AU" sz="1400" dirty="0" err="1"/>
              <a:t>XGBoost</a:t>
            </a:r>
            <a:r>
              <a:rPr lang="en-AU" sz="1400" dirty="0"/>
              <a:t> model as .pickle file to be able to import it again in the future and be able to deploy it.</a:t>
            </a:r>
            <a:endParaRPr lang="en-US" sz="1400" dirty="0"/>
          </a:p>
        </p:txBody>
      </p:sp>
      <p:pic>
        <p:nvPicPr>
          <p:cNvPr id="4" name="Picture 3">
            <a:extLst>
              <a:ext uri="{FF2B5EF4-FFF2-40B4-BE49-F238E27FC236}">
                <a16:creationId xmlns:a16="http://schemas.microsoft.com/office/drawing/2014/main" id="{A006DA88-E3FF-43EB-9B17-16F4ABFD06FA}"/>
              </a:ext>
            </a:extLst>
          </p:cNvPr>
          <p:cNvPicPr>
            <a:picLocks noChangeAspect="1"/>
          </p:cNvPicPr>
          <p:nvPr/>
        </p:nvPicPr>
        <p:blipFill>
          <a:blip r:embed="rId2"/>
          <a:stretch>
            <a:fillRect/>
          </a:stretch>
        </p:blipFill>
        <p:spPr>
          <a:xfrm>
            <a:off x="339364" y="2570997"/>
            <a:ext cx="3997507" cy="4287003"/>
          </a:xfrm>
          <a:prstGeom prst="rect">
            <a:avLst/>
          </a:prstGeom>
        </p:spPr>
      </p:pic>
    </p:spTree>
    <p:extLst>
      <p:ext uri="{BB962C8B-B14F-4D97-AF65-F5344CB8AC3E}">
        <p14:creationId xmlns:p14="http://schemas.microsoft.com/office/powerpoint/2010/main" val="1465491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D6916-50D4-6EF3-1D0B-6E2A2082FFE1}"/>
              </a:ext>
            </a:extLst>
          </p:cNvPr>
          <p:cNvSpPr>
            <a:spLocks noGrp="1"/>
          </p:cNvSpPr>
          <p:nvPr>
            <p:ph type="title"/>
          </p:nvPr>
        </p:nvSpPr>
        <p:spPr/>
        <p:txBody>
          <a:bodyPr/>
          <a:lstStyle/>
          <a:p>
            <a:r>
              <a:rPr lang="en-AU"/>
              <a:t>Proof of concept results summary</a:t>
            </a:r>
          </a:p>
        </p:txBody>
      </p:sp>
      <p:sp>
        <p:nvSpPr>
          <p:cNvPr id="15" name="Text Placeholder 14">
            <a:extLst>
              <a:ext uri="{FF2B5EF4-FFF2-40B4-BE49-F238E27FC236}">
                <a16:creationId xmlns:a16="http://schemas.microsoft.com/office/drawing/2014/main" id="{283C1C38-8436-1C82-935F-51A06742C233}"/>
              </a:ext>
            </a:extLst>
          </p:cNvPr>
          <p:cNvSpPr>
            <a:spLocks noGrp="1"/>
          </p:cNvSpPr>
          <p:nvPr>
            <p:ph type="body" sz="quarter" idx="13"/>
          </p:nvPr>
        </p:nvSpPr>
        <p:spPr>
          <a:xfrm>
            <a:off x="411387" y="1327151"/>
            <a:ext cx="11372628" cy="743987"/>
          </a:xfrm>
        </p:spPr>
        <p:txBody>
          <a:bodyPr/>
          <a:lstStyle/>
          <a:p>
            <a:r>
              <a:rPr lang="en-AU" sz="1400" dirty="0"/>
              <a:t>UC2: Predictive incident modelling within facilities to support preventative solutions </a:t>
            </a:r>
          </a:p>
        </p:txBody>
      </p:sp>
      <p:sp>
        <p:nvSpPr>
          <p:cNvPr id="16" name="Text Placeholder 15">
            <a:extLst>
              <a:ext uri="{FF2B5EF4-FFF2-40B4-BE49-F238E27FC236}">
                <a16:creationId xmlns:a16="http://schemas.microsoft.com/office/drawing/2014/main" id="{2EBAF3E6-20CD-CCF4-324F-C4CD13BF9A1B}"/>
              </a:ext>
            </a:extLst>
          </p:cNvPr>
          <p:cNvSpPr>
            <a:spLocks noGrp="1"/>
          </p:cNvSpPr>
          <p:nvPr>
            <p:ph type="body" sz="quarter" idx="14"/>
          </p:nvPr>
        </p:nvSpPr>
        <p:spPr>
          <a:xfrm>
            <a:off x="98967" y="2212419"/>
            <a:ext cx="11385551" cy="4257393"/>
          </a:xfrm>
          <a:solidFill>
            <a:schemeClr val="bg2"/>
          </a:solidFill>
        </p:spPr>
        <p:txBody>
          <a:bodyPr lIns="108000" tIns="108000" rIns="108000" bIns="108000"/>
          <a:lstStyle/>
          <a:p>
            <a:pPr marL="171450" indent="-171450">
              <a:buFont typeface="Arial" panose="020B0604020202020204" pitchFamily="34" charset="0"/>
              <a:buChar char="•"/>
            </a:pPr>
            <a:r>
              <a:rPr lang="en-AU" sz="1100" dirty="0"/>
              <a:t>The purpose of this model was to predict the occurrence of incidents at a defined immigration detention centre. This was for Critical, Major and Minor incidents. </a:t>
            </a:r>
          </a:p>
          <a:p>
            <a:pPr marL="171450" indent="-171450">
              <a:buFont typeface="Arial" panose="020B0604020202020204" pitchFamily="34" charset="0"/>
              <a:buChar char="•"/>
            </a:pPr>
            <a:r>
              <a:rPr lang="en-AU" sz="1100" dirty="0"/>
              <a:t>Data related to centre demographics, Incident Reports, Detainees, Individual Management Plans and Detainee Families were ingested to the model </a:t>
            </a:r>
          </a:p>
          <a:p>
            <a:pPr marL="171450" indent="-171450">
              <a:buFont typeface="Arial" panose="020B0604020202020204" pitchFamily="34" charset="0"/>
              <a:buChar char="•"/>
            </a:pPr>
            <a:r>
              <a:rPr lang="en-AU" sz="1100" dirty="0"/>
              <a:t>The model was trained on a data set from the year 2017 to 2022 for the Villawood Immigration Detention Centre  </a:t>
            </a:r>
          </a:p>
          <a:p>
            <a:pPr marL="171450" indent="-171450">
              <a:buFont typeface="Arial" panose="020B0604020202020204" pitchFamily="34" charset="0"/>
              <a:buChar char="•"/>
            </a:pPr>
            <a:r>
              <a:rPr lang="en-AU" sz="1100" dirty="0"/>
              <a:t>Four sub-models were developed to explore this use case</a:t>
            </a:r>
          </a:p>
          <a:p>
            <a:pPr marL="171450" indent="-171450">
              <a:buFont typeface="Arial" panose="020B0604020202020204" pitchFamily="34" charset="0"/>
              <a:buChar char="•"/>
            </a:pPr>
            <a:r>
              <a:rPr lang="en-AU" sz="1100" dirty="0"/>
              <a:t>The model displays performance metrics which demonstrate that th</a:t>
            </a:r>
            <a:r>
              <a:rPr lang="en-AU" sz="1100" b="1" dirty="0"/>
              <a:t>e models are successful in predicting the occurrence of Incidents at a detention centre, and to classify those incidents at an individual detainee level</a:t>
            </a:r>
          </a:p>
          <a:p>
            <a:pPr marL="171450" indent="-171450">
              <a:buFont typeface="Arial" panose="020B0604020202020204" pitchFamily="34" charset="0"/>
              <a:buChar char="•"/>
            </a:pPr>
            <a:r>
              <a:rPr lang="en-AU" sz="1100" dirty="0"/>
              <a:t>Further information is provided in the </a:t>
            </a:r>
            <a:r>
              <a:rPr lang="en-AU" sz="1100" b="1" dirty="0"/>
              <a:t>Models Details </a:t>
            </a:r>
            <a:r>
              <a:rPr lang="en-AU" sz="1100" dirty="0"/>
              <a:t>section</a:t>
            </a:r>
          </a:p>
          <a:p>
            <a:pPr marL="349250" lvl="1" indent="-171450">
              <a:buFont typeface="Arial" panose="020B0604020202020204" pitchFamily="34" charset="0"/>
              <a:buChar char="•"/>
            </a:pPr>
            <a:endParaRPr lang="en-AU" sz="1100" dirty="0"/>
          </a:p>
          <a:p>
            <a:pPr marL="349250" lvl="1" indent="-171450">
              <a:buFont typeface="Arial" panose="020B0604020202020204" pitchFamily="34" charset="0"/>
              <a:buChar char="•"/>
            </a:pPr>
            <a:endParaRPr lang="en-AU" sz="1100" dirty="0"/>
          </a:p>
        </p:txBody>
      </p:sp>
      <p:pic>
        <p:nvPicPr>
          <p:cNvPr id="21" name="Picture 20">
            <a:extLst>
              <a:ext uri="{FF2B5EF4-FFF2-40B4-BE49-F238E27FC236}">
                <a16:creationId xmlns:a16="http://schemas.microsoft.com/office/drawing/2014/main" id="{67ED7984-1576-E8D7-FF0D-8AAFF328A028}"/>
              </a:ext>
            </a:extLst>
          </p:cNvPr>
          <p:cNvPicPr>
            <a:picLocks noChangeAspect="1"/>
          </p:cNvPicPr>
          <p:nvPr/>
        </p:nvPicPr>
        <p:blipFill>
          <a:blip r:embed="rId2"/>
          <a:stretch>
            <a:fillRect/>
          </a:stretch>
        </p:blipFill>
        <p:spPr>
          <a:xfrm>
            <a:off x="1859149" y="4505961"/>
            <a:ext cx="8039100" cy="1518587"/>
          </a:xfrm>
          <a:prstGeom prst="rect">
            <a:avLst/>
          </a:prstGeom>
        </p:spPr>
      </p:pic>
      <p:sp>
        <p:nvSpPr>
          <p:cNvPr id="4" name="TextBox 3">
            <a:extLst>
              <a:ext uri="{FF2B5EF4-FFF2-40B4-BE49-F238E27FC236}">
                <a16:creationId xmlns:a16="http://schemas.microsoft.com/office/drawing/2014/main" id="{DD40F3AA-0DBF-A4AB-EAD3-FBF59E281EA9}"/>
              </a:ext>
            </a:extLst>
          </p:cNvPr>
          <p:cNvSpPr txBox="1"/>
          <p:nvPr/>
        </p:nvSpPr>
        <p:spPr>
          <a:xfrm>
            <a:off x="4486357" y="6166411"/>
            <a:ext cx="5024767" cy="215444"/>
          </a:xfrm>
          <a:prstGeom prst="rect">
            <a:avLst/>
          </a:prstGeom>
          <a:noFill/>
        </p:spPr>
        <p:txBody>
          <a:bodyPr wrap="square" rtlCol="0">
            <a:spAutoFit/>
          </a:bodyPr>
          <a:lstStyle/>
          <a:p>
            <a:r>
              <a:rPr lang="en-AU" sz="800" dirty="0"/>
              <a:t>Model output showing actual vs predicted values</a:t>
            </a:r>
          </a:p>
        </p:txBody>
      </p:sp>
    </p:spTree>
    <p:extLst>
      <p:ext uri="{BB962C8B-B14F-4D97-AF65-F5344CB8AC3E}">
        <p14:creationId xmlns:p14="http://schemas.microsoft.com/office/powerpoint/2010/main" val="205970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1871CA-9359-34E4-9750-CFA6A35A725A}"/>
              </a:ext>
            </a:extLst>
          </p:cNvPr>
          <p:cNvSpPr>
            <a:spLocks noGrp="1"/>
          </p:cNvSpPr>
          <p:nvPr>
            <p:ph type="title"/>
          </p:nvPr>
        </p:nvSpPr>
        <p:spPr/>
        <p:txBody>
          <a:bodyPr/>
          <a:lstStyle/>
          <a:p>
            <a:r>
              <a:rPr lang="en-AU" dirty="0"/>
              <a:t>Operations ready</a:t>
            </a:r>
          </a:p>
        </p:txBody>
      </p:sp>
      <p:sp>
        <p:nvSpPr>
          <p:cNvPr id="6" name="Text Placeholder 5">
            <a:extLst>
              <a:ext uri="{FF2B5EF4-FFF2-40B4-BE49-F238E27FC236}">
                <a16:creationId xmlns:a16="http://schemas.microsoft.com/office/drawing/2014/main" id="{450E5E2F-A72F-3B37-636D-75D1389C72F0}"/>
              </a:ext>
            </a:extLst>
          </p:cNvPr>
          <p:cNvSpPr>
            <a:spLocks noGrp="1"/>
          </p:cNvSpPr>
          <p:nvPr>
            <p:ph type="body" sz="quarter" idx="10"/>
          </p:nvPr>
        </p:nvSpPr>
        <p:spPr/>
        <p:txBody>
          <a:bodyPr/>
          <a:lstStyle/>
          <a:p>
            <a:pPr marL="342900" indent="-342900">
              <a:buFont typeface="Arial" panose="020B0604020202020204" pitchFamily="34" charset="0"/>
              <a:buChar char="•"/>
            </a:pPr>
            <a:r>
              <a:rPr lang="en-AU" dirty="0"/>
              <a:t>Change management</a:t>
            </a:r>
          </a:p>
          <a:p>
            <a:pPr marL="342900" indent="-342900">
              <a:buFont typeface="Arial" panose="020B0604020202020204" pitchFamily="34" charset="0"/>
              <a:buChar char="•"/>
            </a:pPr>
            <a:r>
              <a:rPr lang="en-AU" dirty="0"/>
              <a:t>Model hardening</a:t>
            </a:r>
          </a:p>
          <a:p>
            <a:pPr marL="520700" lvl="1" indent="-342900">
              <a:buFont typeface="Arial" panose="020B0604020202020204" pitchFamily="34" charset="0"/>
              <a:buChar char="•"/>
            </a:pPr>
            <a:r>
              <a:rPr lang="en-AU" dirty="0"/>
              <a:t>Retraining</a:t>
            </a:r>
          </a:p>
          <a:p>
            <a:pPr marL="520700" lvl="1" indent="-342900">
              <a:buFont typeface="Arial" panose="020B0604020202020204" pitchFamily="34" charset="0"/>
              <a:buChar char="•"/>
            </a:pPr>
            <a:r>
              <a:rPr lang="en-AU" dirty="0"/>
              <a:t>Drift &amp; output quality</a:t>
            </a:r>
          </a:p>
          <a:p>
            <a:pPr marL="520700" lvl="1" indent="-342900">
              <a:buFont typeface="Arial" panose="020B0604020202020204" pitchFamily="34" charset="0"/>
              <a:buChar char="•"/>
            </a:pPr>
            <a:r>
              <a:rPr lang="en-AU" dirty="0"/>
              <a:t>Dashboard </a:t>
            </a:r>
          </a:p>
          <a:p>
            <a:pPr marL="342900" indent="-342900">
              <a:buFont typeface="Arial" panose="020B0604020202020204" pitchFamily="34" charset="0"/>
              <a:buChar char="•"/>
            </a:pPr>
            <a:r>
              <a:rPr lang="en-AU" dirty="0"/>
              <a:t>Integration with </a:t>
            </a:r>
            <a:r>
              <a:rPr lang="en-AU"/>
              <a:t>business processes</a:t>
            </a:r>
            <a:endParaRPr lang="en-AU" dirty="0"/>
          </a:p>
        </p:txBody>
      </p:sp>
    </p:spTree>
    <p:extLst>
      <p:ext uri="{BB962C8B-B14F-4D97-AF65-F5344CB8AC3E}">
        <p14:creationId xmlns:p14="http://schemas.microsoft.com/office/powerpoint/2010/main" val="3886101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7157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26D65A-F4B7-4A76-B3C2-51315EF688D6}"/>
              </a:ext>
            </a:extLst>
          </p:cNvPr>
          <p:cNvSpPr>
            <a:spLocks noGrp="1"/>
          </p:cNvSpPr>
          <p:nvPr>
            <p:ph type="title"/>
          </p:nvPr>
        </p:nvSpPr>
        <p:spPr/>
        <p:txBody>
          <a:bodyPr/>
          <a:lstStyle/>
          <a:p>
            <a:r>
              <a:rPr lang="en-AU"/>
              <a:t>Table of contents</a:t>
            </a:r>
          </a:p>
        </p:txBody>
      </p:sp>
      <p:sp>
        <p:nvSpPr>
          <p:cNvPr id="2" name="Text Placeholder 1">
            <a:extLst>
              <a:ext uri="{FF2B5EF4-FFF2-40B4-BE49-F238E27FC236}">
                <a16:creationId xmlns:a16="http://schemas.microsoft.com/office/drawing/2014/main" id="{E572671B-68F2-4BF2-8FF1-880C725C5CB2}"/>
              </a:ext>
            </a:extLst>
          </p:cNvPr>
          <p:cNvSpPr>
            <a:spLocks noGrp="1"/>
          </p:cNvSpPr>
          <p:nvPr>
            <p:ph type="body" sz="quarter" idx="10"/>
          </p:nvPr>
        </p:nvSpPr>
        <p:spPr/>
        <p:txBody>
          <a:bodyPr/>
          <a:lstStyle/>
          <a:p>
            <a:pPr marL="457200" indent="-457200">
              <a:lnSpc>
                <a:spcPct val="150000"/>
              </a:lnSpc>
              <a:buAutoNum type="arabicPeriod"/>
            </a:pPr>
            <a:r>
              <a:rPr lang="en-AU" dirty="0"/>
              <a:t>Project Summary</a:t>
            </a:r>
          </a:p>
          <a:p>
            <a:pPr marL="457200" indent="-457200">
              <a:lnSpc>
                <a:spcPct val="150000"/>
              </a:lnSpc>
              <a:buFont typeface="Arial" panose="020B0604020202020204" pitchFamily="34" charset="0"/>
              <a:buAutoNum type="arabicPeriod"/>
            </a:pPr>
            <a:r>
              <a:rPr lang="en-AU" dirty="0"/>
              <a:t>Model Details</a:t>
            </a:r>
          </a:p>
          <a:p>
            <a:pPr marL="457200" indent="-457200">
              <a:lnSpc>
                <a:spcPct val="150000"/>
              </a:lnSpc>
              <a:buAutoNum type="arabicPeriod"/>
            </a:pPr>
            <a:r>
              <a:rPr lang="en-AU" dirty="0"/>
              <a:t>Technical Details</a:t>
            </a:r>
          </a:p>
          <a:p>
            <a:pPr marL="457200" indent="-457200">
              <a:lnSpc>
                <a:spcPct val="150000"/>
              </a:lnSpc>
              <a:buFont typeface="Arial" panose="020B0604020202020204" pitchFamily="34" charset="0"/>
              <a:buAutoNum type="arabicPeriod"/>
            </a:pPr>
            <a:r>
              <a:rPr lang="en-AU" dirty="0"/>
              <a:t>Appendix 1: Model UI &amp; Dashboard Wireframes</a:t>
            </a:r>
          </a:p>
          <a:p>
            <a:pPr marL="457200" indent="-457200">
              <a:lnSpc>
                <a:spcPct val="150000"/>
              </a:lnSpc>
              <a:buAutoNum type="arabicPeriod"/>
            </a:pPr>
            <a:r>
              <a:rPr lang="en-AU" dirty="0"/>
              <a:t>Appendix 2: Machine Learning Techniques </a:t>
            </a:r>
          </a:p>
          <a:p>
            <a:pPr marL="457200" indent="-457200">
              <a:lnSpc>
                <a:spcPct val="150000"/>
              </a:lnSpc>
              <a:buAutoNum type="arabicPeriod"/>
            </a:pPr>
            <a:r>
              <a:rPr lang="en-AU" dirty="0"/>
              <a:t>Appendix 3: Data Sources</a:t>
            </a:r>
          </a:p>
        </p:txBody>
      </p:sp>
    </p:spTree>
    <p:extLst>
      <p:ext uri="{BB962C8B-B14F-4D97-AF65-F5344CB8AC3E}">
        <p14:creationId xmlns:p14="http://schemas.microsoft.com/office/powerpoint/2010/main" val="125441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79EB80-A74A-6919-1852-914791E8BF70}"/>
              </a:ext>
            </a:extLst>
          </p:cNvPr>
          <p:cNvSpPr>
            <a:spLocks noGrp="1"/>
          </p:cNvSpPr>
          <p:nvPr>
            <p:ph type="ctrTitle"/>
          </p:nvPr>
        </p:nvSpPr>
        <p:spPr>
          <a:xfrm>
            <a:off x="404813" y="3003625"/>
            <a:ext cx="11329987" cy="738664"/>
          </a:xfrm>
        </p:spPr>
        <p:txBody>
          <a:bodyPr/>
          <a:lstStyle/>
          <a:p>
            <a:r>
              <a:rPr lang="en-AU"/>
              <a:t>Project summary</a:t>
            </a:r>
          </a:p>
        </p:txBody>
      </p:sp>
    </p:spTree>
    <p:extLst>
      <p:ext uri="{BB962C8B-B14F-4D97-AF65-F5344CB8AC3E}">
        <p14:creationId xmlns:p14="http://schemas.microsoft.com/office/powerpoint/2010/main" val="3312782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CDCC4-0EE0-4940-9FD4-8835A896817A}"/>
              </a:ext>
            </a:extLst>
          </p:cNvPr>
          <p:cNvSpPr>
            <a:spLocks noGrp="1"/>
          </p:cNvSpPr>
          <p:nvPr>
            <p:ph type="title"/>
          </p:nvPr>
        </p:nvSpPr>
        <p:spPr/>
        <p:txBody>
          <a:bodyPr/>
          <a:lstStyle/>
          <a:p>
            <a:r>
              <a:rPr lang="en-AU"/>
              <a:t>Project summary</a:t>
            </a:r>
          </a:p>
        </p:txBody>
      </p:sp>
      <p:sp>
        <p:nvSpPr>
          <p:cNvPr id="9" name="Text Placeholder 8">
            <a:extLst>
              <a:ext uri="{FF2B5EF4-FFF2-40B4-BE49-F238E27FC236}">
                <a16:creationId xmlns:a16="http://schemas.microsoft.com/office/drawing/2014/main" id="{1EC53132-70A9-473E-9176-E5677E3AB245}"/>
              </a:ext>
            </a:extLst>
          </p:cNvPr>
          <p:cNvSpPr>
            <a:spLocks noGrp="1"/>
          </p:cNvSpPr>
          <p:nvPr>
            <p:ph type="body" sz="quarter" idx="11"/>
          </p:nvPr>
        </p:nvSpPr>
        <p:spPr/>
        <p:txBody>
          <a:bodyPr/>
          <a:lstStyle/>
          <a:p>
            <a:r>
              <a:rPr lang="en-AU"/>
              <a:t>Purpose of this document</a:t>
            </a:r>
          </a:p>
        </p:txBody>
      </p:sp>
      <p:sp>
        <p:nvSpPr>
          <p:cNvPr id="6" name="Text Placeholder 5">
            <a:extLst>
              <a:ext uri="{FF2B5EF4-FFF2-40B4-BE49-F238E27FC236}">
                <a16:creationId xmlns:a16="http://schemas.microsoft.com/office/drawing/2014/main" id="{B84F8376-0EF5-4EDB-91E3-950EAF124638}"/>
              </a:ext>
            </a:extLst>
          </p:cNvPr>
          <p:cNvSpPr>
            <a:spLocks noGrp="1"/>
          </p:cNvSpPr>
          <p:nvPr>
            <p:ph type="body" sz="quarter" idx="10"/>
          </p:nvPr>
        </p:nvSpPr>
        <p:spPr>
          <a:xfrm>
            <a:off x="404812" y="1899138"/>
            <a:ext cx="11235804" cy="4266166"/>
          </a:xfrm>
        </p:spPr>
        <p:txBody>
          <a:bodyPr vert="horz" lIns="0" tIns="0" rIns="0" bIns="0" rtlCol="0" anchor="t">
            <a:noAutofit/>
          </a:bodyPr>
          <a:lstStyle/>
          <a:p>
            <a:pPr marL="171450" indent="-171450">
              <a:buFont typeface="Arial" panose="020B0604020202020204" pitchFamily="34" charset="0"/>
              <a:buChar char="•"/>
            </a:pPr>
            <a:r>
              <a:rPr lang="en-AU" sz="1400" dirty="0"/>
              <a:t>Capgemini Australia was engaged by Serco Australia to provide data science support in the following areas - </a:t>
            </a:r>
          </a:p>
          <a:p>
            <a:pPr marL="349250" lvl="1" indent="-171450">
              <a:buFont typeface="Arial" panose="020B0604020202020204" pitchFamily="34" charset="0"/>
              <a:buChar char="•"/>
            </a:pPr>
            <a:r>
              <a:rPr lang="en-AU" sz="1100" dirty="0"/>
              <a:t>Identify key short-term opportunities to support both the business case and upcoming tender opportunities (Immigration Services); </a:t>
            </a:r>
          </a:p>
          <a:p>
            <a:pPr marL="349250" lvl="1" indent="-171450">
              <a:buFont typeface="Arial" panose="020B0604020202020204" pitchFamily="34" charset="0"/>
              <a:buChar char="•"/>
            </a:pPr>
            <a:r>
              <a:rPr lang="en-AU" sz="1100" dirty="0"/>
              <a:t>Deploy a data analytics capability to deliver operational and business insights and trends based on current available data </a:t>
            </a:r>
          </a:p>
          <a:p>
            <a:pPr marL="349250" lvl="1" indent="-171450">
              <a:buFont typeface="Arial" panose="020B0604020202020204" pitchFamily="34" charset="0"/>
              <a:buChar char="•"/>
            </a:pPr>
            <a:r>
              <a:rPr lang="en-AU" sz="1100" dirty="0"/>
              <a:t>Identify key use-cases for the deployment of AI and/or automation, with a particular focus on creating more efficient ways of working</a:t>
            </a:r>
          </a:p>
          <a:p>
            <a:pPr marL="349250" lvl="1" indent="-171450">
              <a:buFont typeface="Arial" panose="020B0604020202020204" pitchFamily="34" charset="0"/>
              <a:buChar char="•"/>
            </a:pPr>
            <a:r>
              <a:rPr lang="en-AU" sz="1100" dirty="0"/>
              <a:t>Assist with utilising historical data sets, coupled with engineered variables for the purpose of evolving reporting and analytics into forward-thinking predictive analytics</a:t>
            </a:r>
          </a:p>
          <a:p>
            <a:pPr marL="171450" indent="-171450">
              <a:buFont typeface="Arial" panose="020B0604020202020204" pitchFamily="34" charset="0"/>
              <a:buChar char="•"/>
            </a:pPr>
            <a:r>
              <a:rPr lang="en-AU" sz="1400" dirty="0"/>
              <a:t>The use case that was identified </a:t>
            </a:r>
          </a:p>
          <a:p>
            <a:pPr marL="349250" lvl="1" indent="-171450">
              <a:buFont typeface="Arial" panose="020B0604020202020204" pitchFamily="34" charset="0"/>
              <a:buChar char="•"/>
            </a:pPr>
            <a:r>
              <a:rPr lang="en-AU" sz="1100" dirty="0"/>
              <a:t>Predictive incident modelling within facilities to support preventative solutions </a:t>
            </a:r>
          </a:p>
          <a:p>
            <a:pPr marL="171450" indent="-171450">
              <a:buFont typeface="Arial" panose="020B0604020202020204" pitchFamily="34" charset="0"/>
              <a:buChar char="•"/>
            </a:pPr>
            <a:r>
              <a:rPr lang="en-AU" sz="1400" dirty="0"/>
              <a:t>An eight-week engagement commenced with a discovery phase, incorporating investigations into Use Cases, Data and Technical Environment</a:t>
            </a:r>
          </a:p>
          <a:p>
            <a:pPr marL="171450" indent="-171450">
              <a:buFont typeface="Arial" panose="020B0604020202020204" pitchFamily="34" charset="0"/>
              <a:buChar char="•"/>
            </a:pPr>
            <a:r>
              <a:rPr lang="en-AU" sz="1400" dirty="0"/>
              <a:t>Two proof of concept data science deliverables in support of the use case was developed as part of the engagement </a:t>
            </a:r>
          </a:p>
          <a:p>
            <a:pPr marL="171450" indent="-171450">
              <a:buFont typeface="Arial" panose="020B0604020202020204" pitchFamily="34" charset="0"/>
              <a:buChar char="•"/>
            </a:pPr>
            <a:r>
              <a:rPr lang="en-AU" sz="1400" dirty="0"/>
              <a:t>This document provides the final report, and documents the data science approach taken during the engagement. It provides summaries of the models utilised in each use case, and describes the outcomes of the modelling effort. It is the final of four deliverables provided by the engagement. It should be read in conjunction with the deliverables D1: Discovery Report and D2 &amp; D3 PoC Model reports.</a:t>
            </a:r>
          </a:p>
          <a:p>
            <a:pPr marL="171450" indent="-171450">
              <a:buFont typeface="Arial" panose="020B0604020202020204" pitchFamily="34" charset="0"/>
              <a:buChar char="•"/>
            </a:pPr>
            <a:r>
              <a:rPr lang="en-AU" sz="1400" dirty="0"/>
              <a:t>This project has proven the concept </a:t>
            </a:r>
            <a:r>
              <a:rPr lang="en-AU" sz="1400" b="1" dirty="0"/>
              <a:t>that machine learning is a responsible use of data to accurately predict Demand and Incidents   </a:t>
            </a:r>
          </a:p>
          <a:p>
            <a:endParaRPr lang="en-AU" sz="2800" b="1" dirty="0"/>
          </a:p>
        </p:txBody>
      </p:sp>
    </p:spTree>
    <p:extLst>
      <p:ext uri="{BB962C8B-B14F-4D97-AF65-F5344CB8AC3E}">
        <p14:creationId xmlns:p14="http://schemas.microsoft.com/office/powerpoint/2010/main" val="3592010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58B772-E8E3-C962-16A3-484400F100A6}"/>
              </a:ext>
            </a:extLst>
          </p:cNvPr>
          <p:cNvSpPr/>
          <p:nvPr/>
        </p:nvSpPr>
        <p:spPr>
          <a:xfrm>
            <a:off x="4359058" y="1916832"/>
            <a:ext cx="7425574" cy="4083135"/>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err="1"/>
          </a:p>
        </p:txBody>
      </p:sp>
      <p:sp>
        <p:nvSpPr>
          <p:cNvPr id="2" name="Title 1">
            <a:extLst>
              <a:ext uri="{FF2B5EF4-FFF2-40B4-BE49-F238E27FC236}">
                <a16:creationId xmlns:a16="http://schemas.microsoft.com/office/drawing/2014/main" id="{C45147ED-84E6-F2CC-573D-81E98D86F627}"/>
              </a:ext>
            </a:extLst>
          </p:cNvPr>
          <p:cNvSpPr>
            <a:spLocks noGrp="1"/>
          </p:cNvSpPr>
          <p:nvPr>
            <p:ph type="title"/>
          </p:nvPr>
        </p:nvSpPr>
        <p:spPr/>
        <p:txBody>
          <a:bodyPr/>
          <a:lstStyle/>
          <a:p>
            <a:r>
              <a:rPr lang="en-AU"/>
              <a:t>Project overview</a:t>
            </a:r>
          </a:p>
        </p:txBody>
      </p:sp>
      <p:sp>
        <p:nvSpPr>
          <p:cNvPr id="8" name="Text Placeholder 7">
            <a:extLst>
              <a:ext uri="{FF2B5EF4-FFF2-40B4-BE49-F238E27FC236}">
                <a16:creationId xmlns:a16="http://schemas.microsoft.com/office/drawing/2014/main" id="{1E00DDB1-286B-2AA6-0ADE-42165C8B122F}"/>
              </a:ext>
            </a:extLst>
          </p:cNvPr>
          <p:cNvSpPr>
            <a:spLocks noGrp="1"/>
          </p:cNvSpPr>
          <p:nvPr>
            <p:ph type="body" sz="quarter" idx="11"/>
          </p:nvPr>
        </p:nvSpPr>
        <p:spPr/>
        <p:txBody>
          <a:bodyPr/>
          <a:lstStyle/>
          <a:p>
            <a:r>
              <a:rPr lang="en-AU"/>
              <a:t>An overview of the project stages is provided here.</a:t>
            </a:r>
          </a:p>
        </p:txBody>
      </p:sp>
      <p:pic>
        <p:nvPicPr>
          <p:cNvPr id="3" name="Picture 2">
            <a:extLst>
              <a:ext uri="{FF2B5EF4-FFF2-40B4-BE49-F238E27FC236}">
                <a16:creationId xmlns:a16="http://schemas.microsoft.com/office/drawing/2014/main" id="{0F3AB785-4F33-4713-D0B0-26BAD2F56C97}"/>
              </a:ext>
            </a:extLst>
          </p:cNvPr>
          <p:cNvPicPr>
            <a:picLocks noChangeAspect="1"/>
          </p:cNvPicPr>
          <p:nvPr/>
        </p:nvPicPr>
        <p:blipFill>
          <a:blip r:embed="rId2"/>
          <a:stretch>
            <a:fillRect/>
          </a:stretch>
        </p:blipFill>
        <p:spPr>
          <a:xfrm>
            <a:off x="4505840" y="2144898"/>
            <a:ext cx="7206784" cy="3516726"/>
          </a:xfrm>
          <a:prstGeom prst="rect">
            <a:avLst/>
          </a:prstGeom>
        </p:spPr>
      </p:pic>
      <p:sp>
        <p:nvSpPr>
          <p:cNvPr id="4" name="TextBox 3">
            <a:extLst>
              <a:ext uri="{FF2B5EF4-FFF2-40B4-BE49-F238E27FC236}">
                <a16:creationId xmlns:a16="http://schemas.microsoft.com/office/drawing/2014/main" id="{F2EC1392-37F9-01B6-71EE-E3A0B5EA4E9B}"/>
              </a:ext>
            </a:extLst>
          </p:cNvPr>
          <p:cNvSpPr txBox="1"/>
          <p:nvPr/>
        </p:nvSpPr>
        <p:spPr>
          <a:xfrm>
            <a:off x="402168" y="1928152"/>
            <a:ext cx="3956890" cy="4324261"/>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AU" sz="1100" dirty="0"/>
              <a:t>A four sprint, eight-week engagement was undertaken across three phases of Discovery, Proof of Concept and Delivery</a:t>
            </a:r>
          </a:p>
          <a:p>
            <a:pPr marL="171450" indent="-171450">
              <a:buFont typeface="Arial" panose="020B0604020202020204" pitchFamily="34" charset="0"/>
              <a:buChar char="•"/>
            </a:pPr>
            <a:r>
              <a:rPr lang="en-AU" sz="1100" dirty="0"/>
              <a:t>Four deliverables were proposed:</a:t>
            </a:r>
          </a:p>
          <a:p>
            <a:pPr marL="628650" lvl="1" indent="-171450">
              <a:buFont typeface="Wingdings" panose="05000000000000000000" pitchFamily="2" charset="2"/>
              <a:buChar char="§"/>
            </a:pPr>
            <a:r>
              <a:rPr lang="en-AU" sz="1100" dirty="0"/>
              <a:t>D1: Discovery Report</a:t>
            </a:r>
          </a:p>
          <a:p>
            <a:pPr marL="628650" lvl="1" indent="-171450">
              <a:buFont typeface="Wingdings" panose="05000000000000000000" pitchFamily="2" charset="2"/>
              <a:buChar char="§"/>
            </a:pPr>
            <a:r>
              <a:rPr lang="en-AU" sz="1100" dirty="0"/>
              <a:t>D2 &amp; D3: PoC Models</a:t>
            </a:r>
          </a:p>
          <a:p>
            <a:pPr marL="628650" lvl="1" indent="-171450">
              <a:buFont typeface="Wingdings" panose="05000000000000000000" pitchFamily="2" charset="2"/>
              <a:buChar char="§"/>
            </a:pPr>
            <a:r>
              <a:rPr lang="en-AU" sz="1100" dirty="0"/>
              <a:t>D4: Final Report </a:t>
            </a:r>
          </a:p>
          <a:p>
            <a:pPr marL="171450" indent="-171450">
              <a:buFont typeface="Arial" panose="020B0604020202020204" pitchFamily="34" charset="0"/>
              <a:buChar char="•"/>
            </a:pPr>
            <a:r>
              <a:rPr lang="en-AU" sz="1100" dirty="0"/>
              <a:t>Following project kick off and planning, investigations were held into the data, technical environment and use cases. Workshops with stakeholders were held to develop user stories for each use case. This culminated in the delivery of the discovery report</a:t>
            </a:r>
          </a:p>
          <a:p>
            <a:pPr marL="171450" indent="-171450">
              <a:buFont typeface="Arial" panose="020B0604020202020204" pitchFamily="34" charset="0"/>
              <a:buChar char="•"/>
            </a:pPr>
            <a:r>
              <a:rPr lang="en-AU" sz="1100" dirty="0"/>
              <a:t>The technical environment was established, and data gathered, managed and conditioned using the Azure &amp; Databricks analytics platform following consultation with technical SMEs</a:t>
            </a:r>
          </a:p>
          <a:p>
            <a:pPr marL="171450" indent="-171450">
              <a:buFont typeface="Arial" panose="020B0604020202020204" pitchFamily="34" charset="0"/>
              <a:buChar char="•"/>
            </a:pPr>
            <a:r>
              <a:rPr lang="en-AU" sz="1100" dirty="0"/>
              <a:t>The project paused for 4 weeks for mid-year break and awaiting system access</a:t>
            </a:r>
          </a:p>
          <a:p>
            <a:pPr marL="171450" indent="-171450">
              <a:buFont typeface="Arial" panose="020B0604020202020204" pitchFamily="34" charset="0"/>
              <a:buChar char="•"/>
            </a:pPr>
            <a:r>
              <a:rPr lang="en-AU" sz="1100" dirty="0"/>
              <a:t>Modelling using Python and </a:t>
            </a:r>
            <a:r>
              <a:rPr lang="en-AU" sz="1100" dirty="0" err="1"/>
              <a:t>XGBoost</a:t>
            </a:r>
            <a:r>
              <a:rPr lang="en-AU" sz="1100" dirty="0"/>
              <a:t> on Databricks was undertaken for the two use cases, which included the creation of data visualisations and application of model explainability frameworks. </a:t>
            </a:r>
          </a:p>
          <a:p>
            <a:pPr marL="171450" indent="-171450">
              <a:buFont typeface="Arial" panose="020B0604020202020204" pitchFamily="34" charset="0"/>
              <a:buChar char="•"/>
            </a:pPr>
            <a:r>
              <a:rPr lang="en-AU" sz="1100" dirty="0"/>
              <a:t>The developed proof of concept models were code reviewed by Serco technical SMEs and signed off before final report preparation</a:t>
            </a:r>
            <a:endParaRPr lang="en-AU" sz="1100" dirty="0">
              <a:highlight>
                <a:srgbClr val="FFFF00"/>
              </a:highlight>
            </a:endParaRPr>
          </a:p>
        </p:txBody>
      </p:sp>
    </p:spTree>
    <p:extLst>
      <p:ext uri="{BB962C8B-B14F-4D97-AF65-F5344CB8AC3E}">
        <p14:creationId xmlns:p14="http://schemas.microsoft.com/office/powerpoint/2010/main" val="1787565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968E-C538-225E-9413-3895D7A5C17F}"/>
              </a:ext>
            </a:extLst>
          </p:cNvPr>
          <p:cNvSpPr>
            <a:spLocks noGrp="1"/>
          </p:cNvSpPr>
          <p:nvPr>
            <p:ph type="title"/>
          </p:nvPr>
        </p:nvSpPr>
        <p:spPr/>
        <p:txBody>
          <a:bodyPr/>
          <a:lstStyle/>
          <a:p>
            <a:r>
              <a:rPr lang="en-AU"/>
              <a:t>Deliverables status</a:t>
            </a:r>
          </a:p>
        </p:txBody>
      </p:sp>
      <p:sp>
        <p:nvSpPr>
          <p:cNvPr id="5" name="Text Placeholder 4">
            <a:extLst>
              <a:ext uri="{FF2B5EF4-FFF2-40B4-BE49-F238E27FC236}">
                <a16:creationId xmlns:a16="http://schemas.microsoft.com/office/drawing/2014/main" id="{E125AD60-F16D-8679-10C9-DC848579CB74}"/>
              </a:ext>
            </a:extLst>
          </p:cNvPr>
          <p:cNvSpPr>
            <a:spLocks noGrp="1"/>
          </p:cNvSpPr>
          <p:nvPr>
            <p:ph type="body" sz="quarter" idx="11"/>
          </p:nvPr>
        </p:nvSpPr>
        <p:spPr/>
        <p:txBody>
          <a:bodyPr/>
          <a:lstStyle/>
          <a:p>
            <a:r>
              <a:rPr lang="en-AU"/>
              <a:t>The status of each deliverable is presented below</a:t>
            </a:r>
          </a:p>
        </p:txBody>
      </p:sp>
      <p:graphicFrame>
        <p:nvGraphicFramePr>
          <p:cNvPr id="79" name="Table 4">
            <a:extLst>
              <a:ext uri="{FF2B5EF4-FFF2-40B4-BE49-F238E27FC236}">
                <a16:creationId xmlns:a16="http://schemas.microsoft.com/office/drawing/2014/main" id="{6BC17FF9-A699-8739-7C27-AE0407E9C527}"/>
              </a:ext>
            </a:extLst>
          </p:cNvPr>
          <p:cNvGraphicFramePr>
            <a:graphicFrameLocks noGrp="1"/>
          </p:cNvGraphicFramePr>
          <p:nvPr>
            <p:extLst/>
          </p:nvPr>
        </p:nvGraphicFramePr>
        <p:xfrm>
          <a:off x="393088" y="1857178"/>
          <a:ext cx="11305256" cy="3417786"/>
        </p:xfrm>
        <a:graphic>
          <a:graphicData uri="http://schemas.openxmlformats.org/drawingml/2006/table">
            <a:tbl>
              <a:tblPr firstRow="1" bandRow="1">
                <a:tableStyleId>{5C22544A-7EE6-4342-B048-85BDC9FD1C3A}</a:tableStyleId>
              </a:tblPr>
              <a:tblGrid>
                <a:gridCol w="507082">
                  <a:extLst>
                    <a:ext uri="{9D8B030D-6E8A-4147-A177-3AD203B41FA5}">
                      <a16:colId xmlns:a16="http://schemas.microsoft.com/office/drawing/2014/main" val="2956767524"/>
                    </a:ext>
                  </a:extLst>
                </a:gridCol>
                <a:gridCol w="1595430">
                  <a:extLst>
                    <a:ext uri="{9D8B030D-6E8A-4147-A177-3AD203B41FA5}">
                      <a16:colId xmlns:a16="http://schemas.microsoft.com/office/drawing/2014/main" val="1262915028"/>
                    </a:ext>
                  </a:extLst>
                </a:gridCol>
                <a:gridCol w="2148986">
                  <a:extLst>
                    <a:ext uri="{9D8B030D-6E8A-4147-A177-3AD203B41FA5}">
                      <a16:colId xmlns:a16="http://schemas.microsoft.com/office/drawing/2014/main" val="166570989"/>
                    </a:ext>
                  </a:extLst>
                </a:gridCol>
                <a:gridCol w="2304256">
                  <a:extLst>
                    <a:ext uri="{9D8B030D-6E8A-4147-A177-3AD203B41FA5}">
                      <a16:colId xmlns:a16="http://schemas.microsoft.com/office/drawing/2014/main" val="2121909666"/>
                    </a:ext>
                  </a:extLst>
                </a:gridCol>
                <a:gridCol w="2498209">
                  <a:extLst>
                    <a:ext uri="{9D8B030D-6E8A-4147-A177-3AD203B41FA5}">
                      <a16:colId xmlns:a16="http://schemas.microsoft.com/office/drawing/2014/main" val="4167980776"/>
                    </a:ext>
                  </a:extLst>
                </a:gridCol>
                <a:gridCol w="2251293">
                  <a:extLst>
                    <a:ext uri="{9D8B030D-6E8A-4147-A177-3AD203B41FA5}">
                      <a16:colId xmlns:a16="http://schemas.microsoft.com/office/drawing/2014/main" val="1198792707"/>
                    </a:ext>
                  </a:extLst>
                </a:gridCol>
              </a:tblGrid>
              <a:tr h="519126">
                <a:tc>
                  <a:txBody>
                    <a:bodyPr/>
                    <a:lstStyle/>
                    <a:p>
                      <a:pPr algn="ctr"/>
                      <a:r>
                        <a:rPr lang="en-AU" sz="1100"/>
                        <a:t>#</a:t>
                      </a:r>
                    </a:p>
                  </a:txBody>
                  <a:tcPr anchor="ctr"/>
                </a:tc>
                <a:tc>
                  <a:txBody>
                    <a:bodyPr/>
                    <a:lstStyle/>
                    <a:p>
                      <a:r>
                        <a:rPr lang="en-AU" sz="1100"/>
                        <a:t>Name</a:t>
                      </a:r>
                    </a:p>
                  </a:txBody>
                  <a:tcPr anchor="ctr"/>
                </a:tc>
                <a:tc>
                  <a:txBody>
                    <a:bodyPr/>
                    <a:lstStyle/>
                    <a:p>
                      <a:r>
                        <a:rPr lang="en-AU" sz="1100"/>
                        <a:t>Description</a:t>
                      </a:r>
                    </a:p>
                  </a:txBody>
                  <a:tcPr anchor="ctr"/>
                </a:tc>
                <a:tc>
                  <a:txBody>
                    <a:bodyPr/>
                    <a:lstStyle/>
                    <a:p>
                      <a:r>
                        <a:rPr lang="en-AU" sz="1100"/>
                        <a:t>Date</a:t>
                      </a:r>
                    </a:p>
                  </a:txBody>
                  <a:tcPr anchor="ctr"/>
                </a:tc>
                <a:tc>
                  <a:txBody>
                    <a:bodyPr/>
                    <a:lstStyle/>
                    <a:p>
                      <a:r>
                        <a:rPr lang="en-AU" sz="1100"/>
                        <a:t>Format</a:t>
                      </a:r>
                    </a:p>
                  </a:txBody>
                  <a:tcPr anchor="ctr"/>
                </a:tc>
                <a:tc>
                  <a:txBody>
                    <a:bodyPr/>
                    <a:lstStyle/>
                    <a:p>
                      <a:r>
                        <a:rPr lang="en-AU" sz="1100"/>
                        <a:t>Status</a:t>
                      </a:r>
                    </a:p>
                  </a:txBody>
                  <a:tcPr anchor="ctr"/>
                </a:tc>
                <a:extLst>
                  <a:ext uri="{0D108BD9-81ED-4DB2-BD59-A6C34878D82A}">
                    <a16:rowId xmlns:a16="http://schemas.microsoft.com/office/drawing/2014/main" val="3201000472"/>
                  </a:ext>
                </a:extLst>
              </a:tr>
              <a:tr h="950380">
                <a:tc>
                  <a:txBody>
                    <a:bodyPr/>
                    <a:lstStyle/>
                    <a:p>
                      <a:pPr algn="ctr"/>
                      <a:r>
                        <a:rPr lang="en-AU" sz="1100"/>
                        <a:t>D1</a:t>
                      </a:r>
                    </a:p>
                  </a:txBody>
                  <a:tcPr anchor="ctr"/>
                </a:tc>
                <a:tc>
                  <a:txBody>
                    <a:bodyPr/>
                    <a:lstStyle/>
                    <a:p>
                      <a:r>
                        <a:rPr lang="en-AU" sz="1100"/>
                        <a:t>Discovery report</a:t>
                      </a:r>
                    </a:p>
                  </a:txBody>
                  <a:tcPr anchor="ctr"/>
                </a:tc>
                <a:tc>
                  <a:txBody>
                    <a:bodyPr/>
                    <a:lstStyle/>
                    <a:p>
                      <a:r>
                        <a:rPr lang="en-AU" sz="1100"/>
                        <a:t>A summary of the discovery process </a:t>
                      </a:r>
                    </a:p>
                  </a:txBody>
                  <a:tcPr anchor="ctr"/>
                </a:tc>
                <a:tc>
                  <a:txBody>
                    <a:bodyPr/>
                    <a:lstStyle/>
                    <a:p>
                      <a:r>
                        <a:rPr lang="en-AU" sz="1100"/>
                        <a:t>End of Sprint 2</a:t>
                      </a:r>
                    </a:p>
                  </a:txBody>
                  <a:tcPr anchor="ctr"/>
                </a:tc>
                <a:tc>
                  <a:txBody>
                    <a:bodyPr/>
                    <a:lstStyle/>
                    <a:p>
                      <a:r>
                        <a:rPr lang="en-AU" sz="1100"/>
                        <a:t>PowerPoint</a:t>
                      </a:r>
                    </a:p>
                  </a:txBody>
                  <a:tcPr anchor="ctr"/>
                </a:tc>
                <a:tc>
                  <a:txBody>
                    <a:bodyPr/>
                    <a:lstStyle/>
                    <a:p>
                      <a:r>
                        <a:rPr lang="en-AU" sz="1100"/>
                        <a:t>Finalised &amp; signed off</a:t>
                      </a:r>
                    </a:p>
                  </a:txBody>
                  <a:tcPr anchor="ctr"/>
                </a:tc>
                <a:extLst>
                  <a:ext uri="{0D108BD9-81ED-4DB2-BD59-A6C34878D82A}">
                    <a16:rowId xmlns:a16="http://schemas.microsoft.com/office/drawing/2014/main" val="811175390"/>
                  </a:ext>
                </a:extLst>
              </a:tr>
              <a:tr h="974140">
                <a:tc>
                  <a:txBody>
                    <a:bodyPr/>
                    <a:lstStyle/>
                    <a:p>
                      <a:pPr algn="ctr"/>
                      <a:r>
                        <a:rPr lang="en-AU" sz="1100" dirty="0"/>
                        <a:t>D2</a:t>
                      </a:r>
                    </a:p>
                  </a:txBody>
                  <a:tcPr anchor="ctr"/>
                </a:tc>
                <a:tc>
                  <a:txBody>
                    <a:bodyPr/>
                    <a:lstStyle/>
                    <a:p>
                      <a:r>
                        <a:rPr lang="en-AU" sz="1100" dirty="0"/>
                        <a:t>POC Model for UC 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a:t>Working demonstratable proof of concept for Use Case 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a:t>End of Week 7, Sprint 4</a:t>
                      </a:r>
                    </a:p>
                  </a:txBody>
                  <a:tcPr anchor="ctr"/>
                </a:tc>
                <a:tc>
                  <a:txBody>
                    <a:bodyPr/>
                    <a:lstStyle/>
                    <a:p>
                      <a:pPr marL="171450" indent="-171450">
                        <a:buFont typeface="Arial" panose="020B0604020202020204" pitchFamily="34" charset="0"/>
                        <a:buChar char="•"/>
                      </a:pPr>
                      <a:r>
                        <a:rPr lang="en-AU" sz="1100" err="1"/>
                        <a:t>Jupyter</a:t>
                      </a:r>
                      <a:r>
                        <a:rPr lang="en-AU" sz="1100"/>
                        <a:t> Notebook</a:t>
                      </a:r>
                    </a:p>
                    <a:p>
                      <a:pPr marL="171450" indent="-171450">
                        <a:buFont typeface="Arial" panose="020B0604020202020204" pitchFamily="34" charset="0"/>
                        <a:buChar char="•"/>
                      </a:pPr>
                      <a:r>
                        <a:rPr lang="en-AU" sz="1100"/>
                        <a:t>Python Code </a:t>
                      </a:r>
                    </a:p>
                    <a:p>
                      <a:pPr marL="171450" indent="-171450">
                        <a:buFont typeface="Arial" panose="020B0604020202020204" pitchFamily="34" charset="0"/>
                        <a:buChar char="•"/>
                      </a:pPr>
                      <a:r>
                        <a:rPr lang="en-AU" sz="1100"/>
                        <a:t>Summary PowerPoint presentation</a:t>
                      </a:r>
                    </a:p>
                    <a:p>
                      <a:pPr marL="171450" indent="-171450">
                        <a:buFont typeface="Arial" panose="020B0604020202020204" pitchFamily="34" charset="0"/>
                        <a:buChar char="•"/>
                      </a:pPr>
                      <a:r>
                        <a:rPr lang="en-AU" sz="1100"/>
                        <a:t>Model outputs</a:t>
                      </a:r>
                    </a:p>
                  </a:txBody>
                  <a:tcPr anchor="ctr"/>
                </a:tc>
                <a:tc>
                  <a:txBody>
                    <a:bodyPr/>
                    <a:lstStyle/>
                    <a:p>
                      <a:r>
                        <a:rPr lang="en-AU" sz="1100" dirty="0"/>
                        <a:t>Finalised &amp; signed off</a:t>
                      </a:r>
                    </a:p>
                  </a:txBody>
                  <a:tcPr anchor="ctr"/>
                </a:tc>
                <a:extLst>
                  <a:ext uri="{0D108BD9-81ED-4DB2-BD59-A6C34878D82A}">
                    <a16:rowId xmlns:a16="http://schemas.microsoft.com/office/drawing/2014/main" val="3223778183"/>
                  </a:ext>
                </a:extLst>
              </a:tr>
              <a:tr h="974140">
                <a:tc>
                  <a:txBody>
                    <a:bodyPr/>
                    <a:lstStyle/>
                    <a:p>
                      <a:pPr algn="ctr"/>
                      <a:r>
                        <a:rPr lang="en-AU" sz="1100" dirty="0"/>
                        <a:t>D3</a:t>
                      </a:r>
                    </a:p>
                  </a:txBody>
                  <a:tcPr anchor="ctr"/>
                </a:tc>
                <a:tc>
                  <a:txBody>
                    <a:bodyPr/>
                    <a:lstStyle/>
                    <a:p>
                      <a:r>
                        <a:rPr lang="en-AU" sz="1100"/>
                        <a:t>Final report</a:t>
                      </a:r>
                    </a:p>
                  </a:txBody>
                  <a:tcPr anchor="ct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100"/>
                        <a:t>Summary of discovery and modelling POC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100"/>
                        <a:t>Recommendations for industrialisation </a:t>
                      </a:r>
                    </a:p>
                  </a:txBody>
                  <a:tcPr anchor="ctr"/>
                </a:tc>
                <a:tc>
                  <a:txBody>
                    <a:bodyPr/>
                    <a:lstStyle/>
                    <a:p>
                      <a:r>
                        <a:rPr lang="en-AU" sz="1100"/>
                        <a:t>End of Week 8, Sprint 4</a:t>
                      </a:r>
                    </a:p>
                  </a:txBody>
                  <a:tcPr anchor="ctr"/>
                </a:tc>
                <a:tc>
                  <a:txBody>
                    <a:bodyPr/>
                    <a:lstStyle/>
                    <a:p>
                      <a:r>
                        <a:rPr lang="en-AU" sz="1100"/>
                        <a:t>PowerPoint</a:t>
                      </a:r>
                    </a:p>
                  </a:txBody>
                  <a:tcPr anchor="ctr"/>
                </a:tc>
                <a:tc>
                  <a:txBody>
                    <a:bodyPr/>
                    <a:lstStyle/>
                    <a:p>
                      <a:r>
                        <a:rPr lang="en-AU" sz="1100" dirty="0"/>
                        <a:t>Finalised </a:t>
                      </a:r>
                    </a:p>
                  </a:txBody>
                  <a:tcPr anchor="ctr"/>
                </a:tc>
                <a:extLst>
                  <a:ext uri="{0D108BD9-81ED-4DB2-BD59-A6C34878D82A}">
                    <a16:rowId xmlns:a16="http://schemas.microsoft.com/office/drawing/2014/main" val="984754867"/>
                  </a:ext>
                </a:extLst>
              </a:tr>
            </a:tbl>
          </a:graphicData>
        </a:graphic>
      </p:graphicFrame>
    </p:spTree>
    <p:extLst>
      <p:ext uri="{BB962C8B-B14F-4D97-AF65-F5344CB8AC3E}">
        <p14:creationId xmlns:p14="http://schemas.microsoft.com/office/powerpoint/2010/main" val="1003329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8C14-D165-78DC-7619-5E6847935A51}"/>
              </a:ext>
            </a:extLst>
          </p:cNvPr>
          <p:cNvSpPr>
            <a:spLocks noGrp="1"/>
          </p:cNvSpPr>
          <p:nvPr>
            <p:ph type="title"/>
          </p:nvPr>
        </p:nvSpPr>
        <p:spPr/>
        <p:txBody>
          <a:bodyPr/>
          <a:lstStyle/>
          <a:p>
            <a:r>
              <a:rPr lang="en-AU"/>
              <a:t>Use case summary</a:t>
            </a:r>
          </a:p>
        </p:txBody>
      </p:sp>
      <p:sp>
        <p:nvSpPr>
          <p:cNvPr id="6" name="Text Placeholder 5">
            <a:extLst>
              <a:ext uri="{FF2B5EF4-FFF2-40B4-BE49-F238E27FC236}">
                <a16:creationId xmlns:a16="http://schemas.microsoft.com/office/drawing/2014/main" id="{92D7F165-88A0-2D66-582A-A8FE002585B9}"/>
              </a:ext>
            </a:extLst>
          </p:cNvPr>
          <p:cNvSpPr>
            <a:spLocks noGrp="1"/>
          </p:cNvSpPr>
          <p:nvPr>
            <p:ph type="body" sz="quarter" idx="11"/>
          </p:nvPr>
        </p:nvSpPr>
        <p:spPr/>
        <p:txBody>
          <a:bodyPr/>
          <a:lstStyle/>
          <a:p>
            <a:r>
              <a:rPr lang="en-AU" dirty="0"/>
              <a:t>A summary of the provided use case</a:t>
            </a:r>
          </a:p>
        </p:txBody>
      </p:sp>
      <p:graphicFrame>
        <p:nvGraphicFramePr>
          <p:cNvPr id="4" name="Table 3">
            <a:extLst>
              <a:ext uri="{FF2B5EF4-FFF2-40B4-BE49-F238E27FC236}">
                <a16:creationId xmlns:a16="http://schemas.microsoft.com/office/drawing/2014/main" id="{F00ACD91-DCD1-D159-A0C0-B4B4D84D7F09}"/>
              </a:ext>
            </a:extLst>
          </p:cNvPr>
          <p:cNvGraphicFramePr>
            <a:graphicFrameLocks noGrp="1"/>
          </p:cNvGraphicFramePr>
          <p:nvPr>
            <p:extLst/>
          </p:nvPr>
        </p:nvGraphicFramePr>
        <p:xfrm>
          <a:off x="532563" y="1802945"/>
          <a:ext cx="10771850" cy="4095437"/>
        </p:xfrm>
        <a:graphic>
          <a:graphicData uri="http://schemas.openxmlformats.org/drawingml/2006/table">
            <a:tbl>
              <a:tblPr firstRow="1" firstCol="1" bandRow="1">
                <a:tableStyleId>{5C22544A-7EE6-4342-B048-85BDC9FD1C3A}</a:tableStyleId>
              </a:tblPr>
              <a:tblGrid>
                <a:gridCol w="452175">
                  <a:extLst>
                    <a:ext uri="{9D8B030D-6E8A-4147-A177-3AD203B41FA5}">
                      <a16:colId xmlns:a16="http://schemas.microsoft.com/office/drawing/2014/main" val="138226228"/>
                    </a:ext>
                  </a:extLst>
                </a:gridCol>
                <a:gridCol w="2176725">
                  <a:extLst>
                    <a:ext uri="{9D8B030D-6E8A-4147-A177-3AD203B41FA5}">
                      <a16:colId xmlns:a16="http://schemas.microsoft.com/office/drawing/2014/main" val="1291074704"/>
                    </a:ext>
                  </a:extLst>
                </a:gridCol>
                <a:gridCol w="2336413">
                  <a:extLst>
                    <a:ext uri="{9D8B030D-6E8A-4147-A177-3AD203B41FA5}">
                      <a16:colId xmlns:a16="http://schemas.microsoft.com/office/drawing/2014/main" val="3874510262"/>
                    </a:ext>
                  </a:extLst>
                </a:gridCol>
                <a:gridCol w="2081382">
                  <a:extLst>
                    <a:ext uri="{9D8B030D-6E8A-4147-A177-3AD203B41FA5}">
                      <a16:colId xmlns:a16="http://schemas.microsoft.com/office/drawing/2014/main" val="4246932295"/>
                    </a:ext>
                  </a:extLst>
                </a:gridCol>
                <a:gridCol w="1847877">
                  <a:extLst>
                    <a:ext uri="{9D8B030D-6E8A-4147-A177-3AD203B41FA5}">
                      <a16:colId xmlns:a16="http://schemas.microsoft.com/office/drawing/2014/main" val="1783792290"/>
                    </a:ext>
                  </a:extLst>
                </a:gridCol>
                <a:gridCol w="1877278">
                  <a:extLst>
                    <a:ext uri="{9D8B030D-6E8A-4147-A177-3AD203B41FA5}">
                      <a16:colId xmlns:a16="http://schemas.microsoft.com/office/drawing/2014/main" val="3927732834"/>
                    </a:ext>
                  </a:extLst>
                </a:gridCol>
              </a:tblGrid>
              <a:tr h="661453">
                <a:tc>
                  <a:txBody>
                    <a:bodyPr/>
                    <a:lstStyle/>
                    <a:p>
                      <a:endParaRPr lang="en-AU" sz="1000"/>
                    </a:p>
                  </a:txBody>
                  <a:tcPr anchor="ctr">
                    <a:noFill/>
                  </a:tcPr>
                </a:tc>
                <a:tc>
                  <a:txBody>
                    <a:bodyPr/>
                    <a:lstStyle/>
                    <a:p>
                      <a:r>
                        <a:rPr lang="en-AU" sz="1000"/>
                        <a:t>Title</a:t>
                      </a:r>
                    </a:p>
                  </a:txBody>
                  <a:tcPr anchor="ctr"/>
                </a:tc>
                <a:tc>
                  <a:txBody>
                    <a:bodyPr/>
                    <a:lstStyle/>
                    <a:p>
                      <a:r>
                        <a:rPr lang="en-AU" sz="1000"/>
                        <a:t>Use Case </a:t>
                      </a:r>
                    </a:p>
                  </a:txBody>
                  <a:tcPr anchor="ctr"/>
                </a:tc>
                <a:tc>
                  <a:txBody>
                    <a:bodyPr/>
                    <a:lstStyle/>
                    <a:p>
                      <a:r>
                        <a:rPr lang="en-AU" sz="1000"/>
                        <a:t>Model</a:t>
                      </a:r>
                    </a:p>
                  </a:txBody>
                  <a:tcPr anchor="ctr"/>
                </a:tc>
                <a:tc>
                  <a:txBody>
                    <a:bodyPr/>
                    <a:lstStyle/>
                    <a:p>
                      <a:r>
                        <a:rPr lang="en-AU" sz="1000"/>
                        <a:t>Data</a:t>
                      </a:r>
                    </a:p>
                  </a:txBody>
                  <a:tcPr anchor="ctr"/>
                </a:tc>
                <a:tc>
                  <a:txBody>
                    <a:bodyPr/>
                    <a:lstStyle/>
                    <a:p>
                      <a:r>
                        <a:rPr lang="en-AU" sz="1000"/>
                        <a:t>Technology</a:t>
                      </a:r>
                    </a:p>
                  </a:txBody>
                  <a:tcPr anchor="ctr"/>
                </a:tc>
                <a:extLst>
                  <a:ext uri="{0D108BD9-81ED-4DB2-BD59-A6C34878D82A}">
                    <a16:rowId xmlns:a16="http://schemas.microsoft.com/office/drawing/2014/main" val="2559381000"/>
                  </a:ext>
                </a:extLst>
              </a:tr>
              <a:tr h="3433984">
                <a:tc>
                  <a:txBody>
                    <a:bodyPr/>
                    <a:lstStyle/>
                    <a:p>
                      <a:r>
                        <a:rPr lang="en-AU" sz="1000" dirty="0"/>
                        <a:t>UC2</a:t>
                      </a:r>
                    </a:p>
                  </a:txBody>
                  <a:tcPr anchor="ctr"/>
                </a:tc>
                <a:tc>
                  <a:txBody>
                    <a:bodyPr/>
                    <a:lstStyle/>
                    <a:p>
                      <a:r>
                        <a:rPr lang="en-AU" sz="1000" dirty="0"/>
                        <a:t>UC2: Predictive incident modelling within facilities to support preventative solutions </a:t>
                      </a:r>
                    </a:p>
                    <a:p>
                      <a:endParaRPr lang="en-AU" sz="1000" dirty="0"/>
                    </a:p>
                  </a:txBody>
                  <a:tcPr anchor="ct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000"/>
                        <a:t>Identify incidents allowing for their reduction and prevention.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000"/>
                        <a:t>Allow for early warning and appropriate action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000"/>
                        <a:t>Ensure the ‘temperature’ checking at centres has more objectivity.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000"/>
                        <a:t>Utilise data in an ethical manner; avoid bias in nationality or religion</a:t>
                      </a:r>
                    </a:p>
                    <a:p>
                      <a:endParaRPr lang="en-AU" sz="1000"/>
                    </a:p>
                  </a:txBody>
                  <a:tcPr anchor="ct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000"/>
                        <a:t>Predict the risk of an incident occurring over a specified timeframe, for a given individual.</a:t>
                      </a:r>
                    </a:p>
                  </a:txBody>
                  <a:tcPr anchor="ctr"/>
                </a:tc>
                <a:tc>
                  <a:txBody>
                    <a:bodyPr/>
                    <a:lstStyle/>
                    <a:p>
                      <a:pPr marL="171450" indent="-171450">
                        <a:buFont typeface="Arial" panose="020B0604020202020204" pitchFamily="34" charset="0"/>
                        <a:buChar char="•"/>
                      </a:pPr>
                      <a:r>
                        <a:rPr lang="en-AU" sz="1000"/>
                        <a:t>Incident Report </a:t>
                      </a:r>
                    </a:p>
                    <a:p>
                      <a:pPr marL="171450" indent="-171450">
                        <a:buFont typeface="Arial" panose="020B0604020202020204" pitchFamily="34" charset="0"/>
                        <a:buChar char="•"/>
                      </a:pPr>
                      <a:r>
                        <a:rPr lang="en-AU" sz="1000"/>
                        <a:t>Incident Detainees</a:t>
                      </a:r>
                    </a:p>
                    <a:p>
                      <a:pPr marL="171450" indent="-171450">
                        <a:buFont typeface="Arial" panose="020B0604020202020204" pitchFamily="34" charset="0"/>
                        <a:buChar char="•"/>
                      </a:pPr>
                      <a:r>
                        <a:rPr lang="en-AU" sz="1000"/>
                        <a:t>Centre Demographics</a:t>
                      </a:r>
                    </a:p>
                    <a:p>
                      <a:pPr marL="171450" indent="-171450">
                        <a:buFont typeface="Arial" panose="020B0604020202020204" pitchFamily="34" charset="0"/>
                        <a:buChar char="•"/>
                      </a:pPr>
                      <a:r>
                        <a:rPr lang="en-AU" sz="1000"/>
                        <a:t>Detainee Profile</a:t>
                      </a:r>
                    </a:p>
                    <a:p>
                      <a:pPr marL="171450" indent="-171450">
                        <a:buFont typeface="Arial" panose="020B0604020202020204" pitchFamily="34" charset="0"/>
                        <a:buChar char="•"/>
                      </a:pPr>
                      <a:r>
                        <a:rPr lang="en-AU" sz="1000"/>
                        <a:t>Detainee Family</a:t>
                      </a:r>
                    </a:p>
                    <a:p>
                      <a:pPr marL="171450" indent="-171450">
                        <a:buFont typeface="Arial" panose="020B0604020202020204" pitchFamily="34" charset="0"/>
                        <a:buChar char="•"/>
                      </a:pPr>
                      <a:r>
                        <a:rPr lang="en-AU" sz="1000"/>
                        <a:t>Individual Management Plan</a:t>
                      </a:r>
                    </a:p>
                    <a:p>
                      <a:endParaRPr lang="en-AU" sz="1000"/>
                    </a:p>
                    <a:p>
                      <a:endParaRPr lang="en-AU" sz="1000"/>
                    </a:p>
                  </a:txBody>
                  <a:tcPr anchor="ctr"/>
                </a:tc>
                <a:tc>
                  <a:txBody>
                    <a:bodyPr/>
                    <a:lstStyle/>
                    <a:p>
                      <a:pPr marL="171450" indent="-171450">
                        <a:buFont typeface="Arial" panose="020B0604020202020204" pitchFamily="34" charset="0"/>
                        <a:buChar char="•"/>
                      </a:pPr>
                      <a:r>
                        <a:rPr lang="en-AU" sz="1000" dirty="0"/>
                        <a:t>Azure Data Lake Storage</a:t>
                      </a:r>
                    </a:p>
                    <a:p>
                      <a:pPr marL="171450" indent="-171450">
                        <a:buFont typeface="Arial" panose="020B0604020202020204" pitchFamily="34" charset="0"/>
                        <a:buChar char="•"/>
                      </a:pPr>
                      <a:r>
                        <a:rPr lang="en-AU" sz="1000" dirty="0"/>
                        <a:t>Azure Databricks</a:t>
                      </a:r>
                    </a:p>
                    <a:p>
                      <a:endParaRPr lang="en-AU" sz="1000" dirty="0"/>
                    </a:p>
                  </a:txBody>
                  <a:tcPr anchor="ctr"/>
                </a:tc>
                <a:extLst>
                  <a:ext uri="{0D108BD9-81ED-4DB2-BD59-A6C34878D82A}">
                    <a16:rowId xmlns:a16="http://schemas.microsoft.com/office/drawing/2014/main" val="1237129391"/>
                  </a:ext>
                </a:extLst>
              </a:tr>
            </a:tbl>
          </a:graphicData>
        </a:graphic>
      </p:graphicFrame>
      <p:sp>
        <p:nvSpPr>
          <p:cNvPr id="3" name="TextBox 2">
            <a:extLst>
              <a:ext uri="{FF2B5EF4-FFF2-40B4-BE49-F238E27FC236}">
                <a16:creationId xmlns:a16="http://schemas.microsoft.com/office/drawing/2014/main" id="{175D398F-79E1-1F22-8CC9-15FDAC008A2F}"/>
              </a:ext>
            </a:extLst>
          </p:cNvPr>
          <p:cNvSpPr txBox="1"/>
          <p:nvPr/>
        </p:nvSpPr>
        <p:spPr>
          <a:xfrm>
            <a:off x="338901" y="6048771"/>
            <a:ext cx="10947772" cy="261610"/>
          </a:xfrm>
          <a:prstGeom prst="rect">
            <a:avLst/>
          </a:prstGeom>
          <a:noFill/>
        </p:spPr>
        <p:txBody>
          <a:bodyPr wrap="square" rtlCol="0">
            <a:spAutoFit/>
          </a:bodyPr>
          <a:lstStyle/>
          <a:p>
            <a:r>
              <a:rPr lang="en-AU" sz="1100" dirty="0"/>
              <a:t>Please review the </a:t>
            </a:r>
            <a:r>
              <a:rPr lang="en-AU" sz="1100" b="1" dirty="0"/>
              <a:t>Discovery Report </a:t>
            </a:r>
            <a:r>
              <a:rPr lang="en-AU" sz="1100" dirty="0"/>
              <a:t>and </a:t>
            </a:r>
            <a:r>
              <a:rPr lang="en-AU" sz="1100" b="1" dirty="0"/>
              <a:t>Model Detail Reports </a:t>
            </a:r>
            <a:r>
              <a:rPr lang="en-AU" sz="1100" dirty="0"/>
              <a:t>for further information.</a:t>
            </a:r>
          </a:p>
        </p:txBody>
      </p:sp>
    </p:spTree>
    <p:extLst>
      <p:ext uri="{BB962C8B-B14F-4D97-AF65-F5344CB8AC3E}">
        <p14:creationId xmlns:p14="http://schemas.microsoft.com/office/powerpoint/2010/main" val="2140570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0A4830-4550-4747-9673-37109559F70D}"/>
              </a:ext>
            </a:extLst>
          </p:cNvPr>
          <p:cNvSpPr>
            <a:spLocks noGrp="1"/>
          </p:cNvSpPr>
          <p:nvPr>
            <p:ph type="title"/>
          </p:nvPr>
        </p:nvSpPr>
        <p:spPr/>
        <p:txBody>
          <a:bodyPr/>
          <a:lstStyle/>
          <a:p>
            <a:r>
              <a:rPr lang="en-US" dirty="0"/>
              <a:t>Content</a:t>
            </a:r>
          </a:p>
        </p:txBody>
      </p:sp>
      <p:sp>
        <p:nvSpPr>
          <p:cNvPr id="6" name="Text Placeholder 5">
            <a:extLst>
              <a:ext uri="{FF2B5EF4-FFF2-40B4-BE49-F238E27FC236}">
                <a16:creationId xmlns:a16="http://schemas.microsoft.com/office/drawing/2014/main" id="{3A984625-B7BE-DD88-0F9A-F22913FDAEA9}"/>
              </a:ext>
            </a:extLst>
          </p:cNvPr>
          <p:cNvSpPr>
            <a:spLocks noGrp="1"/>
          </p:cNvSpPr>
          <p:nvPr>
            <p:ph type="body" sz="quarter" idx="10"/>
          </p:nvPr>
        </p:nvSpPr>
        <p:spPr/>
        <p:txBody>
          <a:bodyPr numCol="2"/>
          <a:lstStyle/>
          <a:p>
            <a:pPr marL="342900" indent="-342900">
              <a:buFont typeface="+mj-lt"/>
              <a:buAutoNum type="arabicPeriod"/>
            </a:pPr>
            <a:r>
              <a:rPr lang="en-AU" sz="1100" dirty="0">
                <a:highlight>
                  <a:srgbClr val="FFFF00"/>
                </a:highlight>
              </a:rPr>
              <a:t>Use cases </a:t>
            </a:r>
          </a:p>
          <a:p>
            <a:pPr marL="342900" indent="-342900">
              <a:buFont typeface="+mj-lt"/>
              <a:buAutoNum type="arabicPeriod"/>
            </a:pPr>
            <a:r>
              <a:rPr lang="en-AU" sz="1100" dirty="0">
                <a:highlight>
                  <a:srgbClr val="FFFF00"/>
                </a:highlight>
              </a:rPr>
              <a:t>Problem statement</a:t>
            </a:r>
          </a:p>
          <a:p>
            <a:pPr marL="342900" indent="-342900">
              <a:buFont typeface="+mj-lt"/>
              <a:buAutoNum type="arabicPeriod"/>
            </a:pPr>
            <a:r>
              <a:rPr lang="en-AU" sz="1100" dirty="0">
                <a:highlight>
                  <a:srgbClr val="FFFF00"/>
                </a:highlight>
              </a:rPr>
              <a:t>Roadmap view</a:t>
            </a:r>
          </a:p>
          <a:p>
            <a:pPr marL="342900" indent="-342900">
              <a:buFont typeface="+mj-lt"/>
              <a:buAutoNum type="arabicPeriod"/>
            </a:pPr>
            <a:r>
              <a:rPr lang="en-AU" sz="1100" dirty="0">
                <a:highlight>
                  <a:srgbClr val="FFFF00"/>
                </a:highlight>
              </a:rPr>
              <a:t>Detailed milestones</a:t>
            </a:r>
          </a:p>
          <a:p>
            <a:pPr marL="342900" indent="-342900">
              <a:buFont typeface="+mj-lt"/>
              <a:buAutoNum type="arabicPeriod"/>
            </a:pPr>
            <a:r>
              <a:rPr lang="en-AU" sz="1100" dirty="0">
                <a:highlight>
                  <a:srgbClr val="FFFF00"/>
                </a:highlight>
              </a:rPr>
              <a:t>Business language</a:t>
            </a:r>
          </a:p>
          <a:p>
            <a:pPr marL="342900" indent="-342900">
              <a:buFont typeface="+mj-lt"/>
              <a:buAutoNum type="arabicPeriod"/>
            </a:pPr>
            <a:r>
              <a:rPr lang="en-AU" sz="1100" dirty="0">
                <a:highlight>
                  <a:srgbClr val="FFFF00"/>
                </a:highlight>
              </a:rPr>
              <a:t>Working model</a:t>
            </a:r>
          </a:p>
          <a:p>
            <a:pPr marL="342900" indent="-342900">
              <a:buFont typeface="+mj-lt"/>
              <a:buAutoNum type="arabicPeriod"/>
            </a:pPr>
            <a:r>
              <a:rPr lang="en-AU" sz="1100" dirty="0">
                <a:highlight>
                  <a:srgbClr val="FFFF00"/>
                </a:highlight>
              </a:rPr>
              <a:t>4 – 5 features</a:t>
            </a:r>
          </a:p>
          <a:p>
            <a:pPr marL="342900" indent="-342900">
              <a:buFont typeface="+mj-lt"/>
              <a:buAutoNum type="arabicPeriod"/>
            </a:pPr>
            <a:r>
              <a:rPr lang="en-AU" sz="1100" dirty="0">
                <a:highlight>
                  <a:srgbClr val="FFFF00"/>
                </a:highlight>
              </a:rPr>
              <a:t>Chart</a:t>
            </a:r>
          </a:p>
          <a:p>
            <a:pPr marL="342900" indent="-342900">
              <a:buFont typeface="+mj-lt"/>
              <a:buAutoNum type="arabicPeriod"/>
            </a:pPr>
            <a:r>
              <a:rPr lang="en-AU" sz="1100" dirty="0">
                <a:highlight>
                  <a:srgbClr val="FFFF00"/>
                </a:highlight>
              </a:rPr>
              <a:t>Story with each feature</a:t>
            </a:r>
          </a:p>
          <a:p>
            <a:pPr marL="342900" indent="-342900">
              <a:buFont typeface="+mj-lt"/>
              <a:buAutoNum type="arabicPeriod"/>
            </a:pPr>
            <a:r>
              <a:rPr lang="en-AU" sz="1100" dirty="0">
                <a:highlight>
                  <a:srgbClr val="FFFF00"/>
                </a:highlight>
              </a:rPr>
              <a:t>Model / accuracy </a:t>
            </a:r>
          </a:p>
          <a:p>
            <a:pPr marL="342900" indent="-342900">
              <a:buFont typeface="+mj-lt"/>
              <a:buAutoNum type="arabicPeriod"/>
            </a:pPr>
            <a:r>
              <a:rPr lang="en-AU" sz="1100" dirty="0">
                <a:highlight>
                  <a:srgbClr val="FFFF00"/>
                </a:highlight>
              </a:rPr>
              <a:t>Next steps forward</a:t>
            </a:r>
          </a:p>
        </p:txBody>
      </p:sp>
    </p:spTree>
    <p:extLst>
      <p:ext uri="{BB962C8B-B14F-4D97-AF65-F5344CB8AC3E}">
        <p14:creationId xmlns:p14="http://schemas.microsoft.com/office/powerpoint/2010/main" val="2043490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E1AE4F8-720B-BACA-43C4-618B1F6A27F2}"/>
              </a:ext>
            </a:extLst>
          </p:cNvPr>
          <p:cNvSpPr>
            <a:spLocks noGrp="1"/>
          </p:cNvSpPr>
          <p:nvPr>
            <p:ph type="title"/>
          </p:nvPr>
        </p:nvSpPr>
        <p:spPr/>
        <p:txBody>
          <a:bodyPr/>
          <a:lstStyle/>
          <a:p>
            <a:r>
              <a:rPr lang="en-AU"/>
              <a:t>Next steps</a:t>
            </a:r>
          </a:p>
        </p:txBody>
      </p:sp>
      <p:sp>
        <p:nvSpPr>
          <p:cNvPr id="2" name="Text Placeholder 1">
            <a:extLst>
              <a:ext uri="{FF2B5EF4-FFF2-40B4-BE49-F238E27FC236}">
                <a16:creationId xmlns:a16="http://schemas.microsoft.com/office/drawing/2014/main" id="{1ED89522-FD3E-92CC-46EB-D666E51C7B04}"/>
              </a:ext>
            </a:extLst>
          </p:cNvPr>
          <p:cNvSpPr>
            <a:spLocks noGrp="1"/>
          </p:cNvSpPr>
          <p:nvPr>
            <p:ph type="body" sz="quarter" idx="11"/>
          </p:nvPr>
        </p:nvSpPr>
        <p:spPr/>
        <p:txBody>
          <a:bodyPr/>
          <a:lstStyle/>
          <a:p>
            <a:r>
              <a:rPr lang="en-AU"/>
              <a:t>Some potential options for next steps are presented here </a:t>
            </a:r>
          </a:p>
        </p:txBody>
      </p:sp>
      <p:graphicFrame>
        <p:nvGraphicFramePr>
          <p:cNvPr id="3" name="Table 3">
            <a:extLst>
              <a:ext uri="{FF2B5EF4-FFF2-40B4-BE49-F238E27FC236}">
                <a16:creationId xmlns:a16="http://schemas.microsoft.com/office/drawing/2014/main" id="{60D8E056-AA78-8C11-2FBB-6E08A2AF39A8}"/>
              </a:ext>
            </a:extLst>
          </p:cNvPr>
          <p:cNvGraphicFramePr>
            <a:graphicFrameLocks noGrp="1"/>
          </p:cNvGraphicFramePr>
          <p:nvPr/>
        </p:nvGraphicFramePr>
        <p:xfrm>
          <a:off x="404813" y="1772816"/>
          <a:ext cx="11451828" cy="4626477"/>
        </p:xfrm>
        <a:graphic>
          <a:graphicData uri="http://schemas.openxmlformats.org/drawingml/2006/table">
            <a:tbl>
              <a:tblPr firstRow="1" bandRow="1">
                <a:tableStyleId>{5C22544A-7EE6-4342-B048-85BDC9FD1C3A}</a:tableStyleId>
              </a:tblPr>
              <a:tblGrid>
                <a:gridCol w="2378819">
                  <a:extLst>
                    <a:ext uri="{9D8B030D-6E8A-4147-A177-3AD203B41FA5}">
                      <a16:colId xmlns:a16="http://schemas.microsoft.com/office/drawing/2014/main" val="742725300"/>
                    </a:ext>
                  </a:extLst>
                </a:gridCol>
                <a:gridCol w="6912768">
                  <a:extLst>
                    <a:ext uri="{9D8B030D-6E8A-4147-A177-3AD203B41FA5}">
                      <a16:colId xmlns:a16="http://schemas.microsoft.com/office/drawing/2014/main" val="1091304087"/>
                    </a:ext>
                  </a:extLst>
                </a:gridCol>
                <a:gridCol w="2160241">
                  <a:extLst>
                    <a:ext uri="{9D8B030D-6E8A-4147-A177-3AD203B41FA5}">
                      <a16:colId xmlns:a16="http://schemas.microsoft.com/office/drawing/2014/main" val="92375146"/>
                    </a:ext>
                  </a:extLst>
                </a:gridCol>
              </a:tblGrid>
              <a:tr h="388896">
                <a:tc>
                  <a:txBody>
                    <a:bodyPr/>
                    <a:lstStyle/>
                    <a:p>
                      <a:r>
                        <a:rPr lang="en-AU" sz="1100"/>
                        <a:t>Option</a:t>
                      </a:r>
                    </a:p>
                  </a:txBody>
                  <a:tcPr anchor="ctr"/>
                </a:tc>
                <a:tc>
                  <a:txBody>
                    <a:bodyPr/>
                    <a:lstStyle/>
                    <a:p>
                      <a:r>
                        <a:rPr lang="en-AU" sz="1100"/>
                        <a:t>Description</a:t>
                      </a:r>
                    </a:p>
                  </a:txBody>
                  <a:tcPr anchor="ctr"/>
                </a:tc>
                <a:tc>
                  <a:txBody>
                    <a:bodyPr/>
                    <a:lstStyle/>
                    <a:p>
                      <a:r>
                        <a:rPr lang="en-AU" sz="1100"/>
                        <a:t>Rough order of magnitude</a:t>
                      </a:r>
                    </a:p>
                  </a:txBody>
                  <a:tcPr anchor="ctr"/>
                </a:tc>
                <a:extLst>
                  <a:ext uri="{0D108BD9-81ED-4DB2-BD59-A6C34878D82A}">
                    <a16:rowId xmlns:a16="http://schemas.microsoft.com/office/drawing/2014/main" val="2938435900"/>
                  </a:ext>
                </a:extLst>
              </a:tr>
              <a:tr h="671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a:t>Model refinement</a:t>
                      </a:r>
                    </a:p>
                  </a:txBody>
                  <a:tcPr anchor="ctr"/>
                </a:tc>
                <a:tc>
                  <a:txBody>
                    <a:bodyPr/>
                    <a:lstStyle/>
                    <a:p>
                      <a:r>
                        <a:rPr lang="en-AU" sz="1100" dirty="0"/>
                        <a:t>Uplift work on each model to improve model performance and reduce errors. This might involve additional input data sets, further feature engineering, hypothesis testing and experiments, model retraining. </a:t>
                      </a:r>
                    </a:p>
                  </a:txBody>
                  <a:tcPr anchor="ctr"/>
                </a:tc>
                <a:tc>
                  <a:txBody>
                    <a:bodyPr/>
                    <a:lstStyle/>
                    <a:p>
                      <a:r>
                        <a:rPr lang="en-AU" sz="1100"/>
                        <a:t>1 – 2 sprints</a:t>
                      </a:r>
                    </a:p>
                  </a:txBody>
                  <a:tcPr anchor="ctr"/>
                </a:tc>
                <a:extLst>
                  <a:ext uri="{0D108BD9-81ED-4DB2-BD59-A6C34878D82A}">
                    <a16:rowId xmlns:a16="http://schemas.microsoft.com/office/drawing/2014/main" val="1446758514"/>
                  </a:ext>
                </a:extLst>
              </a:tr>
              <a:tr h="671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a:t>Model generalization</a:t>
                      </a:r>
                    </a:p>
                  </a:txBody>
                  <a:tcPr anchor="ctr"/>
                </a:tc>
                <a:tc>
                  <a:txBody>
                    <a:bodyPr/>
                    <a:lstStyle/>
                    <a:p>
                      <a:r>
                        <a:rPr lang="en-AU" sz="1100"/>
                        <a:t>Each model was developed against an example detention centre data set. Generalisation would retrain the models to make predictions against all of the centres and would store the data output so it is available for back testing for each centre</a:t>
                      </a:r>
                    </a:p>
                  </a:txBody>
                  <a:tcPr anchor="ctr"/>
                </a:tc>
                <a:tc>
                  <a:txBody>
                    <a:bodyPr/>
                    <a:lstStyle/>
                    <a:p>
                      <a:r>
                        <a:rPr lang="en-AU" sz="1100"/>
                        <a:t>1 sprint </a:t>
                      </a:r>
                    </a:p>
                  </a:txBody>
                  <a:tcPr anchor="ctr"/>
                </a:tc>
                <a:extLst>
                  <a:ext uri="{0D108BD9-81ED-4DB2-BD59-A6C34878D82A}">
                    <a16:rowId xmlns:a16="http://schemas.microsoft.com/office/drawing/2014/main" val="2235812668"/>
                  </a:ext>
                </a:extLst>
              </a:tr>
              <a:tr h="671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a:t>Additional scenarios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a:t>Additional scenarios could be examined and tested for suitability for machine learning. This would involve gathering, conditioning and engineering data and building models to test hypotheses.</a:t>
                      </a:r>
                    </a:p>
                  </a:txBody>
                  <a:tcPr anchor="ctr"/>
                </a:tc>
                <a:tc>
                  <a:txBody>
                    <a:bodyPr/>
                    <a:lstStyle/>
                    <a:p>
                      <a:r>
                        <a:rPr lang="en-AU" sz="1100"/>
                        <a:t>2 - 3 sprints per scenario</a:t>
                      </a:r>
                    </a:p>
                  </a:txBody>
                  <a:tcPr anchor="ctr"/>
                </a:tc>
                <a:extLst>
                  <a:ext uri="{0D108BD9-81ED-4DB2-BD59-A6C34878D82A}">
                    <a16:rowId xmlns:a16="http://schemas.microsoft.com/office/drawing/2014/main" val="3840842643"/>
                  </a:ext>
                </a:extLst>
              </a:tr>
              <a:tr h="9589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a:t>Model production deployment</a:t>
                      </a:r>
                    </a:p>
                  </a:txBody>
                  <a:tcPr anchor="ctr"/>
                </a:tc>
                <a:tc>
                  <a:txBody>
                    <a:bodyPr/>
                    <a:lstStyle/>
                    <a:p>
                      <a:r>
                        <a:rPr lang="en-AU" sz="1100"/>
                        <a:t>The existing models could be prepared for production deployment. This would involve ‘hardening’ of the model notebook Python code and integration with the Azure Data Factory and Data Lake infrastructure, together with development of supportive business facing production options such as model drift assessment, operations business engagement and production support recommendations </a:t>
                      </a:r>
                    </a:p>
                  </a:txBody>
                  <a:tcPr anchor="ctr"/>
                </a:tc>
                <a:tc>
                  <a:txBody>
                    <a:bodyPr/>
                    <a:lstStyle/>
                    <a:p>
                      <a:r>
                        <a:rPr lang="en-AU" sz="1100"/>
                        <a:t>1 – 2 sprints</a:t>
                      </a:r>
                    </a:p>
                  </a:txBody>
                  <a:tcPr anchor="ctr"/>
                </a:tc>
                <a:extLst>
                  <a:ext uri="{0D108BD9-81ED-4DB2-BD59-A6C34878D82A}">
                    <a16:rowId xmlns:a16="http://schemas.microsoft.com/office/drawing/2014/main" val="1381491864"/>
                  </a:ext>
                </a:extLst>
              </a:tr>
              <a:tr h="9589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a:t>UI and Dashboards for consumption</a:t>
                      </a:r>
                    </a:p>
                  </a:txBody>
                  <a:tcPr anchor="ctr"/>
                </a:tc>
                <a:tc>
                  <a:txBody>
                    <a:bodyPr/>
                    <a:lstStyle/>
                    <a:p>
                      <a:r>
                        <a:rPr lang="en-AU" sz="1100"/>
                        <a:t>Dashboards hosted in </a:t>
                      </a:r>
                      <a:r>
                        <a:rPr lang="en-AU" sz="1100" err="1"/>
                        <a:t>PowerBI</a:t>
                      </a:r>
                      <a:r>
                        <a:rPr lang="en-AU" sz="1100"/>
                        <a:t> could be developed to surface model predictions and incorporate with actual operations data in a manner suitable for operations reporting. This would make use of graphs, heat maps and tabular data outputs for each model output</a:t>
                      </a:r>
                    </a:p>
                    <a:p>
                      <a:endParaRPr lang="en-AU" sz="1100"/>
                    </a:p>
                    <a:p>
                      <a:r>
                        <a:rPr lang="en-AU" sz="1100"/>
                        <a:t>A web based user interface as displayed in Appendix 2 would be developed which would provide a set of scenario analysis functions for the model, and which would allow them to be driven in real time. This would facilitate real-time usage of the model by Operations</a:t>
                      </a:r>
                    </a:p>
                  </a:txBody>
                  <a:tcPr anchor="ctr"/>
                </a:tc>
                <a:tc>
                  <a:txBody>
                    <a:bodyPr/>
                    <a:lstStyle/>
                    <a:p>
                      <a:r>
                        <a:rPr lang="en-AU" sz="1100" dirty="0"/>
                        <a:t>2 -3 sprints</a:t>
                      </a:r>
                    </a:p>
                  </a:txBody>
                  <a:tcPr anchor="ctr"/>
                </a:tc>
                <a:extLst>
                  <a:ext uri="{0D108BD9-81ED-4DB2-BD59-A6C34878D82A}">
                    <a16:rowId xmlns:a16="http://schemas.microsoft.com/office/drawing/2014/main" val="4152074117"/>
                  </a:ext>
                </a:extLst>
              </a:tr>
            </a:tbl>
          </a:graphicData>
        </a:graphic>
      </p:graphicFrame>
    </p:spTree>
    <p:extLst>
      <p:ext uri="{BB962C8B-B14F-4D97-AF65-F5344CB8AC3E}">
        <p14:creationId xmlns:p14="http://schemas.microsoft.com/office/powerpoint/2010/main" val="2067839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79EB80-A74A-6919-1852-914791E8BF70}"/>
              </a:ext>
            </a:extLst>
          </p:cNvPr>
          <p:cNvSpPr>
            <a:spLocks noGrp="1"/>
          </p:cNvSpPr>
          <p:nvPr>
            <p:ph type="ctrTitle"/>
          </p:nvPr>
        </p:nvSpPr>
        <p:spPr>
          <a:xfrm>
            <a:off x="404813" y="3003625"/>
            <a:ext cx="11329987" cy="738664"/>
          </a:xfrm>
        </p:spPr>
        <p:txBody>
          <a:bodyPr/>
          <a:lstStyle/>
          <a:p>
            <a:r>
              <a:rPr lang="en-AU" dirty="0"/>
              <a:t>Model details</a:t>
            </a:r>
          </a:p>
        </p:txBody>
      </p:sp>
    </p:spTree>
    <p:extLst>
      <p:ext uri="{BB962C8B-B14F-4D97-AF65-F5344CB8AC3E}">
        <p14:creationId xmlns:p14="http://schemas.microsoft.com/office/powerpoint/2010/main" val="2616831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D6916-50D4-6EF3-1D0B-6E2A2082FFE1}"/>
              </a:ext>
            </a:extLst>
          </p:cNvPr>
          <p:cNvSpPr>
            <a:spLocks noGrp="1"/>
          </p:cNvSpPr>
          <p:nvPr>
            <p:ph type="title"/>
          </p:nvPr>
        </p:nvSpPr>
        <p:spPr/>
        <p:txBody>
          <a:bodyPr/>
          <a:lstStyle/>
          <a:p>
            <a:r>
              <a:rPr lang="en-AU"/>
              <a:t>Proof of concept results summary</a:t>
            </a:r>
          </a:p>
        </p:txBody>
      </p:sp>
      <p:sp>
        <p:nvSpPr>
          <p:cNvPr id="15" name="Text Placeholder 14">
            <a:extLst>
              <a:ext uri="{FF2B5EF4-FFF2-40B4-BE49-F238E27FC236}">
                <a16:creationId xmlns:a16="http://schemas.microsoft.com/office/drawing/2014/main" id="{283C1C38-8436-1C82-935F-51A06742C233}"/>
              </a:ext>
            </a:extLst>
          </p:cNvPr>
          <p:cNvSpPr>
            <a:spLocks noGrp="1"/>
          </p:cNvSpPr>
          <p:nvPr>
            <p:ph type="body" sz="quarter" idx="13"/>
          </p:nvPr>
        </p:nvSpPr>
        <p:spPr>
          <a:xfrm>
            <a:off x="411387" y="1327151"/>
            <a:ext cx="11372628" cy="743987"/>
          </a:xfrm>
        </p:spPr>
        <p:txBody>
          <a:bodyPr/>
          <a:lstStyle/>
          <a:p>
            <a:r>
              <a:rPr lang="en-AU" sz="1400" dirty="0"/>
              <a:t>UC2: Predictive incident modelling within facilities to support preventative solutions </a:t>
            </a:r>
          </a:p>
        </p:txBody>
      </p:sp>
      <p:sp>
        <p:nvSpPr>
          <p:cNvPr id="16" name="Text Placeholder 15">
            <a:extLst>
              <a:ext uri="{FF2B5EF4-FFF2-40B4-BE49-F238E27FC236}">
                <a16:creationId xmlns:a16="http://schemas.microsoft.com/office/drawing/2014/main" id="{2EBAF3E6-20CD-CCF4-324F-C4CD13BF9A1B}"/>
              </a:ext>
            </a:extLst>
          </p:cNvPr>
          <p:cNvSpPr>
            <a:spLocks noGrp="1"/>
          </p:cNvSpPr>
          <p:nvPr>
            <p:ph type="body" sz="quarter" idx="14"/>
          </p:nvPr>
        </p:nvSpPr>
        <p:spPr>
          <a:xfrm>
            <a:off x="404813" y="2205318"/>
            <a:ext cx="11385551" cy="4257393"/>
          </a:xfrm>
          <a:solidFill>
            <a:schemeClr val="bg2"/>
          </a:solidFill>
        </p:spPr>
        <p:txBody>
          <a:bodyPr lIns="108000" tIns="108000" rIns="108000" bIns="108000"/>
          <a:lstStyle/>
          <a:p>
            <a:pPr marL="171450" indent="-171450">
              <a:buFont typeface="Arial" panose="020B0604020202020204" pitchFamily="34" charset="0"/>
              <a:buChar char="•"/>
            </a:pPr>
            <a:r>
              <a:rPr lang="en-AU" sz="1100" dirty="0"/>
              <a:t>The purpose of this model was to predict the occurrence of incidents at a defined immigration detention centre. This was for Critical, Major and Minor incidents. </a:t>
            </a:r>
          </a:p>
          <a:p>
            <a:pPr marL="171450" indent="-171450">
              <a:buFont typeface="Arial" panose="020B0604020202020204" pitchFamily="34" charset="0"/>
              <a:buChar char="•"/>
            </a:pPr>
            <a:r>
              <a:rPr lang="en-AU" sz="1100" dirty="0"/>
              <a:t>Data related to centre demographics, Incident Reports, Detainees, Individual Management Plans and Detainee Families were ingested to the model </a:t>
            </a:r>
          </a:p>
          <a:p>
            <a:pPr marL="171450" indent="-171450">
              <a:buFont typeface="Arial" panose="020B0604020202020204" pitchFamily="34" charset="0"/>
              <a:buChar char="•"/>
            </a:pPr>
            <a:r>
              <a:rPr lang="en-AU" sz="1100" dirty="0"/>
              <a:t>The model was trained on a data set from the year 2017 to 2022 for the Villawood Immigration Detention Centre  </a:t>
            </a:r>
          </a:p>
          <a:p>
            <a:pPr marL="171450" indent="-171450">
              <a:buFont typeface="Arial" panose="020B0604020202020204" pitchFamily="34" charset="0"/>
              <a:buChar char="•"/>
            </a:pPr>
            <a:r>
              <a:rPr lang="en-AU" sz="1100" dirty="0"/>
              <a:t>Four sub-models were developed to explore this use case</a:t>
            </a:r>
          </a:p>
          <a:p>
            <a:pPr marL="171450" indent="-171450">
              <a:buFont typeface="Arial" panose="020B0604020202020204" pitchFamily="34" charset="0"/>
              <a:buChar char="•"/>
            </a:pPr>
            <a:r>
              <a:rPr lang="en-AU" sz="1100" dirty="0"/>
              <a:t>The model displays performance metrics which demonstrate that th</a:t>
            </a:r>
            <a:r>
              <a:rPr lang="en-AU" sz="1100" b="1" dirty="0"/>
              <a:t>e models are successful in predicting the occurrence of Incidents at a detention centre, and to classify those incidents at an individual detainee level</a:t>
            </a:r>
          </a:p>
          <a:p>
            <a:pPr marL="171450" indent="-171450">
              <a:buFont typeface="Arial" panose="020B0604020202020204" pitchFamily="34" charset="0"/>
              <a:buChar char="•"/>
            </a:pPr>
            <a:r>
              <a:rPr lang="en-AU" sz="1100" dirty="0"/>
              <a:t>Further information is provided in the </a:t>
            </a:r>
            <a:r>
              <a:rPr lang="en-AU" sz="1100" b="1" dirty="0"/>
              <a:t>Models Details </a:t>
            </a:r>
            <a:r>
              <a:rPr lang="en-AU" sz="1100" dirty="0"/>
              <a:t>section</a:t>
            </a:r>
          </a:p>
          <a:p>
            <a:pPr marL="349250" lvl="1" indent="-171450">
              <a:buFont typeface="Arial" panose="020B0604020202020204" pitchFamily="34" charset="0"/>
              <a:buChar char="•"/>
            </a:pPr>
            <a:endParaRPr lang="en-AU" sz="1100" dirty="0"/>
          </a:p>
          <a:p>
            <a:pPr marL="349250" lvl="1" indent="-171450">
              <a:buFont typeface="Arial" panose="020B0604020202020204" pitchFamily="34" charset="0"/>
              <a:buChar char="•"/>
            </a:pPr>
            <a:endParaRPr lang="en-AU" sz="1100" dirty="0"/>
          </a:p>
        </p:txBody>
      </p:sp>
      <p:pic>
        <p:nvPicPr>
          <p:cNvPr id="21" name="Picture 20">
            <a:extLst>
              <a:ext uri="{FF2B5EF4-FFF2-40B4-BE49-F238E27FC236}">
                <a16:creationId xmlns:a16="http://schemas.microsoft.com/office/drawing/2014/main" id="{67ED7984-1576-E8D7-FF0D-8AAFF328A028}"/>
              </a:ext>
            </a:extLst>
          </p:cNvPr>
          <p:cNvPicPr>
            <a:picLocks noChangeAspect="1"/>
          </p:cNvPicPr>
          <p:nvPr/>
        </p:nvPicPr>
        <p:blipFill>
          <a:blip r:embed="rId2"/>
          <a:stretch>
            <a:fillRect/>
          </a:stretch>
        </p:blipFill>
        <p:spPr>
          <a:xfrm>
            <a:off x="974690" y="4170067"/>
            <a:ext cx="10285730" cy="1962786"/>
          </a:xfrm>
          <a:prstGeom prst="rect">
            <a:avLst/>
          </a:prstGeom>
        </p:spPr>
      </p:pic>
      <p:sp>
        <p:nvSpPr>
          <p:cNvPr id="4" name="TextBox 3">
            <a:extLst>
              <a:ext uri="{FF2B5EF4-FFF2-40B4-BE49-F238E27FC236}">
                <a16:creationId xmlns:a16="http://schemas.microsoft.com/office/drawing/2014/main" id="{DD40F3AA-0DBF-A4AB-EAD3-FBF59E281EA9}"/>
              </a:ext>
            </a:extLst>
          </p:cNvPr>
          <p:cNvSpPr txBox="1"/>
          <p:nvPr/>
        </p:nvSpPr>
        <p:spPr>
          <a:xfrm>
            <a:off x="5339797" y="6182366"/>
            <a:ext cx="5024767" cy="215444"/>
          </a:xfrm>
          <a:prstGeom prst="rect">
            <a:avLst/>
          </a:prstGeom>
          <a:noFill/>
        </p:spPr>
        <p:txBody>
          <a:bodyPr wrap="square" rtlCol="0">
            <a:spAutoFit/>
          </a:bodyPr>
          <a:lstStyle/>
          <a:p>
            <a:r>
              <a:rPr lang="en-AU" sz="800" dirty="0"/>
              <a:t>Model output showing actual vs predicted values</a:t>
            </a:r>
          </a:p>
        </p:txBody>
      </p:sp>
    </p:spTree>
    <p:extLst>
      <p:ext uri="{BB962C8B-B14F-4D97-AF65-F5344CB8AC3E}">
        <p14:creationId xmlns:p14="http://schemas.microsoft.com/office/powerpoint/2010/main" val="2734074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80FFD-A6CB-9B55-7C86-9F50F49FA59D}"/>
              </a:ext>
            </a:extLst>
          </p:cNvPr>
          <p:cNvSpPr>
            <a:spLocks noGrp="1"/>
          </p:cNvSpPr>
          <p:nvPr>
            <p:ph type="title"/>
          </p:nvPr>
        </p:nvSpPr>
        <p:spPr/>
        <p:txBody>
          <a:bodyPr/>
          <a:lstStyle/>
          <a:p>
            <a:r>
              <a:rPr lang="en-AU" dirty="0"/>
              <a:t>Model overview</a:t>
            </a:r>
          </a:p>
        </p:txBody>
      </p:sp>
      <p:sp>
        <p:nvSpPr>
          <p:cNvPr id="3" name="Text Placeholder 2">
            <a:extLst>
              <a:ext uri="{FF2B5EF4-FFF2-40B4-BE49-F238E27FC236}">
                <a16:creationId xmlns:a16="http://schemas.microsoft.com/office/drawing/2014/main" id="{A9A883F9-D5AC-31DC-AD53-9F37675303FB}"/>
              </a:ext>
            </a:extLst>
          </p:cNvPr>
          <p:cNvSpPr>
            <a:spLocks noGrp="1"/>
          </p:cNvSpPr>
          <p:nvPr>
            <p:ph type="body" sz="quarter" idx="11"/>
          </p:nvPr>
        </p:nvSpPr>
        <p:spPr/>
        <p:txBody>
          <a:bodyPr/>
          <a:lstStyle/>
          <a:p>
            <a:r>
              <a:rPr lang="en-AU" dirty="0"/>
              <a:t>This slide provides a summary of each model generated to support the use cases</a:t>
            </a:r>
          </a:p>
        </p:txBody>
      </p:sp>
      <p:graphicFrame>
        <p:nvGraphicFramePr>
          <p:cNvPr id="5" name="Table 5">
            <a:extLst>
              <a:ext uri="{FF2B5EF4-FFF2-40B4-BE49-F238E27FC236}">
                <a16:creationId xmlns:a16="http://schemas.microsoft.com/office/drawing/2014/main" id="{FA33D1E7-FCBC-2499-7CF9-E25D6351EAFF}"/>
              </a:ext>
            </a:extLst>
          </p:cNvPr>
          <p:cNvGraphicFramePr>
            <a:graphicFrameLocks noGrp="1"/>
          </p:cNvGraphicFramePr>
          <p:nvPr>
            <p:extLst/>
          </p:nvPr>
        </p:nvGraphicFramePr>
        <p:xfrm>
          <a:off x="404812" y="1878411"/>
          <a:ext cx="11379201" cy="4251084"/>
        </p:xfrm>
        <a:graphic>
          <a:graphicData uri="http://schemas.openxmlformats.org/drawingml/2006/table">
            <a:tbl>
              <a:tblPr firstRow="1" bandRow="1">
                <a:tableStyleId>{5C22544A-7EE6-4342-B048-85BDC9FD1C3A}</a:tableStyleId>
              </a:tblPr>
              <a:tblGrid>
                <a:gridCol w="883446">
                  <a:extLst>
                    <a:ext uri="{9D8B030D-6E8A-4147-A177-3AD203B41FA5}">
                      <a16:colId xmlns:a16="http://schemas.microsoft.com/office/drawing/2014/main" val="1909264362"/>
                    </a:ext>
                  </a:extLst>
                </a:gridCol>
                <a:gridCol w="2735031">
                  <a:extLst>
                    <a:ext uri="{9D8B030D-6E8A-4147-A177-3AD203B41FA5}">
                      <a16:colId xmlns:a16="http://schemas.microsoft.com/office/drawing/2014/main" val="627686088"/>
                    </a:ext>
                  </a:extLst>
                </a:gridCol>
                <a:gridCol w="2735031">
                  <a:extLst>
                    <a:ext uri="{9D8B030D-6E8A-4147-A177-3AD203B41FA5}">
                      <a16:colId xmlns:a16="http://schemas.microsoft.com/office/drawing/2014/main" val="3172709685"/>
                    </a:ext>
                  </a:extLst>
                </a:gridCol>
                <a:gridCol w="5025693">
                  <a:extLst>
                    <a:ext uri="{9D8B030D-6E8A-4147-A177-3AD203B41FA5}">
                      <a16:colId xmlns:a16="http://schemas.microsoft.com/office/drawing/2014/main" val="3377979701"/>
                    </a:ext>
                  </a:extLst>
                </a:gridCol>
              </a:tblGrid>
              <a:tr h="1062771">
                <a:tc>
                  <a:txBody>
                    <a:bodyPr/>
                    <a:lstStyle/>
                    <a:p>
                      <a:r>
                        <a:rPr lang="en-AU" sz="1100">
                          <a:latin typeface="+mn-lt"/>
                        </a:rPr>
                        <a:t>Use Case</a:t>
                      </a:r>
                    </a:p>
                  </a:txBody>
                  <a:tcPr anchor="ctr"/>
                </a:tc>
                <a:tc>
                  <a:txBody>
                    <a:bodyPr/>
                    <a:lstStyle/>
                    <a:p>
                      <a:r>
                        <a:rPr lang="en-AU" sz="1100">
                          <a:latin typeface="+mn-lt"/>
                        </a:rPr>
                        <a:t>Notebook</a:t>
                      </a:r>
                    </a:p>
                  </a:txBody>
                  <a:tcPr anchor="ctr"/>
                </a:tc>
                <a:tc>
                  <a:txBody>
                    <a:bodyPr/>
                    <a:lstStyle/>
                    <a:p>
                      <a:r>
                        <a:rPr lang="en-AU" sz="1100">
                          <a:latin typeface="+mn-lt"/>
                        </a:rPr>
                        <a:t>Title</a:t>
                      </a:r>
                    </a:p>
                  </a:txBody>
                  <a:tcPr anchor="ctr"/>
                </a:tc>
                <a:tc>
                  <a:txBody>
                    <a:bodyPr/>
                    <a:lstStyle/>
                    <a:p>
                      <a:r>
                        <a:rPr lang="en-AU" sz="1100">
                          <a:latin typeface="+mn-lt"/>
                        </a:rPr>
                        <a:t>Description</a:t>
                      </a:r>
                    </a:p>
                  </a:txBody>
                  <a:tcPr anchor="ctr"/>
                </a:tc>
                <a:extLst>
                  <a:ext uri="{0D108BD9-81ED-4DB2-BD59-A6C34878D82A}">
                    <a16:rowId xmlns:a16="http://schemas.microsoft.com/office/drawing/2014/main" val="2251718910"/>
                  </a:ext>
                </a:extLst>
              </a:tr>
              <a:tr h="1062771">
                <a:tc>
                  <a:txBody>
                    <a:bodyPr/>
                    <a:lstStyle/>
                    <a:p>
                      <a:r>
                        <a:rPr lang="en-AU" sz="1100" dirty="0">
                          <a:latin typeface="+mn-lt"/>
                        </a:rPr>
                        <a:t>UC2</a:t>
                      </a:r>
                    </a:p>
                  </a:txBody>
                  <a:tcPr anchor="ctr"/>
                </a:tc>
                <a:tc>
                  <a:txBody>
                    <a:bodyPr/>
                    <a:lstStyle/>
                    <a:p>
                      <a:r>
                        <a:rPr lang="en-AU" sz="1100" dirty="0">
                          <a:latin typeface="+mn-lt"/>
                        </a:rPr>
                        <a:t>ML-Incidents-Prediction-with-</a:t>
                      </a:r>
                      <a:r>
                        <a:rPr lang="en-AU" sz="1100" dirty="0" err="1">
                          <a:latin typeface="+mn-lt"/>
                        </a:rPr>
                        <a:t>XGBoost_all_Facilities</a:t>
                      </a:r>
                      <a:endParaRPr lang="en-AU" sz="1100" dirty="0">
                        <a:latin typeface="+mn-lt"/>
                      </a:endParaRPr>
                    </a:p>
                  </a:txBody>
                  <a:tcPr anchor="ctr"/>
                </a:tc>
                <a:tc>
                  <a:txBody>
                    <a:bodyPr/>
                    <a:lstStyle/>
                    <a:p>
                      <a:r>
                        <a:rPr lang="en-AU" sz="1100" dirty="0">
                          <a:latin typeface="+mn-lt"/>
                        </a:rPr>
                        <a:t>UC2: Incident Prediction for All Facilities</a:t>
                      </a:r>
                    </a:p>
                  </a:txBody>
                  <a:tcPr anchor="ctr"/>
                </a:tc>
                <a:tc>
                  <a:txBody>
                    <a:bodyPr/>
                    <a:lstStyle/>
                    <a:p>
                      <a:pPr marL="0" lvl="0" indent="0" algn="l">
                        <a:lnSpc>
                          <a:spcPct val="100000"/>
                        </a:lnSpc>
                        <a:buNone/>
                      </a:pPr>
                      <a:r>
                        <a:rPr lang="en-AU" sz="1100" b="0" i="0" u="none" strike="noStrike" noProof="0" dirty="0">
                          <a:latin typeface="+mn-lt"/>
                        </a:rPr>
                        <a:t>This model predicts the probability of an incident occurring in the next 24 hours and its </a:t>
                      </a:r>
                      <a:r>
                        <a:rPr lang="en-AU" sz="1100" b="0" i="0" u="none" strike="noStrike" baseline="0" noProof="0" dirty="0">
                          <a:solidFill>
                            <a:srgbClr val="000000"/>
                          </a:solidFill>
                          <a:latin typeface="+mn-lt"/>
                        </a:rPr>
                        <a:t>level of severity  </a:t>
                      </a:r>
                      <a:r>
                        <a:rPr lang="en-AU" sz="1100" b="0" i="0" u="none" strike="noStrike" noProof="0" dirty="0">
                          <a:latin typeface="+mn-lt"/>
                        </a:rPr>
                        <a:t>(minor, major, or critical) for all facilities </a:t>
                      </a:r>
                      <a:endParaRPr lang="en-US" sz="1600" dirty="0">
                        <a:latin typeface="+mn-lt"/>
                      </a:endParaRPr>
                    </a:p>
                  </a:txBody>
                  <a:tcPr anchor="ctr"/>
                </a:tc>
                <a:extLst>
                  <a:ext uri="{0D108BD9-81ED-4DB2-BD59-A6C34878D82A}">
                    <a16:rowId xmlns:a16="http://schemas.microsoft.com/office/drawing/2014/main" val="2886999898"/>
                  </a:ext>
                </a:extLst>
              </a:tr>
              <a:tr h="1062771">
                <a:tc>
                  <a:txBody>
                    <a:bodyPr/>
                    <a:lstStyle/>
                    <a:p>
                      <a:r>
                        <a:rPr lang="en-AU" sz="1100">
                          <a:latin typeface="+mn-lt"/>
                        </a:rPr>
                        <a:t>UC2</a:t>
                      </a:r>
                    </a:p>
                  </a:txBody>
                  <a:tcPr anchor="ctr"/>
                </a:tc>
                <a:tc>
                  <a:txBody>
                    <a:bodyPr/>
                    <a:lstStyle/>
                    <a:p>
                      <a:r>
                        <a:rPr lang="en-AU" sz="1100">
                          <a:latin typeface="+mn-lt"/>
                        </a:rPr>
                        <a:t>ML-Incidents-Prediction-with-</a:t>
                      </a:r>
                      <a:r>
                        <a:rPr lang="en-AU" sz="1100" err="1">
                          <a:latin typeface="+mn-lt"/>
                        </a:rPr>
                        <a:t>XGBoost_Villawood_Facility</a:t>
                      </a:r>
                      <a:endParaRPr lang="en-AU" sz="1100">
                        <a:latin typeface="+mn-lt"/>
                      </a:endParaRPr>
                    </a:p>
                  </a:txBody>
                  <a:tcPr anchor="ctr"/>
                </a:tc>
                <a:tc>
                  <a:txBody>
                    <a:bodyPr/>
                    <a:lstStyle/>
                    <a:p>
                      <a:r>
                        <a:rPr lang="en-AU" sz="1100" dirty="0">
                          <a:latin typeface="+mn-lt"/>
                        </a:rPr>
                        <a:t>UC2: Incident prediction for Villawood Facility by incident type</a:t>
                      </a:r>
                    </a:p>
                  </a:txBody>
                  <a:tcPr anchor="ctr"/>
                </a:tc>
                <a:tc>
                  <a:txBody>
                    <a:bodyPr/>
                    <a:lstStyle/>
                    <a:p>
                      <a:pPr lvl="0">
                        <a:buNone/>
                      </a:pPr>
                      <a:r>
                        <a:rPr lang="en-AU" sz="1100" b="0" i="0" u="none" strike="noStrike" noProof="0" dirty="0">
                          <a:latin typeface="+mn-lt"/>
                        </a:rPr>
                        <a:t>This model predicts the probability of an incident occurring in the next 24 hours and its l</a:t>
                      </a:r>
                      <a:r>
                        <a:rPr lang="en-AU" sz="1100" b="0" i="0" u="none" strike="noStrike" noProof="0" dirty="0">
                          <a:solidFill>
                            <a:srgbClr val="000000"/>
                          </a:solidFill>
                          <a:latin typeface="+mn-lt"/>
                        </a:rPr>
                        <a:t>evel of severity  </a:t>
                      </a:r>
                      <a:r>
                        <a:rPr lang="en-AU" sz="1100" b="0" i="0" u="none" strike="noStrike" noProof="0" dirty="0">
                          <a:latin typeface="+mn-lt"/>
                        </a:rPr>
                        <a:t>(minor, major, or critical) for a detention centre by incident type </a:t>
                      </a:r>
                      <a:endParaRPr lang="en-US" sz="1600" dirty="0">
                        <a:latin typeface="+mn-lt"/>
                      </a:endParaRPr>
                    </a:p>
                  </a:txBody>
                  <a:tcPr anchor="ctr"/>
                </a:tc>
                <a:extLst>
                  <a:ext uri="{0D108BD9-81ED-4DB2-BD59-A6C34878D82A}">
                    <a16:rowId xmlns:a16="http://schemas.microsoft.com/office/drawing/2014/main" val="1905109694"/>
                  </a:ext>
                </a:extLst>
              </a:tr>
              <a:tr h="1062771">
                <a:tc>
                  <a:txBody>
                    <a:bodyPr/>
                    <a:lstStyle/>
                    <a:p>
                      <a:r>
                        <a:rPr lang="en-AU" sz="1100">
                          <a:latin typeface="+mn-lt"/>
                        </a:rPr>
                        <a:t>UC2</a:t>
                      </a:r>
                    </a:p>
                  </a:txBody>
                  <a:tcPr anchor="ctr"/>
                </a:tc>
                <a:tc>
                  <a:txBody>
                    <a:bodyPr/>
                    <a:lstStyle/>
                    <a:p>
                      <a:r>
                        <a:rPr lang="en-AU" sz="1100" dirty="0">
                          <a:latin typeface="+mn-lt"/>
                        </a:rPr>
                        <a:t>ML-</a:t>
                      </a:r>
                      <a:r>
                        <a:rPr lang="en-AU" sz="1100" dirty="0" err="1">
                          <a:latin typeface="+mn-lt"/>
                        </a:rPr>
                        <a:t>XGBoost</a:t>
                      </a:r>
                      <a:r>
                        <a:rPr lang="en-AU" sz="1100" dirty="0">
                          <a:latin typeface="+mn-lt"/>
                        </a:rPr>
                        <a:t>-Predicting-Incidents-</a:t>
                      </a:r>
                      <a:r>
                        <a:rPr lang="en-AU" sz="1100" dirty="0" err="1">
                          <a:latin typeface="+mn-lt"/>
                        </a:rPr>
                        <a:t>Individual_Level</a:t>
                      </a:r>
                      <a:endParaRPr lang="en-AU" sz="1100" dirty="0">
                        <a:latin typeface="+mn-lt"/>
                      </a:endParaRPr>
                    </a:p>
                  </a:txBody>
                  <a:tcPr anchor="ctr"/>
                </a:tc>
                <a:tc>
                  <a:txBody>
                    <a:bodyPr/>
                    <a:lstStyle/>
                    <a:p>
                      <a:r>
                        <a:rPr lang="en-AU" sz="1100" dirty="0">
                          <a:latin typeface="+mn-lt"/>
                        </a:rPr>
                        <a:t>UC2: Incident prediction at individual detainee level</a:t>
                      </a:r>
                    </a:p>
                  </a:txBody>
                  <a:tcPr anchor="ctr"/>
                </a:tc>
                <a:tc>
                  <a:txBody>
                    <a:bodyPr/>
                    <a:lstStyle/>
                    <a:p>
                      <a:r>
                        <a:rPr lang="en-AU" sz="1100" dirty="0">
                          <a:latin typeface="+mn-lt"/>
                        </a:rPr>
                        <a:t>This model </a:t>
                      </a:r>
                      <a:r>
                        <a:rPr lang="en-AU" sz="1100" b="0" i="0" u="none" strike="noStrike" noProof="0" dirty="0">
                          <a:latin typeface="+mn-lt"/>
                        </a:rPr>
                        <a:t> predicts for each individual the estimated incident date and the level  of severity of this particular incident</a:t>
                      </a:r>
                      <a:endParaRPr lang="en-AU" sz="1100" dirty="0">
                        <a:latin typeface="+mn-lt"/>
                      </a:endParaRPr>
                    </a:p>
                  </a:txBody>
                  <a:tcPr anchor="ctr"/>
                </a:tc>
                <a:extLst>
                  <a:ext uri="{0D108BD9-81ED-4DB2-BD59-A6C34878D82A}">
                    <a16:rowId xmlns:a16="http://schemas.microsoft.com/office/drawing/2014/main" val="197776672"/>
                  </a:ext>
                </a:extLst>
              </a:tr>
            </a:tbl>
          </a:graphicData>
        </a:graphic>
      </p:graphicFrame>
    </p:spTree>
    <p:extLst>
      <p:ext uri="{BB962C8B-B14F-4D97-AF65-F5344CB8AC3E}">
        <p14:creationId xmlns:p14="http://schemas.microsoft.com/office/powerpoint/2010/main" val="1071562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E214A-2B89-C1F9-1F48-04D4B3988009}"/>
              </a:ext>
            </a:extLst>
          </p:cNvPr>
          <p:cNvSpPr>
            <a:spLocks noGrp="1"/>
          </p:cNvSpPr>
          <p:nvPr>
            <p:ph type="title"/>
          </p:nvPr>
        </p:nvSpPr>
        <p:spPr/>
        <p:txBody>
          <a:bodyPr/>
          <a:lstStyle/>
          <a:p>
            <a:r>
              <a:rPr lang="en-AU"/>
              <a:t>Model performance</a:t>
            </a:r>
          </a:p>
        </p:txBody>
      </p:sp>
      <p:sp>
        <p:nvSpPr>
          <p:cNvPr id="3" name="Text Placeholder 2">
            <a:extLst>
              <a:ext uri="{FF2B5EF4-FFF2-40B4-BE49-F238E27FC236}">
                <a16:creationId xmlns:a16="http://schemas.microsoft.com/office/drawing/2014/main" id="{F2A8F3D5-DC54-DA1E-33C8-72110F4641F0}"/>
              </a:ext>
            </a:extLst>
          </p:cNvPr>
          <p:cNvSpPr>
            <a:spLocks noGrp="1"/>
          </p:cNvSpPr>
          <p:nvPr>
            <p:ph type="body" sz="quarter" idx="11"/>
          </p:nvPr>
        </p:nvSpPr>
        <p:spPr/>
        <p:txBody>
          <a:bodyPr/>
          <a:lstStyle/>
          <a:p>
            <a:r>
              <a:rPr lang="en-AU" dirty="0"/>
              <a:t>Performance metrics for each model are provided below</a:t>
            </a:r>
          </a:p>
        </p:txBody>
      </p:sp>
      <p:graphicFrame>
        <p:nvGraphicFramePr>
          <p:cNvPr id="5" name="Table 4">
            <a:extLst>
              <a:ext uri="{FF2B5EF4-FFF2-40B4-BE49-F238E27FC236}">
                <a16:creationId xmlns:a16="http://schemas.microsoft.com/office/drawing/2014/main" id="{0C85FD07-74EC-196E-D9B8-8E3CC1E8FF88}"/>
              </a:ext>
            </a:extLst>
          </p:cNvPr>
          <p:cNvGraphicFramePr>
            <a:graphicFrameLocks noGrp="1"/>
          </p:cNvGraphicFramePr>
          <p:nvPr>
            <p:extLst/>
          </p:nvPr>
        </p:nvGraphicFramePr>
        <p:xfrm>
          <a:off x="404813" y="1916832"/>
          <a:ext cx="11342465" cy="3790632"/>
        </p:xfrm>
        <a:graphic>
          <a:graphicData uri="http://schemas.openxmlformats.org/drawingml/2006/table">
            <a:tbl>
              <a:tblPr firstRow="1" bandRow="1">
                <a:tableStyleId>{5C22544A-7EE6-4342-B048-85BDC9FD1C3A}</a:tableStyleId>
              </a:tblPr>
              <a:tblGrid>
                <a:gridCol w="688284">
                  <a:extLst>
                    <a:ext uri="{9D8B030D-6E8A-4147-A177-3AD203B41FA5}">
                      <a16:colId xmlns:a16="http://schemas.microsoft.com/office/drawing/2014/main" val="3736507077"/>
                    </a:ext>
                  </a:extLst>
                </a:gridCol>
                <a:gridCol w="4781697">
                  <a:extLst>
                    <a:ext uri="{9D8B030D-6E8A-4147-A177-3AD203B41FA5}">
                      <a16:colId xmlns:a16="http://schemas.microsoft.com/office/drawing/2014/main" val="1319829872"/>
                    </a:ext>
                  </a:extLst>
                </a:gridCol>
                <a:gridCol w="1468122">
                  <a:extLst>
                    <a:ext uri="{9D8B030D-6E8A-4147-A177-3AD203B41FA5}">
                      <a16:colId xmlns:a16="http://schemas.microsoft.com/office/drawing/2014/main" val="4145592788"/>
                    </a:ext>
                  </a:extLst>
                </a:gridCol>
                <a:gridCol w="1101092">
                  <a:extLst>
                    <a:ext uri="{9D8B030D-6E8A-4147-A177-3AD203B41FA5}">
                      <a16:colId xmlns:a16="http://schemas.microsoft.com/office/drawing/2014/main" val="4171583733"/>
                    </a:ext>
                  </a:extLst>
                </a:gridCol>
                <a:gridCol w="1981965">
                  <a:extLst>
                    <a:ext uri="{9D8B030D-6E8A-4147-A177-3AD203B41FA5}">
                      <a16:colId xmlns:a16="http://schemas.microsoft.com/office/drawing/2014/main" val="2357306609"/>
                    </a:ext>
                  </a:extLst>
                </a:gridCol>
                <a:gridCol w="1321305">
                  <a:extLst>
                    <a:ext uri="{9D8B030D-6E8A-4147-A177-3AD203B41FA5}">
                      <a16:colId xmlns:a16="http://schemas.microsoft.com/office/drawing/2014/main" val="2421021926"/>
                    </a:ext>
                  </a:extLst>
                </a:gridCol>
              </a:tblGrid>
              <a:tr h="947658">
                <a:tc>
                  <a:txBody>
                    <a:bodyPr/>
                    <a:lstStyle/>
                    <a:p>
                      <a:r>
                        <a:rPr lang="en-AU" sz="1100">
                          <a:latin typeface="+mn-lt"/>
                        </a:rPr>
                        <a:t>Use Case</a:t>
                      </a:r>
                    </a:p>
                  </a:txBody>
                  <a:tcPr anchor="ctr"/>
                </a:tc>
                <a:tc>
                  <a:txBody>
                    <a:bodyPr/>
                    <a:lstStyle/>
                    <a:p>
                      <a:r>
                        <a:rPr lang="en-AU" sz="1100">
                          <a:latin typeface="+mn-lt"/>
                        </a:rPr>
                        <a:t>Notebook</a:t>
                      </a:r>
                    </a:p>
                  </a:txBody>
                  <a:tcPr anchor="ctr"/>
                </a:tc>
                <a:tc>
                  <a:txBody>
                    <a:bodyPr/>
                    <a:lstStyle/>
                    <a:p>
                      <a:r>
                        <a:rPr lang="en-AU" sz="1100">
                          <a:latin typeface="+mn-lt"/>
                        </a:rPr>
                        <a:t>RMSE</a:t>
                      </a:r>
                    </a:p>
                  </a:txBody>
                  <a:tcPr anchor="ctr"/>
                </a:tc>
                <a:tc>
                  <a:txBody>
                    <a:bodyPr/>
                    <a:lstStyle/>
                    <a:p>
                      <a:pPr lvl="0">
                        <a:buNone/>
                      </a:pPr>
                      <a:r>
                        <a:rPr lang="en-AU" sz="1100" b="1" i="0" u="none" strike="noStrike" noProof="0">
                          <a:latin typeface="+mn-lt"/>
                        </a:rPr>
                        <a:t>R²</a:t>
                      </a:r>
                      <a:endParaRPr lang="en-US" sz="1100">
                        <a:latin typeface="+mn-lt"/>
                      </a:endParaRPr>
                    </a:p>
                  </a:txBody>
                  <a:tcPr anchor="ctr"/>
                </a:tc>
                <a:tc>
                  <a:txBody>
                    <a:bodyPr/>
                    <a:lstStyle/>
                    <a:p>
                      <a:pPr lvl="0">
                        <a:buNone/>
                      </a:pPr>
                      <a:r>
                        <a:rPr lang="en-AU" sz="1100" b="0" i="0" u="none" strike="noStrike" noProof="0">
                          <a:latin typeface="+mn-lt"/>
                        </a:rPr>
                        <a:t>MSE</a:t>
                      </a:r>
                      <a:endParaRPr lang="en-US" sz="1100">
                        <a:latin typeface="+mn-lt"/>
                      </a:endParaRPr>
                    </a:p>
                  </a:txBody>
                  <a:tcPr anchor="ctr"/>
                </a:tc>
                <a:tc>
                  <a:txBody>
                    <a:bodyPr/>
                    <a:lstStyle/>
                    <a:p>
                      <a:pPr lvl="0">
                        <a:buNone/>
                      </a:pPr>
                      <a:r>
                        <a:rPr lang="en-AU" sz="1100" b="0" i="0" u="none" strike="noStrike" noProof="0">
                          <a:latin typeface="+mn-lt"/>
                        </a:rPr>
                        <a:t>MAE</a:t>
                      </a:r>
                      <a:endParaRPr lang="en-US" sz="1100">
                        <a:latin typeface="+mn-lt"/>
                      </a:endParaRPr>
                    </a:p>
                  </a:txBody>
                  <a:tcPr anchor="ctr"/>
                </a:tc>
                <a:extLst>
                  <a:ext uri="{0D108BD9-81ED-4DB2-BD59-A6C34878D82A}">
                    <a16:rowId xmlns:a16="http://schemas.microsoft.com/office/drawing/2014/main" val="3877929960"/>
                  </a:ext>
                </a:extLst>
              </a:tr>
              <a:tr h="947658">
                <a:tc>
                  <a:txBody>
                    <a:bodyPr/>
                    <a:lstStyle/>
                    <a:p>
                      <a:r>
                        <a:rPr lang="en-AU" sz="1100" dirty="0">
                          <a:latin typeface="+mn-lt"/>
                        </a:rPr>
                        <a:t>UC2</a:t>
                      </a:r>
                    </a:p>
                  </a:txBody>
                  <a:tcPr anchor="ctr"/>
                </a:tc>
                <a:tc>
                  <a:txBody>
                    <a:bodyPr/>
                    <a:lstStyle/>
                    <a:p>
                      <a:r>
                        <a:rPr lang="en-AU" sz="1100" dirty="0">
                          <a:latin typeface="+mn-lt"/>
                        </a:rPr>
                        <a:t>ML-Incidents-Prediction-with-</a:t>
                      </a:r>
                      <a:r>
                        <a:rPr lang="en-AU" sz="1100" dirty="0" err="1">
                          <a:latin typeface="+mn-lt"/>
                        </a:rPr>
                        <a:t>XGBoost_all_Facilities</a:t>
                      </a:r>
                      <a:endParaRPr lang="en-AU" sz="1100" dirty="0">
                        <a:latin typeface="+mn-lt"/>
                      </a:endParaRPr>
                    </a:p>
                  </a:txBody>
                  <a:tcPr anchor="ctr"/>
                </a:tc>
                <a:tc>
                  <a:txBody>
                    <a:bodyPr/>
                    <a:lstStyle/>
                    <a:p>
                      <a:pPr lvl="0">
                        <a:buNone/>
                      </a:pPr>
                      <a:r>
                        <a:rPr lang="en-AU" sz="1100" b="0" i="0" u="none" strike="noStrike" noProof="0" dirty="0">
                          <a:latin typeface="+mn-lt"/>
                        </a:rPr>
                        <a:t>0.5211</a:t>
                      </a:r>
                      <a:endParaRPr lang="en-US" sz="1100" dirty="0">
                        <a:latin typeface="+mn-lt"/>
                      </a:endParaRPr>
                    </a:p>
                  </a:txBody>
                  <a:tcPr anchor="ctr"/>
                </a:tc>
                <a:tc>
                  <a:txBody>
                    <a:bodyPr/>
                    <a:lstStyle/>
                    <a:p>
                      <a:pPr lvl="0">
                        <a:buNone/>
                      </a:pPr>
                      <a:r>
                        <a:rPr lang="en-AU" sz="1100" b="0" i="0" u="none" strike="noStrike" noProof="0" dirty="0">
                          <a:latin typeface="+mn-lt"/>
                        </a:rPr>
                        <a:t>0.4388</a:t>
                      </a:r>
                      <a:endParaRPr lang="en-US" sz="1100" dirty="0">
                        <a:latin typeface="+mn-lt"/>
                      </a:endParaRPr>
                    </a:p>
                  </a:txBody>
                  <a:tcPr anchor="ctr"/>
                </a:tc>
                <a:tc>
                  <a:txBody>
                    <a:bodyPr/>
                    <a:lstStyle/>
                    <a:p>
                      <a:pPr lvl="0">
                        <a:buNone/>
                      </a:pPr>
                      <a:r>
                        <a:rPr lang="en-AU" sz="1100" b="0" i="0" u="none" strike="noStrike" noProof="0" dirty="0">
                          <a:latin typeface="+mn-lt"/>
                        </a:rPr>
                        <a:t>0.2715</a:t>
                      </a:r>
                      <a:endParaRPr lang="en-US" sz="1100" dirty="0">
                        <a:latin typeface="+mn-lt"/>
                      </a:endParaRPr>
                    </a:p>
                  </a:txBody>
                  <a:tcPr anchor="ctr"/>
                </a:tc>
                <a:tc>
                  <a:txBody>
                    <a:bodyPr/>
                    <a:lstStyle/>
                    <a:p>
                      <a:pPr lvl="0">
                        <a:buNone/>
                      </a:pPr>
                      <a:r>
                        <a:rPr lang="en-AU" sz="1100" b="0" i="0" u="none" strike="noStrike" noProof="0" dirty="0">
                          <a:latin typeface="+mn-lt"/>
                        </a:rPr>
                        <a:t>0.3494</a:t>
                      </a:r>
                      <a:endParaRPr lang="en-US" sz="1100" dirty="0">
                        <a:latin typeface="+mn-lt"/>
                      </a:endParaRPr>
                    </a:p>
                  </a:txBody>
                  <a:tcPr anchor="ctr"/>
                </a:tc>
                <a:extLst>
                  <a:ext uri="{0D108BD9-81ED-4DB2-BD59-A6C34878D82A}">
                    <a16:rowId xmlns:a16="http://schemas.microsoft.com/office/drawing/2014/main" val="2718759794"/>
                  </a:ext>
                </a:extLst>
              </a:tr>
              <a:tr h="947658">
                <a:tc>
                  <a:txBody>
                    <a:bodyPr/>
                    <a:lstStyle/>
                    <a:p>
                      <a:r>
                        <a:rPr lang="en-AU" sz="1100">
                          <a:latin typeface="+mn-lt"/>
                        </a:rPr>
                        <a:t>UC2</a:t>
                      </a:r>
                    </a:p>
                  </a:txBody>
                  <a:tcPr anchor="ctr"/>
                </a:tc>
                <a:tc>
                  <a:txBody>
                    <a:bodyPr/>
                    <a:lstStyle/>
                    <a:p>
                      <a:r>
                        <a:rPr lang="en-AU" sz="1100" dirty="0">
                          <a:latin typeface="+mn-lt"/>
                        </a:rPr>
                        <a:t>ML-Incidents-Prediction-with-</a:t>
                      </a:r>
                      <a:r>
                        <a:rPr lang="en-AU" sz="1100" dirty="0" err="1">
                          <a:latin typeface="+mn-lt"/>
                        </a:rPr>
                        <a:t>XGBoost_Villawood_Facility</a:t>
                      </a:r>
                      <a:endParaRPr lang="en-AU" sz="1100" dirty="0">
                        <a:latin typeface="+mn-lt"/>
                      </a:endParaRPr>
                    </a:p>
                  </a:txBody>
                  <a:tcPr anchor="ctr"/>
                </a:tc>
                <a:tc>
                  <a:txBody>
                    <a:bodyPr/>
                    <a:lstStyle/>
                    <a:p>
                      <a:pPr lvl="0">
                        <a:buNone/>
                      </a:pPr>
                      <a:r>
                        <a:rPr lang="en-AU" sz="1100" b="0" i="0" u="none" strike="noStrike" noProof="0">
                          <a:latin typeface="+mn-lt"/>
                        </a:rPr>
                        <a:t>0.5643</a:t>
                      </a:r>
                      <a:endParaRPr lang="en-US" sz="1100">
                        <a:latin typeface="+mn-lt"/>
                      </a:endParaRPr>
                    </a:p>
                  </a:txBody>
                  <a:tcPr anchor="ctr"/>
                </a:tc>
                <a:tc>
                  <a:txBody>
                    <a:bodyPr/>
                    <a:lstStyle/>
                    <a:p>
                      <a:pPr lvl="0">
                        <a:buNone/>
                      </a:pPr>
                      <a:r>
                        <a:rPr lang="en-AU" sz="1100" b="0" i="0" u="none" strike="noStrike" noProof="0">
                          <a:latin typeface="+mn-lt"/>
                        </a:rPr>
                        <a:t>0.4570</a:t>
                      </a:r>
                      <a:endParaRPr lang="en-US" sz="1100">
                        <a:latin typeface="+mn-lt"/>
                      </a:endParaRPr>
                    </a:p>
                  </a:txBody>
                  <a:tcPr anchor="ctr"/>
                </a:tc>
                <a:tc>
                  <a:txBody>
                    <a:bodyPr/>
                    <a:lstStyle/>
                    <a:p>
                      <a:pPr lvl="0">
                        <a:buNone/>
                      </a:pPr>
                      <a:r>
                        <a:rPr lang="en-AU" sz="1100" b="0" i="0" u="none" strike="noStrike" noProof="0" dirty="0">
                          <a:latin typeface="+mn-lt"/>
                        </a:rPr>
                        <a:t>0.3185</a:t>
                      </a:r>
                      <a:endParaRPr lang="en-US" sz="1100" dirty="0">
                        <a:latin typeface="+mn-lt"/>
                      </a:endParaRPr>
                    </a:p>
                  </a:txBody>
                  <a:tcPr anchor="ctr"/>
                </a:tc>
                <a:tc>
                  <a:txBody>
                    <a:bodyPr/>
                    <a:lstStyle/>
                    <a:p>
                      <a:pPr lvl="0">
                        <a:buNone/>
                      </a:pPr>
                      <a:r>
                        <a:rPr lang="en-AU" sz="1100" b="0" i="0" u="none" strike="noStrike" noProof="0">
                          <a:latin typeface="+mn-lt"/>
                        </a:rPr>
                        <a:t>0.2989</a:t>
                      </a:r>
                      <a:endParaRPr lang="en-US" sz="1100">
                        <a:latin typeface="+mn-lt"/>
                      </a:endParaRPr>
                    </a:p>
                  </a:txBody>
                  <a:tcPr anchor="ctr"/>
                </a:tc>
                <a:extLst>
                  <a:ext uri="{0D108BD9-81ED-4DB2-BD59-A6C34878D82A}">
                    <a16:rowId xmlns:a16="http://schemas.microsoft.com/office/drawing/2014/main" val="1666742793"/>
                  </a:ext>
                </a:extLst>
              </a:tr>
              <a:tr h="947658">
                <a:tc>
                  <a:txBody>
                    <a:bodyPr/>
                    <a:lstStyle/>
                    <a:p>
                      <a:r>
                        <a:rPr lang="en-AU" sz="1100">
                          <a:latin typeface="+mn-lt"/>
                        </a:rPr>
                        <a:t>UC2</a:t>
                      </a:r>
                    </a:p>
                  </a:txBody>
                  <a:tcPr anchor="ctr"/>
                </a:tc>
                <a:tc>
                  <a:txBody>
                    <a:bodyPr/>
                    <a:lstStyle/>
                    <a:p>
                      <a:r>
                        <a:rPr lang="en-AU" sz="1100">
                          <a:latin typeface="+mn-lt"/>
                        </a:rPr>
                        <a:t>ML-XGBoost-Predicting-Incidents-Individual_Level</a:t>
                      </a:r>
                    </a:p>
                  </a:txBody>
                  <a:tcPr anchor="ctr"/>
                </a:tc>
                <a:tc>
                  <a:txBody>
                    <a:bodyPr/>
                    <a:lstStyle/>
                    <a:p>
                      <a:pPr lvl="0">
                        <a:buNone/>
                      </a:pPr>
                      <a:r>
                        <a:rPr lang="en-AU" sz="1100" b="0" i="0" u="none" strike="noStrike" noProof="0">
                          <a:latin typeface="+mn-lt"/>
                        </a:rPr>
                        <a:t>0.4149</a:t>
                      </a:r>
                      <a:endParaRPr lang="en-US" sz="1100">
                        <a:latin typeface="+mn-lt"/>
                      </a:endParaRPr>
                    </a:p>
                  </a:txBody>
                  <a:tcPr anchor="ctr"/>
                </a:tc>
                <a:tc>
                  <a:txBody>
                    <a:bodyPr/>
                    <a:lstStyle/>
                    <a:p>
                      <a:pPr lvl="0">
                        <a:buNone/>
                      </a:pPr>
                      <a:r>
                        <a:rPr lang="en-AU" sz="1100" b="0" i="0" u="none" strike="noStrike" noProof="0">
                          <a:latin typeface="+mn-lt"/>
                        </a:rPr>
                        <a:t>-1.7613</a:t>
                      </a:r>
                      <a:endParaRPr lang="en-US" sz="1100">
                        <a:latin typeface="+mn-lt"/>
                      </a:endParaRPr>
                    </a:p>
                  </a:txBody>
                  <a:tcPr anchor="ctr"/>
                </a:tc>
                <a:tc>
                  <a:txBody>
                    <a:bodyPr/>
                    <a:lstStyle/>
                    <a:p>
                      <a:pPr lvl="0">
                        <a:buNone/>
                      </a:pPr>
                      <a:r>
                        <a:rPr lang="en-AU" sz="1100" b="0" i="0" u="none" strike="noStrike" noProof="0" dirty="0">
                          <a:latin typeface="+mn-lt"/>
                        </a:rPr>
                        <a:t>0.1721</a:t>
                      </a:r>
                      <a:endParaRPr lang="en-US" sz="1100" dirty="0">
                        <a:latin typeface="+mn-lt"/>
                      </a:endParaRPr>
                    </a:p>
                  </a:txBody>
                  <a:tcPr anchor="ctr"/>
                </a:tc>
                <a:tc>
                  <a:txBody>
                    <a:bodyPr/>
                    <a:lstStyle/>
                    <a:p>
                      <a:pPr lvl="0">
                        <a:buNone/>
                      </a:pPr>
                      <a:r>
                        <a:rPr lang="en-AU" sz="1100" b="0" i="0" u="none" strike="noStrike" noProof="0" dirty="0">
                          <a:latin typeface="+mn-lt"/>
                        </a:rPr>
                        <a:t>0.3653</a:t>
                      </a:r>
                      <a:endParaRPr lang="en-US" sz="1100" dirty="0">
                        <a:latin typeface="+mn-lt"/>
                      </a:endParaRPr>
                    </a:p>
                  </a:txBody>
                  <a:tcPr anchor="ctr"/>
                </a:tc>
                <a:extLst>
                  <a:ext uri="{0D108BD9-81ED-4DB2-BD59-A6C34878D82A}">
                    <a16:rowId xmlns:a16="http://schemas.microsoft.com/office/drawing/2014/main" val="1296497460"/>
                  </a:ext>
                </a:extLst>
              </a:tr>
            </a:tbl>
          </a:graphicData>
        </a:graphic>
      </p:graphicFrame>
      <p:sp>
        <p:nvSpPr>
          <p:cNvPr id="4" name="TextBox 3">
            <a:extLst>
              <a:ext uri="{FF2B5EF4-FFF2-40B4-BE49-F238E27FC236}">
                <a16:creationId xmlns:a16="http://schemas.microsoft.com/office/drawing/2014/main" id="{5388CE9F-B305-03AD-EDF3-9EDE2C1EE6BF}"/>
              </a:ext>
            </a:extLst>
          </p:cNvPr>
          <p:cNvSpPr txBox="1"/>
          <p:nvPr/>
        </p:nvSpPr>
        <p:spPr>
          <a:xfrm>
            <a:off x="404813" y="5784657"/>
            <a:ext cx="9964587" cy="276999"/>
          </a:xfrm>
          <a:prstGeom prst="rect">
            <a:avLst/>
          </a:prstGeom>
          <a:noFill/>
        </p:spPr>
        <p:txBody>
          <a:bodyPr wrap="none" rtlCol="0">
            <a:spAutoFit/>
          </a:bodyPr>
          <a:lstStyle/>
          <a:p>
            <a:r>
              <a:rPr lang="en-AU" sz="1100" dirty="0"/>
              <a:t>These metrics are standard Machine Learning model performance metrics and are explained in more detail in Appendix 3 </a:t>
            </a:r>
            <a:r>
              <a:rPr lang="en-AU" sz="1200" dirty="0"/>
              <a:t>Machine Learning Techniques</a:t>
            </a:r>
          </a:p>
        </p:txBody>
      </p:sp>
    </p:spTree>
    <p:extLst>
      <p:ext uri="{BB962C8B-B14F-4D97-AF65-F5344CB8AC3E}">
        <p14:creationId xmlns:p14="http://schemas.microsoft.com/office/powerpoint/2010/main" val="440795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972C-BA2A-8759-3D43-A09EB17C92BD}"/>
              </a:ext>
            </a:extLst>
          </p:cNvPr>
          <p:cNvSpPr>
            <a:spLocks noGrp="1"/>
          </p:cNvSpPr>
          <p:nvPr>
            <p:ph type="title"/>
          </p:nvPr>
        </p:nvSpPr>
        <p:spPr/>
        <p:txBody>
          <a:bodyPr/>
          <a:lstStyle/>
          <a:p>
            <a:r>
              <a:rPr lang="en-AU" dirty="0"/>
              <a:t>Uc2: Incident prediction at facilities</a:t>
            </a:r>
          </a:p>
        </p:txBody>
      </p:sp>
      <p:sp>
        <p:nvSpPr>
          <p:cNvPr id="5" name="Text Placeholder 4">
            <a:extLst>
              <a:ext uri="{FF2B5EF4-FFF2-40B4-BE49-F238E27FC236}">
                <a16:creationId xmlns:a16="http://schemas.microsoft.com/office/drawing/2014/main" id="{4175D274-5ADA-FAA7-66AD-4C030DE0E4FD}"/>
              </a:ext>
            </a:extLst>
          </p:cNvPr>
          <p:cNvSpPr>
            <a:spLocks noGrp="1"/>
          </p:cNvSpPr>
          <p:nvPr>
            <p:ph type="body" sz="quarter" idx="11"/>
          </p:nvPr>
        </p:nvSpPr>
        <p:spPr/>
        <p:txBody>
          <a:bodyPr/>
          <a:lstStyle/>
          <a:p>
            <a:r>
              <a:rPr lang="en-AU" dirty="0"/>
              <a:t>Model 1: Time series forecasting</a:t>
            </a:r>
          </a:p>
        </p:txBody>
      </p:sp>
      <p:sp>
        <p:nvSpPr>
          <p:cNvPr id="13" name="Text Placeholder 12">
            <a:extLst>
              <a:ext uri="{FF2B5EF4-FFF2-40B4-BE49-F238E27FC236}">
                <a16:creationId xmlns:a16="http://schemas.microsoft.com/office/drawing/2014/main" id="{D5D14470-7C69-F7B5-8160-8EE713A827E9}"/>
              </a:ext>
            </a:extLst>
          </p:cNvPr>
          <p:cNvSpPr>
            <a:spLocks noGrp="1"/>
          </p:cNvSpPr>
          <p:nvPr>
            <p:ph type="body" sz="quarter" idx="10"/>
          </p:nvPr>
        </p:nvSpPr>
        <p:spPr>
          <a:xfrm>
            <a:off x="404812" y="1888565"/>
            <a:ext cx="4279308" cy="4570674"/>
          </a:xfrm>
        </p:spPr>
        <p:txBody>
          <a:bodyPr vert="horz" lIns="0" tIns="0" rIns="0" bIns="0" rtlCol="0" anchor="t">
            <a:noAutofit/>
          </a:bodyPr>
          <a:lstStyle/>
          <a:p>
            <a:pPr marL="285750" indent="-285750">
              <a:buChar char="•"/>
            </a:pPr>
            <a:r>
              <a:rPr lang="en-AU" sz="1100" dirty="0">
                <a:ea typeface="+mn-lt"/>
                <a:cs typeface="+mn-lt"/>
              </a:rPr>
              <a:t>This model used data for the total number of daily incidents per day for each facility, as plotted in the top chart to the right</a:t>
            </a:r>
          </a:p>
          <a:p>
            <a:pPr marL="285750" indent="-285750">
              <a:buChar char="•"/>
            </a:pPr>
            <a:r>
              <a:rPr lang="en-AU" sz="1100" dirty="0">
                <a:ea typeface="+mn-lt"/>
                <a:cs typeface="+mn-lt"/>
              </a:rPr>
              <a:t>In this first chart, the visible errors in the dates were fixed by plotting data from 2017 to 2022, because there are some entry errors after 2022 and  before 2017.</a:t>
            </a:r>
            <a:endParaRPr lang="en-US" sz="1100" dirty="0"/>
          </a:p>
          <a:p>
            <a:pPr marL="285750" indent="-285750">
              <a:buChar char="•"/>
            </a:pPr>
            <a:r>
              <a:rPr lang="en-AU" sz="1100" dirty="0">
                <a:ea typeface="+mn-lt"/>
                <a:cs typeface="+mn-lt"/>
              </a:rPr>
              <a:t>Lagging a time series means to shift its values forward one or more-time steps, or equivalently, to shift the times in its index backward one or more steps. In either case, the effect is that the observations in the lagged series will appear to have. </a:t>
            </a:r>
          </a:p>
          <a:p>
            <a:pPr marL="285750" indent="-285750">
              <a:buChar char="•"/>
            </a:pPr>
            <a:r>
              <a:rPr lang="en-AU" sz="1100" dirty="0">
                <a:ea typeface="+mn-lt"/>
                <a:cs typeface="+mn-lt"/>
              </a:rPr>
              <a:t>The Dickey–Fuller Test tests the null hypothesis that a unit root is present in an autoregressive time series model.</a:t>
            </a:r>
            <a:endParaRPr lang="en-AU" sz="1100" dirty="0"/>
          </a:p>
          <a:p>
            <a:pPr marL="285750" indent="-285750">
              <a:buChar char="•"/>
            </a:pPr>
            <a:r>
              <a:rPr lang="en-AU" sz="1100" dirty="0">
                <a:ea typeface="+mn-lt"/>
                <a:cs typeface="+mn-lt"/>
              </a:rPr>
              <a:t>From the last two charts we can find that lags 1,6,7,8 are the most effective lags to our data, and will be extracted to be features to train  model ( points 1,6,7 &amp; 8 in both graphs are the highest point and at the same time they're close to point 0, this means that they are correlated either directly or indirectly to our target)</a:t>
            </a:r>
            <a:endParaRPr lang="en-AU" sz="1100" dirty="0"/>
          </a:p>
        </p:txBody>
      </p:sp>
      <p:pic>
        <p:nvPicPr>
          <p:cNvPr id="7" name="Picture 6" descr="Graphical user interface, chart&#10;&#10;Description automatically generated">
            <a:extLst>
              <a:ext uri="{FF2B5EF4-FFF2-40B4-BE49-F238E27FC236}">
                <a16:creationId xmlns:a16="http://schemas.microsoft.com/office/drawing/2014/main" id="{1843D770-E6E5-1A6B-EE41-61B310079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4534" y="1236166"/>
            <a:ext cx="6677376" cy="2681461"/>
          </a:xfrm>
          <a:prstGeom prst="rect">
            <a:avLst/>
          </a:prstGeom>
          <a:noFill/>
          <a:ln w="190500" cap="rnd">
            <a:noFill/>
          </a:ln>
          <a:effectLst/>
          <a:scene3d>
            <a:camera prst="orthographicFront"/>
            <a:lightRig rig="twoPt" dir="t">
              <a:rot lat="0" lon="0" rev="7800000"/>
            </a:lightRig>
          </a:scene3d>
          <a:sp3d contourW="6350">
            <a:contourClr>
              <a:srgbClr val="C0C0C0"/>
            </a:contourClr>
          </a:sp3d>
        </p:spPr>
      </p:pic>
      <p:pic>
        <p:nvPicPr>
          <p:cNvPr id="14" name="Picture 2">
            <a:extLst>
              <a:ext uri="{FF2B5EF4-FFF2-40B4-BE49-F238E27FC236}">
                <a16:creationId xmlns:a16="http://schemas.microsoft.com/office/drawing/2014/main" id="{E55BC2FD-B89E-5ED2-9318-1982D43DCE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699" y="4176080"/>
            <a:ext cx="5072327" cy="2283159"/>
          </a:xfrm>
          <a:prstGeom prst="rect">
            <a:avLst/>
          </a:prstGeom>
          <a:noFill/>
          <a:ln w="190500" cap="rnd">
            <a:noFill/>
          </a:ln>
          <a:effectLst/>
          <a:scene3d>
            <a:camera prst="orthographicFront"/>
            <a:lightRig rig="twoPt" dir="t">
              <a:rot lat="0" lon="0" rev="7800000"/>
            </a:lightRig>
          </a:scene3d>
          <a:sp3d contourW="6350">
            <a:contourClr>
              <a:srgbClr val="C0C0C0"/>
            </a:contourClr>
          </a:sp3d>
        </p:spPr>
      </p:pic>
    </p:spTree>
    <p:extLst>
      <p:ext uri="{BB962C8B-B14F-4D97-AF65-F5344CB8AC3E}">
        <p14:creationId xmlns:p14="http://schemas.microsoft.com/office/powerpoint/2010/main" val="873038523"/>
      </p:ext>
    </p:extLst>
  </p:cSld>
  <p:clrMapOvr>
    <a:masterClrMapping/>
  </p:clrMapOvr>
  <p:extLst mod="1">
    <p:ext uri="{6950BFC3-D8DA-4A85-94F7-54DA5524770B}">
      <p188:commentRel xmlns:p188="http://schemas.microsoft.com/office/powerpoint/2018/8/main" xmlns="" r:id="rId4"/>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972C-BA2A-8759-3D43-A09EB17C92BD}"/>
              </a:ext>
            </a:extLst>
          </p:cNvPr>
          <p:cNvSpPr>
            <a:spLocks noGrp="1"/>
          </p:cNvSpPr>
          <p:nvPr>
            <p:ph type="title"/>
          </p:nvPr>
        </p:nvSpPr>
        <p:spPr/>
        <p:txBody>
          <a:bodyPr/>
          <a:lstStyle/>
          <a:p>
            <a:r>
              <a:rPr lang="en-AU"/>
              <a:t>Uc2: Incident prediction at facilities</a:t>
            </a:r>
          </a:p>
        </p:txBody>
      </p:sp>
      <p:sp>
        <p:nvSpPr>
          <p:cNvPr id="5" name="Text Placeholder 4">
            <a:extLst>
              <a:ext uri="{FF2B5EF4-FFF2-40B4-BE49-F238E27FC236}">
                <a16:creationId xmlns:a16="http://schemas.microsoft.com/office/drawing/2014/main" id="{4175D274-5ADA-FAA7-66AD-4C030DE0E4FD}"/>
              </a:ext>
            </a:extLst>
          </p:cNvPr>
          <p:cNvSpPr>
            <a:spLocks noGrp="1"/>
          </p:cNvSpPr>
          <p:nvPr>
            <p:ph type="body" sz="quarter" idx="11"/>
          </p:nvPr>
        </p:nvSpPr>
        <p:spPr/>
        <p:txBody>
          <a:bodyPr/>
          <a:lstStyle/>
          <a:p>
            <a:r>
              <a:rPr lang="en-AU"/>
              <a:t>Model 1: Time series forecasting</a:t>
            </a:r>
          </a:p>
        </p:txBody>
      </p:sp>
      <p:sp>
        <p:nvSpPr>
          <p:cNvPr id="13" name="Text Placeholder 12">
            <a:extLst>
              <a:ext uri="{FF2B5EF4-FFF2-40B4-BE49-F238E27FC236}">
                <a16:creationId xmlns:a16="http://schemas.microsoft.com/office/drawing/2014/main" id="{BFCD61A8-54D1-8D22-A395-E81EBFBD72F8}"/>
              </a:ext>
            </a:extLst>
          </p:cNvPr>
          <p:cNvSpPr>
            <a:spLocks noGrp="1"/>
          </p:cNvSpPr>
          <p:nvPr>
            <p:ph type="body" sz="quarter" idx="10"/>
          </p:nvPr>
        </p:nvSpPr>
        <p:spPr>
          <a:xfrm>
            <a:off x="404813" y="1857178"/>
            <a:ext cx="3899409" cy="4570674"/>
          </a:xfrm>
        </p:spPr>
        <p:txBody>
          <a:bodyPr vert="horz" lIns="0" tIns="0" rIns="0" bIns="0" rtlCol="0" anchor="t">
            <a:noAutofit/>
          </a:bodyPr>
          <a:lstStyle/>
          <a:p>
            <a:pPr marL="171450" indent="-171450">
              <a:buFont typeface="Arial" panose="020B0604020202020204" pitchFamily="34" charset="0"/>
              <a:buChar char="•"/>
            </a:pPr>
            <a:r>
              <a:rPr lang="en-AU" sz="1100" dirty="0">
                <a:ea typeface="+mn-lt"/>
                <a:cs typeface="+mn-lt"/>
              </a:rPr>
              <a:t>For all facilities Model 1  predicts the count of incidents occurring in the next 24 hours and its corresponding Level of severity (the features </a:t>
            </a:r>
            <a:r>
              <a:rPr lang="en-AU" sz="1100" dirty="0" err="1">
                <a:ea typeface="+mn-lt"/>
                <a:cs typeface="+mn-lt"/>
              </a:rPr>
              <a:t>Incidents_count</a:t>
            </a:r>
            <a:r>
              <a:rPr lang="en-AU" sz="1100" dirty="0">
                <a:ea typeface="+mn-lt"/>
                <a:cs typeface="+mn-lt"/>
              </a:rPr>
              <a:t> and </a:t>
            </a:r>
            <a:r>
              <a:rPr lang="en-AU" sz="1100" dirty="0" err="1">
                <a:ea typeface="+mn-lt"/>
                <a:cs typeface="+mn-lt"/>
              </a:rPr>
              <a:t>IncidentLevel</a:t>
            </a:r>
            <a:r>
              <a:rPr lang="en-AU" sz="1100" dirty="0">
                <a:ea typeface="+mn-lt"/>
                <a:cs typeface="+mn-lt"/>
              </a:rPr>
              <a:t>)</a:t>
            </a:r>
            <a:endParaRPr lang="en-AU" sz="1100" dirty="0"/>
          </a:p>
          <a:p>
            <a:pPr marL="171450" indent="-171450">
              <a:buFont typeface="Arial" panose="020B0604020202020204" pitchFamily="34" charset="0"/>
              <a:buChar char="•"/>
            </a:pPr>
            <a:r>
              <a:rPr lang="en-AU" sz="1100" dirty="0"/>
              <a:t>Feature Engineering was undertaken as follows - from the first chart each feature has a "Weight" that represents how much important a feature has, and this is sorted from the most important column at the top, and vice versa, so the most important features are for example: </a:t>
            </a:r>
            <a:r>
              <a:rPr lang="en-AU" sz="1100" dirty="0" err="1"/>
              <a:t>dayofyear</a:t>
            </a:r>
            <a:r>
              <a:rPr lang="en-AU" sz="1100" dirty="0"/>
              <a:t>, </a:t>
            </a:r>
            <a:r>
              <a:rPr lang="en-AU" sz="1100" dirty="0" err="1"/>
              <a:t>dayofmonth</a:t>
            </a:r>
            <a:r>
              <a:rPr lang="en-AU" sz="1100" dirty="0"/>
              <a:t>, lag_6, lag_1, lag_7, lag_8.</a:t>
            </a:r>
          </a:p>
          <a:p>
            <a:pPr marL="171450" indent="-171450">
              <a:buFont typeface="Arial" panose="020B0604020202020204" pitchFamily="34" charset="0"/>
              <a:buChar char="•"/>
            </a:pPr>
            <a:r>
              <a:rPr lang="en-AU" sz="1100" dirty="0"/>
              <a:t>Visualizing the differences between Actual and Predicted data is demonstrated in the second chart, we can find that our model gives realistic predictions, as the predictions (the orange line) do not differ that greatly from the actual values (the blue line)</a:t>
            </a:r>
          </a:p>
          <a:p>
            <a:pPr marL="342900" indent="-342900">
              <a:buChar char="•"/>
            </a:pPr>
            <a:endParaRPr lang="en-AU" sz="1100" dirty="0"/>
          </a:p>
        </p:txBody>
      </p:sp>
      <p:sp>
        <p:nvSpPr>
          <p:cNvPr id="6" name="Text Placeholder 3">
            <a:extLst>
              <a:ext uri="{FF2B5EF4-FFF2-40B4-BE49-F238E27FC236}">
                <a16:creationId xmlns:a16="http://schemas.microsoft.com/office/drawing/2014/main" id="{E1518FEE-F91A-CDB6-659C-FFFA0EFC17BB}"/>
              </a:ext>
            </a:extLst>
          </p:cNvPr>
          <p:cNvSpPr txBox="1">
            <a:spLocks/>
          </p:cNvSpPr>
          <p:nvPr/>
        </p:nvSpPr>
        <p:spPr>
          <a:xfrm>
            <a:off x="11375480" y="2611621"/>
            <a:ext cx="935485" cy="234212"/>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100" dirty="0"/>
              <a:t>Variable importance</a:t>
            </a:r>
          </a:p>
        </p:txBody>
      </p:sp>
      <p:sp>
        <p:nvSpPr>
          <p:cNvPr id="10" name="Text Placeholder 3">
            <a:extLst>
              <a:ext uri="{FF2B5EF4-FFF2-40B4-BE49-F238E27FC236}">
                <a16:creationId xmlns:a16="http://schemas.microsoft.com/office/drawing/2014/main" id="{DBE24249-734E-489B-FC85-F35380F2BFF7}"/>
              </a:ext>
            </a:extLst>
          </p:cNvPr>
          <p:cNvSpPr txBox="1">
            <a:spLocks/>
          </p:cNvSpPr>
          <p:nvPr/>
        </p:nvSpPr>
        <p:spPr>
          <a:xfrm>
            <a:off x="11375481" y="5116795"/>
            <a:ext cx="935485" cy="234212"/>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100"/>
              <a:t>Predictions</a:t>
            </a:r>
          </a:p>
        </p:txBody>
      </p:sp>
      <p:pic>
        <p:nvPicPr>
          <p:cNvPr id="3" name="Picture 2">
            <a:extLst>
              <a:ext uri="{FF2B5EF4-FFF2-40B4-BE49-F238E27FC236}">
                <a16:creationId xmlns:a16="http://schemas.microsoft.com/office/drawing/2014/main" id="{9078E4E0-0966-43F9-9C07-EDD10C4E18B1}"/>
              </a:ext>
            </a:extLst>
          </p:cNvPr>
          <p:cNvPicPr>
            <a:picLocks noChangeAspect="1"/>
          </p:cNvPicPr>
          <p:nvPr/>
        </p:nvPicPr>
        <p:blipFill>
          <a:blip r:embed="rId2"/>
          <a:stretch>
            <a:fillRect/>
          </a:stretch>
        </p:blipFill>
        <p:spPr>
          <a:xfrm>
            <a:off x="4304222" y="4311609"/>
            <a:ext cx="6873353" cy="2338494"/>
          </a:xfrm>
          <a:prstGeom prst="rect">
            <a:avLst/>
          </a:prstGeom>
          <a:solidFill>
            <a:srgbClr val="FFFFFF">
              <a:shade val="85000"/>
            </a:srgbClr>
          </a:solidFill>
          <a:ln w="190500" cap="rnd">
            <a:solidFill>
              <a:srgbClr val="FFFFFF"/>
            </a:solidFill>
          </a:ln>
          <a:effectLst/>
          <a:scene3d>
            <a:camera prst="orthographicFront"/>
            <a:lightRig rig="twoPt" dir="t">
              <a:rot lat="0" lon="0" rev="7800000"/>
            </a:lightRig>
          </a:scene3d>
          <a:sp3d contourW="6350">
            <a:contourClr>
              <a:srgbClr val="C0C0C0"/>
            </a:contourClr>
          </a:sp3d>
        </p:spPr>
      </p:pic>
      <p:pic>
        <p:nvPicPr>
          <p:cNvPr id="4" name="Picture 3">
            <a:extLst>
              <a:ext uri="{FF2B5EF4-FFF2-40B4-BE49-F238E27FC236}">
                <a16:creationId xmlns:a16="http://schemas.microsoft.com/office/drawing/2014/main" id="{1C9062F7-881D-4C6A-AAB4-44F8291094A1}"/>
              </a:ext>
            </a:extLst>
          </p:cNvPr>
          <p:cNvPicPr>
            <a:picLocks noChangeAspect="1"/>
          </p:cNvPicPr>
          <p:nvPr/>
        </p:nvPicPr>
        <p:blipFill>
          <a:blip r:embed="rId3"/>
          <a:stretch>
            <a:fillRect/>
          </a:stretch>
        </p:blipFill>
        <p:spPr>
          <a:xfrm>
            <a:off x="6094413" y="1540908"/>
            <a:ext cx="5257800" cy="2609850"/>
          </a:xfrm>
          <a:prstGeom prst="rect">
            <a:avLst/>
          </a:prstGeom>
        </p:spPr>
      </p:pic>
    </p:spTree>
    <p:extLst>
      <p:ext uri="{BB962C8B-B14F-4D97-AF65-F5344CB8AC3E}">
        <p14:creationId xmlns:p14="http://schemas.microsoft.com/office/powerpoint/2010/main" val="2085441292"/>
      </p:ext>
    </p:extLst>
  </p:cSld>
  <p:clrMapOvr>
    <a:masterClrMapping/>
  </p:clrMapOvr>
  <p:extLst mod="1">
    <p:ext uri="{6950BFC3-D8DA-4A85-94F7-54DA5524770B}">
      <p188:commentRel xmlns:p188="http://schemas.microsoft.com/office/powerpoint/2018/8/main" xmlns="" r:id="rId4"/>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972C-BA2A-8759-3D43-A09EB17C92BD}"/>
              </a:ext>
            </a:extLst>
          </p:cNvPr>
          <p:cNvSpPr>
            <a:spLocks noGrp="1"/>
          </p:cNvSpPr>
          <p:nvPr>
            <p:ph type="title"/>
          </p:nvPr>
        </p:nvSpPr>
        <p:spPr/>
        <p:txBody>
          <a:bodyPr/>
          <a:lstStyle/>
          <a:p>
            <a:r>
              <a:rPr lang="en-AU"/>
              <a:t>Uc2: Incident prediction at facilities</a:t>
            </a:r>
          </a:p>
        </p:txBody>
      </p:sp>
      <p:sp>
        <p:nvSpPr>
          <p:cNvPr id="5" name="Text Placeholder 4">
            <a:extLst>
              <a:ext uri="{FF2B5EF4-FFF2-40B4-BE49-F238E27FC236}">
                <a16:creationId xmlns:a16="http://schemas.microsoft.com/office/drawing/2014/main" id="{4175D274-5ADA-FAA7-66AD-4C030DE0E4FD}"/>
              </a:ext>
            </a:extLst>
          </p:cNvPr>
          <p:cNvSpPr>
            <a:spLocks noGrp="1"/>
          </p:cNvSpPr>
          <p:nvPr>
            <p:ph type="body" sz="quarter" idx="11"/>
          </p:nvPr>
        </p:nvSpPr>
        <p:spPr/>
        <p:txBody>
          <a:bodyPr/>
          <a:lstStyle/>
          <a:p>
            <a:r>
              <a:rPr lang="en-AU" dirty="0"/>
              <a:t>Model 2: Regression for incident level classification </a:t>
            </a:r>
          </a:p>
        </p:txBody>
      </p:sp>
      <p:pic>
        <p:nvPicPr>
          <p:cNvPr id="17" name="Picture 16">
            <a:extLst>
              <a:ext uri="{FF2B5EF4-FFF2-40B4-BE49-F238E27FC236}">
                <a16:creationId xmlns:a16="http://schemas.microsoft.com/office/drawing/2014/main" id="{241A09A3-6074-447E-A1EE-905F48AB0A24}"/>
              </a:ext>
            </a:extLst>
          </p:cNvPr>
          <p:cNvPicPr>
            <a:picLocks noChangeAspect="1"/>
          </p:cNvPicPr>
          <p:nvPr/>
        </p:nvPicPr>
        <p:blipFill>
          <a:blip r:embed="rId2"/>
          <a:stretch>
            <a:fillRect/>
          </a:stretch>
        </p:blipFill>
        <p:spPr>
          <a:xfrm>
            <a:off x="6525373" y="1829829"/>
            <a:ext cx="4828427" cy="4908831"/>
          </a:xfrm>
          <a:prstGeom prst="rect">
            <a:avLst/>
          </a:prstGeom>
          <a:solidFill>
            <a:srgbClr val="FFFFFF">
              <a:shade val="85000"/>
            </a:srgbClr>
          </a:solidFill>
          <a:ln w="190500" cap="rnd">
            <a:noFill/>
          </a:ln>
          <a:effectLst/>
          <a:scene3d>
            <a:camera prst="orthographicFront"/>
            <a:lightRig rig="twoPt" dir="t">
              <a:rot lat="0" lon="0" rev="7800000"/>
            </a:lightRig>
          </a:scene3d>
          <a:sp3d contourW="6350">
            <a:contourClr>
              <a:srgbClr val="C0C0C0"/>
            </a:contourClr>
          </a:sp3d>
        </p:spPr>
      </p:pic>
      <p:sp>
        <p:nvSpPr>
          <p:cNvPr id="3" name="TextBox 2">
            <a:extLst>
              <a:ext uri="{FF2B5EF4-FFF2-40B4-BE49-F238E27FC236}">
                <a16:creationId xmlns:a16="http://schemas.microsoft.com/office/drawing/2014/main" id="{755137DB-96EA-51B6-88BD-7311FA45474C}"/>
              </a:ext>
            </a:extLst>
          </p:cNvPr>
          <p:cNvSpPr txBox="1"/>
          <p:nvPr/>
        </p:nvSpPr>
        <p:spPr>
          <a:xfrm>
            <a:off x="7898978" y="6407393"/>
            <a:ext cx="1245854" cy="230832"/>
          </a:xfrm>
          <a:prstGeom prst="rect">
            <a:avLst/>
          </a:prstGeom>
          <a:noFill/>
        </p:spPr>
        <p:txBody>
          <a:bodyPr wrap="none" rtlCol="0">
            <a:spAutoFit/>
          </a:bodyPr>
          <a:lstStyle/>
          <a:p>
            <a:r>
              <a:rPr lang="en-AU" sz="900" dirty="0"/>
              <a:t>Variable Importance</a:t>
            </a:r>
          </a:p>
        </p:txBody>
      </p:sp>
      <p:sp>
        <p:nvSpPr>
          <p:cNvPr id="8" name="TextBox 7">
            <a:extLst>
              <a:ext uri="{FF2B5EF4-FFF2-40B4-BE49-F238E27FC236}">
                <a16:creationId xmlns:a16="http://schemas.microsoft.com/office/drawing/2014/main" id="{C0D63BC0-BC39-1176-B6AA-1B696A64239E}"/>
              </a:ext>
            </a:extLst>
          </p:cNvPr>
          <p:cNvSpPr txBox="1"/>
          <p:nvPr/>
        </p:nvSpPr>
        <p:spPr>
          <a:xfrm>
            <a:off x="395551" y="1943978"/>
            <a:ext cx="5135299" cy="4154984"/>
          </a:xfrm>
          <a:prstGeom prst="rect">
            <a:avLst/>
          </a:prstGeom>
          <a:noFill/>
        </p:spPr>
        <p:txBody>
          <a:bodyPr wrap="square" lIns="91440" tIns="45720" rIns="91440" bIns="45720" rtlCol="0" anchor="t">
            <a:spAutoFit/>
          </a:bodyPr>
          <a:lstStyle/>
          <a:p>
            <a:r>
              <a:rPr lang="en-AU" sz="1100" dirty="0">
                <a:ea typeface="+mn-lt"/>
                <a:cs typeface="+mn-lt"/>
              </a:rPr>
              <a:t>For the Villawood facility, this model predicts the count of incidents occurring in the next 24 hours and its corresponding level of severity.</a:t>
            </a:r>
          </a:p>
          <a:p>
            <a:endParaRPr lang="en-AU" sz="1100" dirty="0">
              <a:ea typeface="+mn-lt"/>
              <a:cs typeface="+mn-lt"/>
            </a:endParaRPr>
          </a:p>
          <a:p>
            <a:pPr indent="-279400"/>
            <a:r>
              <a:rPr lang="en-AU" sz="1100" dirty="0"/>
              <a:t>Input data</a:t>
            </a:r>
          </a:p>
          <a:p>
            <a:pPr marL="63500" indent="-342900">
              <a:buFont typeface="Arial" panose="020B0604020202020204" pitchFamily="34" charset="0"/>
              <a:buChar char="•"/>
            </a:pPr>
            <a:endParaRPr lang="en-AU" sz="1100" dirty="0"/>
          </a:p>
          <a:p>
            <a:pPr marL="63500" indent="-342900">
              <a:buFont typeface="Arial" panose="020B0604020202020204" pitchFamily="34" charset="0"/>
              <a:buChar char="•"/>
            </a:pPr>
            <a:r>
              <a:rPr lang="en-AU" sz="1100" dirty="0"/>
              <a:t>Incident Report</a:t>
            </a:r>
          </a:p>
          <a:p>
            <a:pPr marL="63500" indent="-342900">
              <a:buFont typeface="Arial" panose="020B0604020202020204" pitchFamily="34" charset="0"/>
              <a:buChar char="•"/>
            </a:pPr>
            <a:r>
              <a:rPr lang="en-AU" sz="1100" dirty="0"/>
              <a:t>Incident Detainees</a:t>
            </a:r>
          </a:p>
          <a:p>
            <a:pPr marL="63500" indent="-342900">
              <a:buFont typeface="Arial" panose="020B0604020202020204" pitchFamily="34" charset="0"/>
              <a:buChar char="•"/>
            </a:pPr>
            <a:r>
              <a:rPr lang="en-AU" sz="1100" dirty="0"/>
              <a:t>Detainee Profile</a:t>
            </a:r>
          </a:p>
          <a:p>
            <a:pPr marL="63500" indent="-342900">
              <a:buFont typeface="Arial" panose="020B0604020202020204" pitchFamily="34" charset="0"/>
              <a:buChar char="•"/>
            </a:pPr>
            <a:r>
              <a:rPr lang="en-AU" sz="1100" dirty="0"/>
              <a:t>Detainee Family</a:t>
            </a:r>
          </a:p>
          <a:p>
            <a:pPr marL="63500" indent="-342900">
              <a:buFont typeface="Arial" panose="020B0604020202020204" pitchFamily="34" charset="0"/>
              <a:buChar char="•"/>
            </a:pPr>
            <a:r>
              <a:rPr lang="en-AU" sz="1100" dirty="0"/>
              <a:t>Demographics</a:t>
            </a:r>
          </a:p>
          <a:p>
            <a:endParaRPr lang="en-AU" sz="1100" dirty="0">
              <a:ea typeface="+mn-lt"/>
              <a:cs typeface="+mn-lt"/>
            </a:endParaRPr>
          </a:p>
          <a:p>
            <a:r>
              <a:rPr lang="en-AU" sz="1100" dirty="0">
                <a:ea typeface="+mn-lt"/>
                <a:cs typeface="+mn-lt"/>
              </a:rPr>
              <a:t>The following steps were undertaken:</a:t>
            </a:r>
          </a:p>
          <a:p>
            <a:endParaRPr lang="en-AU" sz="1100" dirty="0"/>
          </a:p>
          <a:p>
            <a:pPr marL="285750" indent="-285750">
              <a:buFont typeface="Arial" panose="020B0604020202020204" pitchFamily="34" charset="0"/>
              <a:buChar char="•"/>
            </a:pPr>
            <a:r>
              <a:rPr lang="en-AU" sz="1100" dirty="0"/>
              <a:t>Extracting usable Date features from </a:t>
            </a:r>
            <a:r>
              <a:rPr lang="en-AU" sz="1100" dirty="0" err="1"/>
              <a:t>DateOccured</a:t>
            </a:r>
            <a:r>
              <a:rPr lang="en-AU" sz="1100" dirty="0"/>
              <a:t> column</a:t>
            </a:r>
            <a:endParaRPr lang="en-US" sz="1100" dirty="0"/>
          </a:p>
          <a:p>
            <a:pPr marL="285750" indent="-285750">
              <a:buFont typeface="Arial" panose="020B0604020202020204" pitchFamily="34" charset="0"/>
              <a:buChar char="•"/>
            </a:pPr>
            <a:r>
              <a:rPr lang="en-AU" sz="1100" dirty="0"/>
              <a:t>Grouping by day to get the total number of incidents occurred in each day</a:t>
            </a:r>
          </a:p>
          <a:p>
            <a:pPr marL="285750" indent="-285750">
              <a:buFont typeface="Arial" panose="020B0604020202020204" pitchFamily="34" charset="0"/>
              <a:buChar char="•"/>
            </a:pPr>
            <a:r>
              <a:rPr lang="en-AU" sz="1100" dirty="0"/>
              <a:t>Plotting ACF and PACF to see if there are any data lags which can be used as features for prediction</a:t>
            </a:r>
          </a:p>
          <a:p>
            <a:pPr marL="285750" indent="-285750">
              <a:buFont typeface="Arial" panose="020B0604020202020204" pitchFamily="34" charset="0"/>
              <a:buChar char="•"/>
            </a:pPr>
            <a:r>
              <a:rPr lang="en-AU" sz="1100" dirty="0"/>
              <a:t>Plot the dataset correlations to see how greatly the features are correlated to each other</a:t>
            </a:r>
          </a:p>
          <a:p>
            <a:pPr marL="285750" indent="-285750">
              <a:buFont typeface="Arial" panose="020B0604020202020204" pitchFamily="34" charset="0"/>
              <a:buChar char="•"/>
            </a:pPr>
            <a:r>
              <a:rPr lang="en-AU" sz="1100" dirty="0" err="1"/>
              <a:t>Preprocessing</a:t>
            </a:r>
            <a:r>
              <a:rPr lang="en-AU" sz="1100" dirty="0"/>
              <a:t> the data to be modelled</a:t>
            </a:r>
          </a:p>
          <a:p>
            <a:pPr marL="285750" indent="-285750">
              <a:buFont typeface="Arial" panose="020B0604020202020204" pitchFamily="34" charset="0"/>
              <a:buChar char="•"/>
            </a:pPr>
            <a:r>
              <a:rPr lang="en-AU" sz="1100" dirty="0"/>
              <a:t>Using </a:t>
            </a:r>
            <a:r>
              <a:rPr lang="en-AU" sz="1100" dirty="0" err="1"/>
              <a:t>GridSearchCV</a:t>
            </a:r>
            <a:r>
              <a:rPr lang="en-AU" sz="1100" dirty="0"/>
              <a:t> to tune </a:t>
            </a:r>
            <a:r>
              <a:rPr lang="en-AU" sz="1100" dirty="0" err="1"/>
              <a:t>XGBRegressor</a:t>
            </a:r>
            <a:r>
              <a:rPr lang="en-AU" sz="1100" dirty="0"/>
              <a:t> parameters and get the best estimator of it</a:t>
            </a:r>
          </a:p>
          <a:p>
            <a:pPr marL="285750" indent="-285750">
              <a:buFont typeface="Arial" panose="020B0604020202020204" pitchFamily="34" charset="0"/>
              <a:buChar char="•"/>
            </a:pPr>
            <a:r>
              <a:rPr lang="en-AU" sz="1100" dirty="0"/>
              <a:t>Feature engineering and importance shown in the chart.</a:t>
            </a:r>
          </a:p>
          <a:p>
            <a:pPr marL="285750" indent="-285750">
              <a:buFont typeface="Arial" panose="020B0604020202020204" pitchFamily="34" charset="0"/>
              <a:buChar char="•"/>
            </a:pPr>
            <a:r>
              <a:rPr lang="en-AU" sz="1100" dirty="0"/>
              <a:t>Using validation matrix to evaluate the accuracy of the model </a:t>
            </a:r>
            <a:endParaRPr lang="en-AU" sz="1100" dirty="0">
              <a:highlight>
                <a:srgbClr val="FFFF00"/>
              </a:highlight>
            </a:endParaRPr>
          </a:p>
        </p:txBody>
      </p:sp>
    </p:spTree>
    <p:extLst>
      <p:ext uri="{BB962C8B-B14F-4D97-AF65-F5344CB8AC3E}">
        <p14:creationId xmlns:p14="http://schemas.microsoft.com/office/powerpoint/2010/main" val="3780745122"/>
      </p:ext>
    </p:extLst>
  </p:cSld>
  <p:clrMapOvr>
    <a:masterClrMapping/>
  </p:clrMapOvr>
  <p:extLst mod="1">
    <p:ext uri="{6950BFC3-D8DA-4A85-94F7-54DA5524770B}">
      <p188:commentRel xmlns:p188="http://schemas.microsoft.com/office/powerpoint/2018/8/main" xmlns="" r:id="rId3"/>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972C-BA2A-8759-3D43-A09EB17C92BD}"/>
              </a:ext>
            </a:extLst>
          </p:cNvPr>
          <p:cNvSpPr>
            <a:spLocks noGrp="1"/>
          </p:cNvSpPr>
          <p:nvPr>
            <p:ph type="title"/>
          </p:nvPr>
        </p:nvSpPr>
        <p:spPr/>
        <p:txBody>
          <a:bodyPr/>
          <a:lstStyle/>
          <a:p>
            <a:r>
              <a:rPr lang="en-AU"/>
              <a:t>Uc2: Incident prediction at facilities</a:t>
            </a:r>
          </a:p>
        </p:txBody>
      </p:sp>
      <p:sp>
        <p:nvSpPr>
          <p:cNvPr id="5" name="Text Placeholder 4">
            <a:extLst>
              <a:ext uri="{FF2B5EF4-FFF2-40B4-BE49-F238E27FC236}">
                <a16:creationId xmlns:a16="http://schemas.microsoft.com/office/drawing/2014/main" id="{4175D274-5ADA-FAA7-66AD-4C030DE0E4FD}"/>
              </a:ext>
            </a:extLst>
          </p:cNvPr>
          <p:cNvSpPr>
            <a:spLocks noGrp="1"/>
          </p:cNvSpPr>
          <p:nvPr>
            <p:ph type="body" sz="quarter" idx="11"/>
          </p:nvPr>
        </p:nvSpPr>
        <p:spPr/>
        <p:txBody>
          <a:bodyPr/>
          <a:lstStyle/>
          <a:p>
            <a:r>
              <a:rPr lang="en-AU"/>
              <a:t>Model 2: Regression for incident level classification </a:t>
            </a:r>
          </a:p>
        </p:txBody>
      </p:sp>
      <p:pic>
        <p:nvPicPr>
          <p:cNvPr id="11" name="Picture 10">
            <a:extLst>
              <a:ext uri="{FF2B5EF4-FFF2-40B4-BE49-F238E27FC236}">
                <a16:creationId xmlns:a16="http://schemas.microsoft.com/office/drawing/2014/main" id="{7D17BEA9-6F30-B156-9440-EF81D1AD70BB}"/>
              </a:ext>
            </a:extLst>
          </p:cNvPr>
          <p:cNvPicPr>
            <a:picLocks noChangeAspect="1"/>
          </p:cNvPicPr>
          <p:nvPr/>
        </p:nvPicPr>
        <p:blipFill>
          <a:blip r:embed="rId2"/>
          <a:stretch>
            <a:fillRect/>
          </a:stretch>
        </p:blipFill>
        <p:spPr>
          <a:xfrm>
            <a:off x="404811" y="4216876"/>
            <a:ext cx="6894283" cy="2210925"/>
          </a:xfrm>
          <a:prstGeom prst="rect">
            <a:avLst/>
          </a:prstGeom>
        </p:spPr>
      </p:pic>
      <p:pic>
        <p:nvPicPr>
          <p:cNvPr id="12" name="Picture 11">
            <a:extLst>
              <a:ext uri="{FF2B5EF4-FFF2-40B4-BE49-F238E27FC236}">
                <a16:creationId xmlns:a16="http://schemas.microsoft.com/office/drawing/2014/main" id="{5C26F1D2-73A5-9346-001F-07970724A723}"/>
              </a:ext>
            </a:extLst>
          </p:cNvPr>
          <p:cNvPicPr>
            <a:picLocks noChangeAspect="1"/>
          </p:cNvPicPr>
          <p:nvPr/>
        </p:nvPicPr>
        <p:blipFill>
          <a:blip r:embed="rId3"/>
          <a:stretch>
            <a:fillRect/>
          </a:stretch>
        </p:blipFill>
        <p:spPr>
          <a:xfrm>
            <a:off x="404812" y="1964477"/>
            <a:ext cx="6840747" cy="2214117"/>
          </a:xfrm>
          <a:prstGeom prst="rect">
            <a:avLst/>
          </a:prstGeom>
        </p:spPr>
      </p:pic>
      <p:sp>
        <p:nvSpPr>
          <p:cNvPr id="4" name="TextBox 3">
            <a:extLst>
              <a:ext uri="{FF2B5EF4-FFF2-40B4-BE49-F238E27FC236}">
                <a16:creationId xmlns:a16="http://schemas.microsoft.com/office/drawing/2014/main" id="{93F255CA-0A9E-7D3C-5C69-EA5F825D88DD}"/>
              </a:ext>
            </a:extLst>
          </p:cNvPr>
          <p:cNvSpPr txBox="1"/>
          <p:nvPr/>
        </p:nvSpPr>
        <p:spPr>
          <a:xfrm>
            <a:off x="3528053" y="6427801"/>
            <a:ext cx="872355" cy="253916"/>
          </a:xfrm>
          <a:prstGeom prst="rect">
            <a:avLst/>
          </a:prstGeom>
          <a:noFill/>
        </p:spPr>
        <p:txBody>
          <a:bodyPr wrap="none" rtlCol="0">
            <a:spAutoFit/>
          </a:bodyPr>
          <a:lstStyle/>
          <a:p>
            <a:r>
              <a:rPr lang="en-AU" sz="1000" dirty="0"/>
              <a:t>Predictions</a:t>
            </a:r>
          </a:p>
        </p:txBody>
      </p:sp>
      <p:sp>
        <p:nvSpPr>
          <p:cNvPr id="7" name="TextBox 6">
            <a:extLst>
              <a:ext uri="{FF2B5EF4-FFF2-40B4-BE49-F238E27FC236}">
                <a16:creationId xmlns:a16="http://schemas.microsoft.com/office/drawing/2014/main" id="{48D5439F-E7B1-CA2D-F830-445378A7EF7D}"/>
              </a:ext>
            </a:extLst>
          </p:cNvPr>
          <p:cNvSpPr txBox="1"/>
          <p:nvPr/>
        </p:nvSpPr>
        <p:spPr>
          <a:xfrm>
            <a:off x="7772401" y="2038889"/>
            <a:ext cx="3163330" cy="195438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AU" sz="1100" dirty="0"/>
              <a:t>The charts opposite demonstrate the visualisation of differences between Actual and Predicted Incident levels</a:t>
            </a:r>
            <a:endParaRPr lang="en-US" sz="1100" dirty="0"/>
          </a:p>
          <a:p>
            <a:pPr marL="285750" indent="-285750">
              <a:buFont typeface="Arial" panose="020B0604020202020204" pitchFamily="34" charset="0"/>
              <a:buChar char="•"/>
            </a:pPr>
            <a:r>
              <a:rPr lang="en-AU" sz="1100" dirty="0"/>
              <a:t>It can be seen that both </a:t>
            </a:r>
            <a:r>
              <a:rPr lang="en-AU" sz="1100" dirty="0" err="1"/>
              <a:t>IncidentLevel_major</a:t>
            </a:r>
            <a:r>
              <a:rPr lang="en-AU" sz="1100" dirty="0"/>
              <a:t> and </a:t>
            </a:r>
            <a:r>
              <a:rPr lang="en-AU" sz="1100" dirty="0" err="1"/>
              <a:t>IncidentLevel_minor</a:t>
            </a:r>
            <a:r>
              <a:rPr lang="en-AU" sz="1100" dirty="0"/>
              <a:t> perform reasonably well in terms of predictions</a:t>
            </a:r>
          </a:p>
          <a:p>
            <a:pPr marL="285750" indent="-285750">
              <a:buFont typeface="Arial" panose="020B0604020202020204" pitchFamily="34" charset="0"/>
              <a:buChar char="•"/>
            </a:pPr>
            <a:r>
              <a:rPr lang="en-AU" sz="1100" dirty="0"/>
              <a:t>Predictions are in orange and actual values are in blue</a:t>
            </a:r>
          </a:p>
          <a:p>
            <a:pPr marL="285750" indent="-285750">
              <a:buFont typeface="Arial" panose="020B0604020202020204" pitchFamily="34" charset="0"/>
              <a:buChar char="•"/>
            </a:pPr>
            <a:endParaRPr lang="en-AU" sz="1100" dirty="0"/>
          </a:p>
        </p:txBody>
      </p:sp>
    </p:spTree>
    <p:extLst>
      <p:ext uri="{BB962C8B-B14F-4D97-AF65-F5344CB8AC3E}">
        <p14:creationId xmlns:p14="http://schemas.microsoft.com/office/powerpoint/2010/main" val="464957702"/>
      </p:ext>
    </p:extLst>
  </p:cSld>
  <p:clrMapOvr>
    <a:masterClrMapping/>
  </p:clrMapOvr>
  <p:extLst mod="1">
    <p:ext uri="{6950BFC3-D8DA-4A85-94F7-54DA5524770B}">
      <p188:commentRel xmlns:p188="http://schemas.microsoft.com/office/powerpoint/2018/8/main" xmlns="" r:id="rId4"/>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3F3D-EA94-507D-65DC-12DC287F32E6}"/>
              </a:ext>
            </a:extLst>
          </p:cNvPr>
          <p:cNvSpPr>
            <a:spLocks noGrp="1"/>
          </p:cNvSpPr>
          <p:nvPr>
            <p:ph type="title"/>
          </p:nvPr>
        </p:nvSpPr>
        <p:spPr/>
        <p:txBody>
          <a:bodyPr/>
          <a:lstStyle/>
          <a:p>
            <a:r>
              <a:rPr lang="en-AU"/>
              <a:t>Uc2: Incident prediction at facilities</a:t>
            </a:r>
          </a:p>
        </p:txBody>
      </p:sp>
      <p:sp>
        <p:nvSpPr>
          <p:cNvPr id="3" name="Text Placeholder 2">
            <a:extLst>
              <a:ext uri="{FF2B5EF4-FFF2-40B4-BE49-F238E27FC236}">
                <a16:creationId xmlns:a16="http://schemas.microsoft.com/office/drawing/2014/main" id="{D5C87981-1D6B-FAD4-64A6-6080368D613D}"/>
              </a:ext>
            </a:extLst>
          </p:cNvPr>
          <p:cNvSpPr>
            <a:spLocks noGrp="1"/>
          </p:cNvSpPr>
          <p:nvPr>
            <p:ph type="body" sz="quarter" idx="11"/>
          </p:nvPr>
        </p:nvSpPr>
        <p:spPr/>
        <p:txBody>
          <a:bodyPr/>
          <a:lstStyle/>
          <a:p>
            <a:r>
              <a:rPr lang="en-AU" dirty="0"/>
              <a:t>Model 3: Regression for incident level classification at individual level</a:t>
            </a:r>
          </a:p>
        </p:txBody>
      </p:sp>
      <p:pic>
        <p:nvPicPr>
          <p:cNvPr id="8" name="Picture 7">
            <a:extLst>
              <a:ext uri="{FF2B5EF4-FFF2-40B4-BE49-F238E27FC236}">
                <a16:creationId xmlns:a16="http://schemas.microsoft.com/office/drawing/2014/main" id="{62172A16-4984-1A7C-4A7A-53FA4A24EAAC}"/>
              </a:ext>
            </a:extLst>
          </p:cNvPr>
          <p:cNvPicPr>
            <a:picLocks noChangeAspect="1"/>
          </p:cNvPicPr>
          <p:nvPr/>
        </p:nvPicPr>
        <p:blipFill>
          <a:blip r:embed="rId2"/>
          <a:stretch>
            <a:fillRect/>
          </a:stretch>
        </p:blipFill>
        <p:spPr>
          <a:xfrm>
            <a:off x="7392144" y="1887564"/>
            <a:ext cx="3802315" cy="4005064"/>
          </a:xfrm>
          <a:prstGeom prst="rect">
            <a:avLst/>
          </a:prstGeom>
          <a:noFill/>
          <a:ln w="190500" cap="rnd">
            <a:noFill/>
          </a:ln>
          <a:effectLst/>
          <a:scene3d>
            <a:camera prst="orthographicFront"/>
            <a:lightRig rig="twoPt" dir="t">
              <a:rot lat="0" lon="0" rev="7800000"/>
            </a:lightRig>
          </a:scene3d>
          <a:sp3d contourW="6350">
            <a:contourClr>
              <a:srgbClr val="C0C0C0"/>
            </a:contourClr>
          </a:sp3d>
        </p:spPr>
      </p:pic>
      <p:pic>
        <p:nvPicPr>
          <p:cNvPr id="11" name="Picture 10">
            <a:extLst>
              <a:ext uri="{FF2B5EF4-FFF2-40B4-BE49-F238E27FC236}">
                <a16:creationId xmlns:a16="http://schemas.microsoft.com/office/drawing/2014/main" id="{66C475D8-D615-44C6-71E5-C7732F7DA81A}"/>
              </a:ext>
            </a:extLst>
          </p:cNvPr>
          <p:cNvPicPr>
            <a:picLocks noChangeAspect="1"/>
          </p:cNvPicPr>
          <p:nvPr/>
        </p:nvPicPr>
        <p:blipFill>
          <a:blip r:embed="rId3"/>
          <a:stretch>
            <a:fillRect/>
          </a:stretch>
        </p:blipFill>
        <p:spPr>
          <a:xfrm>
            <a:off x="5166612" y="2735226"/>
            <a:ext cx="2070207" cy="1387547"/>
          </a:xfrm>
          <a:prstGeom prst="rect">
            <a:avLst/>
          </a:prstGeom>
          <a:noFill/>
          <a:ln w="190500" cap="rnd">
            <a:noFill/>
          </a:ln>
          <a:effectLst/>
          <a:scene3d>
            <a:camera prst="orthographicFront"/>
            <a:lightRig rig="twoPt" dir="t">
              <a:rot lat="0" lon="0" rev="7800000"/>
            </a:lightRig>
          </a:scene3d>
          <a:sp3d contourW="6350">
            <a:contourClr>
              <a:srgbClr val="C0C0C0"/>
            </a:contourClr>
          </a:sp3d>
        </p:spPr>
      </p:pic>
      <p:sp>
        <p:nvSpPr>
          <p:cNvPr id="12" name="TextBox 11">
            <a:extLst>
              <a:ext uri="{FF2B5EF4-FFF2-40B4-BE49-F238E27FC236}">
                <a16:creationId xmlns:a16="http://schemas.microsoft.com/office/drawing/2014/main" id="{17C15A30-2755-9EE6-DBF1-779784F4E0D1}"/>
              </a:ext>
            </a:extLst>
          </p:cNvPr>
          <p:cNvSpPr txBox="1"/>
          <p:nvPr/>
        </p:nvSpPr>
        <p:spPr>
          <a:xfrm>
            <a:off x="8832304" y="5991376"/>
            <a:ext cx="779381" cy="230832"/>
          </a:xfrm>
          <a:prstGeom prst="rect">
            <a:avLst/>
          </a:prstGeom>
          <a:noFill/>
        </p:spPr>
        <p:txBody>
          <a:bodyPr wrap="none" rtlCol="0">
            <a:spAutoFit/>
          </a:bodyPr>
          <a:lstStyle/>
          <a:p>
            <a:r>
              <a:rPr lang="en-AU" sz="900"/>
              <a:t>Correlation</a:t>
            </a:r>
          </a:p>
        </p:txBody>
      </p:sp>
      <p:sp>
        <p:nvSpPr>
          <p:cNvPr id="13" name="TextBox 12">
            <a:extLst>
              <a:ext uri="{FF2B5EF4-FFF2-40B4-BE49-F238E27FC236}">
                <a16:creationId xmlns:a16="http://schemas.microsoft.com/office/drawing/2014/main" id="{A6678BB0-E25B-6697-703D-E5392CCBA4CD}"/>
              </a:ext>
            </a:extLst>
          </p:cNvPr>
          <p:cNvSpPr txBox="1"/>
          <p:nvPr/>
        </p:nvSpPr>
        <p:spPr>
          <a:xfrm>
            <a:off x="5303873" y="4278235"/>
            <a:ext cx="1220206" cy="230832"/>
          </a:xfrm>
          <a:prstGeom prst="rect">
            <a:avLst/>
          </a:prstGeom>
          <a:noFill/>
        </p:spPr>
        <p:txBody>
          <a:bodyPr wrap="none" rtlCol="0">
            <a:spAutoFit/>
          </a:bodyPr>
          <a:lstStyle/>
          <a:p>
            <a:r>
              <a:rPr lang="en-AU" sz="900"/>
              <a:t>Feature Importance</a:t>
            </a:r>
          </a:p>
        </p:txBody>
      </p:sp>
      <p:sp>
        <p:nvSpPr>
          <p:cNvPr id="5" name="TextBox 4">
            <a:extLst>
              <a:ext uri="{FF2B5EF4-FFF2-40B4-BE49-F238E27FC236}">
                <a16:creationId xmlns:a16="http://schemas.microsoft.com/office/drawing/2014/main" id="{32BC1AD8-01A1-B442-3F5F-F0E64D257AE3}"/>
              </a:ext>
            </a:extLst>
          </p:cNvPr>
          <p:cNvSpPr txBox="1"/>
          <p:nvPr/>
        </p:nvSpPr>
        <p:spPr>
          <a:xfrm>
            <a:off x="404813" y="1927772"/>
            <a:ext cx="4474794" cy="5170646"/>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AU" sz="1100" dirty="0"/>
              <a:t>Model 3 examines the ability to predict incident level classification at the individual level, namely the PID level. This utilises the same model </a:t>
            </a:r>
            <a:r>
              <a:rPr lang="en-AU" sz="1100" dirty="0" err="1"/>
              <a:t>Xgboost</a:t>
            </a:r>
            <a:r>
              <a:rPr lang="en-AU" sz="1100" dirty="0"/>
              <a:t>, and the same input data, but there has been different feature engineering and conditioning</a:t>
            </a:r>
          </a:p>
          <a:p>
            <a:pPr marL="171450" indent="-171450">
              <a:buFont typeface="Arial" panose="020B0604020202020204" pitchFamily="34" charset="0"/>
              <a:buChar char="•"/>
            </a:pPr>
            <a:r>
              <a:rPr lang="en-AU" sz="1100" dirty="0"/>
              <a:t>The heatmap plot opposite shows the correlation of data which shows that several features are the most correlated features to our target.</a:t>
            </a:r>
            <a:endParaRPr lang="en-US" sz="1100" dirty="0"/>
          </a:p>
          <a:p>
            <a:pPr marL="171450" indent="-171450">
              <a:buFont typeface="Arial" panose="020B0604020202020204" pitchFamily="34" charset="0"/>
              <a:buChar char="•"/>
            </a:pPr>
            <a:r>
              <a:rPr lang="en-AU" sz="1100" dirty="0"/>
              <a:t>Since there are four targets to be predicted (</a:t>
            </a:r>
            <a:r>
              <a:rPr lang="en-AU" sz="1100" dirty="0" err="1"/>
              <a:t>IncidentLevel</a:t>
            </a:r>
            <a:r>
              <a:rPr lang="en-AU" sz="1100" dirty="0"/>
              <a:t>, year, month &amp; </a:t>
            </a:r>
            <a:r>
              <a:rPr lang="en-AU" sz="1100" dirty="0" err="1"/>
              <a:t>dayofmonth</a:t>
            </a:r>
            <a:r>
              <a:rPr lang="en-AU" sz="1100" dirty="0"/>
              <a:t>), we need to separate them all from the </a:t>
            </a:r>
            <a:r>
              <a:rPr lang="en-AU" sz="1100" dirty="0" err="1"/>
              <a:t>y_train</a:t>
            </a:r>
            <a:r>
              <a:rPr lang="en-AU" sz="1100" dirty="0"/>
              <a:t> and </a:t>
            </a:r>
            <a:r>
              <a:rPr lang="en-AU" sz="1100" dirty="0" err="1"/>
              <a:t>y_test</a:t>
            </a:r>
            <a:r>
              <a:rPr lang="en-AU" sz="1100" dirty="0"/>
              <a:t> </a:t>
            </a:r>
            <a:r>
              <a:rPr lang="en-AU" sz="1100" dirty="0" err="1"/>
              <a:t>dataframes</a:t>
            </a:r>
            <a:r>
              <a:rPr lang="en-AU" sz="1100" dirty="0"/>
              <a:t> to be in 8 series, 4 for each </a:t>
            </a:r>
            <a:r>
              <a:rPr lang="en-AU" sz="1100" dirty="0" err="1"/>
              <a:t>dataframe</a:t>
            </a:r>
            <a:r>
              <a:rPr lang="en-AU" sz="1100" dirty="0"/>
              <a:t> and 2 for each target.</a:t>
            </a:r>
          </a:p>
          <a:p>
            <a:pPr marL="171450" indent="-171450">
              <a:buFont typeface="Arial" panose="020B0604020202020204" pitchFamily="34" charset="0"/>
              <a:buChar char="•"/>
            </a:pPr>
            <a:r>
              <a:rPr lang="en-AU" sz="1100" dirty="0"/>
              <a:t>To enhance the predictions, we used the ELI5 explainability framework for feature engineering and importance, and from</a:t>
            </a:r>
            <a:r>
              <a:rPr lang="en-AU" sz="1100" b="1" dirty="0"/>
              <a:t> </a:t>
            </a:r>
            <a:r>
              <a:rPr lang="en-AU" sz="1100" dirty="0"/>
              <a:t>the generated table we can find that </a:t>
            </a:r>
            <a:r>
              <a:rPr lang="en-AU" sz="1100" dirty="0" err="1"/>
              <a:t>IncidentDamage</a:t>
            </a:r>
            <a:r>
              <a:rPr lang="en-AU" sz="1100" dirty="0"/>
              <a:t> , Incident angle and Incident Sensitive columns' weights are the lowest, they mostly have a poor impact on the predictions, and we can drop them.</a:t>
            </a:r>
          </a:p>
          <a:p>
            <a:pPr marL="177800" lvl="1"/>
            <a:endParaRPr lang="en-AU" sz="1100" b="1" dirty="0"/>
          </a:p>
          <a:p>
            <a:pPr marL="177800" lvl="1"/>
            <a:r>
              <a:rPr lang="en-AU" sz="1100" b="1" dirty="0"/>
              <a:t>Input data</a:t>
            </a:r>
          </a:p>
          <a:p>
            <a:pPr marL="520700" lvl="1" indent="-342900">
              <a:buFont typeface="Arial" panose="020B0604020202020204" pitchFamily="34" charset="0"/>
              <a:buChar char="•"/>
            </a:pPr>
            <a:endParaRPr lang="en-AU" sz="1100" dirty="0"/>
          </a:p>
          <a:p>
            <a:pPr marL="520700" lvl="1" indent="-342900">
              <a:buFont typeface="Arial" panose="020B0604020202020204" pitchFamily="34" charset="0"/>
              <a:buChar char="•"/>
            </a:pPr>
            <a:r>
              <a:rPr lang="en-AU" sz="1100" dirty="0"/>
              <a:t>Incident Report</a:t>
            </a:r>
          </a:p>
          <a:p>
            <a:pPr marL="520700" lvl="1" indent="-342900">
              <a:buFont typeface="Arial" panose="020B0604020202020204" pitchFamily="34" charset="0"/>
              <a:buChar char="•"/>
            </a:pPr>
            <a:r>
              <a:rPr lang="en-AU" sz="1100" dirty="0"/>
              <a:t>Incident Detainees</a:t>
            </a:r>
          </a:p>
          <a:p>
            <a:pPr marL="520700" lvl="1" indent="-342900">
              <a:buFont typeface="Arial" panose="020B0604020202020204" pitchFamily="34" charset="0"/>
              <a:buChar char="•"/>
            </a:pPr>
            <a:r>
              <a:rPr lang="en-AU" sz="1100" dirty="0"/>
              <a:t>Detainee Profile</a:t>
            </a:r>
          </a:p>
          <a:p>
            <a:pPr marL="520700" lvl="1" indent="-342900">
              <a:buFont typeface="Arial" panose="020B0604020202020204" pitchFamily="34" charset="0"/>
              <a:buChar char="•"/>
            </a:pPr>
            <a:r>
              <a:rPr lang="en-AU" sz="1100" dirty="0"/>
              <a:t>Detainee Family</a:t>
            </a:r>
          </a:p>
          <a:p>
            <a:pPr marL="520700" lvl="1" indent="-342900">
              <a:buFont typeface="Arial" panose="020B0604020202020204" pitchFamily="34" charset="0"/>
              <a:buChar char="•"/>
            </a:pPr>
            <a:r>
              <a:rPr lang="en-AU" sz="1100" dirty="0"/>
              <a:t>Demographics</a:t>
            </a:r>
          </a:p>
          <a:p>
            <a:pPr marL="171450" indent="-171450">
              <a:buFont typeface="Arial" panose="020B0604020202020204" pitchFamily="34" charset="0"/>
              <a:buChar char="•"/>
            </a:pPr>
            <a:endParaRPr lang="en-AU" sz="1100" dirty="0"/>
          </a:p>
          <a:p>
            <a:pPr marL="171450" indent="-171450">
              <a:buFont typeface="Arial" panose="020B0604020202020204" pitchFamily="34" charset="0"/>
              <a:buChar char="•"/>
            </a:pPr>
            <a:endParaRPr lang="en-AU" sz="1100" dirty="0"/>
          </a:p>
          <a:p>
            <a:pPr marL="171450" indent="-171450">
              <a:buFont typeface="Arial" panose="020B0604020202020204" pitchFamily="34" charset="0"/>
              <a:buChar char="•"/>
            </a:pPr>
            <a:endParaRPr lang="en-AU" sz="1100" dirty="0"/>
          </a:p>
          <a:p>
            <a:pPr marL="171450" indent="-171450">
              <a:buFont typeface="Arial" panose="020B0604020202020204" pitchFamily="34" charset="0"/>
              <a:buChar char="•"/>
            </a:pPr>
            <a:endParaRPr lang="en-AU" sz="1100" dirty="0"/>
          </a:p>
          <a:p>
            <a:pPr marL="171450" indent="-171450">
              <a:buFont typeface="Arial" panose="020B0604020202020204" pitchFamily="34" charset="0"/>
              <a:buChar char="•"/>
            </a:pPr>
            <a:endParaRPr lang="en-AU" sz="1100" dirty="0"/>
          </a:p>
        </p:txBody>
      </p:sp>
    </p:spTree>
    <p:extLst>
      <p:ext uri="{BB962C8B-B14F-4D97-AF65-F5344CB8AC3E}">
        <p14:creationId xmlns:p14="http://schemas.microsoft.com/office/powerpoint/2010/main" val="828556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BE1F4-B200-41AF-B151-FC433DC87EC8}"/>
              </a:ext>
            </a:extLst>
          </p:cNvPr>
          <p:cNvSpPr>
            <a:spLocks noGrp="1"/>
          </p:cNvSpPr>
          <p:nvPr>
            <p:ph type="title"/>
          </p:nvPr>
        </p:nvSpPr>
        <p:spPr/>
        <p:txBody>
          <a:bodyPr/>
          <a:lstStyle/>
          <a:p>
            <a:r>
              <a:rPr lang="en-US" b="1" dirty="0"/>
              <a:t>UC2: Predicting the Number of Incidents</a:t>
            </a:r>
          </a:p>
        </p:txBody>
      </p:sp>
      <p:sp>
        <p:nvSpPr>
          <p:cNvPr id="3" name="Text Placeholder 2">
            <a:extLst>
              <a:ext uri="{FF2B5EF4-FFF2-40B4-BE49-F238E27FC236}">
                <a16:creationId xmlns:a16="http://schemas.microsoft.com/office/drawing/2014/main" id="{408B3052-2800-46F4-AC80-F757FC975A4F}"/>
              </a:ext>
            </a:extLst>
          </p:cNvPr>
          <p:cNvSpPr>
            <a:spLocks noGrp="1"/>
          </p:cNvSpPr>
          <p:nvPr>
            <p:ph type="body" sz="quarter" idx="10"/>
          </p:nvPr>
        </p:nvSpPr>
        <p:spPr>
          <a:xfrm>
            <a:off x="404812" y="2931735"/>
            <a:ext cx="11379201" cy="3538077"/>
          </a:xfrm>
        </p:spPr>
        <p:txBody>
          <a:bodyPr/>
          <a:lstStyle/>
          <a:p>
            <a:pPr marL="0" indent="0" algn="ctr">
              <a:buNone/>
            </a:pPr>
            <a:r>
              <a:rPr lang="en-US" dirty="0"/>
              <a:t>We needed to predict the number of incidents that occurs in each single day using </a:t>
            </a:r>
            <a:r>
              <a:rPr lang="en-US" b="1" dirty="0" err="1"/>
              <a:t>XGBoost</a:t>
            </a:r>
            <a:r>
              <a:rPr lang="en-US" dirty="0"/>
              <a:t> model and </a:t>
            </a:r>
            <a:r>
              <a:rPr lang="en-US" b="1" dirty="0"/>
              <a:t>Immigration </a:t>
            </a:r>
            <a:r>
              <a:rPr lang="en-US" b="1" dirty="0" err="1"/>
              <a:t>DataBase</a:t>
            </a:r>
            <a:endParaRPr lang="en-US" b="1" dirty="0"/>
          </a:p>
        </p:txBody>
      </p:sp>
    </p:spTree>
    <p:extLst>
      <p:ext uri="{BB962C8B-B14F-4D97-AF65-F5344CB8AC3E}">
        <p14:creationId xmlns:p14="http://schemas.microsoft.com/office/powerpoint/2010/main" val="3014917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3F3D-EA94-507D-65DC-12DC287F32E6}"/>
              </a:ext>
            </a:extLst>
          </p:cNvPr>
          <p:cNvSpPr>
            <a:spLocks noGrp="1"/>
          </p:cNvSpPr>
          <p:nvPr>
            <p:ph type="title"/>
          </p:nvPr>
        </p:nvSpPr>
        <p:spPr/>
        <p:txBody>
          <a:bodyPr/>
          <a:lstStyle/>
          <a:p>
            <a:r>
              <a:rPr lang="en-AU"/>
              <a:t>Uc2: Incident prediction at facilities</a:t>
            </a:r>
          </a:p>
        </p:txBody>
      </p:sp>
      <p:sp>
        <p:nvSpPr>
          <p:cNvPr id="3" name="Text Placeholder 2">
            <a:extLst>
              <a:ext uri="{FF2B5EF4-FFF2-40B4-BE49-F238E27FC236}">
                <a16:creationId xmlns:a16="http://schemas.microsoft.com/office/drawing/2014/main" id="{D5C87981-1D6B-FAD4-64A6-6080368D613D}"/>
              </a:ext>
            </a:extLst>
          </p:cNvPr>
          <p:cNvSpPr>
            <a:spLocks noGrp="1"/>
          </p:cNvSpPr>
          <p:nvPr>
            <p:ph type="body" sz="quarter" idx="11"/>
          </p:nvPr>
        </p:nvSpPr>
        <p:spPr/>
        <p:txBody>
          <a:bodyPr/>
          <a:lstStyle/>
          <a:p>
            <a:r>
              <a:rPr lang="en-AU"/>
              <a:t>Model 3: Regression for incident level classification at individual level</a:t>
            </a:r>
          </a:p>
        </p:txBody>
      </p:sp>
      <p:pic>
        <p:nvPicPr>
          <p:cNvPr id="15" name="Picture 14">
            <a:extLst>
              <a:ext uri="{FF2B5EF4-FFF2-40B4-BE49-F238E27FC236}">
                <a16:creationId xmlns:a16="http://schemas.microsoft.com/office/drawing/2014/main" id="{3031CAD9-B297-1101-F006-FB80F4448248}"/>
              </a:ext>
            </a:extLst>
          </p:cNvPr>
          <p:cNvPicPr>
            <a:picLocks noChangeAspect="1"/>
          </p:cNvPicPr>
          <p:nvPr/>
        </p:nvPicPr>
        <p:blipFill>
          <a:blip r:embed="rId2"/>
          <a:stretch>
            <a:fillRect/>
          </a:stretch>
        </p:blipFill>
        <p:spPr>
          <a:xfrm>
            <a:off x="6350906" y="2038641"/>
            <a:ext cx="5179640" cy="4145690"/>
          </a:xfrm>
          <a:prstGeom prst="rect">
            <a:avLst/>
          </a:prstGeom>
          <a:noFill/>
          <a:ln w="190500" cap="rnd">
            <a:noFill/>
          </a:ln>
          <a:effectLst/>
          <a:scene3d>
            <a:camera prst="orthographicFront"/>
            <a:lightRig rig="twoPt" dir="t">
              <a:rot lat="0" lon="0" rev="7800000"/>
            </a:lightRig>
          </a:scene3d>
          <a:sp3d contourW="6350">
            <a:contourClr>
              <a:srgbClr val="C0C0C0"/>
            </a:contourClr>
          </a:sp3d>
        </p:spPr>
      </p:pic>
      <p:sp>
        <p:nvSpPr>
          <p:cNvPr id="16" name="TextBox 15">
            <a:extLst>
              <a:ext uri="{FF2B5EF4-FFF2-40B4-BE49-F238E27FC236}">
                <a16:creationId xmlns:a16="http://schemas.microsoft.com/office/drawing/2014/main" id="{8E4ECAAD-BD2E-6956-468F-3F32192CA93B}"/>
              </a:ext>
            </a:extLst>
          </p:cNvPr>
          <p:cNvSpPr txBox="1"/>
          <p:nvPr/>
        </p:nvSpPr>
        <p:spPr>
          <a:xfrm>
            <a:off x="8323351" y="6215896"/>
            <a:ext cx="1107996" cy="253916"/>
          </a:xfrm>
          <a:prstGeom prst="rect">
            <a:avLst/>
          </a:prstGeom>
          <a:noFill/>
        </p:spPr>
        <p:txBody>
          <a:bodyPr wrap="none" rtlCol="0">
            <a:spAutoFit/>
          </a:bodyPr>
          <a:lstStyle/>
          <a:p>
            <a:r>
              <a:rPr lang="en-AU" sz="1000" dirty="0"/>
              <a:t>Model Outputs</a:t>
            </a:r>
          </a:p>
        </p:txBody>
      </p:sp>
      <p:sp>
        <p:nvSpPr>
          <p:cNvPr id="5" name="TextBox 4">
            <a:extLst>
              <a:ext uri="{FF2B5EF4-FFF2-40B4-BE49-F238E27FC236}">
                <a16:creationId xmlns:a16="http://schemas.microsoft.com/office/drawing/2014/main" id="{B37D7AC7-B254-BF79-485D-81640E5C2F72}"/>
              </a:ext>
            </a:extLst>
          </p:cNvPr>
          <p:cNvSpPr txBox="1"/>
          <p:nvPr/>
        </p:nvSpPr>
        <p:spPr>
          <a:xfrm>
            <a:off x="404813" y="2090172"/>
            <a:ext cx="4639526" cy="2631490"/>
          </a:xfrm>
          <a:prstGeom prst="rect">
            <a:avLst/>
          </a:prstGeom>
          <a:noFill/>
        </p:spPr>
        <p:txBody>
          <a:bodyPr wrap="square" lIns="91440" tIns="45720" rIns="91440" bIns="45720" rtlCol="0" anchor="t">
            <a:spAutoFit/>
          </a:bodyPr>
          <a:lstStyle/>
          <a:p>
            <a:pPr marL="285750" indent="-285750">
              <a:buFont typeface="Arial"/>
              <a:buChar char="•"/>
            </a:pPr>
            <a:r>
              <a:rPr lang="en-AU" sz="1100" dirty="0">
                <a:ea typeface="+mn-lt"/>
                <a:cs typeface="+mn-lt"/>
              </a:rPr>
              <a:t>For this model, the target was to predict incident level classification at the individual level</a:t>
            </a:r>
          </a:p>
          <a:p>
            <a:pPr marL="285750" indent="-285750">
              <a:buFont typeface="Arial"/>
              <a:buChar char="•"/>
            </a:pPr>
            <a:r>
              <a:rPr lang="en-AU" sz="1100" dirty="0">
                <a:ea typeface="+mn-lt"/>
                <a:cs typeface="+mn-lt"/>
              </a:rPr>
              <a:t>There were 4 </a:t>
            </a:r>
            <a:r>
              <a:rPr lang="en-AU" sz="1100" dirty="0" err="1">
                <a:ea typeface="+mn-lt"/>
                <a:cs typeface="+mn-lt"/>
              </a:rPr>
              <a:t>XGBoost</a:t>
            </a:r>
            <a:r>
              <a:rPr lang="en-AU" sz="1100" dirty="0">
                <a:ea typeface="+mn-lt"/>
                <a:cs typeface="+mn-lt"/>
              </a:rPr>
              <a:t> models that predict for each individual:</a:t>
            </a:r>
            <a:br>
              <a:rPr lang="en-AU" sz="1100" dirty="0">
                <a:ea typeface="+mn-lt"/>
                <a:cs typeface="+mn-lt"/>
              </a:rPr>
            </a:br>
            <a:r>
              <a:rPr lang="en-AU" sz="1100" dirty="0">
                <a:ea typeface="+mn-lt"/>
                <a:cs typeface="+mn-lt"/>
              </a:rPr>
              <a:t>-  Incident level </a:t>
            </a:r>
            <a:endParaRPr lang="en-US" sz="1100" dirty="0">
              <a:ea typeface="+mn-lt"/>
              <a:cs typeface="+mn-lt"/>
            </a:endParaRPr>
          </a:p>
          <a:p>
            <a:r>
              <a:rPr lang="en-AU" sz="1100" dirty="0">
                <a:ea typeface="+mn-lt"/>
                <a:cs typeface="+mn-lt"/>
              </a:rPr>
              <a:t>       -  Year of Incident </a:t>
            </a:r>
            <a:endParaRPr lang="en-US" sz="1100" dirty="0">
              <a:ea typeface="+mn-lt"/>
              <a:cs typeface="+mn-lt"/>
            </a:endParaRPr>
          </a:p>
          <a:p>
            <a:r>
              <a:rPr lang="en-AU" sz="1100" dirty="0">
                <a:ea typeface="+mn-lt"/>
                <a:cs typeface="+mn-lt"/>
              </a:rPr>
              <a:t>       -  Month of Incident </a:t>
            </a:r>
          </a:p>
          <a:p>
            <a:r>
              <a:rPr lang="en-AU" sz="1100" dirty="0">
                <a:ea typeface="+mn-lt"/>
                <a:cs typeface="+mn-lt"/>
              </a:rPr>
              <a:t>       -  Day of Incident</a:t>
            </a:r>
          </a:p>
          <a:p>
            <a:pPr marL="285750" indent="-285750">
              <a:buFont typeface="Arial"/>
              <a:buChar char="•"/>
            </a:pPr>
            <a:r>
              <a:rPr lang="en-US" sz="1100" dirty="0">
                <a:ea typeface="+mn-lt"/>
                <a:cs typeface="+mn-lt"/>
              </a:rPr>
              <a:t>The model predictions based on the accuracy score metrics and confusion matrix  are used </a:t>
            </a:r>
          </a:p>
          <a:p>
            <a:pPr marL="285750" indent="-285750">
              <a:buFont typeface="Arial"/>
              <a:buChar char="•"/>
            </a:pPr>
            <a:r>
              <a:rPr lang="en-US" sz="1100" dirty="0">
                <a:ea typeface="+mn-lt"/>
                <a:cs typeface="+mn-lt"/>
              </a:rPr>
              <a:t>The count of actual values against the predicted values for each target class is displayed in the table opposite </a:t>
            </a:r>
          </a:p>
          <a:p>
            <a:pPr marL="285750" indent="-285750">
              <a:buFont typeface="Arial"/>
              <a:buChar char="•"/>
            </a:pPr>
            <a:r>
              <a:rPr lang="en-US" sz="1100" dirty="0">
                <a:solidFill>
                  <a:srgbClr val="001E00"/>
                </a:solidFill>
                <a:ea typeface="+mn-lt"/>
                <a:cs typeface="+mn-lt"/>
              </a:rPr>
              <a:t>The model could predict the incident level and the date for each individual </a:t>
            </a:r>
            <a:r>
              <a:rPr lang="en-US" sz="1100" dirty="0">
                <a:ea typeface="+mn-lt"/>
                <a:cs typeface="+mn-lt"/>
              </a:rPr>
              <a:t>with an accuracy of </a:t>
            </a:r>
            <a:r>
              <a:rPr lang="en-US" sz="1100" b="1" dirty="0">
                <a:ea typeface="+mn-lt"/>
                <a:cs typeface="+mn-lt"/>
              </a:rPr>
              <a:t>77.1%</a:t>
            </a:r>
            <a:endParaRPr lang="en-AU" sz="1100" b="1" dirty="0">
              <a:ea typeface="+mn-lt"/>
              <a:cs typeface="+mn-lt"/>
            </a:endParaRPr>
          </a:p>
          <a:p>
            <a:endParaRPr lang="en-US" sz="1100" dirty="0">
              <a:ea typeface="+mn-lt"/>
              <a:cs typeface="+mn-lt"/>
            </a:endParaRPr>
          </a:p>
          <a:p>
            <a:endParaRPr lang="en-AU" sz="1100" dirty="0"/>
          </a:p>
        </p:txBody>
      </p:sp>
    </p:spTree>
    <p:extLst>
      <p:ext uri="{BB962C8B-B14F-4D97-AF65-F5344CB8AC3E}">
        <p14:creationId xmlns:p14="http://schemas.microsoft.com/office/powerpoint/2010/main" val="3952998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3F3D-EA94-507D-65DC-12DC287F32E6}"/>
              </a:ext>
            </a:extLst>
          </p:cNvPr>
          <p:cNvSpPr>
            <a:spLocks noGrp="1"/>
          </p:cNvSpPr>
          <p:nvPr>
            <p:ph type="title"/>
          </p:nvPr>
        </p:nvSpPr>
        <p:spPr>
          <a:xfrm>
            <a:off x="455475" y="146691"/>
            <a:ext cx="10515600" cy="1325563"/>
          </a:xfrm>
        </p:spPr>
        <p:txBody>
          <a:bodyPr/>
          <a:lstStyle/>
          <a:p>
            <a:r>
              <a:rPr lang="en-AU" dirty="0"/>
              <a:t>Uc2: Incident prediction at facilities</a:t>
            </a:r>
          </a:p>
        </p:txBody>
      </p:sp>
      <p:sp>
        <p:nvSpPr>
          <p:cNvPr id="3" name="Text Placeholder 2">
            <a:extLst>
              <a:ext uri="{FF2B5EF4-FFF2-40B4-BE49-F238E27FC236}">
                <a16:creationId xmlns:a16="http://schemas.microsoft.com/office/drawing/2014/main" id="{D5C87981-1D6B-FAD4-64A6-6080368D613D}"/>
              </a:ext>
            </a:extLst>
          </p:cNvPr>
          <p:cNvSpPr>
            <a:spLocks noGrp="1"/>
          </p:cNvSpPr>
          <p:nvPr>
            <p:ph type="body" sz="quarter" idx="11"/>
          </p:nvPr>
        </p:nvSpPr>
        <p:spPr>
          <a:xfrm>
            <a:off x="404813" y="1327150"/>
            <a:ext cx="11379200" cy="615553"/>
          </a:xfrm>
        </p:spPr>
        <p:txBody>
          <a:bodyPr vert="horz" lIns="0" tIns="0" rIns="0" bIns="0" rtlCol="0" anchor="t">
            <a:spAutoFit/>
          </a:bodyPr>
          <a:lstStyle/>
          <a:p>
            <a:r>
              <a:rPr lang="en-AU" dirty="0"/>
              <a:t>Model 4: Regression for  percentage of incidents for the next day and its corresponding level of severity at individual level</a:t>
            </a:r>
            <a:endParaRPr lang="en-US" dirty="0"/>
          </a:p>
        </p:txBody>
      </p:sp>
      <p:sp>
        <p:nvSpPr>
          <p:cNvPr id="16" name="TextBox 15">
            <a:extLst>
              <a:ext uri="{FF2B5EF4-FFF2-40B4-BE49-F238E27FC236}">
                <a16:creationId xmlns:a16="http://schemas.microsoft.com/office/drawing/2014/main" id="{8E4ECAAD-BD2E-6956-468F-3F32192CA93B}"/>
              </a:ext>
            </a:extLst>
          </p:cNvPr>
          <p:cNvSpPr txBox="1"/>
          <p:nvPr/>
        </p:nvSpPr>
        <p:spPr>
          <a:xfrm>
            <a:off x="7939007" y="6162035"/>
            <a:ext cx="1107996" cy="253916"/>
          </a:xfrm>
          <a:prstGeom prst="rect">
            <a:avLst/>
          </a:prstGeom>
          <a:noFill/>
        </p:spPr>
        <p:txBody>
          <a:bodyPr wrap="none" rtlCol="0">
            <a:spAutoFit/>
          </a:bodyPr>
          <a:lstStyle/>
          <a:p>
            <a:r>
              <a:rPr lang="en-AU" sz="1000" dirty="0"/>
              <a:t>Model Outputs</a:t>
            </a:r>
          </a:p>
        </p:txBody>
      </p:sp>
      <p:sp>
        <p:nvSpPr>
          <p:cNvPr id="5" name="TextBox 4">
            <a:extLst>
              <a:ext uri="{FF2B5EF4-FFF2-40B4-BE49-F238E27FC236}">
                <a16:creationId xmlns:a16="http://schemas.microsoft.com/office/drawing/2014/main" id="{B37D7AC7-B254-BF79-485D-81640E5C2F72}"/>
              </a:ext>
            </a:extLst>
          </p:cNvPr>
          <p:cNvSpPr txBox="1"/>
          <p:nvPr/>
        </p:nvSpPr>
        <p:spPr>
          <a:xfrm>
            <a:off x="455475" y="2087392"/>
            <a:ext cx="4554675" cy="2523768"/>
          </a:xfrm>
          <a:prstGeom prst="rect">
            <a:avLst/>
          </a:prstGeom>
          <a:noFill/>
        </p:spPr>
        <p:txBody>
          <a:bodyPr wrap="square" lIns="91440" tIns="45720" rIns="91440" bIns="45720" rtlCol="0" anchor="t">
            <a:spAutoFit/>
          </a:bodyPr>
          <a:lstStyle/>
          <a:p>
            <a:pPr marL="285750" indent="-285750">
              <a:buFont typeface="Arial"/>
              <a:buChar char="•"/>
            </a:pPr>
            <a:r>
              <a:rPr lang="en-AU" sz="1100" dirty="0">
                <a:ea typeface="+mn-lt"/>
                <a:cs typeface="+mn-lt"/>
              </a:rPr>
              <a:t>In Model 4, we took the outputs of model 3 and then use that to predict the number of incidents for the next day with a probability.</a:t>
            </a:r>
          </a:p>
          <a:p>
            <a:pPr marL="285750" indent="-285750">
              <a:buFont typeface="Arial"/>
              <a:buChar char="•"/>
            </a:pPr>
            <a:r>
              <a:rPr lang="en-AU" sz="1100" dirty="0">
                <a:ea typeface="+mn-lt"/>
                <a:cs typeface="+mn-lt"/>
              </a:rPr>
              <a:t>From the charts we can notice that :</a:t>
            </a:r>
          </a:p>
          <a:p>
            <a:pPr marL="742950" indent="-285750">
              <a:buFont typeface="Wingdings" panose="05000000000000000000" pitchFamily="2" charset="2"/>
              <a:buChar char="§"/>
            </a:pPr>
            <a:r>
              <a:rPr lang="en-AU" sz="1000" dirty="0"/>
              <a:t> There are no useful lag data to be used that can help the prediction accuracy.</a:t>
            </a:r>
          </a:p>
          <a:p>
            <a:pPr marL="742950" indent="-285750">
              <a:buFont typeface="Wingdings" panose="05000000000000000000" pitchFamily="2" charset="2"/>
              <a:buChar char="§"/>
            </a:pPr>
            <a:r>
              <a:rPr lang="en-AU" sz="1000" dirty="0">
                <a:ea typeface="+mn-lt"/>
                <a:cs typeface="+mn-lt"/>
              </a:rPr>
              <a:t>The data is uncorrelated</a:t>
            </a:r>
          </a:p>
          <a:p>
            <a:pPr marL="742950" indent="-285750">
              <a:buFont typeface="Wingdings" panose="05000000000000000000" pitchFamily="2" charset="2"/>
              <a:buChar char="§"/>
            </a:pPr>
            <a:r>
              <a:rPr lang="en-AU" sz="1000" dirty="0">
                <a:ea typeface="+mn-lt"/>
                <a:cs typeface="+mn-lt"/>
              </a:rPr>
              <a:t>The most important features are (predicted </a:t>
            </a:r>
            <a:r>
              <a:rPr lang="en-AU" sz="1000" dirty="0" err="1">
                <a:ea typeface="+mn-lt"/>
                <a:cs typeface="+mn-lt"/>
              </a:rPr>
              <a:t>dayofmonth</a:t>
            </a:r>
            <a:r>
              <a:rPr lang="en-AU" sz="1000" dirty="0">
                <a:ea typeface="+mn-lt"/>
                <a:cs typeface="+mn-lt"/>
              </a:rPr>
              <a:t>, predicted months.</a:t>
            </a:r>
          </a:p>
          <a:p>
            <a:pPr marL="742950" indent="-285750">
              <a:buFont typeface="Wingdings" panose="05000000000000000000" pitchFamily="2" charset="2"/>
              <a:buChar char="§"/>
            </a:pPr>
            <a:r>
              <a:rPr lang="en-AU" sz="1000" dirty="0">
                <a:ea typeface="+mn-lt"/>
                <a:cs typeface="+mn-lt"/>
              </a:rPr>
              <a:t>There are differences between actual and predicted data due to </a:t>
            </a:r>
            <a:r>
              <a:rPr lang="en-AU" sz="1000" dirty="0"/>
              <a:t>uncorrelated features</a:t>
            </a:r>
            <a:endParaRPr lang="en-AU" sz="1100" dirty="0">
              <a:ea typeface="+mn-lt"/>
              <a:cs typeface="+mn-lt"/>
            </a:endParaRPr>
          </a:p>
          <a:p>
            <a:pPr marL="285750" indent="-285750">
              <a:buFont typeface="Arial"/>
              <a:buChar char="•"/>
            </a:pPr>
            <a:r>
              <a:rPr lang="en-AU" sz="1100" dirty="0"/>
              <a:t>This model is of limited value and would not be included in the full suite of models </a:t>
            </a:r>
          </a:p>
          <a:p>
            <a:endParaRPr lang="en-US" sz="1100" dirty="0"/>
          </a:p>
          <a:p>
            <a:endParaRPr lang="en-AU" sz="1100" dirty="0"/>
          </a:p>
        </p:txBody>
      </p:sp>
      <p:pic>
        <p:nvPicPr>
          <p:cNvPr id="4" name="Picture 5" descr="A picture containing graphical user interface&#10;&#10;Description automatically generated">
            <a:extLst>
              <a:ext uri="{FF2B5EF4-FFF2-40B4-BE49-F238E27FC236}">
                <a16:creationId xmlns:a16="http://schemas.microsoft.com/office/drawing/2014/main" id="{DB90FA08-9CDB-D30D-9678-4B009DF97268}"/>
              </a:ext>
            </a:extLst>
          </p:cNvPr>
          <p:cNvPicPr>
            <a:picLocks noChangeAspect="1"/>
          </p:cNvPicPr>
          <p:nvPr/>
        </p:nvPicPr>
        <p:blipFill>
          <a:blip r:embed="rId2"/>
          <a:stretch>
            <a:fillRect/>
          </a:stretch>
        </p:blipFill>
        <p:spPr>
          <a:xfrm>
            <a:off x="6588328" y="2082618"/>
            <a:ext cx="3800256" cy="2202018"/>
          </a:xfrm>
          <a:prstGeom prst="rect">
            <a:avLst/>
          </a:prstGeom>
          <a:noFill/>
          <a:ln w="190500" cap="rnd">
            <a:noFill/>
          </a:ln>
          <a:effectLst/>
          <a:scene3d>
            <a:camera prst="orthographicFront"/>
            <a:lightRig rig="twoPt" dir="t">
              <a:rot lat="0" lon="0" rev="7800000"/>
            </a:lightRig>
          </a:scene3d>
          <a:sp3d contourW="6350">
            <a:contourClr>
              <a:srgbClr val="C0C0C0"/>
            </a:contourClr>
          </a:sp3d>
        </p:spPr>
      </p:pic>
      <p:pic>
        <p:nvPicPr>
          <p:cNvPr id="7" name="Picture 7" descr="Chart, bar chart&#10;&#10;Description automatically generated">
            <a:extLst>
              <a:ext uri="{FF2B5EF4-FFF2-40B4-BE49-F238E27FC236}">
                <a16:creationId xmlns:a16="http://schemas.microsoft.com/office/drawing/2014/main" id="{EAA2BE3D-4753-44A3-47E9-E7BABD63E270}"/>
              </a:ext>
            </a:extLst>
          </p:cNvPr>
          <p:cNvPicPr>
            <a:picLocks noChangeAspect="1"/>
          </p:cNvPicPr>
          <p:nvPr/>
        </p:nvPicPr>
        <p:blipFill>
          <a:blip r:embed="rId3"/>
          <a:stretch>
            <a:fillRect/>
          </a:stretch>
        </p:blipFill>
        <p:spPr>
          <a:xfrm>
            <a:off x="1405447" y="4349750"/>
            <a:ext cx="3604703" cy="2066201"/>
          </a:xfrm>
          <a:prstGeom prst="rect">
            <a:avLst/>
          </a:prstGeom>
          <a:noFill/>
          <a:ln w="190500" cap="rnd">
            <a:noFill/>
          </a:ln>
          <a:effectLst/>
          <a:scene3d>
            <a:camera prst="orthographicFront"/>
            <a:lightRig rig="twoPt" dir="t">
              <a:rot lat="0" lon="0" rev="7800000"/>
            </a:lightRig>
          </a:scene3d>
          <a:sp3d contourW="6350">
            <a:contourClr>
              <a:srgbClr val="C0C0C0"/>
            </a:contourClr>
          </a:sp3d>
        </p:spPr>
      </p:pic>
      <p:pic>
        <p:nvPicPr>
          <p:cNvPr id="8" name="Picture 8" descr="Chart, line chart&#10;&#10;Description automatically generated">
            <a:extLst>
              <a:ext uri="{FF2B5EF4-FFF2-40B4-BE49-F238E27FC236}">
                <a16:creationId xmlns:a16="http://schemas.microsoft.com/office/drawing/2014/main" id="{D8A3774D-7A1E-4043-0B06-0F542572607B}"/>
              </a:ext>
            </a:extLst>
          </p:cNvPr>
          <p:cNvPicPr>
            <a:picLocks noChangeAspect="1"/>
          </p:cNvPicPr>
          <p:nvPr/>
        </p:nvPicPr>
        <p:blipFill>
          <a:blip r:embed="rId4"/>
          <a:stretch>
            <a:fillRect/>
          </a:stretch>
        </p:blipFill>
        <p:spPr>
          <a:xfrm>
            <a:off x="6601665" y="4450662"/>
            <a:ext cx="3782679" cy="2260647"/>
          </a:xfrm>
          <a:prstGeom prst="rect">
            <a:avLst/>
          </a:prstGeom>
          <a:noFill/>
          <a:ln w="190500" cap="rnd">
            <a:noFill/>
          </a:ln>
          <a:effectLst/>
          <a:scene3d>
            <a:camera prst="orthographicFront"/>
            <a:lightRig rig="twoPt" dir="t">
              <a:rot lat="0" lon="0" rev="7800000"/>
            </a:lightRig>
          </a:scene3d>
          <a:sp3d contourW="6350">
            <a:contourClr>
              <a:srgbClr val="C0C0C0"/>
            </a:contourClr>
          </a:sp3d>
        </p:spPr>
      </p:pic>
    </p:spTree>
    <p:extLst>
      <p:ext uri="{BB962C8B-B14F-4D97-AF65-F5344CB8AC3E}">
        <p14:creationId xmlns:p14="http://schemas.microsoft.com/office/powerpoint/2010/main" val="320776327"/>
      </p:ext>
    </p:extLst>
  </p:cSld>
  <p:clrMapOvr>
    <a:masterClrMapping/>
  </p:clrMapOvr>
  <p:extLst mod="1">
    <p:ext uri="{6950BFC3-D8DA-4A85-94F7-54DA5524770B}">
      <p188:commentRel xmlns:p188="http://schemas.microsoft.com/office/powerpoint/2018/8/main" xmlns="" r:id="rId5"/>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79EB80-A74A-6919-1852-914791E8BF70}"/>
              </a:ext>
            </a:extLst>
          </p:cNvPr>
          <p:cNvSpPr>
            <a:spLocks noGrp="1"/>
          </p:cNvSpPr>
          <p:nvPr>
            <p:ph type="ctrTitle"/>
          </p:nvPr>
        </p:nvSpPr>
        <p:spPr>
          <a:xfrm>
            <a:off x="404813" y="2938992"/>
            <a:ext cx="11329987" cy="803297"/>
          </a:xfrm>
        </p:spPr>
        <p:txBody>
          <a:bodyPr/>
          <a:lstStyle/>
          <a:p>
            <a:r>
              <a:rPr lang="en-AU" b="1" dirty="0"/>
              <a:t>Roadmap:</a:t>
            </a:r>
          </a:p>
        </p:txBody>
      </p:sp>
    </p:spTree>
    <p:extLst>
      <p:ext uri="{BB962C8B-B14F-4D97-AF65-F5344CB8AC3E}">
        <p14:creationId xmlns:p14="http://schemas.microsoft.com/office/powerpoint/2010/main" val="2518572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C6C244-F83D-42AD-814F-C25AD32EA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57525"/>
            <a:ext cx="12192000" cy="3800475"/>
          </a:xfrm>
          <a:prstGeom prst="rect">
            <a:avLst/>
          </a:prstGeom>
        </p:spPr>
      </p:pic>
      <p:sp>
        <p:nvSpPr>
          <p:cNvPr id="6" name="Rectangle 5">
            <a:extLst>
              <a:ext uri="{FF2B5EF4-FFF2-40B4-BE49-F238E27FC236}">
                <a16:creationId xmlns:a16="http://schemas.microsoft.com/office/drawing/2014/main" id="{7F4D4C96-2268-4EE4-A4C5-6C2764AD3105}"/>
              </a:ext>
            </a:extLst>
          </p:cNvPr>
          <p:cNvSpPr/>
          <p:nvPr/>
        </p:nvSpPr>
        <p:spPr>
          <a:xfrm>
            <a:off x="1800520" y="3144905"/>
            <a:ext cx="725864" cy="707886"/>
          </a:xfrm>
          <a:prstGeom prst="rect">
            <a:avLst/>
          </a:prstGeom>
          <a:noFill/>
        </p:spPr>
        <p:txBody>
          <a:bodyPr wrap="square" lIns="91440" tIns="45720" rIns="91440" bIns="45720">
            <a:spAutoFit/>
          </a:bodyPr>
          <a:lstStyle/>
          <a:p>
            <a:pPr algn="ctr"/>
            <a:r>
              <a:rPr lang="en-US" sz="4000" b="0" cap="none" spc="0" dirty="0">
                <a:ln w="0"/>
                <a:solidFill>
                  <a:srgbClr val="FF8E12"/>
                </a:solidFill>
                <a:effectLst>
                  <a:outerShdw blurRad="38100" dist="25400" dir="5400000" algn="ctr" rotWithShape="0">
                    <a:srgbClr val="6E747A">
                      <a:alpha val="43000"/>
                    </a:srgbClr>
                  </a:outerShdw>
                </a:effectLst>
              </a:rPr>
              <a:t>1</a:t>
            </a:r>
          </a:p>
        </p:txBody>
      </p:sp>
      <p:sp>
        <p:nvSpPr>
          <p:cNvPr id="7" name="Rectangle 6">
            <a:extLst>
              <a:ext uri="{FF2B5EF4-FFF2-40B4-BE49-F238E27FC236}">
                <a16:creationId xmlns:a16="http://schemas.microsoft.com/office/drawing/2014/main" id="{39EBCF1A-4AC4-4C38-8AAB-756FCB550C35}"/>
              </a:ext>
            </a:extLst>
          </p:cNvPr>
          <p:cNvSpPr/>
          <p:nvPr/>
        </p:nvSpPr>
        <p:spPr>
          <a:xfrm>
            <a:off x="3371802" y="4569785"/>
            <a:ext cx="725864" cy="707886"/>
          </a:xfrm>
          <a:prstGeom prst="rect">
            <a:avLst/>
          </a:prstGeom>
          <a:noFill/>
        </p:spPr>
        <p:txBody>
          <a:bodyPr wrap="square" lIns="91440" tIns="45720" rIns="91440" bIns="45720">
            <a:spAutoFit/>
          </a:bodyPr>
          <a:lstStyle/>
          <a:p>
            <a:pPr algn="ctr"/>
            <a:r>
              <a:rPr lang="en-US" sz="4000" dirty="0">
                <a:ln w="0"/>
                <a:solidFill>
                  <a:schemeClr val="accent4">
                    <a:lumMod val="60000"/>
                    <a:lumOff val="40000"/>
                  </a:schemeClr>
                </a:solidFill>
                <a:effectLst>
                  <a:outerShdw blurRad="38100" dist="25400" dir="5400000" algn="ctr" rotWithShape="0">
                    <a:srgbClr val="6E747A">
                      <a:alpha val="43000"/>
                    </a:srgbClr>
                  </a:outerShdw>
                </a:effectLst>
              </a:rPr>
              <a:t>2</a:t>
            </a:r>
            <a:endParaRPr lang="en-US" sz="4000" b="0" cap="none" spc="0" dirty="0">
              <a:ln w="0"/>
              <a:solidFill>
                <a:schemeClr val="accent4">
                  <a:lumMod val="60000"/>
                  <a:lumOff val="40000"/>
                </a:schemeClr>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A36FA941-7BF1-49BE-B79B-3E5700B3E869}"/>
              </a:ext>
            </a:extLst>
          </p:cNvPr>
          <p:cNvSpPr/>
          <p:nvPr/>
        </p:nvSpPr>
        <p:spPr>
          <a:xfrm>
            <a:off x="10908385" y="4603819"/>
            <a:ext cx="725864" cy="707886"/>
          </a:xfrm>
          <a:prstGeom prst="rect">
            <a:avLst/>
          </a:prstGeom>
          <a:noFill/>
        </p:spPr>
        <p:txBody>
          <a:bodyPr wrap="square" lIns="91440" tIns="45720" rIns="91440" bIns="45720">
            <a:spAutoFit/>
          </a:bodyPr>
          <a:lstStyle/>
          <a:p>
            <a:pPr algn="ctr"/>
            <a:r>
              <a:rPr lang="en-US" sz="4000" b="0" cap="none" spc="0" dirty="0">
                <a:ln w="0"/>
                <a:solidFill>
                  <a:schemeClr val="bg2">
                    <a:lumMod val="25000"/>
                  </a:schemeClr>
                </a:solidFill>
                <a:effectLst>
                  <a:outerShdw blurRad="38100" dist="25400" dir="5400000" algn="ctr" rotWithShape="0">
                    <a:srgbClr val="6E747A">
                      <a:alpha val="43000"/>
                    </a:srgbClr>
                  </a:outerShdw>
                </a:effectLst>
              </a:rPr>
              <a:t>5</a:t>
            </a:r>
          </a:p>
        </p:txBody>
      </p:sp>
      <p:sp>
        <p:nvSpPr>
          <p:cNvPr id="9" name="Rectangle 8">
            <a:extLst>
              <a:ext uri="{FF2B5EF4-FFF2-40B4-BE49-F238E27FC236}">
                <a16:creationId xmlns:a16="http://schemas.microsoft.com/office/drawing/2014/main" id="{8D4C221C-B6A9-453B-A6D3-7535C1818319}"/>
              </a:ext>
            </a:extLst>
          </p:cNvPr>
          <p:cNvSpPr/>
          <p:nvPr/>
        </p:nvSpPr>
        <p:spPr>
          <a:xfrm>
            <a:off x="9755808" y="3449814"/>
            <a:ext cx="725864" cy="707886"/>
          </a:xfrm>
          <a:prstGeom prst="rect">
            <a:avLst/>
          </a:prstGeom>
          <a:noFill/>
        </p:spPr>
        <p:txBody>
          <a:bodyPr wrap="square" lIns="91440" tIns="45720" rIns="91440" bIns="45720">
            <a:spAutoFit/>
          </a:bodyPr>
          <a:lstStyle/>
          <a:p>
            <a:pPr algn="ctr"/>
            <a:r>
              <a:rPr lang="en-US" sz="4000" b="0" cap="none" spc="0" dirty="0">
                <a:ln w="0"/>
                <a:solidFill>
                  <a:srgbClr val="FF0000"/>
                </a:solidFill>
                <a:effectLst>
                  <a:outerShdw blurRad="38100" dist="25400" dir="5400000" algn="ctr" rotWithShape="0">
                    <a:srgbClr val="6E747A">
                      <a:alpha val="43000"/>
                    </a:srgbClr>
                  </a:outerShdw>
                </a:effectLst>
              </a:rPr>
              <a:t>4</a:t>
            </a:r>
          </a:p>
        </p:txBody>
      </p:sp>
      <p:sp>
        <p:nvSpPr>
          <p:cNvPr id="10" name="Rectangle 9">
            <a:extLst>
              <a:ext uri="{FF2B5EF4-FFF2-40B4-BE49-F238E27FC236}">
                <a16:creationId xmlns:a16="http://schemas.microsoft.com/office/drawing/2014/main" id="{EC58D105-11E1-4FE0-88C7-892D08DA29B5}"/>
              </a:ext>
            </a:extLst>
          </p:cNvPr>
          <p:cNvSpPr/>
          <p:nvPr/>
        </p:nvSpPr>
        <p:spPr>
          <a:xfrm>
            <a:off x="6610730" y="3710976"/>
            <a:ext cx="725864" cy="707886"/>
          </a:xfrm>
          <a:prstGeom prst="rect">
            <a:avLst/>
          </a:prstGeom>
          <a:noFill/>
        </p:spPr>
        <p:txBody>
          <a:bodyPr wrap="square" lIns="91440" tIns="45720" rIns="91440" bIns="45720">
            <a:spAutoFit/>
          </a:bodyPr>
          <a:lstStyle/>
          <a:p>
            <a:pPr algn="ctr"/>
            <a:r>
              <a:rPr lang="en-US" sz="4000" b="0" cap="none" spc="0" dirty="0">
                <a:ln w="0"/>
                <a:solidFill>
                  <a:srgbClr val="FFD068"/>
                </a:solidFill>
                <a:effectLst>
                  <a:outerShdw blurRad="38100" dist="25400" dir="5400000" algn="ctr" rotWithShape="0">
                    <a:srgbClr val="6E747A">
                      <a:alpha val="43000"/>
                    </a:srgbClr>
                  </a:outerShdw>
                </a:effectLst>
              </a:rPr>
              <a:t>3</a:t>
            </a:r>
          </a:p>
        </p:txBody>
      </p:sp>
      <p:sp>
        <p:nvSpPr>
          <p:cNvPr id="11" name="TextBox 10">
            <a:extLst>
              <a:ext uri="{FF2B5EF4-FFF2-40B4-BE49-F238E27FC236}">
                <a16:creationId xmlns:a16="http://schemas.microsoft.com/office/drawing/2014/main" id="{878E68E9-B48D-468B-AD96-5ECE491A440B}"/>
              </a:ext>
            </a:extLst>
          </p:cNvPr>
          <p:cNvSpPr txBox="1"/>
          <p:nvPr/>
        </p:nvSpPr>
        <p:spPr>
          <a:xfrm>
            <a:off x="11784" y="0"/>
            <a:ext cx="3360018" cy="3108543"/>
          </a:xfrm>
          <a:prstGeom prst="rect">
            <a:avLst/>
          </a:prstGeom>
          <a:noFill/>
        </p:spPr>
        <p:txBody>
          <a:bodyPr wrap="square" rtlCol="0">
            <a:spAutoFit/>
          </a:bodyPr>
          <a:lstStyle/>
          <a:p>
            <a:r>
              <a:rPr lang="en-US" sz="2800" b="1" dirty="0"/>
              <a:t>PHASE 1</a:t>
            </a:r>
          </a:p>
          <a:p>
            <a:pPr marL="285750" indent="-285750">
              <a:buFont typeface="Arial" panose="020B0604020202020204" pitchFamily="34" charset="0"/>
              <a:buChar char="•"/>
            </a:pPr>
            <a:r>
              <a:rPr lang="en-US" sz="1400" dirty="0"/>
              <a:t>We started with getting familiar with the data, we read it from .parquet file to show samples of it and to get physical information about the dataset like:</a:t>
            </a:r>
          </a:p>
          <a:p>
            <a:pPr marL="1257300" lvl="2" indent="-342900">
              <a:buFont typeface="+mj-lt"/>
              <a:buAutoNum type="arabicPeriod"/>
            </a:pPr>
            <a:r>
              <a:rPr lang="en-US" sz="1400" dirty="0"/>
              <a:t>Columns’ names and data types.</a:t>
            </a:r>
          </a:p>
          <a:p>
            <a:pPr marL="1257300" lvl="2" indent="-342900">
              <a:buFont typeface="+mj-lt"/>
              <a:buAutoNum type="arabicPeriod"/>
            </a:pPr>
            <a:r>
              <a:rPr lang="en-US" sz="1400" dirty="0"/>
              <a:t>The size of the dataset.</a:t>
            </a:r>
          </a:p>
          <a:p>
            <a:pPr marL="1257300" lvl="2" indent="-342900">
              <a:buFont typeface="+mj-lt"/>
              <a:buAutoNum type="arabicPeriod"/>
            </a:pPr>
            <a:r>
              <a:rPr lang="en-US" sz="1400" dirty="0"/>
              <a:t>The number of rows and columns.</a:t>
            </a:r>
          </a:p>
          <a:p>
            <a:pPr marL="1257300" lvl="2" indent="-342900">
              <a:buFont typeface="+mj-lt"/>
              <a:buAutoNum type="arabicPeriod"/>
            </a:pPr>
            <a:r>
              <a:rPr lang="en-US" sz="1400" dirty="0"/>
              <a:t>The count of missing values in it.</a:t>
            </a:r>
          </a:p>
        </p:txBody>
      </p:sp>
      <p:sp>
        <p:nvSpPr>
          <p:cNvPr id="13" name="TextBox 12">
            <a:extLst>
              <a:ext uri="{FF2B5EF4-FFF2-40B4-BE49-F238E27FC236}">
                <a16:creationId xmlns:a16="http://schemas.microsoft.com/office/drawing/2014/main" id="{7A0F6F83-5F2A-456C-9C16-02D911CC2665}"/>
              </a:ext>
            </a:extLst>
          </p:cNvPr>
          <p:cNvSpPr txBox="1"/>
          <p:nvPr/>
        </p:nvSpPr>
        <p:spPr>
          <a:xfrm>
            <a:off x="3383586" y="0"/>
            <a:ext cx="3117227" cy="4185761"/>
          </a:xfrm>
          <a:prstGeom prst="rect">
            <a:avLst/>
          </a:prstGeom>
          <a:noFill/>
        </p:spPr>
        <p:txBody>
          <a:bodyPr wrap="square" rtlCol="0">
            <a:spAutoFit/>
          </a:bodyPr>
          <a:lstStyle/>
          <a:p>
            <a:r>
              <a:rPr lang="en-US" sz="2800" b="1" dirty="0"/>
              <a:t>PHASE 2</a:t>
            </a:r>
          </a:p>
          <a:p>
            <a:pPr marL="285750" indent="-285750">
              <a:buFont typeface="Arial" panose="020B0604020202020204" pitchFamily="34" charset="0"/>
              <a:buChar char="•"/>
            </a:pPr>
            <a:r>
              <a:rPr lang="en-US" sz="1400" dirty="0"/>
              <a:t>We converted the Date column into usable format for further processing.</a:t>
            </a:r>
          </a:p>
          <a:p>
            <a:pPr marL="285750" indent="-285750">
              <a:buFont typeface="Arial" panose="020B0604020202020204" pitchFamily="34" charset="0"/>
              <a:buChar char="•"/>
            </a:pPr>
            <a:r>
              <a:rPr lang="en-US" sz="1400" dirty="0"/>
              <a:t>We generated date columns from Date column, like:</a:t>
            </a:r>
          </a:p>
          <a:p>
            <a:pPr marL="800100" lvl="1" indent="-342900">
              <a:buFont typeface="+mj-lt"/>
              <a:buAutoNum type="arabicPeriod"/>
            </a:pPr>
            <a:r>
              <a:rPr lang="en-US" sz="1400" dirty="0"/>
              <a:t>Year.</a:t>
            </a:r>
          </a:p>
          <a:p>
            <a:pPr marL="800100" lvl="1" indent="-342900">
              <a:buFont typeface="+mj-lt"/>
              <a:buAutoNum type="arabicPeriod"/>
            </a:pPr>
            <a:r>
              <a:rPr lang="en-US" sz="1400" dirty="0"/>
              <a:t>Month.</a:t>
            </a:r>
          </a:p>
          <a:p>
            <a:pPr marL="800100" lvl="1" indent="-342900">
              <a:buFont typeface="+mj-lt"/>
              <a:buAutoNum type="arabicPeriod"/>
            </a:pPr>
            <a:r>
              <a:rPr lang="en-US" sz="1400" dirty="0"/>
              <a:t>Day.. Etc.</a:t>
            </a:r>
          </a:p>
          <a:p>
            <a:pPr marL="342900" indent="-342900">
              <a:buFont typeface="Arial" panose="020B0604020202020204" pitchFamily="34" charset="0"/>
              <a:buChar char="•"/>
            </a:pPr>
            <a:r>
              <a:rPr lang="en-US" sz="1400" dirty="0"/>
              <a:t>We grouped by date to get the number of incidents occurred in each single day.</a:t>
            </a:r>
          </a:p>
          <a:p>
            <a:pPr marL="342900" indent="-342900">
              <a:buFont typeface="Arial" panose="020B0604020202020204" pitchFamily="34" charset="0"/>
              <a:buChar char="•"/>
            </a:pPr>
            <a:r>
              <a:rPr lang="en-US" sz="1400" dirty="0"/>
              <a:t>We dropped off the outliers.</a:t>
            </a:r>
          </a:p>
          <a:p>
            <a:pPr marL="342900" indent="-342900">
              <a:buFont typeface="Arial" panose="020B0604020202020204" pitchFamily="34" charset="0"/>
              <a:buChar char="•"/>
            </a:pPr>
            <a:r>
              <a:rPr lang="en-US" sz="1400" dirty="0"/>
              <a:t>We Generated lagged target data that may has an impact on the predictions,</a:t>
            </a:r>
          </a:p>
          <a:p>
            <a:pPr marL="342900" indent="-342900">
              <a:buFont typeface="Arial" panose="020B0604020202020204" pitchFamily="34" charset="0"/>
              <a:buChar char="•"/>
            </a:pPr>
            <a:r>
              <a:rPr lang="en-US" sz="1400" dirty="0"/>
              <a:t>We plotted the correlation between the overall dataset.</a:t>
            </a:r>
          </a:p>
        </p:txBody>
      </p:sp>
      <p:sp>
        <p:nvSpPr>
          <p:cNvPr id="14" name="TextBox 13">
            <a:extLst>
              <a:ext uri="{FF2B5EF4-FFF2-40B4-BE49-F238E27FC236}">
                <a16:creationId xmlns:a16="http://schemas.microsoft.com/office/drawing/2014/main" id="{86A288AE-C629-472E-AB6C-CADA9ED38C93}"/>
              </a:ext>
            </a:extLst>
          </p:cNvPr>
          <p:cNvSpPr txBox="1"/>
          <p:nvPr/>
        </p:nvSpPr>
        <p:spPr>
          <a:xfrm>
            <a:off x="6633328" y="-10436"/>
            <a:ext cx="2331169" cy="1815882"/>
          </a:xfrm>
          <a:prstGeom prst="rect">
            <a:avLst/>
          </a:prstGeom>
          <a:noFill/>
        </p:spPr>
        <p:txBody>
          <a:bodyPr wrap="square" rtlCol="0">
            <a:spAutoFit/>
          </a:bodyPr>
          <a:lstStyle/>
          <a:p>
            <a:r>
              <a:rPr lang="en-US" sz="2800" b="1" dirty="0"/>
              <a:t>PHASE 3</a:t>
            </a:r>
          </a:p>
          <a:p>
            <a:pPr marL="285750" indent="-285750">
              <a:buFont typeface="Arial" panose="020B0604020202020204" pitchFamily="34" charset="0"/>
              <a:buChar char="•"/>
            </a:pPr>
            <a:r>
              <a:rPr lang="en-US" sz="1400" dirty="0"/>
              <a:t>We separated the learning data from the target data.</a:t>
            </a:r>
          </a:p>
          <a:p>
            <a:pPr marL="285750" indent="-285750">
              <a:buFont typeface="Arial" panose="020B0604020202020204" pitchFamily="34" charset="0"/>
              <a:buChar char="•"/>
            </a:pPr>
            <a:r>
              <a:rPr lang="en-US" sz="1400" dirty="0"/>
              <a:t>Scaling the learning data.</a:t>
            </a:r>
          </a:p>
          <a:p>
            <a:pPr marL="285750" indent="-285750">
              <a:buFont typeface="Arial" panose="020B0604020202020204" pitchFamily="34" charset="0"/>
              <a:buChar char="•"/>
            </a:pPr>
            <a:r>
              <a:rPr lang="en-US" sz="1400" dirty="0"/>
              <a:t>Creating training samples and testing samples.</a:t>
            </a:r>
          </a:p>
        </p:txBody>
      </p:sp>
      <p:sp>
        <p:nvSpPr>
          <p:cNvPr id="15" name="TextBox 14">
            <a:extLst>
              <a:ext uri="{FF2B5EF4-FFF2-40B4-BE49-F238E27FC236}">
                <a16:creationId xmlns:a16="http://schemas.microsoft.com/office/drawing/2014/main" id="{1E1B0973-9902-4402-A320-D9CAD6160187}"/>
              </a:ext>
            </a:extLst>
          </p:cNvPr>
          <p:cNvSpPr txBox="1"/>
          <p:nvPr/>
        </p:nvSpPr>
        <p:spPr>
          <a:xfrm>
            <a:off x="8898240" y="-10436"/>
            <a:ext cx="3281976" cy="2677656"/>
          </a:xfrm>
          <a:prstGeom prst="rect">
            <a:avLst/>
          </a:prstGeom>
          <a:noFill/>
        </p:spPr>
        <p:txBody>
          <a:bodyPr wrap="square" rtlCol="0">
            <a:spAutoFit/>
          </a:bodyPr>
          <a:lstStyle/>
          <a:p>
            <a:r>
              <a:rPr lang="en-US" sz="2800" b="1" dirty="0"/>
              <a:t>PHASE 4</a:t>
            </a:r>
          </a:p>
          <a:p>
            <a:pPr marL="285750" indent="-285750">
              <a:buFont typeface="Arial" panose="020B0604020202020204" pitchFamily="34" charset="0"/>
              <a:buChar char="•"/>
            </a:pPr>
            <a:r>
              <a:rPr lang="en-US" sz="1400" dirty="0"/>
              <a:t>We created the </a:t>
            </a:r>
            <a:r>
              <a:rPr lang="en-US" sz="1400" dirty="0" err="1"/>
              <a:t>XGBoost</a:t>
            </a:r>
            <a:r>
              <a:rPr lang="en-US" sz="1400" dirty="0"/>
              <a:t> model.</a:t>
            </a:r>
          </a:p>
          <a:p>
            <a:pPr marL="285750" indent="-285750">
              <a:buFont typeface="Arial" panose="020B0604020202020204" pitchFamily="34" charset="0"/>
              <a:buChar char="•"/>
            </a:pPr>
            <a:r>
              <a:rPr lang="en-US" sz="1400" dirty="0"/>
              <a:t>Hyperparameter tuning.</a:t>
            </a:r>
          </a:p>
          <a:p>
            <a:pPr marL="285750" indent="-285750">
              <a:buFont typeface="Arial" panose="020B0604020202020204" pitchFamily="34" charset="0"/>
              <a:buChar char="•"/>
            </a:pPr>
            <a:r>
              <a:rPr lang="en-AU" sz="1400" dirty="0"/>
              <a:t>Getting the best estimator after Hyperparameter tuning.</a:t>
            </a:r>
          </a:p>
          <a:p>
            <a:pPr marL="285750" indent="-285750">
              <a:buFont typeface="Arial" panose="020B0604020202020204" pitchFamily="34" charset="0"/>
              <a:buChar char="•"/>
            </a:pPr>
            <a:r>
              <a:rPr lang="en-AU" sz="1400" dirty="0"/>
              <a:t>Feature selection.</a:t>
            </a:r>
          </a:p>
          <a:p>
            <a:pPr marL="285750" indent="-285750">
              <a:buFont typeface="Arial" panose="020B0604020202020204" pitchFamily="34" charset="0"/>
              <a:buChar char="•"/>
            </a:pPr>
            <a:r>
              <a:rPr lang="en-AU" sz="1400" dirty="0"/>
              <a:t>Evaluate the model using metrics Like:</a:t>
            </a:r>
          </a:p>
          <a:p>
            <a:pPr marL="800100" lvl="1" indent="-342900">
              <a:buFont typeface="+mj-lt"/>
              <a:buAutoNum type="arabicPeriod"/>
            </a:pPr>
            <a:r>
              <a:rPr lang="en-AU" sz="1400" dirty="0"/>
              <a:t>MAE.</a:t>
            </a:r>
          </a:p>
          <a:p>
            <a:pPr marL="800100" lvl="1" indent="-342900">
              <a:buFont typeface="+mj-lt"/>
              <a:buAutoNum type="arabicPeriod"/>
            </a:pPr>
            <a:r>
              <a:rPr lang="en-AU" sz="1400" dirty="0"/>
              <a:t>MSE.. etc.</a:t>
            </a:r>
          </a:p>
          <a:p>
            <a:pPr marL="285750" indent="-285750">
              <a:buFont typeface="Arial" panose="020B0604020202020204" pitchFamily="34" charset="0"/>
              <a:buChar char="•"/>
            </a:pPr>
            <a:r>
              <a:rPr lang="en-AU" sz="1400" dirty="0"/>
              <a:t>Plotting the test data against the predictions.</a:t>
            </a:r>
            <a:endParaRPr lang="en-US" sz="1400" dirty="0"/>
          </a:p>
        </p:txBody>
      </p:sp>
      <p:sp>
        <p:nvSpPr>
          <p:cNvPr id="17" name="TextBox 16">
            <a:extLst>
              <a:ext uri="{FF2B5EF4-FFF2-40B4-BE49-F238E27FC236}">
                <a16:creationId xmlns:a16="http://schemas.microsoft.com/office/drawing/2014/main" id="{514ABCAE-AEC4-4E9A-898F-19211CBBCC9F}"/>
              </a:ext>
            </a:extLst>
          </p:cNvPr>
          <p:cNvSpPr txBox="1"/>
          <p:nvPr/>
        </p:nvSpPr>
        <p:spPr>
          <a:xfrm>
            <a:off x="7527024" y="4851927"/>
            <a:ext cx="3012204" cy="1384995"/>
          </a:xfrm>
          <a:prstGeom prst="rect">
            <a:avLst/>
          </a:prstGeom>
          <a:noFill/>
        </p:spPr>
        <p:txBody>
          <a:bodyPr wrap="square" rtlCol="0">
            <a:spAutoFit/>
          </a:bodyPr>
          <a:lstStyle/>
          <a:p>
            <a:r>
              <a:rPr lang="en-US" sz="2800" b="1" dirty="0"/>
              <a:t>PHASE 5</a:t>
            </a:r>
          </a:p>
          <a:p>
            <a:pPr marL="285750" indent="-285750">
              <a:buFont typeface="Arial" panose="020B0604020202020204" pitchFamily="34" charset="0"/>
              <a:buChar char="•"/>
            </a:pPr>
            <a:r>
              <a:rPr lang="en-US" sz="1400" dirty="0"/>
              <a:t>We produced a .</a:t>
            </a:r>
            <a:r>
              <a:rPr lang="en-US" sz="1400" dirty="0" err="1"/>
              <a:t>xlsx</a:t>
            </a:r>
            <a:r>
              <a:rPr lang="en-US" sz="1400" dirty="0"/>
              <a:t> file that contains the final predictions.</a:t>
            </a:r>
          </a:p>
          <a:p>
            <a:pPr marL="285750" indent="-285750">
              <a:buFont typeface="Arial" panose="020B0604020202020204" pitchFamily="34" charset="0"/>
              <a:buChar char="•"/>
            </a:pPr>
            <a:r>
              <a:rPr lang="en-AU" sz="1400" dirty="0"/>
              <a:t>Exporting the Final </a:t>
            </a:r>
            <a:r>
              <a:rPr lang="en-AU" sz="1400" dirty="0" err="1"/>
              <a:t>XGBoost</a:t>
            </a:r>
            <a:r>
              <a:rPr lang="en-AU" sz="1400" dirty="0"/>
              <a:t> model.</a:t>
            </a:r>
            <a:endParaRPr lang="en-US" sz="1400" dirty="0"/>
          </a:p>
        </p:txBody>
      </p:sp>
    </p:spTree>
    <p:extLst>
      <p:ext uri="{BB962C8B-B14F-4D97-AF65-F5344CB8AC3E}">
        <p14:creationId xmlns:p14="http://schemas.microsoft.com/office/powerpoint/2010/main" val="154949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1000" fill="hold"/>
                                        <p:tgtEl>
                                          <p:spTgt spid="10"/>
                                        </p:tgtEl>
                                        <p:attrNameLst>
                                          <p:attrName>ppt_w</p:attrName>
                                        </p:attrNameLst>
                                      </p:cBhvr>
                                      <p:tavLst>
                                        <p:tav tm="0">
                                          <p:val>
                                            <p:fltVal val="0"/>
                                          </p:val>
                                        </p:tav>
                                        <p:tav tm="100000">
                                          <p:val>
                                            <p:strVal val="#ppt_w"/>
                                          </p:val>
                                        </p:tav>
                                      </p:tavLst>
                                    </p:anim>
                                    <p:anim calcmode="lin" valueType="num">
                                      <p:cBhvr>
                                        <p:cTn id="37" dur="1000" fill="hold"/>
                                        <p:tgtEl>
                                          <p:spTgt spid="10"/>
                                        </p:tgtEl>
                                        <p:attrNameLst>
                                          <p:attrName>ppt_h</p:attrName>
                                        </p:attrNameLst>
                                      </p:cBhvr>
                                      <p:tavLst>
                                        <p:tav tm="0">
                                          <p:val>
                                            <p:fltVal val="0"/>
                                          </p:val>
                                        </p:tav>
                                        <p:tav tm="100000">
                                          <p:val>
                                            <p:strVal val="#ppt_h"/>
                                          </p:val>
                                        </p:tav>
                                      </p:tavLst>
                                    </p:anim>
                                    <p:anim calcmode="lin" valueType="num">
                                      <p:cBhvr>
                                        <p:cTn id="38" dur="1000" fill="hold"/>
                                        <p:tgtEl>
                                          <p:spTgt spid="10"/>
                                        </p:tgtEl>
                                        <p:attrNameLst>
                                          <p:attrName>style.rotation</p:attrName>
                                        </p:attrNameLst>
                                      </p:cBhvr>
                                      <p:tavLst>
                                        <p:tav tm="0">
                                          <p:val>
                                            <p:fltVal val="90"/>
                                          </p:val>
                                        </p:tav>
                                        <p:tav tm="100000">
                                          <p:val>
                                            <p:fltVal val="0"/>
                                          </p:val>
                                        </p:tav>
                                      </p:tavLst>
                                    </p:anim>
                                    <p:animEffect transition="in" filter="fade">
                                      <p:cBhvr>
                                        <p:cTn id="39" dur="10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p:cTn id="44" dur="1000" fill="hold"/>
                                        <p:tgtEl>
                                          <p:spTgt spid="14"/>
                                        </p:tgtEl>
                                        <p:attrNameLst>
                                          <p:attrName>ppt_w</p:attrName>
                                        </p:attrNameLst>
                                      </p:cBhvr>
                                      <p:tavLst>
                                        <p:tav tm="0">
                                          <p:val>
                                            <p:fltVal val="0"/>
                                          </p:val>
                                        </p:tav>
                                        <p:tav tm="100000">
                                          <p:val>
                                            <p:strVal val="#ppt_w"/>
                                          </p:val>
                                        </p:tav>
                                      </p:tavLst>
                                    </p:anim>
                                    <p:anim calcmode="lin" valueType="num">
                                      <p:cBhvr>
                                        <p:cTn id="45" dur="1000" fill="hold"/>
                                        <p:tgtEl>
                                          <p:spTgt spid="14"/>
                                        </p:tgtEl>
                                        <p:attrNameLst>
                                          <p:attrName>ppt_h</p:attrName>
                                        </p:attrNameLst>
                                      </p:cBhvr>
                                      <p:tavLst>
                                        <p:tav tm="0">
                                          <p:val>
                                            <p:fltVal val="0"/>
                                          </p:val>
                                        </p:tav>
                                        <p:tav tm="100000">
                                          <p:val>
                                            <p:strVal val="#ppt_h"/>
                                          </p:val>
                                        </p:tav>
                                      </p:tavLst>
                                    </p:anim>
                                    <p:anim calcmode="lin" valueType="num">
                                      <p:cBhvr>
                                        <p:cTn id="46" dur="1000" fill="hold"/>
                                        <p:tgtEl>
                                          <p:spTgt spid="14"/>
                                        </p:tgtEl>
                                        <p:attrNameLst>
                                          <p:attrName>style.rotation</p:attrName>
                                        </p:attrNameLst>
                                      </p:cBhvr>
                                      <p:tavLst>
                                        <p:tav tm="0">
                                          <p:val>
                                            <p:fltVal val="90"/>
                                          </p:val>
                                        </p:tav>
                                        <p:tav tm="100000">
                                          <p:val>
                                            <p:fltVal val="0"/>
                                          </p:val>
                                        </p:tav>
                                      </p:tavLst>
                                    </p:anim>
                                    <p:animEffect transition="in" filter="fade">
                                      <p:cBhvr>
                                        <p:cTn id="47" dur="10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randombar(horizontal)">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randombar(horizontal)">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6" presetClass="entr" presetSubtype="0"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wipe(down)">
                                      <p:cBhvr>
                                        <p:cTn id="62" dur="580">
                                          <p:stCondLst>
                                            <p:cond delay="0"/>
                                          </p:stCondLst>
                                        </p:cTn>
                                        <p:tgtEl>
                                          <p:spTgt spid="8"/>
                                        </p:tgtEl>
                                      </p:cBhvr>
                                    </p:animEffect>
                                    <p:anim calcmode="lin" valueType="num">
                                      <p:cBhvr>
                                        <p:cTn id="63"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68" dur="26">
                                          <p:stCondLst>
                                            <p:cond delay="650"/>
                                          </p:stCondLst>
                                        </p:cTn>
                                        <p:tgtEl>
                                          <p:spTgt spid="8"/>
                                        </p:tgtEl>
                                      </p:cBhvr>
                                      <p:to x="100000" y="60000"/>
                                    </p:animScale>
                                    <p:animScale>
                                      <p:cBhvr>
                                        <p:cTn id="69" dur="166" decel="50000">
                                          <p:stCondLst>
                                            <p:cond delay="676"/>
                                          </p:stCondLst>
                                        </p:cTn>
                                        <p:tgtEl>
                                          <p:spTgt spid="8"/>
                                        </p:tgtEl>
                                      </p:cBhvr>
                                      <p:to x="100000" y="100000"/>
                                    </p:animScale>
                                    <p:animScale>
                                      <p:cBhvr>
                                        <p:cTn id="70" dur="26">
                                          <p:stCondLst>
                                            <p:cond delay="1312"/>
                                          </p:stCondLst>
                                        </p:cTn>
                                        <p:tgtEl>
                                          <p:spTgt spid="8"/>
                                        </p:tgtEl>
                                      </p:cBhvr>
                                      <p:to x="100000" y="80000"/>
                                    </p:animScale>
                                    <p:animScale>
                                      <p:cBhvr>
                                        <p:cTn id="71" dur="166" decel="50000">
                                          <p:stCondLst>
                                            <p:cond delay="1338"/>
                                          </p:stCondLst>
                                        </p:cTn>
                                        <p:tgtEl>
                                          <p:spTgt spid="8"/>
                                        </p:tgtEl>
                                      </p:cBhvr>
                                      <p:to x="100000" y="100000"/>
                                    </p:animScale>
                                    <p:animScale>
                                      <p:cBhvr>
                                        <p:cTn id="72" dur="26">
                                          <p:stCondLst>
                                            <p:cond delay="1642"/>
                                          </p:stCondLst>
                                        </p:cTn>
                                        <p:tgtEl>
                                          <p:spTgt spid="8"/>
                                        </p:tgtEl>
                                      </p:cBhvr>
                                      <p:to x="100000" y="90000"/>
                                    </p:animScale>
                                    <p:animScale>
                                      <p:cBhvr>
                                        <p:cTn id="73" dur="166" decel="50000">
                                          <p:stCondLst>
                                            <p:cond delay="1668"/>
                                          </p:stCondLst>
                                        </p:cTn>
                                        <p:tgtEl>
                                          <p:spTgt spid="8"/>
                                        </p:tgtEl>
                                      </p:cBhvr>
                                      <p:to x="100000" y="100000"/>
                                    </p:animScale>
                                    <p:animScale>
                                      <p:cBhvr>
                                        <p:cTn id="74" dur="26">
                                          <p:stCondLst>
                                            <p:cond delay="1808"/>
                                          </p:stCondLst>
                                        </p:cTn>
                                        <p:tgtEl>
                                          <p:spTgt spid="8"/>
                                        </p:tgtEl>
                                      </p:cBhvr>
                                      <p:to x="100000" y="95000"/>
                                    </p:animScale>
                                    <p:animScale>
                                      <p:cBhvr>
                                        <p:cTn id="75" dur="166" decel="50000">
                                          <p:stCondLst>
                                            <p:cond delay="1834"/>
                                          </p:stCondLst>
                                        </p:cTn>
                                        <p:tgtEl>
                                          <p:spTgt spid="8"/>
                                        </p:tgtEl>
                                      </p:cBhvr>
                                      <p:to x="100000" y="100000"/>
                                    </p:animScale>
                                  </p:childTnLst>
                                </p:cTn>
                              </p:par>
                            </p:childTnLst>
                          </p:cTn>
                        </p:par>
                      </p:childTnLst>
                    </p:cTn>
                  </p:par>
                  <p:par>
                    <p:cTn id="76" fill="hold">
                      <p:stCondLst>
                        <p:cond delay="indefinite"/>
                      </p:stCondLst>
                      <p:childTnLst>
                        <p:par>
                          <p:cTn id="77" fill="hold">
                            <p:stCondLst>
                              <p:cond delay="0"/>
                            </p:stCondLst>
                            <p:childTnLst>
                              <p:par>
                                <p:cTn id="78" presetID="26"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wipe(down)">
                                      <p:cBhvr>
                                        <p:cTn id="80" dur="580">
                                          <p:stCondLst>
                                            <p:cond delay="0"/>
                                          </p:stCondLst>
                                        </p:cTn>
                                        <p:tgtEl>
                                          <p:spTgt spid="17"/>
                                        </p:tgtEl>
                                      </p:cBhvr>
                                    </p:animEffect>
                                    <p:anim calcmode="lin" valueType="num">
                                      <p:cBhvr>
                                        <p:cTn id="81"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82"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83"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84"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85"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86" dur="26">
                                          <p:stCondLst>
                                            <p:cond delay="650"/>
                                          </p:stCondLst>
                                        </p:cTn>
                                        <p:tgtEl>
                                          <p:spTgt spid="17"/>
                                        </p:tgtEl>
                                      </p:cBhvr>
                                      <p:to x="100000" y="60000"/>
                                    </p:animScale>
                                    <p:animScale>
                                      <p:cBhvr>
                                        <p:cTn id="87" dur="166" decel="50000">
                                          <p:stCondLst>
                                            <p:cond delay="676"/>
                                          </p:stCondLst>
                                        </p:cTn>
                                        <p:tgtEl>
                                          <p:spTgt spid="17"/>
                                        </p:tgtEl>
                                      </p:cBhvr>
                                      <p:to x="100000" y="100000"/>
                                    </p:animScale>
                                    <p:animScale>
                                      <p:cBhvr>
                                        <p:cTn id="88" dur="26">
                                          <p:stCondLst>
                                            <p:cond delay="1312"/>
                                          </p:stCondLst>
                                        </p:cTn>
                                        <p:tgtEl>
                                          <p:spTgt spid="17"/>
                                        </p:tgtEl>
                                      </p:cBhvr>
                                      <p:to x="100000" y="80000"/>
                                    </p:animScale>
                                    <p:animScale>
                                      <p:cBhvr>
                                        <p:cTn id="89" dur="166" decel="50000">
                                          <p:stCondLst>
                                            <p:cond delay="1338"/>
                                          </p:stCondLst>
                                        </p:cTn>
                                        <p:tgtEl>
                                          <p:spTgt spid="17"/>
                                        </p:tgtEl>
                                      </p:cBhvr>
                                      <p:to x="100000" y="100000"/>
                                    </p:animScale>
                                    <p:animScale>
                                      <p:cBhvr>
                                        <p:cTn id="90" dur="26">
                                          <p:stCondLst>
                                            <p:cond delay="1642"/>
                                          </p:stCondLst>
                                        </p:cTn>
                                        <p:tgtEl>
                                          <p:spTgt spid="17"/>
                                        </p:tgtEl>
                                      </p:cBhvr>
                                      <p:to x="100000" y="90000"/>
                                    </p:animScale>
                                    <p:animScale>
                                      <p:cBhvr>
                                        <p:cTn id="91" dur="166" decel="50000">
                                          <p:stCondLst>
                                            <p:cond delay="1668"/>
                                          </p:stCondLst>
                                        </p:cTn>
                                        <p:tgtEl>
                                          <p:spTgt spid="17"/>
                                        </p:tgtEl>
                                      </p:cBhvr>
                                      <p:to x="100000" y="100000"/>
                                    </p:animScale>
                                    <p:animScale>
                                      <p:cBhvr>
                                        <p:cTn id="92" dur="26">
                                          <p:stCondLst>
                                            <p:cond delay="1808"/>
                                          </p:stCondLst>
                                        </p:cTn>
                                        <p:tgtEl>
                                          <p:spTgt spid="17"/>
                                        </p:tgtEl>
                                      </p:cBhvr>
                                      <p:to x="100000" y="95000"/>
                                    </p:animScale>
                                    <p:animScale>
                                      <p:cBhvr>
                                        <p:cTn id="93"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3" grpId="0"/>
      <p:bldP spid="14" grpId="0"/>
      <p:bldP spid="15"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E0B24-27A5-4595-8D3E-3723725A3F0E}"/>
              </a:ext>
            </a:extLst>
          </p:cNvPr>
          <p:cNvSpPr>
            <a:spLocks noGrp="1"/>
          </p:cNvSpPr>
          <p:nvPr>
            <p:ph type="title"/>
          </p:nvPr>
        </p:nvSpPr>
        <p:spPr/>
        <p:txBody>
          <a:bodyPr/>
          <a:lstStyle/>
          <a:p>
            <a:r>
              <a:rPr lang="en-US" b="1" dirty="0"/>
              <a:t>Phase 1:</a:t>
            </a:r>
          </a:p>
        </p:txBody>
      </p:sp>
      <p:sp>
        <p:nvSpPr>
          <p:cNvPr id="3" name="Content Placeholder 2">
            <a:extLst>
              <a:ext uri="{FF2B5EF4-FFF2-40B4-BE49-F238E27FC236}">
                <a16:creationId xmlns:a16="http://schemas.microsoft.com/office/drawing/2014/main" id="{1734EB9D-B1B8-41AA-9888-C0480516BE18}"/>
              </a:ext>
            </a:extLst>
          </p:cNvPr>
          <p:cNvSpPr>
            <a:spLocks noGrp="1"/>
          </p:cNvSpPr>
          <p:nvPr>
            <p:ph idx="1"/>
          </p:nvPr>
        </p:nvSpPr>
        <p:spPr>
          <a:xfrm>
            <a:off x="838200" y="1690688"/>
            <a:ext cx="7834460" cy="5166870"/>
          </a:xfrm>
        </p:spPr>
        <p:txBody>
          <a:bodyPr/>
          <a:lstStyle/>
          <a:p>
            <a:pPr marL="285750" indent="-285750"/>
            <a:r>
              <a:rPr lang="en-US" sz="1400" dirty="0"/>
              <a:t>In this use case we used </a:t>
            </a:r>
            <a:r>
              <a:rPr lang="en-US" sz="1400" dirty="0" err="1"/>
              <a:t>Incident_Report</a:t>
            </a:r>
            <a:r>
              <a:rPr lang="en-US" sz="1400" dirty="0"/>
              <a:t>, </a:t>
            </a:r>
            <a:r>
              <a:rPr lang="en-US" sz="1400" dirty="0" err="1"/>
              <a:t>Incident_Detainees</a:t>
            </a:r>
            <a:r>
              <a:rPr lang="en-US" sz="1400" dirty="0"/>
              <a:t> &amp; </a:t>
            </a:r>
            <a:r>
              <a:rPr lang="en-US" sz="1400" dirty="0" err="1"/>
              <a:t>Detainee_Profile</a:t>
            </a:r>
            <a:r>
              <a:rPr lang="en-US" sz="1400" dirty="0"/>
              <a:t> that were in the Immigrations Database, as they were only the tables that we needed to get all the incidents data that we needed to build our model that can predict the number on incident that occurs in each day.</a:t>
            </a:r>
          </a:p>
          <a:p>
            <a:pPr marL="285750" indent="-285750"/>
            <a:r>
              <a:rPr lang="en-US" sz="1400" dirty="0"/>
              <a:t>In phase 1 we needed to get an overview of those tables to see how we’re going to clean, group and preprocess them before the modeling process, so we started by showing an sample of each table individually, then we showed an brief information about each table, that was:</a:t>
            </a:r>
          </a:p>
          <a:p>
            <a:pPr marL="1257300" lvl="2" indent="-342900">
              <a:buFont typeface="+mj-lt"/>
              <a:buAutoNum type="arabicPeriod"/>
            </a:pPr>
            <a:r>
              <a:rPr lang="en-US" sz="1400" dirty="0"/>
              <a:t>The number of rows and columns in each table.</a:t>
            </a:r>
          </a:p>
          <a:p>
            <a:pPr marL="1257300" lvl="2" indent="-342900">
              <a:buFont typeface="+mj-lt"/>
              <a:buAutoNum type="arabicPeriod"/>
            </a:pPr>
            <a:r>
              <a:rPr lang="en-US" sz="1400" dirty="0"/>
              <a:t>Columns’ names and data types for each table.</a:t>
            </a:r>
          </a:p>
          <a:p>
            <a:pPr marL="1257300" lvl="2" indent="-342900">
              <a:buFont typeface="+mj-lt"/>
              <a:buAutoNum type="arabicPeriod"/>
            </a:pPr>
            <a:r>
              <a:rPr lang="en-US" sz="1400" dirty="0"/>
              <a:t>The physical size of the table.</a:t>
            </a:r>
          </a:p>
          <a:p>
            <a:pPr marL="1257300" lvl="2" indent="-342900">
              <a:buFont typeface="+mj-lt"/>
              <a:buAutoNum type="arabicPeriod"/>
            </a:pPr>
            <a:r>
              <a:rPr lang="en-US" sz="1400" dirty="0"/>
              <a:t>The count of missing values in it.</a:t>
            </a:r>
          </a:p>
          <a:p>
            <a:pPr marL="914400" lvl="2" indent="0">
              <a:buNone/>
            </a:pPr>
            <a:endParaRPr lang="en-US" sz="1400" dirty="0"/>
          </a:p>
          <a:p>
            <a:r>
              <a:rPr lang="en-US" sz="1400" dirty="0"/>
              <a:t>So, after we got all the required information about the data that we’re going to work, we knew how the rest of the phases will go.</a:t>
            </a:r>
          </a:p>
        </p:txBody>
      </p:sp>
      <p:pic>
        <p:nvPicPr>
          <p:cNvPr id="4" name="Picture 3">
            <a:extLst>
              <a:ext uri="{FF2B5EF4-FFF2-40B4-BE49-F238E27FC236}">
                <a16:creationId xmlns:a16="http://schemas.microsoft.com/office/drawing/2014/main" id="{C2D14E59-15B0-4BDD-95AA-EE9A029CC5CC}"/>
              </a:ext>
            </a:extLst>
          </p:cNvPr>
          <p:cNvPicPr>
            <a:picLocks noChangeAspect="1"/>
          </p:cNvPicPr>
          <p:nvPr/>
        </p:nvPicPr>
        <p:blipFill>
          <a:blip r:embed="rId2"/>
          <a:stretch>
            <a:fillRect/>
          </a:stretch>
        </p:blipFill>
        <p:spPr>
          <a:xfrm>
            <a:off x="8915176" y="756555"/>
            <a:ext cx="3033281" cy="2384655"/>
          </a:xfrm>
          <a:prstGeom prst="rect">
            <a:avLst/>
          </a:prstGeom>
        </p:spPr>
      </p:pic>
      <p:pic>
        <p:nvPicPr>
          <p:cNvPr id="5" name="Picture 4">
            <a:extLst>
              <a:ext uri="{FF2B5EF4-FFF2-40B4-BE49-F238E27FC236}">
                <a16:creationId xmlns:a16="http://schemas.microsoft.com/office/drawing/2014/main" id="{8C59C007-6DE4-4A49-B838-B194C0C79A1B}"/>
              </a:ext>
            </a:extLst>
          </p:cNvPr>
          <p:cNvPicPr>
            <a:picLocks noChangeAspect="1"/>
          </p:cNvPicPr>
          <p:nvPr/>
        </p:nvPicPr>
        <p:blipFill>
          <a:blip r:embed="rId3"/>
          <a:stretch>
            <a:fillRect/>
          </a:stretch>
        </p:blipFill>
        <p:spPr>
          <a:xfrm>
            <a:off x="8915177" y="3212518"/>
            <a:ext cx="3033280" cy="3280358"/>
          </a:xfrm>
          <a:prstGeom prst="rect">
            <a:avLst/>
          </a:prstGeom>
        </p:spPr>
      </p:pic>
    </p:spTree>
    <p:extLst>
      <p:ext uri="{BB962C8B-B14F-4D97-AF65-F5344CB8AC3E}">
        <p14:creationId xmlns:p14="http://schemas.microsoft.com/office/powerpoint/2010/main" val="2886480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E0B24-27A5-4595-8D3E-3723725A3F0E}"/>
              </a:ext>
            </a:extLst>
          </p:cNvPr>
          <p:cNvSpPr>
            <a:spLocks noGrp="1"/>
          </p:cNvSpPr>
          <p:nvPr>
            <p:ph type="title"/>
          </p:nvPr>
        </p:nvSpPr>
        <p:spPr/>
        <p:txBody>
          <a:bodyPr/>
          <a:lstStyle/>
          <a:p>
            <a:r>
              <a:rPr lang="en-US" b="1" dirty="0"/>
              <a:t>Phase 2:</a:t>
            </a:r>
          </a:p>
        </p:txBody>
      </p:sp>
      <p:sp>
        <p:nvSpPr>
          <p:cNvPr id="3" name="Content Placeholder 2">
            <a:extLst>
              <a:ext uri="{FF2B5EF4-FFF2-40B4-BE49-F238E27FC236}">
                <a16:creationId xmlns:a16="http://schemas.microsoft.com/office/drawing/2014/main" id="{1734EB9D-B1B8-41AA-9888-C0480516BE18}"/>
              </a:ext>
            </a:extLst>
          </p:cNvPr>
          <p:cNvSpPr>
            <a:spLocks noGrp="1"/>
          </p:cNvSpPr>
          <p:nvPr>
            <p:ph idx="1"/>
          </p:nvPr>
        </p:nvSpPr>
        <p:spPr>
          <a:xfrm>
            <a:off x="838200" y="1310326"/>
            <a:ext cx="6743789" cy="5392132"/>
          </a:xfrm>
        </p:spPr>
        <p:txBody>
          <a:bodyPr>
            <a:normAutofit lnSpcReduction="10000"/>
          </a:bodyPr>
          <a:lstStyle/>
          <a:p>
            <a:pPr marL="285750" indent="-285750"/>
            <a:r>
              <a:rPr lang="en-AU" sz="1400" dirty="0"/>
              <a:t>In phase 2, and after we knew all the issues in our data in phase 1, we started to clean, wrangle, and group the data to meet the required standards to be fitted in the model.</a:t>
            </a:r>
          </a:p>
          <a:p>
            <a:pPr marL="285750" indent="-285750"/>
            <a:r>
              <a:rPr lang="en-AU" sz="1400" dirty="0"/>
              <a:t>So as the first step in phase 2, we converted the Date column that was formatted as a string or text data typed column into a usable format called datetime format in Python for further date processing.</a:t>
            </a:r>
          </a:p>
          <a:p>
            <a:pPr marL="285750" indent="-285750"/>
            <a:r>
              <a:rPr lang="en-AU" sz="1400" dirty="0"/>
              <a:t>Then we generated some new date columns from the converted Date column to get columns like:</a:t>
            </a:r>
          </a:p>
          <a:p>
            <a:pPr marL="742950" lvl="1" indent="-285750">
              <a:buFont typeface="+mj-lt"/>
              <a:buAutoNum type="arabicPeriod"/>
            </a:pPr>
            <a:r>
              <a:rPr lang="en-AU" sz="1000" b="1" dirty="0"/>
              <a:t>Year.</a:t>
            </a:r>
          </a:p>
          <a:p>
            <a:pPr marL="742950" lvl="1" indent="-285750">
              <a:buFont typeface="+mj-lt"/>
              <a:buAutoNum type="arabicPeriod"/>
            </a:pPr>
            <a:r>
              <a:rPr lang="en-AU" sz="1000" b="1" dirty="0"/>
              <a:t>Month.</a:t>
            </a:r>
          </a:p>
          <a:p>
            <a:pPr marL="742950" lvl="1" indent="-285750">
              <a:buFont typeface="+mj-lt"/>
              <a:buAutoNum type="arabicPeriod"/>
            </a:pPr>
            <a:r>
              <a:rPr lang="en-AU" sz="1000" b="1" dirty="0"/>
              <a:t>Day... Etc.</a:t>
            </a:r>
          </a:p>
          <a:p>
            <a:pPr marL="285750" indent="-285750"/>
            <a:r>
              <a:rPr lang="en-AU" sz="1400" dirty="0"/>
              <a:t>After finishing the processing of the Date data, we’ve become able to group by date to get the number of incidents that occurred in every single day.</a:t>
            </a:r>
          </a:p>
          <a:p>
            <a:pPr marL="285750" indent="-285750"/>
            <a:r>
              <a:rPr lang="en-AU" sz="1400" dirty="0"/>
              <a:t>And when we got the number of incidents in every single day, we found that there were some extreme outliers that needed to be dropped before the modelling process to avoid causing any skewness in the predictions.</a:t>
            </a:r>
          </a:p>
          <a:p>
            <a:pPr marL="285750" indent="-285750"/>
            <a:r>
              <a:rPr lang="en-AU" sz="1400" dirty="0"/>
              <a:t>Since we’re working on a </a:t>
            </a:r>
            <a:r>
              <a:rPr lang="en-AU" sz="1400" dirty="0" err="1"/>
              <a:t>TimeSeries</a:t>
            </a:r>
            <a:r>
              <a:rPr lang="en-AU" sz="1400" dirty="0"/>
              <a:t> Forecasting problem, we had generate lagged target data, that is past versions of the number of incidents, that may have an impact on the predictions, think about it like yesterday’s number of incidents has a correlation with today’s number of incidents, so in order to predict the number of incidents for today, we need to know the number of incidents for yesterday, and that’s why we included past or lagged number of incidents to help us predict the present number of incidents.</a:t>
            </a:r>
          </a:p>
          <a:p>
            <a:pPr marL="285750" indent="-285750"/>
            <a:r>
              <a:rPr lang="en-AU" sz="1400" dirty="0"/>
              <a:t>And for the last step in this phase, we plotted a heatmap that shows all the correlations between all the columns that we either generated or got from the original tables that we had in the beginning, to see how much our final data is correlated, and that helped us make sense of the upcoming predictions. </a:t>
            </a:r>
          </a:p>
        </p:txBody>
      </p:sp>
      <p:pic>
        <p:nvPicPr>
          <p:cNvPr id="8" name="Picture 7">
            <a:extLst>
              <a:ext uri="{FF2B5EF4-FFF2-40B4-BE49-F238E27FC236}">
                <a16:creationId xmlns:a16="http://schemas.microsoft.com/office/drawing/2014/main" id="{8CFDEF9D-2030-4D6F-A401-DC7AA640D6D5}"/>
              </a:ext>
            </a:extLst>
          </p:cNvPr>
          <p:cNvPicPr>
            <a:picLocks noChangeAspect="1"/>
          </p:cNvPicPr>
          <p:nvPr/>
        </p:nvPicPr>
        <p:blipFill>
          <a:blip r:embed="rId2"/>
          <a:stretch>
            <a:fillRect/>
          </a:stretch>
        </p:blipFill>
        <p:spPr>
          <a:xfrm>
            <a:off x="7506574" y="0"/>
            <a:ext cx="4685426" cy="2714920"/>
          </a:xfrm>
          <a:prstGeom prst="rect">
            <a:avLst/>
          </a:prstGeom>
        </p:spPr>
      </p:pic>
      <p:pic>
        <p:nvPicPr>
          <p:cNvPr id="9" name="Picture 8">
            <a:extLst>
              <a:ext uri="{FF2B5EF4-FFF2-40B4-BE49-F238E27FC236}">
                <a16:creationId xmlns:a16="http://schemas.microsoft.com/office/drawing/2014/main" id="{F49FA480-E0AD-4BBB-8CA0-B53D87925C08}"/>
              </a:ext>
            </a:extLst>
          </p:cNvPr>
          <p:cNvPicPr>
            <a:picLocks noChangeAspect="1"/>
          </p:cNvPicPr>
          <p:nvPr/>
        </p:nvPicPr>
        <p:blipFill>
          <a:blip r:embed="rId3"/>
          <a:stretch>
            <a:fillRect/>
          </a:stretch>
        </p:blipFill>
        <p:spPr>
          <a:xfrm>
            <a:off x="8262084" y="2714920"/>
            <a:ext cx="3929916" cy="4124226"/>
          </a:xfrm>
          <a:prstGeom prst="rect">
            <a:avLst/>
          </a:prstGeom>
        </p:spPr>
      </p:pic>
    </p:spTree>
    <p:extLst>
      <p:ext uri="{BB962C8B-B14F-4D97-AF65-F5344CB8AC3E}">
        <p14:creationId xmlns:p14="http://schemas.microsoft.com/office/powerpoint/2010/main" val="1972612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E0B24-27A5-4595-8D3E-3723725A3F0E}"/>
              </a:ext>
            </a:extLst>
          </p:cNvPr>
          <p:cNvSpPr>
            <a:spLocks noGrp="1"/>
          </p:cNvSpPr>
          <p:nvPr>
            <p:ph type="title"/>
          </p:nvPr>
        </p:nvSpPr>
        <p:spPr/>
        <p:txBody>
          <a:bodyPr/>
          <a:lstStyle/>
          <a:p>
            <a:r>
              <a:rPr lang="en-US" b="1" dirty="0"/>
              <a:t>Phase 3:</a:t>
            </a:r>
          </a:p>
        </p:txBody>
      </p:sp>
      <p:sp>
        <p:nvSpPr>
          <p:cNvPr id="3" name="Content Placeholder 2">
            <a:extLst>
              <a:ext uri="{FF2B5EF4-FFF2-40B4-BE49-F238E27FC236}">
                <a16:creationId xmlns:a16="http://schemas.microsoft.com/office/drawing/2014/main" id="{1734EB9D-B1B8-41AA-9888-C0480516BE18}"/>
              </a:ext>
            </a:extLst>
          </p:cNvPr>
          <p:cNvSpPr>
            <a:spLocks noGrp="1"/>
          </p:cNvSpPr>
          <p:nvPr>
            <p:ph idx="1"/>
          </p:nvPr>
        </p:nvSpPr>
        <p:spPr>
          <a:xfrm>
            <a:off x="838200" y="2570997"/>
            <a:ext cx="10515600" cy="4287003"/>
          </a:xfrm>
        </p:spPr>
        <p:txBody>
          <a:bodyPr>
            <a:normAutofit/>
          </a:bodyPr>
          <a:lstStyle/>
          <a:p>
            <a:pPr marL="285750" indent="-285750"/>
            <a:r>
              <a:rPr lang="en-US" sz="1400" dirty="0"/>
              <a:t>Phase 3 is our preprocessing phase, in which we separated the learning data from the target data (X &amp; Y), so the model would need to have the input of X or the learning data to be able to predict Y or the target data that is our output.</a:t>
            </a:r>
          </a:p>
          <a:p>
            <a:pPr marL="285750" indent="-285750"/>
            <a:r>
              <a:rPr lang="en-US" sz="1400" dirty="0"/>
              <a:t>And for the second step in phase 3, we scaled the learning data, that is </a:t>
            </a:r>
            <a:r>
              <a:rPr lang="en-AU" sz="1400" dirty="0"/>
              <a:t>transforming our learning data so that it fits within a specific scale, this is a very important step that makes it easy for our model to learn and understand the problem</a:t>
            </a:r>
            <a:r>
              <a:rPr lang="en-US" sz="1400" dirty="0"/>
              <a:t>.</a:t>
            </a:r>
          </a:p>
          <a:p>
            <a:pPr marL="285750" indent="-285750"/>
            <a:r>
              <a:rPr lang="en-US" sz="1400" dirty="0"/>
              <a:t>And for the last step in this phase, we create training samples and testing samples out of our X and Y data, so we can train the model on the training data and evaluate its predictions by comparing it to the testing data.</a:t>
            </a:r>
          </a:p>
        </p:txBody>
      </p:sp>
    </p:spTree>
    <p:extLst>
      <p:ext uri="{BB962C8B-B14F-4D97-AF65-F5344CB8AC3E}">
        <p14:creationId xmlns:p14="http://schemas.microsoft.com/office/powerpoint/2010/main" val="2023836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E0B24-27A5-4595-8D3E-3723725A3F0E}"/>
              </a:ext>
            </a:extLst>
          </p:cNvPr>
          <p:cNvSpPr>
            <a:spLocks noGrp="1"/>
          </p:cNvSpPr>
          <p:nvPr>
            <p:ph type="title"/>
          </p:nvPr>
        </p:nvSpPr>
        <p:spPr/>
        <p:txBody>
          <a:bodyPr/>
          <a:lstStyle/>
          <a:p>
            <a:r>
              <a:rPr lang="en-US" b="1" dirty="0"/>
              <a:t>Phase 4:</a:t>
            </a:r>
          </a:p>
        </p:txBody>
      </p:sp>
      <p:sp>
        <p:nvSpPr>
          <p:cNvPr id="3" name="Content Placeholder 2">
            <a:extLst>
              <a:ext uri="{FF2B5EF4-FFF2-40B4-BE49-F238E27FC236}">
                <a16:creationId xmlns:a16="http://schemas.microsoft.com/office/drawing/2014/main" id="{1734EB9D-B1B8-41AA-9888-C0480516BE18}"/>
              </a:ext>
            </a:extLst>
          </p:cNvPr>
          <p:cNvSpPr>
            <a:spLocks noGrp="1"/>
          </p:cNvSpPr>
          <p:nvPr>
            <p:ph idx="1"/>
          </p:nvPr>
        </p:nvSpPr>
        <p:spPr>
          <a:xfrm>
            <a:off x="838200" y="1385739"/>
            <a:ext cx="11114988" cy="3680765"/>
          </a:xfrm>
        </p:spPr>
        <p:txBody>
          <a:bodyPr>
            <a:normAutofit/>
          </a:bodyPr>
          <a:lstStyle/>
          <a:p>
            <a:pPr marL="285750" indent="-285750"/>
            <a:r>
              <a:rPr lang="en-US" sz="1400" dirty="0"/>
              <a:t>Phase 4 will be our modeling phase, and we started it by creating the </a:t>
            </a:r>
            <a:r>
              <a:rPr lang="en-US" sz="1400" dirty="0" err="1"/>
              <a:t>XGBoost</a:t>
            </a:r>
            <a:r>
              <a:rPr lang="en-US" sz="1400" dirty="0"/>
              <a:t> model object.</a:t>
            </a:r>
          </a:p>
          <a:p>
            <a:pPr marL="285750" indent="-285750"/>
            <a:r>
              <a:rPr lang="en-US" sz="1400" dirty="0"/>
              <a:t>Then we performed Hyperparameter tuning on it to get the best mathematical parameters for it to give the most accurate predictions as it can.</a:t>
            </a:r>
          </a:p>
          <a:p>
            <a:pPr marL="285750" indent="-285750"/>
            <a:r>
              <a:rPr lang="en-AU" sz="1400" dirty="0"/>
              <a:t>After tuning the </a:t>
            </a:r>
            <a:r>
              <a:rPr lang="en-US" sz="1400" dirty="0"/>
              <a:t>Hyperparameters of our model, we used mathematical methods to see which features between our overall features that have the most positive impact on our model’s predictions, and we found that only 5 out of 11 </a:t>
            </a:r>
            <a:r>
              <a:rPr lang="en-AU" sz="1400" dirty="0"/>
              <a:t>features had that </a:t>
            </a:r>
            <a:r>
              <a:rPr lang="en-US" sz="1400" dirty="0"/>
              <a:t>positive impact on our model’s predictions</a:t>
            </a:r>
            <a:r>
              <a:rPr lang="en-AU" sz="1400" dirty="0"/>
              <a:t>, 4 of them were the </a:t>
            </a:r>
            <a:r>
              <a:rPr lang="en-AU" sz="1400" b="1" dirty="0"/>
              <a:t>lagged data </a:t>
            </a:r>
            <a:r>
              <a:rPr lang="en-AU" sz="1400" dirty="0"/>
              <a:t>that we used, and that should the power of lagged data in any timeseries forecasting problem, and the other 1 feature was the </a:t>
            </a:r>
            <a:r>
              <a:rPr lang="en-AU" sz="1400" b="1" dirty="0" err="1"/>
              <a:t>dayofweek</a:t>
            </a:r>
            <a:r>
              <a:rPr lang="en-AU" sz="1400" dirty="0"/>
              <a:t>, and that also showed that the number of incidents can be affected by the day of the week, maybe because the difference in traffic between the weekdays and the weekends.</a:t>
            </a:r>
          </a:p>
          <a:p>
            <a:pPr marL="285750" indent="-285750"/>
            <a:r>
              <a:rPr lang="en-AU" sz="1400" dirty="0"/>
              <a:t>After we’re finally done with enforcing our model to get the best predictions that we can ever get out of it, we evaluated it using some mathematical metrics Like:</a:t>
            </a:r>
          </a:p>
          <a:p>
            <a:pPr marL="800100" lvl="1" indent="-342900">
              <a:buFont typeface="+mj-lt"/>
              <a:buAutoNum type="arabicPeriod"/>
            </a:pPr>
            <a:r>
              <a:rPr lang="en-AU" sz="1400" dirty="0"/>
              <a:t>Mean Absolute Error (MAE).</a:t>
            </a:r>
          </a:p>
          <a:p>
            <a:pPr marL="800100" lvl="1" indent="-342900">
              <a:buFont typeface="+mj-lt"/>
              <a:buAutoNum type="arabicPeriod"/>
            </a:pPr>
            <a:r>
              <a:rPr lang="en-AU" sz="1400" dirty="0"/>
              <a:t>Mean Squared Error (MSE).</a:t>
            </a:r>
          </a:p>
          <a:p>
            <a:pPr marL="800100" lvl="1" indent="-342900">
              <a:buFont typeface="+mj-lt"/>
              <a:buAutoNum type="arabicPeriod"/>
            </a:pPr>
            <a:r>
              <a:rPr lang="en-AU" sz="1400" dirty="0"/>
              <a:t>Root Mean Squared Error (RMSE).</a:t>
            </a:r>
          </a:p>
          <a:p>
            <a:pPr marL="800100" lvl="1" indent="-342900">
              <a:buFont typeface="+mj-lt"/>
              <a:buAutoNum type="arabicPeriod"/>
            </a:pPr>
            <a:r>
              <a:rPr lang="en-AU" sz="1400" dirty="0"/>
              <a:t>R-Squared (R²).</a:t>
            </a:r>
          </a:p>
          <a:p>
            <a:pPr marL="285750" indent="-285750"/>
            <a:r>
              <a:rPr lang="en-AU" sz="1400" dirty="0"/>
              <a:t>And lastly we plotted the test data against the final model’s predictions to see how good it has become so far.</a:t>
            </a:r>
            <a:endParaRPr lang="en-US" sz="1400" dirty="0"/>
          </a:p>
        </p:txBody>
      </p:sp>
      <p:pic>
        <p:nvPicPr>
          <p:cNvPr id="4" name="Picture 3">
            <a:extLst>
              <a:ext uri="{FF2B5EF4-FFF2-40B4-BE49-F238E27FC236}">
                <a16:creationId xmlns:a16="http://schemas.microsoft.com/office/drawing/2014/main" id="{93499EBC-C95E-4508-9847-0A3D28C799D8}"/>
              </a:ext>
            </a:extLst>
          </p:cNvPr>
          <p:cNvPicPr>
            <a:picLocks noChangeAspect="1"/>
          </p:cNvPicPr>
          <p:nvPr/>
        </p:nvPicPr>
        <p:blipFill>
          <a:blip r:embed="rId2"/>
          <a:stretch>
            <a:fillRect/>
          </a:stretch>
        </p:blipFill>
        <p:spPr>
          <a:xfrm>
            <a:off x="238812" y="4983293"/>
            <a:ext cx="3299381" cy="1791496"/>
          </a:xfrm>
          <a:prstGeom prst="rect">
            <a:avLst/>
          </a:prstGeom>
        </p:spPr>
      </p:pic>
      <p:pic>
        <p:nvPicPr>
          <p:cNvPr id="6" name="Picture 5">
            <a:extLst>
              <a:ext uri="{FF2B5EF4-FFF2-40B4-BE49-F238E27FC236}">
                <a16:creationId xmlns:a16="http://schemas.microsoft.com/office/drawing/2014/main" id="{7E48A6DB-6599-45A3-A8B8-1DC4BF228916}"/>
              </a:ext>
            </a:extLst>
          </p:cNvPr>
          <p:cNvPicPr>
            <a:picLocks noChangeAspect="1"/>
          </p:cNvPicPr>
          <p:nvPr/>
        </p:nvPicPr>
        <p:blipFill>
          <a:blip r:embed="rId3"/>
          <a:stretch>
            <a:fillRect/>
          </a:stretch>
        </p:blipFill>
        <p:spPr>
          <a:xfrm>
            <a:off x="5684363" y="4911185"/>
            <a:ext cx="6268825" cy="1946815"/>
          </a:xfrm>
          <a:prstGeom prst="rect">
            <a:avLst/>
          </a:prstGeom>
        </p:spPr>
      </p:pic>
    </p:spTree>
    <p:extLst>
      <p:ext uri="{BB962C8B-B14F-4D97-AF65-F5344CB8AC3E}">
        <p14:creationId xmlns:p14="http://schemas.microsoft.com/office/powerpoint/2010/main" val="27572713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351</TotalTime>
  <Words>3117</Words>
  <Application>Microsoft Office PowerPoint</Application>
  <PresentationFormat>Widescreen</PresentationFormat>
  <Paragraphs>358</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Ubuntu Light</vt:lpstr>
      <vt:lpstr>Wingdings</vt:lpstr>
      <vt:lpstr>Office Theme</vt:lpstr>
      <vt:lpstr>Serco data science use cases POC: PRESENTATION TO BUSINESS</vt:lpstr>
      <vt:lpstr>Content</vt:lpstr>
      <vt:lpstr>UC2: Predicting the Number of Incidents</vt:lpstr>
      <vt:lpstr>Roadmap:</vt:lpstr>
      <vt:lpstr>PowerPoint Presentation</vt:lpstr>
      <vt:lpstr>Phase 1:</vt:lpstr>
      <vt:lpstr>Phase 2:</vt:lpstr>
      <vt:lpstr>Phase 3:</vt:lpstr>
      <vt:lpstr>Phase 4:</vt:lpstr>
      <vt:lpstr>Phase 5:</vt:lpstr>
      <vt:lpstr>Proof of concept results summary</vt:lpstr>
      <vt:lpstr>Operations ready</vt:lpstr>
      <vt:lpstr>PowerPoint Presentation</vt:lpstr>
      <vt:lpstr>Table of contents</vt:lpstr>
      <vt:lpstr>Project summary</vt:lpstr>
      <vt:lpstr>Project summary</vt:lpstr>
      <vt:lpstr>Project overview</vt:lpstr>
      <vt:lpstr>Deliverables status</vt:lpstr>
      <vt:lpstr>Use case summary</vt:lpstr>
      <vt:lpstr>Next steps</vt:lpstr>
      <vt:lpstr>Model details</vt:lpstr>
      <vt:lpstr>Proof of concept results summary</vt:lpstr>
      <vt:lpstr>Model overview</vt:lpstr>
      <vt:lpstr>Model performance</vt:lpstr>
      <vt:lpstr>Uc2: Incident prediction at facilities</vt:lpstr>
      <vt:lpstr>Uc2: Incident prediction at facilities</vt:lpstr>
      <vt:lpstr>Uc2: Incident prediction at facilities</vt:lpstr>
      <vt:lpstr>Uc2: Incident prediction at facilities</vt:lpstr>
      <vt:lpstr>Uc2: Incident prediction at facilities</vt:lpstr>
      <vt:lpstr>Uc2: Incident prediction at facilities</vt:lpstr>
      <vt:lpstr>Uc2: Incident prediction at facilities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Green Angel</dc:creator>
  <cp:lastModifiedBy>The Green Angel</cp:lastModifiedBy>
  <cp:revision>36</cp:revision>
  <dcterms:created xsi:type="dcterms:W3CDTF">2023-03-14T16:58:05Z</dcterms:created>
  <dcterms:modified xsi:type="dcterms:W3CDTF">2023-03-15T20:25:58Z</dcterms:modified>
</cp:coreProperties>
</file>