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5" r:id="rId2"/>
  </p:sldMasterIdLst>
  <p:sldIdLst>
    <p:sldId id="256" r:id="rId3"/>
    <p:sldId id="257" r:id="rId4"/>
    <p:sldId id="258" r:id="rId5"/>
    <p:sldId id="259" r:id="rId6"/>
    <p:sldId id="261"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082FD05B-B985-4CB5-A125-0B27BCB909C7}" type="datetimeFigureOut">
              <a:rPr lang="en-US" smtClean="0"/>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E78ED7-E4D4-4A82-80E1-22469B928E9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280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2FD05B-B985-4CB5-A125-0B27BCB909C7}" type="datetimeFigureOut">
              <a:rPr lang="en-US" smtClean="0"/>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E78ED7-E4D4-4A82-80E1-22469B928E95}" type="slidenum">
              <a:rPr lang="en-US" smtClean="0"/>
              <a:t>‹#›</a:t>
            </a:fld>
            <a:endParaRPr lang="en-US"/>
          </a:p>
        </p:txBody>
      </p:sp>
    </p:spTree>
    <p:extLst>
      <p:ext uri="{BB962C8B-B14F-4D97-AF65-F5344CB8AC3E}">
        <p14:creationId xmlns:p14="http://schemas.microsoft.com/office/powerpoint/2010/main" val="1550147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2FD05B-B985-4CB5-A125-0B27BCB909C7}" type="datetimeFigureOut">
              <a:rPr lang="en-US" smtClean="0"/>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E78ED7-E4D4-4A82-80E1-22469B928E95}"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3752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Title Slide 1">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userDrawn="1"/>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mn-lt"/>
              </a:defRPr>
            </a:lvl1pPr>
          </a:lstStyle>
          <a:p>
            <a:r>
              <a:rPr lang="en-US"/>
              <a:t>Click to edit Master title style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pic>
        <p:nvPicPr>
          <p:cNvPr id="6" name="Image 5" descr="Capgemini">
            <a:extLst>
              <a:ext uri="{FF2B5EF4-FFF2-40B4-BE49-F238E27FC236}">
                <a16:creationId xmlns:a16="http://schemas.microsoft.com/office/drawing/2014/main" id="{B290AA58-6524-4A50-851C-8EA6E75AA5E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55116" y="260648"/>
            <a:ext cx="3024000" cy="1226177"/>
          </a:xfrm>
          <a:prstGeom prst="rect">
            <a:avLst/>
          </a:prstGeom>
        </p:spPr>
      </p:pic>
    </p:spTree>
    <p:extLst>
      <p:ext uri="{BB962C8B-B14F-4D97-AF65-F5344CB8AC3E}">
        <p14:creationId xmlns:p14="http://schemas.microsoft.com/office/powerpoint/2010/main" val="1422999404"/>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subtitle and content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
        <p:nvSpPr>
          <p:cNvPr id="5" name="Espace réservé du texte 4"/>
          <p:cNvSpPr>
            <a:spLocks noGrp="1"/>
          </p:cNvSpPr>
          <p:nvPr>
            <p:ph type="body" sz="quarter" idx="11" hasCustomPrompt="1"/>
          </p:nvPr>
        </p:nvSpPr>
        <p:spPr>
          <a:xfrm>
            <a:off x="404813" y="1327150"/>
            <a:ext cx="11379200" cy="307777"/>
          </a:xfrm>
          <a:prstGeom prst="rect">
            <a:avLst/>
          </a:prstGeom>
        </p:spPr>
        <p:txBody>
          <a:bodyPr>
            <a:spAutoFit/>
          </a:bodyPr>
          <a:lstStyle>
            <a:lvl1pPr>
              <a:defRPr>
                <a:solidFill>
                  <a:schemeClr val="accent1"/>
                </a:solidFill>
              </a:defRPr>
            </a:lvl1pPr>
          </a:lstStyle>
          <a:p>
            <a:pPr lvl="0"/>
            <a:r>
              <a:rPr lang="en-US"/>
              <a:t>Click to edit Master subtitle styles</a:t>
            </a:r>
          </a:p>
        </p:txBody>
      </p:sp>
      <p:sp>
        <p:nvSpPr>
          <p:cNvPr id="4" name="Text Placeholder 3"/>
          <p:cNvSpPr>
            <a:spLocks noGrp="1"/>
          </p:cNvSpPr>
          <p:nvPr>
            <p:ph type="body" sz="quarter" idx="10"/>
          </p:nvPr>
        </p:nvSpPr>
        <p:spPr>
          <a:xfrm>
            <a:off x="404812" y="1899138"/>
            <a:ext cx="11379201" cy="4570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341068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2FD05B-B985-4CB5-A125-0B27BCB909C7}" type="datetimeFigureOut">
              <a:rPr lang="en-US" smtClean="0"/>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E78ED7-E4D4-4A82-80E1-22469B928E95}" type="slidenum">
              <a:rPr lang="en-US" smtClean="0"/>
              <a:t>‹#›</a:t>
            </a:fld>
            <a:endParaRPr lang="en-US"/>
          </a:p>
        </p:txBody>
      </p:sp>
    </p:spTree>
    <p:extLst>
      <p:ext uri="{BB962C8B-B14F-4D97-AF65-F5344CB8AC3E}">
        <p14:creationId xmlns:p14="http://schemas.microsoft.com/office/powerpoint/2010/main" val="17519685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2FD05B-B985-4CB5-A125-0B27BCB909C7}" type="datetimeFigureOut">
              <a:rPr lang="en-US" smtClean="0"/>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E78ED7-E4D4-4A82-80E1-22469B928E95}" type="slidenum">
              <a:rPr lang="en-US" smtClean="0"/>
              <a:t>‹#›</a:t>
            </a:fld>
            <a:endParaRPr lang="en-US"/>
          </a:p>
        </p:txBody>
      </p:sp>
    </p:spTree>
    <p:extLst>
      <p:ext uri="{BB962C8B-B14F-4D97-AF65-F5344CB8AC3E}">
        <p14:creationId xmlns:p14="http://schemas.microsoft.com/office/powerpoint/2010/main" val="34008089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82FD05B-B985-4CB5-A125-0B27BCB909C7}" type="datetimeFigureOut">
              <a:rPr lang="en-US" smtClean="0"/>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E78ED7-E4D4-4A82-80E1-22469B928E95}" type="slidenum">
              <a:rPr lang="en-US" smtClean="0"/>
              <a:t>‹#›</a:t>
            </a:fld>
            <a:endParaRPr lang="en-US"/>
          </a:p>
        </p:txBody>
      </p:sp>
    </p:spTree>
    <p:extLst>
      <p:ext uri="{BB962C8B-B14F-4D97-AF65-F5344CB8AC3E}">
        <p14:creationId xmlns:p14="http://schemas.microsoft.com/office/powerpoint/2010/main" val="10977989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2FD05B-B985-4CB5-A125-0B27BCB909C7}" type="datetimeFigureOut">
              <a:rPr lang="en-US" smtClean="0"/>
              <a:t>3/16/2023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E78ED7-E4D4-4A82-80E1-22469B928E95}" type="slidenum">
              <a:rPr lang="en-US" smtClean="0"/>
              <a:t>‹#›</a:t>
            </a:fld>
            <a:endParaRPr lang="en-US"/>
          </a:p>
        </p:txBody>
      </p:sp>
    </p:spTree>
    <p:extLst>
      <p:ext uri="{BB962C8B-B14F-4D97-AF65-F5344CB8AC3E}">
        <p14:creationId xmlns:p14="http://schemas.microsoft.com/office/powerpoint/2010/main" val="29013096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2FD05B-B985-4CB5-A125-0B27BCB909C7}" type="datetimeFigureOut">
              <a:rPr lang="en-US" smtClean="0"/>
              <a:t>3/16/2023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E78ED7-E4D4-4A82-80E1-22469B928E95}" type="slidenum">
              <a:rPr lang="en-US" smtClean="0"/>
              <a:t>‹#›</a:t>
            </a:fld>
            <a:endParaRPr lang="en-US"/>
          </a:p>
        </p:txBody>
      </p:sp>
    </p:spTree>
    <p:extLst>
      <p:ext uri="{BB962C8B-B14F-4D97-AF65-F5344CB8AC3E}">
        <p14:creationId xmlns:p14="http://schemas.microsoft.com/office/powerpoint/2010/main" val="38084611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2FD05B-B985-4CB5-A125-0B27BCB909C7}" type="datetimeFigureOut">
              <a:rPr lang="en-US" smtClean="0"/>
              <a:t>3/16/2023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E78ED7-E4D4-4A82-80E1-22469B928E95}" type="slidenum">
              <a:rPr lang="en-US" smtClean="0"/>
              <a:t>‹#›</a:t>
            </a:fld>
            <a:endParaRPr lang="en-US"/>
          </a:p>
        </p:txBody>
      </p:sp>
    </p:spTree>
    <p:extLst>
      <p:ext uri="{BB962C8B-B14F-4D97-AF65-F5344CB8AC3E}">
        <p14:creationId xmlns:p14="http://schemas.microsoft.com/office/powerpoint/2010/main" val="3087829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2FD05B-B985-4CB5-A125-0B27BCB909C7}" type="datetimeFigureOut">
              <a:rPr lang="en-US" smtClean="0"/>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E78ED7-E4D4-4A82-80E1-22469B928E95}" type="slidenum">
              <a:rPr lang="en-US" smtClean="0"/>
              <a:t>‹#›</a:t>
            </a:fld>
            <a:endParaRPr lang="en-US"/>
          </a:p>
        </p:txBody>
      </p:sp>
    </p:spTree>
    <p:extLst>
      <p:ext uri="{BB962C8B-B14F-4D97-AF65-F5344CB8AC3E}">
        <p14:creationId xmlns:p14="http://schemas.microsoft.com/office/powerpoint/2010/main" val="3277702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2FD05B-B985-4CB5-A125-0B27BCB909C7}" type="datetimeFigureOut">
              <a:rPr lang="en-US" smtClean="0"/>
              <a:t>3/16/2023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E78ED7-E4D4-4A82-80E1-22469B928E95}" type="slidenum">
              <a:rPr lang="en-US" smtClean="0"/>
              <a:t>‹#›</a:t>
            </a:fld>
            <a:endParaRPr lang="en-US"/>
          </a:p>
        </p:txBody>
      </p:sp>
    </p:spTree>
    <p:extLst>
      <p:ext uri="{BB962C8B-B14F-4D97-AF65-F5344CB8AC3E}">
        <p14:creationId xmlns:p14="http://schemas.microsoft.com/office/powerpoint/2010/main" val="40237649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82FD05B-B985-4CB5-A125-0B27BCB909C7}" type="datetimeFigureOut">
              <a:rPr lang="en-US" smtClean="0"/>
              <a:t>3/16/2023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E78ED7-E4D4-4A82-80E1-22469B928E95}" type="slidenum">
              <a:rPr lang="en-US" smtClean="0"/>
              <a:t>‹#›</a:t>
            </a:fld>
            <a:endParaRPr lang="en-US"/>
          </a:p>
        </p:txBody>
      </p:sp>
    </p:spTree>
    <p:extLst>
      <p:ext uri="{BB962C8B-B14F-4D97-AF65-F5344CB8AC3E}">
        <p14:creationId xmlns:p14="http://schemas.microsoft.com/office/powerpoint/2010/main" val="20742267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82FD05B-B985-4CB5-A125-0B27BCB909C7}" type="datetimeFigureOut">
              <a:rPr lang="en-US" smtClean="0"/>
              <a:t>3/16/2023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E78ED7-E4D4-4A82-80E1-22469B928E95}" type="slidenum">
              <a:rPr lang="en-US" smtClean="0"/>
              <a:t>‹#›</a:t>
            </a:fld>
            <a:endParaRPr lang="en-US"/>
          </a:p>
        </p:txBody>
      </p:sp>
    </p:spTree>
    <p:extLst>
      <p:ext uri="{BB962C8B-B14F-4D97-AF65-F5344CB8AC3E}">
        <p14:creationId xmlns:p14="http://schemas.microsoft.com/office/powerpoint/2010/main" val="34452430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82FD05B-B985-4CB5-A125-0B27BCB909C7}" type="datetimeFigureOut">
              <a:rPr lang="en-US" smtClean="0"/>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E78ED7-E4D4-4A82-80E1-22469B928E95}" type="slidenum">
              <a:rPr lang="en-US" smtClean="0"/>
              <a:t>‹#›</a:t>
            </a:fld>
            <a:endParaRPr lang="en-US"/>
          </a:p>
        </p:txBody>
      </p:sp>
    </p:spTree>
    <p:extLst>
      <p:ext uri="{BB962C8B-B14F-4D97-AF65-F5344CB8AC3E}">
        <p14:creationId xmlns:p14="http://schemas.microsoft.com/office/powerpoint/2010/main" val="33798869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82FD05B-B985-4CB5-A125-0B27BCB909C7}" type="datetimeFigureOut">
              <a:rPr lang="en-US" smtClean="0"/>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E78ED7-E4D4-4A82-80E1-22469B928E9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410918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82FD05B-B985-4CB5-A125-0B27BCB909C7}" type="datetimeFigureOut">
              <a:rPr lang="en-US" smtClean="0"/>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E78ED7-E4D4-4A82-80E1-22469B928E95}" type="slidenum">
              <a:rPr lang="en-US" smtClean="0"/>
              <a:t>‹#›</a:t>
            </a:fld>
            <a:endParaRPr lang="en-US"/>
          </a:p>
        </p:txBody>
      </p:sp>
    </p:spTree>
    <p:extLst>
      <p:ext uri="{BB962C8B-B14F-4D97-AF65-F5344CB8AC3E}">
        <p14:creationId xmlns:p14="http://schemas.microsoft.com/office/powerpoint/2010/main" val="151455074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82FD05B-B985-4CB5-A125-0B27BCB909C7}" type="datetimeFigureOut">
              <a:rPr lang="en-US" smtClean="0"/>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E78ED7-E4D4-4A82-80E1-22469B928E9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914633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82FD05B-B985-4CB5-A125-0B27BCB909C7}" type="datetimeFigureOut">
              <a:rPr lang="en-US" smtClean="0"/>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E78ED7-E4D4-4A82-80E1-22469B928E95}" type="slidenum">
              <a:rPr lang="en-US" smtClean="0"/>
              <a:t>‹#›</a:t>
            </a:fld>
            <a:endParaRPr lang="en-US"/>
          </a:p>
        </p:txBody>
      </p:sp>
    </p:spTree>
    <p:extLst>
      <p:ext uri="{BB962C8B-B14F-4D97-AF65-F5344CB8AC3E}">
        <p14:creationId xmlns:p14="http://schemas.microsoft.com/office/powerpoint/2010/main" val="31849241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2FD05B-B985-4CB5-A125-0B27BCB909C7}" type="datetimeFigureOut">
              <a:rPr lang="en-US" smtClean="0"/>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E78ED7-E4D4-4A82-80E1-22469B928E95}" type="slidenum">
              <a:rPr lang="en-US" smtClean="0"/>
              <a:t>‹#›</a:t>
            </a:fld>
            <a:endParaRPr lang="en-US"/>
          </a:p>
        </p:txBody>
      </p:sp>
    </p:spTree>
    <p:extLst>
      <p:ext uri="{BB962C8B-B14F-4D97-AF65-F5344CB8AC3E}">
        <p14:creationId xmlns:p14="http://schemas.microsoft.com/office/powerpoint/2010/main" val="39308859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2FD05B-B985-4CB5-A125-0B27BCB909C7}" type="datetimeFigureOut">
              <a:rPr lang="en-US" smtClean="0"/>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E78ED7-E4D4-4A82-80E1-22469B928E95}" type="slidenum">
              <a:rPr lang="en-US" smtClean="0"/>
              <a:t>‹#›</a:t>
            </a:fld>
            <a:endParaRPr lang="en-US"/>
          </a:p>
        </p:txBody>
      </p:sp>
    </p:spTree>
    <p:extLst>
      <p:ext uri="{BB962C8B-B14F-4D97-AF65-F5344CB8AC3E}">
        <p14:creationId xmlns:p14="http://schemas.microsoft.com/office/powerpoint/2010/main" val="511496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82FD05B-B985-4CB5-A125-0B27BCB909C7}" type="datetimeFigureOut">
              <a:rPr lang="en-US" smtClean="0"/>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E78ED7-E4D4-4A82-80E1-22469B928E9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567231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Title, subtitle and content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
        <p:nvSpPr>
          <p:cNvPr id="5" name="Espace réservé du texte 4"/>
          <p:cNvSpPr>
            <a:spLocks noGrp="1"/>
          </p:cNvSpPr>
          <p:nvPr>
            <p:ph type="body" sz="quarter" idx="11" hasCustomPrompt="1"/>
          </p:nvPr>
        </p:nvSpPr>
        <p:spPr>
          <a:xfrm>
            <a:off x="404813" y="1327150"/>
            <a:ext cx="11379200" cy="307777"/>
          </a:xfrm>
          <a:prstGeom prst="rect">
            <a:avLst/>
          </a:prstGeom>
        </p:spPr>
        <p:txBody>
          <a:bodyPr>
            <a:spAutoFit/>
          </a:bodyPr>
          <a:lstStyle>
            <a:lvl1pPr>
              <a:defRPr>
                <a:solidFill>
                  <a:schemeClr val="accent1"/>
                </a:solidFill>
              </a:defRPr>
            </a:lvl1pPr>
          </a:lstStyle>
          <a:p>
            <a:pPr lvl="0"/>
            <a:r>
              <a:rPr lang="en-US"/>
              <a:t>Click to edit Master subtitle styles</a:t>
            </a:r>
          </a:p>
        </p:txBody>
      </p:sp>
      <p:sp>
        <p:nvSpPr>
          <p:cNvPr id="4" name="Text Placeholder 3"/>
          <p:cNvSpPr>
            <a:spLocks noGrp="1"/>
          </p:cNvSpPr>
          <p:nvPr>
            <p:ph type="body" sz="quarter" idx="10"/>
          </p:nvPr>
        </p:nvSpPr>
        <p:spPr>
          <a:xfrm>
            <a:off x="404812" y="1899138"/>
            <a:ext cx="11379201" cy="4570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12173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2FD05B-B985-4CB5-A125-0B27BCB909C7}" type="datetimeFigureOut">
              <a:rPr lang="en-US" smtClean="0"/>
              <a:t>3/16/2023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E78ED7-E4D4-4A82-80E1-22469B928E95}" type="slidenum">
              <a:rPr lang="en-US" smtClean="0"/>
              <a:t>‹#›</a:t>
            </a:fld>
            <a:endParaRPr lang="en-US"/>
          </a:p>
        </p:txBody>
      </p:sp>
    </p:spTree>
    <p:extLst>
      <p:ext uri="{BB962C8B-B14F-4D97-AF65-F5344CB8AC3E}">
        <p14:creationId xmlns:p14="http://schemas.microsoft.com/office/powerpoint/2010/main" val="2653135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2FD05B-B985-4CB5-A125-0B27BCB909C7}" type="datetimeFigureOut">
              <a:rPr lang="en-US" smtClean="0"/>
              <a:t>3/16/2023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E78ED7-E4D4-4A82-80E1-22469B928E95}" type="slidenum">
              <a:rPr lang="en-US" smtClean="0"/>
              <a:t>‹#›</a:t>
            </a:fld>
            <a:endParaRPr lang="en-US"/>
          </a:p>
        </p:txBody>
      </p:sp>
    </p:spTree>
    <p:extLst>
      <p:ext uri="{BB962C8B-B14F-4D97-AF65-F5344CB8AC3E}">
        <p14:creationId xmlns:p14="http://schemas.microsoft.com/office/powerpoint/2010/main" val="810325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2FD05B-B985-4CB5-A125-0B27BCB909C7}" type="datetimeFigureOut">
              <a:rPr lang="en-US" smtClean="0"/>
              <a:t>3/16/2023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E78ED7-E4D4-4A82-80E1-22469B928E95}" type="slidenum">
              <a:rPr lang="en-US" smtClean="0"/>
              <a:t>‹#›</a:t>
            </a:fld>
            <a:endParaRPr lang="en-US"/>
          </a:p>
        </p:txBody>
      </p:sp>
    </p:spTree>
    <p:extLst>
      <p:ext uri="{BB962C8B-B14F-4D97-AF65-F5344CB8AC3E}">
        <p14:creationId xmlns:p14="http://schemas.microsoft.com/office/powerpoint/2010/main" val="2399627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2FD05B-B985-4CB5-A125-0B27BCB909C7}" type="datetimeFigureOut">
              <a:rPr lang="en-US" smtClean="0"/>
              <a:t>3/16/2023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E78ED7-E4D4-4A82-80E1-22469B928E95}" type="slidenum">
              <a:rPr lang="en-US" smtClean="0"/>
              <a:t>‹#›</a:t>
            </a:fld>
            <a:endParaRPr lang="en-US"/>
          </a:p>
        </p:txBody>
      </p:sp>
    </p:spTree>
    <p:extLst>
      <p:ext uri="{BB962C8B-B14F-4D97-AF65-F5344CB8AC3E}">
        <p14:creationId xmlns:p14="http://schemas.microsoft.com/office/powerpoint/2010/main" val="3144384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82FD05B-B985-4CB5-A125-0B27BCB909C7}" type="datetimeFigureOut">
              <a:rPr lang="en-US" smtClean="0"/>
              <a:t>3/16/2023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E78ED7-E4D4-4A82-80E1-22469B928E95}" type="slidenum">
              <a:rPr lang="en-US" smtClean="0"/>
              <a:t>‹#›</a:t>
            </a:fld>
            <a:endParaRPr lang="en-US"/>
          </a:p>
        </p:txBody>
      </p:sp>
    </p:spTree>
    <p:extLst>
      <p:ext uri="{BB962C8B-B14F-4D97-AF65-F5344CB8AC3E}">
        <p14:creationId xmlns:p14="http://schemas.microsoft.com/office/powerpoint/2010/main" val="1016101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82FD05B-B985-4CB5-A125-0B27BCB909C7}" type="datetimeFigureOut">
              <a:rPr lang="en-US" smtClean="0"/>
              <a:t>3/16/2023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E78ED7-E4D4-4A82-80E1-22469B928E9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5550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82FD05B-B985-4CB5-A125-0B27BCB909C7}" type="datetimeFigureOut">
              <a:rPr lang="en-US" smtClean="0"/>
              <a:t>3/16/2023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6E78ED7-E4D4-4A82-80E1-22469B928E95}"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312946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82FD05B-B985-4CB5-A125-0B27BCB909C7}" type="datetimeFigureOut">
              <a:rPr lang="en-US" smtClean="0"/>
              <a:t>3/16/2023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6E78ED7-E4D4-4A82-80E1-22469B928E95}" type="slidenum">
              <a:rPr lang="en-US" smtClean="0"/>
              <a:t>‹#›</a:t>
            </a:fld>
            <a:endParaRPr lang="en-US"/>
          </a:p>
        </p:txBody>
      </p:sp>
    </p:spTree>
    <p:extLst>
      <p:ext uri="{BB962C8B-B14F-4D97-AF65-F5344CB8AC3E}">
        <p14:creationId xmlns:p14="http://schemas.microsoft.com/office/powerpoint/2010/main" val="579583851"/>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6ED67-6ECF-FEE2-DB1B-B6F1E9B699DE}"/>
              </a:ext>
            </a:extLst>
          </p:cNvPr>
          <p:cNvSpPr>
            <a:spLocks noGrp="1"/>
          </p:cNvSpPr>
          <p:nvPr>
            <p:ph type="ctrTitle"/>
          </p:nvPr>
        </p:nvSpPr>
        <p:spPr>
          <a:xfrm>
            <a:off x="597318" y="2591905"/>
            <a:ext cx="11386134" cy="2508379"/>
          </a:xfrm>
        </p:spPr>
        <p:txBody>
          <a:bodyPr/>
          <a:lstStyle/>
          <a:p>
            <a:r>
              <a:rPr lang="en-AU" sz="4400" dirty="0"/>
              <a:t>Serco data science use case:</a:t>
            </a:r>
            <a:br>
              <a:rPr lang="en-AU" sz="4400" dirty="0"/>
            </a:br>
            <a:r>
              <a:rPr lang="en-US" sz="3600" dirty="0"/>
              <a:t>predicting the number of incidents occurs in each single day.</a:t>
            </a:r>
            <a:br>
              <a:rPr lang="en-US" sz="4400" dirty="0"/>
            </a:br>
            <a:endParaRPr lang="en-AU" sz="4400" dirty="0"/>
          </a:p>
        </p:txBody>
      </p:sp>
      <p:sp>
        <p:nvSpPr>
          <p:cNvPr id="3" name="Subtitle 2">
            <a:extLst>
              <a:ext uri="{FF2B5EF4-FFF2-40B4-BE49-F238E27FC236}">
                <a16:creationId xmlns:a16="http://schemas.microsoft.com/office/drawing/2014/main" id="{2EA4189A-71AE-E1D7-4EBE-C0B8A1428AB8}"/>
              </a:ext>
            </a:extLst>
          </p:cNvPr>
          <p:cNvSpPr>
            <a:spLocks noGrp="1"/>
          </p:cNvSpPr>
          <p:nvPr>
            <p:ph type="subTitle" idx="1"/>
          </p:nvPr>
        </p:nvSpPr>
        <p:spPr>
          <a:xfrm>
            <a:off x="604252" y="6224898"/>
            <a:ext cx="11379200" cy="307777"/>
          </a:xfrm>
        </p:spPr>
        <p:txBody>
          <a:bodyPr/>
          <a:lstStyle/>
          <a:p>
            <a:r>
              <a:rPr lang="en-AU" dirty="0"/>
              <a:t>13 February 2023</a:t>
            </a:r>
          </a:p>
        </p:txBody>
      </p:sp>
    </p:spTree>
    <p:extLst>
      <p:ext uri="{BB962C8B-B14F-4D97-AF65-F5344CB8AC3E}">
        <p14:creationId xmlns:p14="http://schemas.microsoft.com/office/powerpoint/2010/main" val="316873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F0059B0-07EE-493B-9F33-816E08CB66E7}"/>
              </a:ext>
            </a:extLst>
          </p:cNvPr>
          <p:cNvSpPr>
            <a:spLocks noGrp="1"/>
          </p:cNvSpPr>
          <p:nvPr>
            <p:ph type="title"/>
          </p:nvPr>
        </p:nvSpPr>
        <p:spPr/>
        <p:txBody>
          <a:bodyPr/>
          <a:lstStyle/>
          <a:p>
            <a:r>
              <a:rPr lang="en-AU" dirty="0"/>
              <a:t> decision to solve the problem:</a:t>
            </a:r>
            <a:endParaRPr lang="en-US" dirty="0"/>
          </a:p>
        </p:txBody>
      </p:sp>
      <p:sp>
        <p:nvSpPr>
          <p:cNvPr id="7" name="Content Placeholder 6">
            <a:extLst>
              <a:ext uri="{FF2B5EF4-FFF2-40B4-BE49-F238E27FC236}">
                <a16:creationId xmlns:a16="http://schemas.microsoft.com/office/drawing/2014/main" id="{3AA19B72-E6B7-48B9-9314-FF458298368D}"/>
              </a:ext>
            </a:extLst>
          </p:cNvPr>
          <p:cNvSpPr>
            <a:spLocks noGrp="1"/>
          </p:cNvSpPr>
          <p:nvPr>
            <p:ph idx="1"/>
          </p:nvPr>
        </p:nvSpPr>
        <p:spPr/>
        <p:txBody>
          <a:bodyPr/>
          <a:lstStyle/>
          <a:p>
            <a:r>
              <a:rPr lang="en-AU" dirty="0"/>
              <a:t>Since we’re trying to predict something in the future using Machine learning, this problem will be considered as a time series forecasting problem, and to solve that kind of problem we’ll need to have enough data from the past that we can rely on to further be used with our mathematical and statistical technologies (ML models) to be able to make accurate and reliable predictions.</a:t>
            </a:r>
          </a:p>
        </p:txBody>
      </p:sp>
    </p:spTree>
    <p:extLst>
      <p:ext uri="{BB962C8B-B14F-4D97-AF65-F5344CB8AC3E}">
        <p14:creationId xmlns:p14="http://schemas.microsoft.com/office/powerpoint/2010/main" val="2516391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A87EB-FA14-455B-90B3-1E5A0E7E4F81}"/>
              </a:ext>
            </a:extLst>
          </p:cNvPr>
          <p:cNvSpPr>
            <a:spLocks noGrp="1"/>
          </p:cNvSpPr>
          <p:nvPr>
            <p:ph type="title"/>
          </p:nvPr>
        </p:nvSpPr>
        <p:spPr/>
        <p:txBody>
          <a:bodyPr/>
          <a:lstStyle/>
          <a:p>
            <a:r>
              <a:rPr lang="en-US" dirty="0"/>
              <a:t> the features selected</a:t>
            </a:r>
          </a:p>
        </p:txBody>
      </p:sp>
      <p:sp>
        <p:nvSpPr>
          <p:cNvPr id="3" name="Content Placeholder 2">
            <a:extLst>
              <a:ext uri="{FF2B5EF4-FFF2-40B4-BE49-F238E27FC236}">
                <a16:creationId xmlns:a16="http://schemas.microsoft.com/office/drawing/2014/main" id="{8B8B38C7-C5EE-40F5-A802-E088C77040A1}"/>
              </a:ext>
            </a:extLst>
          </p:cNvPr>
          <p:cNvSpPr>
            <a:spLocks noGrp="1"/>
          </p:cNvSpPr>
          <p:nvPr>
            <p:ph idx="1"/>
          </p:nvPr>
        </p:nvSpPr>
        <p:spPr/>
        <p:txBody>
          <a:bodyPr/>
          <a:lstStyle/>
          <a:p>
            <a:r>
              <a:rPr lang="en-AU" dirty="0"/>
              <a:t>After deciding which tables in the Immigration database we will be using, as not all the tables in it would give us the important feature or data that would help us develop our predictions, we selected </a:t>
            </a:r>
            <a:r>
              <a:rPr lang="en-AU" dirty="0" err="1"/>
              <a:t>Incident_Report</a:t>
            </a:r>
            <a:r>
              <a:rPr lang="en-AU" dirty="0"/>
              <a:t>, </a:t>
            </a:r>
            <a:r>
              <a:rPr lang="en-AU" dirty="0" err="1"/>
              <a:t>Incident_Detainees</a:t>
            </a:r>
            <a:r>
              <a:rPr lang="en-AU" dirty="0"/>
              <a:t> &amp; </a:t>
            </a:r>
            <a:r>
              <a:rPr lang="en-AU" dirty="0" err="1"/>
              <a:t>Detainee_Profile</a:t>
            </a:r>
            <a:r>
              <a:rPr lang="en-AU" dirty="0"/>
              <a:t> tables between all the other tables in the database to be used in our processes, we’ve done some cleaning, wrangling, and pre-processing on their data to be suitable for the modelling process and found that all we needed from them is the processed number of incidents occurred in every single day and of course the Date column, as after performing a feature importance process on our model after fitting it with all the data, we found that it learns the best from the </a:t>
            </a:r>
            <a:r>
              <a:rPr lang="en-AU" dirty="0" err="1"/>
              <a:t>dayofweek</a:t>
            </a:r>
            <a:r>
              <a:rPr lang="en-AU" dirty="0"/>
              <a:t> column and some past or lagged versions of the target column that is the number of incidents occurred in each day.</a:t>
            </a:r>
          </a:p>
        </p:txBody>
      </p:sp>
    </p:spTree>
    <p:extLst>
      <p:ext uri="{BB962C8B-B14F-4D97-AF65-F5344CB8AC3E}">
        <p14:creationId xmlns:p14="http://schemas.microsoft.com/office/powerpoint/2010/main" val="3916134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5DB6E-F8F1-4175-993E-9B51889F63BD}"/>
              </a:ext>
            </a:extLst>
          </p:cNvPr>
          <p:cNvSpPr>
            <a:spLocks noGrp="1"/>
          </p:cNvSpPr>
          <p:nvPr>
            <p:ph type="title"/>
          </p:nvPr>
        </p:nvSpPr>
        <p:spPr/>
        <p:txBody>
          <a:bodyPr/>
          <a:lstStyle/>
          <a:p>
            <a:r>
              <a:rPr lang="en-AU" dirty="0"/>
              <a:t>accuracy and analytics of findings against the scope</a:t>
            </a:r>
            <a:endParaRPr lang="en-US" dirty="0"/>
          </a:p>
        </p:txBody>
      </p:sp>
      <p:sp>
        <p:nvSpPr>
          <p:cNvPr id="3" name="Content Placeholder 2">
            <a:extLst>
              <a:ext uri="{FF2B5EF4-FFF2-40B4-BE49-F238E27FC236}">
                <a16:creationId xmlns:a16="http://schemas.microsoft.com/office/drawing/2014/main" id="{3DF32550-0635-4975-A582-24B38C28FBF2}"/>
              </a:ext>
            </a:extLst>
          </p:cNvPr>
          <p:cNvSpPr>
            <a:spLocks noGrp="1"/>
          </p:cNvSpPr>
          <p:nvPr>
            <p:ph idx="1"/>
          </p:nvPr>
        </p:nvSpPr>
        <p:spPr>
          <a:xfrm>
            <a:off x="1024127" y="2084832"/>
            <a:ext cx="9720073" cy="4023360"/>
          </a:xfrm>
        </p:spPr>
        <p:txBody>
          <a:bodyPr/>
          <a:lstStyle/>
          <a:p>
            <a:r>
              <a:rPr lang="en-AU" dirty="0"/>
              <a:t>After doing our best to enhance our predicting model and evaluating its final predictions, we found that it has an accuracy of 20.7%, so it may seem to you it’s not that reliable accuracy but after we checked the graph that shows the predictions against the real data, we found that they are really close to each other, also after formatting a table that contains the predictions and the real data, we found that there’s a really correlated tone between the two columns.</a:t>
            </a:r>
          </a:p>
        </p:txBody>
      </p:sp>
      <p:pic>
        <p:nvPicPr>
          <p:cNvPr id="4" name="Picture 3">
            <a:extLst>
              <a:ext uri="{FF2B5EF4-FFF2-40B4-BE49-F238E27FC236}">
                <a16:creationId xmlns:a16="http://schemas.microsoft.com/office/drawing/2014/main" id="{6A39BC15-AC0D-4018-9523-7B15C0A1C836}"/>
              </a:ext>
            </a:extLst>
          </p:cNvPr>
          <p:cNvPicPr>
            <a:picLocks noChangeAspect="1"/>
          </p:cNvPicPr>
          <p:nvPr/>
        </p:nvPicPr>
        <p:blipFill>
          <a:blip r:embed="rId2"/>
          <a:stretch>
            <a:fillRect/>
          </a:stretch>
        </p:blipFill>
        <p:spPr>
          <a:xfrm>
            <a:off x="3080084" y="4251158"/>
            <a:ext cx="9111916" cy="2658869"/>
          </a:xfrm>
          <a:prstGeom prst="rect">
            <a:avLst/>
          </a:prstGeom>
        </p:spPr>
      </p:pic>
      <p:pic>
        <p:nvPicPr>
          <p:cNvPr id="5" name="Picture 4">
            <a:extLst>
              <a:ext uri="{FF2B5EF4-FFF2-40B4-BE49-F238E27FC236}">
                <a16:creationId xmlns:a16="http://schemas.microsoft.com/office/drawing/2014/main" id="{8D151A8D-1D5A-479C-9C0F-52F4AD15213E}"/>
              </a:ext>
            </a:extLst>
          </p:cNvPr>
          <p:cNvPicPr>
            <a:picLocks noChangeAspect="1"/>
          </p:cNvPicPr>
          <p:nvPr/>
        </p:nvPicPr>
        <p:blipFill>
          <a:blip r:embed="rId3"/>
          <a:stretch>
            <a:fillRect/>
          </a:stretch>
        </p:blipFill>
        <p:spPr>
          <a:xfrm>
            <a:off x="132347" y="4251593"/>
            <a:ext cx="2947737" cy="2666352"/>
          </a:xfrm>
          <a:prstGeom prst="rect">
            <a:avLst/>
          </a:prstGeom>
        </p:spPr>
      </p:pic>
    </p:spTree>
    <p:extLst>
      <p:ext uri="{BB962C8B-B14F-4D97-AF65-F5344CB8AC3E}">
        <p14:creationId xmlns:p14="http://schemas.microsoft.com/office/powerpoint/2010/main" val="3807942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5C6C244-F83D-42AD-814F-C25AD32EAB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057525"/>
            <a:ext cx="12192000" cy="3800475"/>
          </a:xfrm>
          <a:prstGeom prst="rect">
            <a:avLst/>
          </a:prstGeom>
        </p:spPr>
      </p:pic>
      <p:sp>
        <p:nvSpPr>
          <p:cNvPr id="6" name="Rectangle 5">
            <a:extLst>
              <a:ext uri="{FF2B5EF4-FFF2-40B4-BE49-F238E27FC236}">
                <a16:creationId xmlns:a16="http://schemas.microsoft.com/office/drawing/2014/main" id="{7F4D4C96-2268-4EE4-A4C5-6C2764AD3105}"/>
              </a:ext>
            </a:extLst>
          </p:cNvPr>
          <p:cNvSpPr/>
          <p:nvPr/>
        </p:nvSpPr>
        <p:spPr>
          <a:xfrm>
            <a:off x="1800520" y="3144905"/>
            <a:ext cx="725864" cy="707886"/>
          </a:xfrm>
          <a:prstGeom prst="rect">
            <a:avLst/>
          </a:prstGeom>
          <a:noFill/>
        </p:spPr>
        <p:txBody>
          <a:bodyPr wrap="square" lIns="91440" tIns="45720" rIns="91440" bIns="45720">
            <a:spAutoFit/>
          </a:bodyPr>
          <a:lstStyle/>
          <a:p>
            <a:pPr algn="ctr"/>
            <a:r>
              <a:rPr lang="en-US" sz="4000" b="0" cap="none" spc="0" dirty="0">
                <a:ln w="0"/>
                <a:solidFill>
                  <a:srgbClr val="FF8E12"/>
                </a:solidFill>
                <a:effectLst>
                  <a:outerShdw blurRad="38100" dist="25400" dir="5400000" algn="ctr" rotWithShape="0">
                    <a:srgbClr val="6E747A">
                      <a:alpha val="43000"/>
                    </a:srgbClr>
                  </a:outerShdw>
                </a:effectLst>
              </a:rPr>
              <a:t>1</a:t>
            </a:r>
          </a:p>
        </p:txBody>
      </p:sp>
      <p:sp>
        <p:nvSpPr>
          <p:cNvPr id="7" name="Rectangle 6">
            <a:extLst>
              <a:ext uri="{FF2B5EF4-FFF2-40B4-BE49-F238E27FC236}">
                <a16:creationId xmlns:a16="http://schemas.microsoft.com/office/drawing/2014/main" id="{39EBCF1A-4AC4-4C38-8AAB-756FCB550C35}"/>
              </a:ext>
            </a:extLst>
          </p:cNvPr>
          <p:cNvSpPr/>
          <p:nvPr/>
        </p:nvSpPr>
        <p:spPr>
          <a:xfrm>
            <a:off x="3371802" y="4569785"/>
            <a:ext cx="725864" cy="707886"/>
          </a:xfrm>
          <a:prstGeom prst="rect">
            <a:avLst/>
          </a:prstGeom>
          <a:noFill/>
        </p:spPr>
        <p:txBody>
          <a:bodyPr wrap="square" lIns="91440" tIns="45720" rIns="91440" bIns="45720">
            <a:spAutoFit/>
          </a:bodyPr>
          <a:lstStyle/>
          <a:p>
            <a:pPr algn="ctr"/>
            <a:r>
              <a:rPr lang="en-US" sz="4000" dirty="0">
                <a:ln w="0"/>
                <a:solidFill>
                  <a:schemeClr val="accent4">
                    <a:lumMod val="60000"/>
                    <a:lumOff val="40000"/>
                  </a:schemeClr>
                </a:solidFill>
                <a:effectLst>
                  <a:outerShdw blurRad="38100" dist="25400" dir="5400000" algn="ctr" rotWithShape="0">
                    <a:srgbClr val="6E747A">
                      <a:alpha val="43000"/>
                    </a:srgbClr>
                  </a:outerShdw>
                </a:effectLst>
              </a:rPr>
              <a:t>2</a:t>
            </a:r>
            <a:endParaRPr lang="en-US" sz="4000" b="0" cap="none" spc="0" dirty="0">
              <a:ln w="0"/>
              <a:solidFill>
                <a:schemeClr val="accent4">
                  <a:lumMod val="60000"/>
                  <a:lumOff val="40000"/>
                </a:schemeClr>
              </a:solidFill>
              <a:effectLst>
                <a:outerShdw blurRad="38100" dist="25400" dir="5400000" algn="ctr" rotWithShape="0">
                  <a:srgbClr val="6E747A">
                    <a:alpha val="43000"/>
                  </a:srgbClr>
                </a:outerShdw>
              </a:effectLst>
            </a:endParaRPr>
          </a:p>
        </p:txBody>
      </p:sp>
      <p:sp>
        <p:nvSpPr>
          <p:cNvPr id="8" name="Rectangle 7">
            <a:extLst>
              <a:ext uri="{FF2B5EF4-FFF2-40B4-BE49-F238E27FC236}">
                <a16:creationId xmlns:a16="http://schemas.microsoft.com/office/drawing/2014/main" id="{A36FA941-7BF1-49BE-B79B-3E5700B3E869}"/>
              </a:ext>
            </a:extLst>
          </p:cNvPr>
          <p:cNvSpPr/>
          <p:nvPr/>
        </p:nvSpPr>
        <p:spPr>
          <a:xfrm>
            <a:off x="10908385" y="4603819"/>
            <a:ext cx="725864" cy="707886"/>
          </a:xfrm>
          <a:prstGeom prst="rect">
            <a:avLst/>
          </a:prstGeom>
          <a:noFill/>
        </p:spPr>
        <p:txBody>
          <a:bodyPr wrap="square" lIns="91440" tIns="45720" rIns="91440" bIns="45720">
            <a:spAutoFit/>
          </a:bodyPr>
          <a:lstStyle/>
          <a:p>
            <a:pPr algn="ctr"/>
            <a:r>
              <a:rPr lang="en-US" sz="4000" b="0" cap="none" spc="0" dirty="0">
                <a:ln w="0"/>
                <a:solidFill>
                  <a:schemeClr val="bg2">
                    <a:lumMod val="25000"/>
                  </a:schemeClr>
                </a:solidFill>
                <a:effectLst>
                  <a:outerShdw blurRad="38100" dist="25400" dir="5400000" algn="ctr" rotWithShape="0">
                    <a:srgbClr val="6E747A">
                      <a:alpha val="43000"/>
                    </a:srgbClr>
                  </a:outerShdw>
                </a:effectLst>
              </a:rPr>
              <a:t>5</a:t>
            </a:r>
          </a:p>
        </p:txBody>
      </p:sp>
      <p:sp>
        <p:nvSpPr>
          <p:cNvPr id="9" name="Rectangle 8">
            <a:extLst>
              <a:ext uri="{FF2B5EF4-FFF2-40B4-BE49-F238E27FC236}">
                <a16:creationId xmlns:a16="http://schemas.microsoft.com/office/drawing/2014/main" id="{8D4C221C-B6A9-453B-A6D3-7535C1818319}"/>
              </a:ext>
            </a:extLst>
          </p:cNvPr>
          <p:cNvSpPr/>
          <p:nvPr/>
        </p:nvSpPr>
        <p:spPr>
          <a:xfrm>
            <a:off x="9755808" y="3449814"/>
            <a:ext cx="725864" cy="707886"/>
          </a:xfrm>
          <a:prstGeom prst="rect">
            <a:avLst/>
          </a:prstGeom>
          <a:noFill/>
        </p:spPr>
        <p:txBody>
          <a:bodyPr wrap="square" lIns="91440" tIns="45720" rIns="91440" bIns="45720">
            <a:spAutoFit/>
          </a:bodyPr>
          <a:lstStyle/>
          <a:p>
            <a:pPr algn="ctr"/>
            <a:r>
              <a:rPr lang="en-US" sz="4000" b="0" cap="none" spc="0" dirty="0">
                <a:ln w="0"/>
                <a:solidFill>
                  <a:srgbClr val="FF0000"/>
                </a:solidFill>
                <a:effectLst>
                  <a:outerShdw blurRad="38100" dist="25400" dir="5400000" algn="ctr" rotWithShape="0">
                    <a:srgbClr val="6E747A">
                      <a:alpha val="43000"/>
                    </a:srgbClr>
                  </a:outerShdw>
                </a:effectLst>
              </a:rPr>
              <a:t>4</a:t>
            </a:r>
          </a:p>
        </p:txBody>
      </p:sp>
      <p:sp>
        <p:nvSpPr>
          <p:cNvPr id="10" name="Rectangle 9">
            <a:extLst>
              <a:ext uri="{FF2B5EF4-FFF2-40B4-BE49-F238E27FC236}">
                <a16:creationId xmlns:a16="http://schemas.microsoft.com/office/drawing/2014/main" id="{EC58D105-11E1-4FE0-88C7-892D08DA29B5}"/>
              </a:ext>
            </a:extLst>
          </p:cNvPr>
          <p:cNvSpPr/>
          <p:nvPr/>
        </p:nvSpPr>
        <p:spPr>
          <a:xfrm>
            <a:off x="6610730" y="3710976"/>
            <a:ext cx="725864" cy="707886"/>
          </a:xfrm>
          <a:prstGeom prst="rect">
            <a:avLst/>
          </a:prstGeom>
          <a:noFill/>
        </p:spPr>
        <p:txBody>
          <a:bodyPr wrap="square" lIns="91440" tIns="45720" rIns="91440" bIns="45720">
            <a:spAutoFit/>
          </a:bodyPr>
          <a:lstStyle/>
          <a:p>
            <a:pPr algn="ctr"/>
            <a:r>
              <a:rPr lang="en-US" sz="4000" b="0" cap="none" spc="0" dirty="0">
                <a:ln w="0"/>
                <a:solidFill>
                  <a:srgbClr val="FFD068"/>
                </a:solidFill>
                <a:effectLst>
                  <a:outerShdw blurRad="38100" dist="25400" dir="5400000" algn="ctr" rotWithShape="0">
                    <a:srgbClr val="6E747A">
                      <a:alpha val="43000"/>
                    </a:srgbClr>
                  </a:outerShdw>
                </a:effectLst>
              </a:rPr>
              <a:t>3</a:t>
            </a:r>
          </a:p>
        </p:txBody>
      </p:sp>
      <p:sp>
        <p:nvSpPr>
          <p:cNvPr id="11" name="TextBox 10">
            <a:extLst>
              <a:ext uri="{FF2B5EF4-FFF2-40B4-BE49-F238E27FC236}">
                <a16:creationId xmlns:a16="http://schemas.microsoft.com/office/drawing/2014/main" id="{878E68E9-B48D-468B-AD96-5ECE491A440B}"/>
              </a:ext>
            </a:extLst>
          </p:cNvPr>
          <p:cNvSpPr txBox="1"/>
          <p:nvPr/>
        </p:nvSpPr>
        <p:spPr>
          <a:xfrm>
            <a:off x="11784" y="1290864"/>
            <a:ext cx="3360018" cy="1384995"/>
          </a:xfrm>
          <a:prstGeom prst="rect">
            <a:avLst/>
          </a:prstGeom>
          <a:noFill/>
        </p:spPr>
        <p:txBody>
          <a:bodyPr wrap="square" rtlCol="0">
            <a:spAutoFit/>
          </a:bodyPr>
          <a:lstStyle/>
          <a:p>
            <a:r>
              <a:rPr lang="en-US" sz="2800" b="1" dirty="0"/>
              <a:t>PHASE 1</a:t>
            </a:r>
          </a:p>
          <a:p>
            <a:pPr marL="285750" indent="-285750">
              <a:buFont typeface="Arial" panose="020B0604020202020204" pitchFamily="34" charset="0"/>
              <a:buChar char="•"/>
            </a:pPr>
            <a:r>
              <a:rPr lang="en-US" sz="1400" dirty="0"/>
              <a:t>We started with getting familiar with the data, we read it and showed some samples of it and got some physical information about it.</a:t>
            </a:r>
          </a:p>
        </p:txBody>
      </p:sp>
      <p:sp>
        <p:nvSpPr>
          <p:cNvPr id="13" name="TextBox 12">
            <a:extLst>
              <a:ext uri="{FF2B5EF4-FFF2-40B4-BE49-F238E27FC236}">
                <a16:creationId xmlns:a16="http://schemas.microsoft.com/office/drawing/2014/main" id="{7A0F6F83-5F2A-456C-9C16-02D911CC2665}"/>
              </a:ext>
            </a:extLst>
          </p:cNvPr>
          <p:cNvSpPr txBox="1"/>
          <p:nvPr/>
        </p:nvSpPr>
        <p:spPr>
          <a:xfrm>
            <a:off x="3089944" y="2107572"/>
            <a:ext cx="3117227" cy="2462213"/>
          </a:xfrm>
          <a:prstGeom prst="rect">
            <a:avLst/>
          </a:prstGeom>
          <a:noFill/>
        </p:spPr>
        <p:txBody>
          <a:bodyPr wrap="square" rtlCol="0">
            <a:spAutoFit/>
          </a:bodyPr>
          <a:lstStyle/>
          <a:p>
            <a:r>
              <a:rPr lang="en-US" sz="2800" b="1" dirty="0"/>
              <a:t>PHASE 2</a:t>
            </a:r>
          </a:p>
          <a:p>
            <a:pPr marL="285750" indent="-285750">
              <a:buFont typeface="Arial" panose="020B0604020202020204" pitchFamily="34" charset="0"/>
              <a:buChar char="•"/>
            </a:pPr>
            <a:r>
              <a:rPr lang="en-US" sz="1400" dirty="0"/>
              <a:t>We converted the Date column into usable format for further processing.</a:t>
            </a:r>
          </a:p>
          <a:p>
            <a:pPr marL="342900" indent="-342900">
              <a:buFont typeface="Arial" panose="020B0604020202020204" pitchFamily="34" charset="0"/>
              <a:buChar char="•"/>
            </a:pPr>
            <a:r>
              <a:rPr lang="en-US" sz="1400" dirty="0"/>
              <a:t>We grouped by date to get the number of incidents occurred in every single day.</a:t>
            </a:r>
          </a:p>
          <a:p>
            <a:pPr marL="342900" indent="-342900">
              <a:buFont typeface="Arial" panose="020B0604020202020204" pitchFamily="34" charset="0"/>
              <a:buChar char="•"/>
            </a:pPr>
            <a:r>
              <a:rPr lang="en-US" sz="1400" dirty="0"/>
              <a:t>We dropped off the outliers.</a:t>
            </a:r>
          </a:p>
          <a:p>
            <a:pPr marL="342900" indent="-342900">
              <a:buFont typeface="Arial" panose="020B0604020202020204" pitchFamily="34" charset="0"/>
              <a:buChar char="•"/>
            </a:pPr>
            <a:r>
              <a:rPr lang="en-US" sz="1400" dirty="0"/>
              <a:t>We Generated lagged target data.</a:t>
            </a:r>
          </a:p>
          <a:p>
            <a:pPr marL="342900" indent="-342900">
              <a:buFont typeface="Arial" panose="020B0604020202020204" pitchFamily="34" charset="0"/>
              <a:buChar char="•"/>
            </a:pPr>
            <a:r>
              <a:rPr lang="en-US" sz="1400" dirty="0"/>
              <a:t>We plotted the correlation between the overall dataset.</a:t>
            </a:r>
          </a:p>
        </p:txBody>
      </p:sp>
      <p:sp>
        <p:nvSpPr>
          <p:cNvPr id="14" name="TextBox 13">
            <a:extLst>
              <a:ext uri="{FF2B5EF4-FFF2-40B4-BE49-F238E27FC236}">
                <a16:creationId xmlns:a16="http://schemas.microsoft.com/office/drawing/2014/main" id="{86A288AE-C629-472E-AB6C-CADA9ED38C93}"/>
              </a:ext>
            </a:extLst>
          </p:cNvPr>
          <p:cNvSpPr txBox="1"/>
          <p:nvPr/>
        </p:nvSpPr>
        <p:spPr>
          <a:xfrm>
            <a:off x="6387121" y="1759279"/>
            <a:ext cx="2331169" cy="1815882"/>
          </a:xfrm>
          <a:prstGeom prst="rect">
            <a:avLst/>
          </a:prstGeom>
          <a:noFill/>
        </p:spPr>
        <p:txBody>
          <a:bodyPr wrap="square" rtlCol="0">
            <a:spAutoFit/>
          </a:bodyPr>
          <a:lstStyle/>
          <a:p>
            <a:r>
              <a:rPr lang="en-US" sz="2800" b="1" dirty="0"/>
              <a:t>PHASE 3</a:t>
            </a:r>
          </a:p>
          <a:p>
            <a:pPr marL="285750" indent="-285750">
              <a:buFont typeface="Arial" panose="020B0604020202020204" pitchFamily="34" charset="0"/>
              <a:buChar char="•"/>
            </a:pPr>
            <a:r>
              <a:rPr lang="en-US" sz="1400" dirty="0"/>
              <a:t>We separated the learning data from the target data.</a:t>
            </a:r>
          </a:p>
          <a:p>
            <a:pPr marL="285750" indent="-285750">
              <a:buFont typeface="Arial" panose="020B0604020202020204" pitchFamily="34" charset="0"/>
              <a:buChar char="•"/>
            </a:pPr>
            <a:r>
              <a:rPr lang="en-US" sz="1400" dirty="0"/>
              <a:t>Scaling the learning data.</a:t>
            </a:r>
          </a:p>
          <a:p>
            <a:pPr marL="285750" indent="-285750">
              <a:buFont typeface="Arial" panose="020B0604020202020204" pitchFamily="34" charset="0"/>
              <a:buChar char="•"/>
            </a:pPr>
            <a:r>
              <a:rPr lang="en-US" sz="1400" dirty="0"/>
              <a:t>Creating training samples and testing samples.</a:t>
            </a:r>
          </a:p>
        </p:txBody>
      </p:sp>
      <p:sp>
        <p:nvSpPr>
          <p:cNvPr id="15" name="TextBox 14">
            <a:extLst>
              <a:ext uri="{FF2B5EF4-FFF2-40B4-BE49-F238E27FC236}">
                <a16:creationId xmlns:a16="http://schemas.microsoft.com/office/drawing/2014/main" id="{1E1B0973-9902-4402-A320-D9CAD6160187}"/>
              </a:ext>
            </a:extLst>
          </p:cNvPr>
          <p:cNvSpPr txBox="1"/>
          <p:nvPr/>
        </p:nvSpPr>
        <p:spPr>
          <a:xfrm>
            <a:off x="9033126" y="1329023"/>
            <a:ext cx="3281976" cy="1815882"/>
          </a:xfrm>
          <a:prstGeom prst="rect">
            <a:avLst/>
          </a:prstGeom>
          <a:noFill/>
        </p:spPr>
        <p:txBody>
          <a:bodyPr wrap="square" rtlCol="0">
            <a:spAutoFit/>
          </a:bodyPr>
          <a:lstStyle/>
          <a:p>
            <a:r>
              <a:rPr lang="en-US" sz="2800" b="1" dirty="0"/>
              <a:t>PHASE 4</a:t>
            </a:r>
          </a:p>
          <a:p>
            <a:pPr marL="285750" indent="-285750">
              <a:buFont typeface="Arial" panose="020B0604020202020204" pitchFamily="34" charset="0"/>
              <a:buChar char="•"/>
            </a:pPr>
            <a:r>
              <a:rPr lang="en-US" sz="1400" dirty="0"/>
              <a:t>We created the </a:t>
            </a:r>
            <a:r>
              <a:rPr lang="en-US" sz="1400" dirty="0" err="1"/>
              <a:t>XGBoost</a:t>
            </a:r>
            <a:r>
              <a:rPr lang="en-US" sz="1400" dirty="0"/>
              <a:t> model.</a:t>
            </a:r>
          </a:p>
          <a:p>
            <a:pPr marL="285750" indent="-285750">
              <a:buFont typeface="Arial" panose="020B0604020202020204" pitchFamily="34" charset="0"/>
              <a:buChar char="•"/>
            </a:pPr>
            <a:r>
              <a:rPr lang="en-US" sz="1400" dirty="0"/>
              <a:t>Hyperparameter tuning.</a:t>
            </a:r>
          </a:p>
          <a:p>
            <a:pPr marL="285750" indent="-285750">
              <a:buFont typeface="Arial" panose="020B0604020202020204" pitchFamily="34" charset="0"/>
              <a:buChar char="•"/>
            </a:pPr>
            <a:r>
              <a:rPr lang="en-AU" sz="1400" dirty="0"/>
              <a:t>Feature selection.</a:t>
            </a:r>
          </a:p>
          <a:p>
            <a:pPr marL="285750" indent="-285750">
              <a:buFont typeface="Arial" panose="020B0604020202020204" pitchFamily="34" charset="0"/>
              <a:buChar char="•"/>
            </a:pPr>
            <a:r>
              <a:rPr lang="en-AU" sz="1400" dirty="0"/>
              <a:t>Evaluate the model.</a:t>
            </a:r>
          </a:p>
          <a:p>
            <a:pPr marL="285750" indent="-285750">
              <a:buFont typeface="Arial" panose="020B0604020202020204" pitchFamily="34" charset="0"/>
              <a:buChar char="•"/>
            </a:pPr>
            <a:r>
              <a:rPr lang="en-AU" sz="1400" dirty="0"/>
              <a:t>Plotting the test data against the predictions.</a:t>
            </a:r>
            <a:endParaRPr lang="en-US" sz="1400" dirty="0"/>
          </a:p>
        </p:txBody>
      </p:sp>
      <p:sp>
        <p:nvSpPr>
          <p:cNvPr id="17" name="TextBox 16">
            <a:extLst>
              <a:ext uri="{FF2B5EF4-FFF2-40B4-BE49-F238E27FC236}">
                <a16:creationId xmlns:a16="http://schemas.microsoft.com/office/drawing/2014/main" id="{514ABCAE-AEC4-4E9A-898F-19211CBBCC9F}"/>
              </a:ext>
            </a:extLst>
          </p:cNvPr>
          <p:cNvSpPr txBox="1"/>
          <p:nvPr/>
        </p:nvSpPr>
        <p:spPr>
          <a:xfrm>
            <a:off x="7527024" y="4957762"/>
            <a:ext cx="3012204" cy="1384995"/>
          </a:xfrm>
          <a:prstGeom prst="rect">
            <a:avLst/>
          </a:prstGeom>
          <a:noFill/>
        </p:spPr>
        <p:txBody>
          <a:bodyPr wrap="square" rtlCol="0">
            <a:spAutoFit/>
          </a:bodyPr>
          <a:lstStyle/>
          <a:p>
            <a:r>
              <a:rPr lang="en-US" sz="2800" b="1" dirty="0"/>
              <a:t>PHASE 5</a:t>
            </a:r>
          </a:p>
          <a:p>
            <a:pPr marL="285750" indent="-285750">
              <a:buFont typeface="Arial" panose="020B0604020202020204" pitchFamily="34" charset="0"/>
              <a:buChar char="•"/>
            </a:pPr>
            <a:r>
              <a:rPr lang="en-US" sz="1400" dirty="0"/>
              <a:t>We produced a .</a:t>
            </a:r>
            <a:r>
              <a:rPr lang="en-US" sz="1400" dirty="0" err="1"/>
              <a:t>xlsx</a:t>
            </a:r>
            <a:r>
              <a:rPr lang="en-US" sz="1400" dirty="0"/>
              <a:t> file that contains the final predictions.</a:t>
            </a:r>
          </a:p>
          <a:p>
            <a:pPr marL="285750" indent="-285750">
              <a:buFont typeface="Arial" panose="020B0604020202020204" pitchFamily="34" charset="0"/>
              <a:buChar char="•"/>
            </a:pPr>
            <a:r>
              <a:rPr lang="en-AU" sz="1400" dirty="0"/>
              <a:t>Exporting the Final </a:t>
            </a:r>
            <a:r>
              <a:rPr lang="en-AU" sz="1400" dirty="0" err="1"/>
              <a:t>XGBoost</a:t>
            </a:r>
            <a:r>
              <a:rPr lang="en-AU" sz="1400" dirty="0"/>
              <a:t> model.</a:t>
            </a:r>
            <a:endParaRPr lang="en-US" sz="1400" dirty="0"/>
          </a:p>
        </p:txBody>
      </p:sp>
      <p:sp>
        <p:nvSpPr>
          <p:cNvPr id="16" name="Title 5">
            <a:extLst>
              <a:ext uri="{FF2B5EF4-FFF2-40B4-BE49-F238E27FC236}">
                <a16:creationId xmlns:a16="http://schemas.microsoft.com/office/drawing/2014/main" id="{3E46C49E-99FD-4463-8E26-CF39601DE756}"/>
              </a:ext>
            </a:extLst>
          </p:cNvPr>
          <p:cNvSpPr txBox="1">
            <a:spLocks/>
          </p:cNvSpPr>
          <p:nvPr/>
        </p:nvSpPr>
        <p:spPr>
          <a:xfrm>
            <a:off x="-252" y="243876"/>
            <a:ext cx="9720072" cy="875517"/>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defTabSz="457200"/>
            <a:r>
              <a:rPr lang="en-AU" sz="5400" dirty="0">
                <a:solidFill>
                  <a:srgbClr val="00B050"/>
                </a:solidFill>
              </a:rPr>
              <a:t> </a:t>
            </a:r>
            <a:r>
              <a:rPr lang="en-US" sz="5400" dirty="0">
                <a:solidFill>
                  <a:srgbClr val="00B050"/>
                </a:solidFill>
              </a:rPr>
              <a:t>roadmap</a:t>
            </a:r>
            <a:r>
              <a:rPr lang="en-AU" sz="5400" dirty="0">
                <a:solidFill>
                  <a:srgbClr val="00B050"/>
                </a:solidFill>
              </a:rPr>
              <a:t>:</a:t>
            </a:r>
            <a:endParaRPr lang="en-US" sz="5400" dirty="0">
              <a:solidFill>
                <a:srgbClr val="00B050"/>
              </a:solidFill>
            </a:endParaRPr>
          </a:p>
        </p:txBody>
      </p:sp>
    </p:spTree>
    <p:extLst>
      <p:ext uri="{BB962C8B-B14F-4D97-AF65-F5344CB8AC3E}">
        <p14:creationId xmlns:p14="http://schemas.microsoft.com/office/powerpoint/2010/main" val="1549494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1000"/>
                                        <p:tgtEl>
                                          <p:spTgt spid="13"/>
                                        </p:tgtEl>
                                      </p:cBhvr>
                                    </p:animEffect>
                                    <p:anim calcmode="lin" valueType="num">
                                      <p:cBhvr>
                                        <p:cTn id="36" dur="1000" fill="hold"/>
                                        <p:tgtEl>
                                          <p:spTgt spid="13"/>
                                        </p:tgtEl>
                                        <p:attrNameLst>
                                          <p:attrName>ppt_x</p:attrName>
                                        </p:attrNameLst>
                                      </p:cBhvr>
                                      <p:tavLst>
                                        <p:tav tm="0">
                                          <p:val>
                                            <p:strVal val="#ppt_x"/>
                                          </p:val>
                                        </p:tav>
                                        <p:tav tm="100000">
                                          <p:val>
                                            <p:strVal val="#ppt_x"/>
                                          </p:val>
                                        </p:tav>
                                      </p:tavLst>
                                    </p:anim>
                                    <p:anim calcmode="lin" valueType="num">
                                      <p:cBhvr>
                                        <p:cTn id="3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1000"/>
                                        <p:tgtEl>
                                          <p:spTgt spid="10"/>
                                        </p:tgtEl>
                                      </p:cBhvr>
                                    </p:animEffect>
                                    <p:anim calcmode="lin" valueType="num">
                                      <p:cBhvr>
                                        <p:cTn id="43" dur="1000" fill="hold"/>
                                        <p:tgtEl>
                                          <p:spTgt spid="10"/>
                                        </p:tgtEl>
                                        <p:attrNameLst>
                                          <p:attrName>ppt_x</p:attrName>
                                        </p:attrNameLst>
                                      </p:cBhvr>
                                      <p:tavLst>
                                        <p:tav tm="0">
                                          <p:val>
                                            <p:strVal val="#ppt_x"/>
                                          </p:val>
                                        </p:tav>
                                        <p:tav tm="100000">
                                          <p:val>
                                            <p:strVal val="#ppt_x"/>
                                          </p:val>
                                        </p:tav>
                                      </p:tavLst>
                                    </p:anim>
                                    <p:anim calcmode="lin" valueType="num">
                                      <p:cBhvr>
                                        <p:cTn id="4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1000"/>
                                        <p:tgtEl>
                                          <p:spTgt spid="14"/>
                                        </p:tgtEl>
                                      </p:cBhvr>
                                    </p:animEffect>
                                    <p:anim calcmode="lin" valueType="num">
                                      <p:cBhvr>
                                        <p:cTn id="50" dur="1000" fill="hold"/>
                                        <p:tgtEl>
                                          <p:spTgt spid="14"/>
                                        </p:tgtEl>
                                        <p:attrNameLst>
                                          <p:attrName>ppt_x</p:attrName>
                                        </p:attrNameLst>
                                      </p:cBhvr>
                                      <p:tavLst>
                                        <p:tav tm="0">
                                          <p:val>
                                            <p:strVal val="#ppt_x"/>
                                          </p:val>
                                        </p:tav>
                                        <p:tav tm="100000">
                                          <p:val>
                                            <p:strVal val="#ppt_x"/>
                                          </p:val>
                                        </p:tav>
                                      </p:tavLst>
                                    </p:anim>
                                    <p:anim calcmode="lin" valueType="num">
                                      <p:cBhvr>
                                        <p:cTn id="5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fade">
                                      <p:cBhvr>
                                        <p:cTn id="56" dur="1000"/>
                                        <p:tgtEl>
                                          <p:spTgt spid="9"/>
                                        </p:tgtEl>
                                      </p:cBhvr>
                                    </p:animEffect>
                                    <p:anim calcmode="lin" valueType="num">
                                      <p:cBhvr>
                                        <p:cTn id="57" dur="1000" fill="hold"/>
                                        <p:tgtEl>
                                          <p:spTgt spid="9"/>
                                        </p:tgtEl>
                                        <p:attrNameLst>
                                          <p:attrName>ppt_x</p:attrName>
                                        </p:attrNameLst>
                                      </p:cBhvr>
                                      <p:tavLst>
                                        <p:tav tm="0">
                                          <p:val>
                                            <p:strVal val="#ppt_x"/>
                                          </p:val>
                                        </p:tav>
                                        <p:tav tm="100000">
                                          <p:val>
                                            <p:strVal val="#ppt_x"/>
                                          </p:val>
                                        </p:tav>
                                      </p:tavLst>
                                    </p:anim>
                                    <p:anim calcmode="lin" valueType="num">
                                      <p:cBhvr>
                                        <p:cTn id="5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fade">
                                      <p:cBhvr>
                                        <p:cTn id="63" dur="1000"/>
                                        <p:tgtEl>
                                          <p:spTgt spid="15"/>
                                        </p:tgtEl>
                                      </p:cBhvr>
                                    </p:animEffect>
                                    <p:anim calcmode="lin" valueType="num">
                                      <p:cBhvr>
                                        <p:cTn id="64" dur="1000" fill="hold"/>
                                        <p:tgtEl>
                                          <p:spTgt spid="15"/>
                                        </p:tgtEl>
                                        <p:attrNameLst>
                                          <p:attrName>ppt_x</p:attrName>
                                        </p:attrNameLst>
                                      </p:cBhvr>
                                      <p:tavLst>
                                        <p:tav tm="0">
                                          <p:val>
                                            <p:strVal val="#ppt_x"/>
                                          </p:val>
                                        </p:tav>
                                        <p:tav tm="100000">
                                          <p:val>
                                            <p:strVal val="#ppt_x"/>
                                          </p:val>
                                        </p:tav>
                                      </p:tavLst>
                                    </p:anim>
                                    <p:anim calcmode="lin" valueType="num">
                                      <p:cBhvr>
                                        <p:cTn id="65"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8"/>
                                        </p:tgtEl>
                                        <p:attrNameLst>
                                          <p:attrName>style.visibility</p:attrName>
                                        </p:attrNameLst>
                                      </p:cBhvr>
                                      <p:to>
                                        <p:strVal val="visible"/>
                                      </p:to>
                                    </p:set>
                                    <p:animEffect transition="in" filter="fade">
                                      <p:cBhvr>
                                        <p:cTn id="70" dur="1000"/>
                                        <p:tgtEl>
                                          <p:spTgt spid="8"/>
                                        </p:tgtEl>
                                      </p:cBhvr>
                                    </p:animEffect>
                                    <p:anim calcmode="lin" valueType="num">
                                      <p:cBhvr>
                                        <p:cTn id="71" dur="1000" fill="hold"/>
                                        <p:tgtEl>
                                          <p:spTgt spid="8"/>
                                        </p:tgtEl>
                                        <p:attrNameLst>
                                          <p:attrName>ppt_x</p:attrName>
                                        </p:attrNameLst>
                                      </p:cBhvr>
                                      <p:tavLst>
                                        <p:tav tm="0">
                                          <p:val>
                                            <p:strVal val="#ppt_x"/>
                                          </p:val>
                                        </p:tav>
                                        <p:tav tm="100000">
                                          <p:val>
                                            <p:strVal val="#ppt_x"/>
                                          </p:val>
                                        </p:tav>
                                      </p:tavLst>
                                    </p:anim>
                                    <p:anim calcmode="lin" valueType="num">
                                      <p:cBhvr>
                                        <p:cTn id="7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fade">
                                      <p:cBhvr>
                                        <p:cTn id="77" dur="1000"/>
                                        <p:tgtEl>
                                          <p:spTgt spid="17"/>
                                        </p:tgtEl>
                                      </p:cBhvr>
                                    </p:animEffect>
                                    <p:anim calcmode="lin" valueType="num">
                                      <p:cBhvr>
                                        <p:cTn id="78" dur="1000" fill="hold"/>
                                        <p:tgtEl>
                                          <p:spTgt spid="17"/>
                                        </p:tgtEl>
                                        <p:attrNameLst>
                                          <p:attrName>ppt_x</p:attrName>
                                        </p:attrNameLst>
                                      </p:cBhvr>
                                      <p:tavLst>
                                        <p:tav tm="0">
                                          <p:val>
                                            <p:strVal val="#ppt_x"/>
                                          </p:val>
                                        </p:tav>
                                        <p:tav tm="100000">
                                          <p:val>
                                            <p:strVal val="#ppt_x"/>
                                          </p:val>
                                        </p:tav>
                                      </p:tavLst>
                                    </p:anim>
                                    <p:anim calcmode="lin" valueType="num">
                                      <p:cBhvr>
                                        <p:cTn id="7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3" grpId="0"/>
      <p:bldP spid="14" grpId="0"/>
      <p:bldP spid="15" grpId="0"/>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E1AE4F8-720B-BACA-43C4-618B1F6A27F2}"/>
              </a:ext>
            </a:extLst>
          </p:cNvPr>
          <p:cNvSpPr>
            <a:spLocks noGrp="1"/>
          </p:cNvSpPr>
          <p:nvPr>
            <p:ph type="title"/>
          </p:nvPr>
        </p:nvSpPr>
        <p:spPr/>
        <p:txBody>
          <a:bodyPr/>
          <a:lstStyle/>
          <a:p>
            <a:r>
              <a:rPr lang="en-AU" dirty="0"/>
              <a:t>Next steps</a:t>
            </a:r>
          </a:p>
        </p:txBody>
      </p:sp>
      <p:sp>
        <p:nvSpPr>
          <p:cNvPr id="2" name="Text Placeholder 1">
            <a:extLst>
              <a:ext uri="{FF2B5EF4-FFF2-40B4-BE49-F238E27FC236}">
                <a16:creationId xmlns:a16="http://schemas.microsoft.com/office/drawing/2014/main" id="{1ED89522-FD3E-92CC-46EB-D666E51C7B04}"/>
              </a:ext>
            </a:extLst>
          </p:cNvPr>
          <p:cNvSpPr>
            <a:spLocks noGrp="1"/>
          </p:cNvSpPr>
          <p:nvPr>
            <p:ph type="body" sz="quarter" idx="11"/>
          </p:nvPr>
        </p:nvSpPr>
        <p:spPr>
          <a:xfrm>
            <a:off x="370086" y="1270000"/>
            <a:ext cx="11379200" cy="307777"/>
          </a:xfrm>
        </p:spPr>
        <p:txBody>
          <a:bodyPr/>
          <a:lstStyle/>
          <a:p>
            <a:r>
              <a:rPr lang="en-AU" dirty="0"/>
              <a:t>Some potential options for next steps are presented here </a:t>
            </a:r>
          </a:p>
        </p:txBody>
      </p:sp>
      <p:graphicFrame>
        <p:nvGraphicFramePr>
          <p:cNvPr id="3" name="Table 3">
            <a:extLst>
              <a:ext uri="{FF2B5EF4-FFF2-40B4-BE49-F238E27FC236}">
                <a16:creationId xmlns:a16="http://schemas.microsoft.com/office/drawing/2014/main" id="{60D8E056-AA78-8C11-2FBB-6E08A2AF39A8}"/>
              </a:ext>
            </a:extLst>
          </p:cNvPr>
          <p:cNvGraphicFramePr>
            <a:graphicFrameLocks noGrp="1"/>
          </p:cNvGraphicFramePr>
          <p:nvPr>
            <p:extLst>
              <p:ext uri="{D42A27DB-BD31-4B8C-83A1-F6EECF244321}">
                <p14:modId xmlns:p14="http://schemas.microsoft.com/office/powerpoint/2010/main" val="786019307"/>
              </p:ext>
            </p:extLst>
          </p:nvPr>
        </p:nvGraphicFramePr>
        <p:xfrm>
          <a:off x="333772" y="1930400"/>
          <a:ext cx="11451828" cy="4639917"/>
        </p:xfrm>
        <a:graphic>
          <a:graphicData uri="http://schemas.openxmlformats.org/drawingml/2006/table">
            <a:tbl>
              <a:tblPr firstRow="1" bandRow="1">
                <a:tableStyleId>{5C22544A-7EE6-4342-B048-85BDC9FD1C3A}</a:tableStyleId>
              </a:tblPr>
              <a:tblGrid>
                <a:gridCol w="2378819">
                  <a:extLst>
                    <a:ext uri="{9D8B030D-6E8A-4147-A177-3AD203B41FA5}">
                      <a16:colId xmlns:a16="http://schemas.microsoft.com/office/drawing/2014/main" val="742725300"/>
                    </a:ext>
                  </a:extLst>
                </a:gridCol>
                <a:gridCol w="6912768">
                  <a:extLst>
                    <a:ext uri="{9D8B030D-6E8A-4147-A177-3AD203B41FA5}">
                      <a16:colId xmlns:a16="http://schemas.microsoft.com/office/drawing/2014/main" val="1091304087"/>
                    </a:ext>
                  </a:extLst>
                </a:gridCol>
                <a:gridCol w="2160241">
                  <a:extLst>
                    <a:ext uri="{9D8B030D-6E8A-4147-A177-3AD203B41FA5}">
                      <a16:colId xmlns:a16="http://schemas.microsoft.com/office/drawing/2014/main" val="92375146"/>
                    </a:ext>
                  </a:extLst>
                </a:gridCol>
              </a:tblGrid>
              <a:tr h="402336">
                <a:tc>
                  <a:txBody>
                    <a:bodyPr/>
                    <a:lstStyle/>
                    <a:p>
                      <a:r>
                        <a:rPr lang="en-AU" sz="1100" dirty="0"/>
                        <a:t>Option</a:t>
                      </a:r>
                    </a:p>
                  </a:txBody>
                  <a:tcPr anchor="ctr"/>
                </a:tc>
                <a:tc>
                  <a:txBody>
                    <a:bodyPr/>
                    <a:lstStyle/>
                    <a:p>
                      <a:r>
                        <a:rPr lang="en-AU" sz="1100"/>
                        <a:t>Description</a:t>
                      </a:r>
                    </a:p>
                  </a:txBody>
                  <a:tcPr anchor="ctr"/>
                </a:tc>
                <a:tc>
                  <a:txBody>
                    <a:bodyPr/>
                    <a:lstStyle/>
                    <a:p>
                      <a:r>
                        <a:rPr lang="en-AU" sz="1100"/>
                        <a:t>Rough order of magnitude</a:t>
                      </a:r>
                    </a:p>
                  </a:txBody>
                  <a:tcPr anchor="ctr"/>
                </a:tc>
                <a:extLst>
                  <a:ext uri="{0D108BD9-81ED-4DB2-BD59-A6C34878D82A}">
                    <a16:rowId xmlns:a16="http://schemas.microsoft.com/office/drawing/2014/main" val="2938435900"/>
                  </a:ext>
                </a:extLst>
              </a:tr>
              <a:tr h="6712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100" dirty="0"/>
                        <a:t>Model refinement</a:t>
                      </a:r>
                    </a:p>
                  </a:txBody>
                  <a:tcPr anchor="ctr"/>
                </a:tc>
                <a:tc>
                  <a:txBody>
                    <a:bodyPr/>
                    <a:lstStyle/>
                    <a:p>
                      <a:r>
                        <a:rPr lang="en-AU" sz="1100" dirty="0"/>
                        <a:t>Uplift work on each model to improve model performance and reduce errors. This might involve additional input data sets, further feature engineering, hypothesis testing and experiments, model retraining. </a:t>
                      </a:r>
                    </a:p>
                  </a:txBody>
                  <a:tcPr anchor="ctr"/>
                </a:tc>
                <a:tc>
                  <a:txBody>
                    <a:bodyPr/>
                    <a:lstStyle/>
                    <a:p>
                      <a:r>
                        <a:rPr lang="en-AU" sz="1100"/>
                        <a:t>1 – 2 sprints</a:t>
                      </a:r>
                    </a:p>
                  </a:txBody>
                  <a:tcPr anchor="ctr"/>
                </a:tc>
                <a:extLst>
                  <a:ext uri="{0D108BD9-81ED-4DB2-BD59-A6C34878D82A}">
                    <a16:rowId xmlns:a16="http://schemas.microsoft.com/office/drawing/2014/main" val="1446758514"/>
                  </a:ext>
                </a:extLst>
              </a:tr>
              <a:tr h="6712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100"/>
                        <a:t>Model generalization</a:t>
                      </a:r>
                    </a:p>
                  </a:txBody>
                  <a:tcPr anchor="ctr"/>
                </a:tc>
                <a:tc>
                  <a:txBody>
                    <a:bodyPr/>
                    <a:lstStyle/>
                    <a:p>
                      <a:r>
                        <a:rPr lang="en-AU" sz="1100"/>
                        <a:t>Each model was developed against an example detention centre data set. Generalisation would retrain the models to make predictions against all of the centres and would store the data output so it is available for back testing for each centre</a:t>
                      </a:r>
                    </a:p>
                  </a:txBody>
                  <a:tcPr anchor="ctr"/>
                </a:tc>
                <a:tc>
                  <a:txBody>
                    <a:bodyPr/>
                    <a:lstStyle/>
                    <a:p>
                      <a:r>
                        <a:rPr lang="en-AU" sz="1100"/>
                        <a:t>1 sprint </a:t>
                      </a:r>
                    </a:p>
                  </a:txBody>
                  <a:tcPr anchor="ctr"/>
                </a:tc>
                <a:extLst>
                  <a:ext uri="{0D108BD9-81ED-4DB2-BD59-A6C34878D82A}">
                    <a16:rowId xmlns:a16="http://schemas.microsoft.com/office/drawing/2014/main" val="2235812668"/>
                  </a:ext>
                </a:extLst>
              </a:tr>
              <a:tr h="6712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100"/>
                        <a:t>Additional scenarios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100"/>
                        <a:t>Additional scenarios could be examined and tested for suitability for machine learning. This would involve gathering, conditioning and engineering data and building models to test hypotheses.</a:t>
                      </a:r>
                    </a:p>
                  </a:txBody>
                  <a:tcPr anchor="ctr"/>
                </a:tc>
                <a:tc>
                  <a:txBody>
                    <a:bodyPr/>
                    <a:lstStyle/>
                    <a:p>
                      <a:r>
                        <a:rPr lang="en-AU" sz="1100"/>
                        <a:t>2 - 3 sprints per scenario</a:t>
                      </a:r>
                    </a:p>
                  </a:txBody>
                  <a:tcPr anchor="ctr"/>
                </a:tc>
                <a:extLst>
                  <a:ext uri="{0D108BD9-81ED-4DB2-BD59-A6C34878D82A}">
                    <a16:rowId xmlns:a16="http://schemas.microsoft.com/office/drawing/2014/main" val="3840842643"/>
                  </a:ext>
                </a:extLst>
              </a:tr>
              <a:tr h="9589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100"/>
                        <a:t>Model production deployment</a:t>
                      </a:r>
                    </a:p>
                  </a:txBody>
                  <a:tcPr anchor="ctr"/>
                </a:tc>
                <a:tc>
                  <a:txBody>
                    <a:bodyPr/>
                    <a:lstStyle/>
                    <a:p>
                      <a:r>
                        <a:rPr lang="en-AU" sz="1100"/>
                        <a:t>The existing models could be prepared for production deployment. This would involve ‘hardening’ of the model notebook Python code and integration with the Azure Data Factory and Data Lake infrastructure, together with development of supportive business facing production options such as model drift assessment, operations business engagement and production support recommendations </a:t>
                      </a:r>
                    </a:p>
                  </a:txBody>
                  <a:tcPr anchor="ctr"/>
                </a:tc>
                <a:tc>
                  <a:txBody>
                    <a:bodyPr/>
                    <a:lstStyle/>
                    <a:p>
                      <a:r>
                        <a:rPr lang="en-AU" sz="1100"/>
                        <a:t>1 – 2 sprints</a:t>
                      </a:r>
                    </a:p>
                  </a:txBody>
                  <a:tcPr anchor="ctr"/>
                </a:tc>
                <a:extLst>
                  <a:ext uri="{0D108BD9-81ED-4DB2-BD59-A6C34878D82A}">
                    <a16:rowId xmlns:a16="http://schemas.microsoft.com/office/drawing/2014/main" val="1381491864"/>
                  </a:ext>
                </a:extLst>
              </a:tr>
              <a:tr h="9589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100" dirty="0"/>
                        <a:t>UI and Dashboards for consumption</a:t>
                      </a:r>
                    </a:p>
                  </a:txBody>
                  <a:tcPr anchor="ctr"/>
                </a:tc>
                <a:tc>
                  <a:txBody>
                    <a:bodyPr/>
                    <a:lstStyle/>
                    <a:p>
                      <a:r>
                        <a:rPr lang="en-AU" sz="1100" dirty="0"/>
                        <a:t>Dashboards hosted in </a:t>
                      </a:r>
                      <a:r>
                        <a:rPr lang="en-AU" sz="1100" dirty="0" err="1"/>
                        <a:t>PowerBI</a:t>
                      </a:r>
                      <a:r>
                        <a:rPr lang="en-AU" sz="1100" dirty="0"/>
                        <a:t> could be developed to surface model predictions and incorporate with actual operations data in a manner suitable for operations reporting. This would make use of graphs, heat maps and tabular data outputs for each model output</a:t>
                      </a:r>
                    </a:p>
                    <a:p>
                      <a:endParaRPr lang="en-AU" sz="1100" dirty="0"/>
                    </a:p>
                    <a:p>
                      <a:r>
                        <a:rPr lang="en-AU" sz="1100" dirty="0"/>
                        <a:t>A web based user interface as displayed in Appendix 2 would be developed which would provide a set of scenario analysis functions for the model, and which would allow them to be driven in real time. This would facilitate real-time usage of the model by Operations</a:t>
                      </a:r>
                    </a:p>
                  </a:txBody>
                  <a:tcPr anchor="ctr"/>
                </a:tc>
                <a:tc>
                  <a:txBody>
                    <a:bodyPr/>
                    <a:lstStyle/>
                    <a:p>
                      <a:r>
                        <a:rPr lang="en-AU" sz="1100" dirty="0"/>
                        <a:t>2 -3 sprints</a:t>
                      </a:r>
                    </a:p>
                  </a:txBody>
                  <a:tcPr anchor="ctr"/>
                </a:tc>
                <a:extLst>
                  <a:ext uri="{0D108BD9-81ED-4DB2-BD59-A6C34878D82A}">
                    <a16:rowId xmlns:a16="http://schemas.microsoft.com/office/drawing/2014/main" val="4152074117"/>
                  </a:ext>
                </a:extLst>
              </a:tr>
            </a:tbl>
          </a:graphicData>
        </a:graphic>
      </p:graphicFrame>
    </p:spTree>
    <p:extLst>
      <p:ext uri="{BB962C8B-B14F-4D97-AF65-F5344CB8AC3E}">
        <p14:creationId xmlns:p14="http://schemas.microsoft.com/office/powerpoint/2010/main" val="20678399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56</TotalTime>
  <Words>790</Words>
  <Application>Microsoft Office PowerPoint</Application>
  <PresentationFormat>Widescreen</PresentationFormat>
  <Paragraphs>57</Paragraphs>
  <Slides>6</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vt:i4>
      </vt:variant>
    </vt:vector>
  </HeadingPairs>
  <TitlesOfParts>
    <vt:vector size="13" baseType="lpstr">
      <vt:lpstr>Arial</vt:lpstr>
      <vt:lpstr>Trebuchet MS</vt:lpstr>
      <vt:lpstr>Tw Cen MT</vt:lpstr>
      <vt:lpstr>Tw Cen MT Condensed</vt:lpstr>
      <vt:lpstr>Wingdings 3</vt:lpstr>
      <vt:lpstr>Integral</vt:lpstr>
      <vt:lpstr>Facet</vt:lpstr>
      <vt:lpstr>Serco data science use case: predicting the number of incidents occurs in each single day. </vt:lpstr>
      <vt:lpstr> decision to solve the problem:</vt:lpstr>
      <vt:lpstr> the features selected</vt:lpstr>
      <vt:lpstr>accuracy and analytics of findings against the scope</vt:lpstr>
      <vt:lpstr>PowerPoint Presentation</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Serco data science use case: Number of incidents occurs in each single day prediction using XGBoost model and Immigration DataBase. </dc:title>
  <dc:creator>The Green Angel</dc:creator>
  <cp:lastModifiedBy>The Green Angel</cp:lastModifiedBy>
  <cp:revision>11</cp:revision>
  <dcterms:created xsi:type="dcterms:W3CDTF">2023-03-16T12:54:27Z</dcterms:created>
  <dcterms:modified xsi:type="dcterms:W3CDTF">2023-03-16T13:50:49Z</dcterms:modified>
</cp:coreProperties>
</file>