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9" r:id="rId1"/>
  </p:sldMasterIdLst>
  <p:notesMasterIdLst>
    <p:notesMasterId r:id="rId13"/>
  </p:notesMasterIdLst>
  <p:sldIdLst>
    <p:sldId id="256" r:id="rId2"/>
    <p:sldId id="257" r:id="rId3"/>
    <p:sldId id="265" r:id="rId4"/>
    <p:sldId id="266" r:id="rId5"/>
    <p:sldId id="267" r:id="rId6"/>
    <p:sldId id="258" r:id="rId7"/>
    <p:sldId id="259"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38D00-071F-465D-A3BA-21E9D4DB129E}"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32709-D57B-4884-8915-490CC6324940}" type="slidenum">
              <a:rPr lang="en-US" smtClean="0"/>
              <a:t>‹#›</a:t>
            </a:fld>
            <a:endParaRPr lang="en-US"/>
          </a:p>
        </p:txBody>
      </p:sp>
    </p:spTree>
    <p:extLst>
      <p:ext uri="{BB962C8B-B14F-4D97-AF65-F5344CB8AC3E}">
        <p14:creationId xmlns:p14="http://schemas.microsoft.com/office/powerpoint/2010/main" val="225905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C041BFB-1555-4EAE-80DE-EA7932BFB105}" type="datetime1">
              <a:rPr lang="en-US" smtClean="0"/>
              <a:t>12/9/2023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7D405D9-7248-4EA5-887C-D1C5F21AD636}" type="slidenum">
              <a:rPr lang="en-US" smtClean="0"/>
              <a:t>‹#›</a:t>
            </a:fld>
            <a:endParaRPr lang="en-US"/>
          </a:p>
        </p:txBody>
      </p:sp>
    </p:spTree>
    <p:extLst>
      <p:ext uri="{BB962C8B-B14F-4D97-AF65-F5344CB8AC3E}">
        <p14:creationId xmlns:p14="http://schemas.microsoft.com/office/powerpoint/2010/main" val="71822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DC0837-ACA3-4ACF-B533-1B7CB7A54BF7}"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151581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9C437C3-1B2D-447D-A966-524AA004D503}" type="datetime1">
              <a:rPr lang="en-US" smtClean="0"/>
              <a:t>12/9/2023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7D405D9-7248-4EA5-887C-D1C5F21AD636}" type="slidenum">
              <a:rPr lang="en-US" smtClean="0"/>
              <a:t>‹#›</a:t>
            </a:fld>
            <a:endParaRPr lang="en-US"/>
          </a:p>
        </p:txBody>
      </p:sp>
    </p:spTree>
    <p:extLst>
      <p:ext uri="{BB962C8B-B14F-4D97-AF65-F5344CB8AC3E}">
        <p14:creationId xmlns:p14="http://schemas.microsoft.com/office/powerpoint/2010/main" val="1165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5FBCB1-84E7-4A35-B913-CD2CC5CB9D1C}"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lvl1pPr>
              <a:defRPr sz="1800"/>
            </a:lvl1pPr>
          </a:lstStyle>
          <a:p>
            <a:fld id="{A7D405D9-7248-4EA5-887C-D1C5F21AD636}" type="slidenum">
              <a:rPr lang="en-US" smtClean="0"/>
              <a:pPr/>
              <a:t>‹#›</a:t>
            </a:fld>
            <a:endParaRPr lang="en-US" dirty="0"/>
          </a:p>
        </p:txBody>
      </p:sp>
    </p:spTree>
    <p:extLst>
      <p:ext uri="{BB962C8B-B14F-4D97-AF65-F5344CB8AC3E}">
        <p14:creationId xmlns:p14="http://schemas.microsoft.com/office/powerpoint/2010/main" val="96843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E87A14B-B0ED-47F7-9830-363BDE50941D}" type="datetime1">
              <a:rPr lang="en-US" smtClean="0"/>
              <a:t>12/9/2023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7D405D9-7248-4EA5-887C-D1C5F21AD636}" type="slidenum">
              <a:rPr lang="en-US" smtClean="0"/>
              <a:t>‹#›</a:t>
            </a:fld>
            <a:endParaRPr lang="en-US"/>
          </a:p>
        </p:txBody>
      </p:sp>
    </p:spTree>
    <p:extLst>
      <p:ext uri="{BB962C8B-B14F-4D97-AF65-F5344CB8AC3E}">
        <p14:creationId xmlns:p14="http://schemas.microsoft.com/office/powerpoint/2010/main" val="399798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A78440-DE1F-429A-9443-478EF92960A0}"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293655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F2ECF1-EA1A-4688-A23B-1A170B590D5C}" type="datetime1">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261999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B76C85-1CEE-4999-A1FF-C59B9A0A5298}" type="datetime1">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113589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CB9D1-32F6-42C6-9CFE-744904E2760D}" type="datetime1">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48900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22CB28-6E2B-46E6-8866-3C1A99FF1D6C}" type="datetime1">
              <a:rPr lang="en-US" smtClean="0"/>
              <a:t>12/9/2023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7D405D9-7248-4EA5-887C-D1C5F21AD636}" type="slidenum">
              <a:rPr lang="en-US" smtClean="0"/>
              <a:t>‹#›</a:t>
            </a:fld>
            <a:endParaRPr lang="en-US"/>
          </a:p>
        </p:txBody>
      </p:sp>
    </p:spTree>
    <p:extLst>
      <p:ext uri="{BB962C8B-B14F-4D97-AF65-F5344CB8AC3E}">
        <p14:creationId xmlns:p14="http://schemas.microsoft.com/office/powerpoint/2010/main" val="239971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57DC92-48F5-4097-8A5A-F252AEFD78FA}"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405D9-7248-4EA5-887C-D1C5F21AD636}" type="slidenum">
              <a:rPr lang="en-US" smtClean="0"/>
              <a:t>‹#›</a:t>
            </a:fld>
            <a:endParaRPr lang="en-US"/>
          </a:p>
        </p:txBody>
      </p:sp>
    </p:spTree>
    <p:extLst>
      <p:ext uri="{BB962C8B-B14F-4D97-AF65-F5344CB8AC3E}">
        <p14:creationId xmlns:p14="http://schemas.microsoft.com/office/powerpoint/2010/main" val="58012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E2A8D1-F163-4048-87DC-B1B486338F93}" type="datetime1">
              <a:rPr lang="en-US" smtClean="0"/>
              <a:t>12/9/2023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7D405D9-7248-4EA5-887C-D1C5F21AD63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1541201"/>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00100"/>
            <a:ext cx="10993549" cy="1695344"/>
          </a:xfrm>
        </p:spPr>
        <p:txBody>
          <a:bodyPr>
            <a:normAutofit fontScale="90000"/>
          </a:bodyPr>
          <a:lstStyle/>
          <a:p>
            <a:r>
              <a:rPr lang="en-US" dirty="0"/>
              <a:t>RISC-V Single Cycle Processor with Single -Precision Floating - Point Extension “F” and Cached Data </a:t>
            </a:r>
            <a:r>
              <a:rPr lang="en-US" dirty="0" smtClean="0"/>
              <a:t>Memory</a:t>
            </a:r>
            <a:endParaRPr lang="en-US" dirty="0"/>
          </a:p>
        </p:txBody>
      </p:sp>
      <p:sp>
        <p:nvSpPr>
          <p:cNvPr id="3" name="Subtitle 2"/>
          <p:cNvSpPr>
            <a:spLocks noGrp="1"/>
          </p:cNvSpPr>
          <p:nvPr>
            <p:ph type="subTitle" idx="1"/>
          </p:nvPr>
        </p:nvSpPr>
        <p:spPr/>
        <p:txBody>
          <a:bodyPr/>
          <a:lstStyle/>
          <a:p>
            <a:r>
              <a:rPr lang="en-US" dirty="0" smtClean="0"/>
              <a:t>Graduation Project: Digital IC Design Track – Smart Village 2023</a:t>
            </a:r>
            <a:endParaRPr lang="en-US" dirty="0"/>
          </a:p>
        </p:txBody>
      </p:sp>
      <p:pic>
        <p:nvPicPr>
          <p:cNvPr id="1026" name="Picture 2" descr="Information Technology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700" y="528479"/>
            <a:ext cx="1340901" cy="20240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49065" y="4124325"/>
            <a:ext cx="5257800" cy="954107"/>
          </a:xfrm>
          <a:prstGeom prst="rect">
            <a:avLst/>
          </a:prstGeom>
          <a:noFill/>
        </p:spPr>
        <p:txBody>
          <a:bodyPr wrap="square" rtlCol="0">
            <a:spAutoFit/>
          </a:bodyPr>
          <a:lstStyle/>
          <a:p>
            <a:pPr algn="ctr"/>
            <a:r>
              <a:rPr lang="en-US" sz="2800" dirty="0" smtClean="0">
                <a:solidFill>
                  <a:schemeClr val="bg1"/>
                </a:solidFill>
              </a:rPr>
              <a:t>By:</a:t>
            </a:r>
          </a:p>
          <a:p>
            <a:pPr algn="ctr"/>
            <a:r>
              <a:rPr lang="en-US" sz="2800" dirty="0" smtClean="0">
                <a:solidFill>
                  <a:schemeClr val="bg1"/>
                </a:solidFill>
              </a:rPr>
              <a:t>Mohamed Hosam Othman </a:t>
            </a:r>
            <a:r>
              <a:rPr lang="en-US" sz="2800" dirty="0" err="1" smtClean="0">
                <a:solidFill>
                  <a:schemeClr val="bg1"/>
                </a:solidFill>
              </a:rPr>
              <a:t>Yassen</a:t>
            </a:r>
            <a:endParaRPr lang="en-US" sz="2800" dirty="0">
              <a:solidFill>
                <a:schemeClr val="bg1"/>
              </a:solidFill>
            </a:endParaRPr>
          </a:p>
        </p:txBody>
      </p:sp>
    </p:spTree>
    <p:extLst>
      <p:ext uri="{BB962C8B-B14F-4D97-AF65-F5344CB8AC3E}">
        <p14:creationId xmlns:p14="http://schemas.microsoft.com/office/powerpoint/2010/main" val="5138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&amp; </a:t>
            </a:r>
            <a:r>
              <a:rPr lang="en-US" dirty="0" err="1" smtClean="0"/>
              <a:t>REsults</a:t>
            </a:r>
            <a:endParaRPr lang="en-US" dirty="0"/>
          </a:p>
        </p:txBody>
      </p:sp>
      <p:sp>
        <p:nvSpPr>
          <p:cNvPr id="3" name="Content Placeholder 2"/>
          <p:cNvSpPr>
            <a:spLocks noGrp="1"/>
          </p:cNvSpPr>
          <p:nvPr>
            <p:ph idx="1"/>
          </p:nvPr>
        </p:nvSpPr>
        <p:spPr/>
        <p:txBody>
          <a:bodyPr>
            <a:normAutofit/>
          </a:bodyPr>
          <a:lstStyle/>
          <a:p>
            <a:pPr marL="0" indent="0" algn="ctr">
              <a:buNone/>
            </a:pPr>
            <a:r>
              <a:rPr lang="en-US" sz="2000" b="1" dirty="0" smtClean="0"/>
              <a:t>Run </a:t>
            </a:r>
            <a:r>
              <a:rPr lang="en-US" sz="2000" b="1" dirty="0" err="1" smtClean="0"/>
              <a:t>Modelsim</a:t>
            </a:r>
            <a:endParaRPr lang="en-US" sz="2000" b="1"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10</a:t>
            </a:fld>
            <a:endParaRPr lang="en-US" dirty="0"/>
          </a:p>
        </p:txBody>
      </p:sp>
    </p:spTree>
    <p:extLst>
      <p:ext uri="{BB962C8B-B14F-4D97-AF65-F5344CB8AC3E}">
        <p14:creationId xmlns:p14="http://schemas.microsoft.com/office/powerpoint/2010/main" val="38044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smtClean="0"/>
              <a:t>The End</a:t>
            </a:r>
            <a:endParaRPr lang="en-US" sz="4800"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11</a:t>
            </a:fld>
            <a:endParaRPr lang="en-US" dirty="0"/>
          </a:p>
        </p:txBody>
      </p:sp>
    </p:spTree>
    <p:extLst>
      <p:ext uri="{BB962C8B-B14F-4D97-AF65-F5344CB8AC3E}">
        <p14:creationId xmlns:p14="http://schemas.microsoft.com/office/powerpoint/2010/main" val="42073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Risc</a:t>
            </a:r>
            <a:r>
              <a:rPr lang="en-US" dirty="0" smtClean="0"/>
              <a:t>-V Architecture :</a:t>
            </a:r>
            <a:endParaRPr lang="en-US" dirty="0"/>
          </a:p>
        </p:txBody>
      </p:sp>
      <p:pic>
        <p:nvPicPr>
          <p:cNvPr id="5" name="Content Placeholder 4"/>
          <p:cNvPicPr>
            <a:picLocks noGrp="1" noChangeAspect="1"/>
          </p:cNvPicPr>
          <p:nvPr>
            <p:ph idx="1"/>
          </p:nvPr>
        </p:nvPicPr>
        <p:blipFill>
          <a:blip r:embed="rId2"/>
          <a:stretch>
            <a:fillRect/>
          </a:stretch>
        </p:blipFill>
        <p:spPr>
          <a:xfrm>
            <a:off x="1990725" y="1793421"/>
            <a:ext cx="8420100" cy="4702421"/>
          </a:xfrm>
          <a:prstGeom prst="rect">
            <a:avLst/>
          </a:prstGeom>
        </p:spPr>
      </p:pic>
      <p:sp>
        <p:nvSpPr>
          <p:cNvPr id="4" name="Slide Number Placeholder 3"/>
          <p:cNvSpPr>
            <a:spLocks noGrp="1"/>
          </p:cNvSpPr>
          <p:nvPr>
            <p:ph type="sldNum" sz="quarter" idx="12"/>
          </p:nvPr>
        </p:nvSpPr>
        <p:spPr/>
        <p:txBody>
          <a:bodyPr/>
          <a:lstStyle/>
          <a:p>
            <a:fld id="{A7D405D9-7248-4EA5-887C-D1C5F21AD636}" type="slidenum">
              <a:rPr lang="en-US" smtClean="0"/>
              <a:t>2</a:t>
            </a:fld>
            <a:endParaRPr lang="en-US" dirty="0"/>
          </a:p>
        </p:txBody>
      </p:sp>
    </p:spTree>
    <p:extLst>
      <p:ext uri="{BB962C8B-B14F-4D97-AF65-F5344CB8AC3E}">
        <p14:creationId xmlns:p14="http://schemas.microsoft.com/office/powerpoint/2010/main" val="181256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added to </a:t>
            </a:r>
            <a:r>
              <a:rPr lang="en-US" dirty="0" err="1" smtClean="0"/>
              <a:t>risc</a:t>
            </a:r>
            <a:r>
              <a:rPr lang="en-US" dirty="0" smtClean="0"/>
              <a:t>-v :</a:t>
            </a:r>
            <a:endParaRPr lang="en-US" dirty="0"/>
          </a:p>
        </p:txBody>
      </p:sp>
      <p:sp>
        <p:nvSpPr>
          <p:cNvPr id="3" name="Content Placeholder 2"/>
          <p:cNvSpPr>
            <a:spLocks noGrp="1"/>
          </p:cNvSpPr>
          <p:nvPr>
            <p:ph idx="1"/>
          </p:nvPr>
        </p:nvSpPr>
        <p:spPr/>
        <p:txBody>
          <a:bodyPr>
            <a:normAutofit/>
          </a:bodyPr>
          <a:lstStyle/>
          <a:p>
            <a:r>
              <a:rPr lang="en-US" dirty="0" smtClean="0"/>
              <a:t>A floating point register file is added in addition to the integer register file as well as </a:t>
            </a:r>
            <a:r>
              <a:rPr lang="en-US" dirty="0" err="1" smtClean="0"/>
              <a:t>fcsr</a:t>
            </a:r>
            <a:r>
              <a:rPr lang="en-US" dirty="0" smtClean="0"/>
              <a:t> (floating point control and status register) which is used to store the exception flags (NV, NX, OF, UF and DZ) and the rounding mode (</a:t>
            </a:r>
            <a:r>
              <a:rPr lang="en-US" dirty="0" err="1" smtClean="0"/>
              <a:t>frm</a:t>
            </a:r>
            <a:r>
              <a:rPr lang="en-US" dirty="0" smtClean="0"/>
              <a:t>) which in our design is set to 3’b0.</a:t>
            </a:r>
          </a:p>
          <a:p>
            <a:r>
              <a:rPr lang="en-US" dirty="0" smtClean="0"/>
              <a:t>The invalid flag “NV” is raised when we have signaling </a:t>
            </a:r>
            <a:r>
              <a:rPr lang="en-US" dirty="0" err="1" smtClean="0"/>
              <a:t>NaN</a:t>
            </a:r>
            <a:r>
              <a:rPr lang="en-US" dirty="0" smtClean="0"/>
              <a:t> as an operand in all operations except sign injection operations, while it’s raised when we have quiet </a:t>
            </a:r>
            <a:r>
              <a:rPr lang="en-US" dirty="0" err="1" smtClean="0"/>
              <a:t>NaN</a:t>
            </a:r>
            <a:r>
              <a:rPr lang="en-US" dirty="0" smtClean="0"/>
              <a:t> in comparing operations (</a:t>
            </a:r>
            <a:r>
              <a:rPr lang="en-US" dirty="0" err="1" smtClean="0"/>
              <a:t>flt</a:t>
            </a:r>
            <a:r>
              <a:rPr lang="en-US" dirty="0" smtClean="0"/>
              <a:t> and </a:t>
            </a:r>
            <a:r>
              <a:rPr lang="en-US" dirty="0" err="1" smtClean="0"/>
              <a:t>fle</a:t>
            </a:r>
            <a:r>
              <a:rPr lang="en-US" dirty="0" smtClean="0"/>
              <a:t>).</a:t>
            </a:r>
          </a:p>
          <a:p>
            <a:r>
              <a:rPr lang="en-US" dirty="0" smtClean="0"/>
              <a:t>The overflow flag “OF” is set when the exponent part exceeds its full range, while the underflow flag “UF” is set when the exponent part decreases less than its minimum range.</a:t>
            </a:r>
          </a:p>
          <a:p>
            <a:r>
              <a:rPr lang="en-US" dirty="0" smtClean="0"/>
              <a:t>The inexact flag “NX” is set whenever one of the “OF” or “UF” flags or both are set.</a:t>
            </a:r>
          </a:p>
          <a:p>
            <a:r>
              <a:rPr lang="en-US" dirty="0" smtClean="0"/>
              <a:t>The divide by zero flag “DZ” is always set to zero as division is not supported in this design.   </a:t>
            </a:r>
            <a:endParaRPr lang="en-US"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3</a:t>
            </a:fld>
            <a:endParaRPr lang="en-US" dirty="0"/>
          </a:p>
        </p:txBody>
      </p:sp>
    </p:spTree>
    <p:extLst>
      <p:ext uri="{BB962C8B-B14F-4D97-AF65-F5344CB8AC3E}">
        <p14:creationId xmlns:p14="http://schemas.microsoft.com/office/powerpoint/2010/main" val="263456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added to </a:t>
            </a:r>
            <a:r>
              <a:rPr lang="en-US" dirty="0" err="1"/>
              <a:t>risc</a:t>
            </a:r>
            <a:r>
              <a:rPr lang="en-US" dirty="0"/>
              <a:t>-v :</a:t>
            </a:r>
          </a:p>
        </p:txBody>
      </p:sp>
      <p:sp>
        <p:nvSpPr>
          <p:cNvPr id="3" name="Content Placeholder 2"/>
          <p:cNvSpPr>
            <a:spLocks noGrp="1"/>
          </p:cNvSpPr>
          <p:nvPr>
            <p:ph idx="1"/>
          </p:nvPr>
        </p:nvSpPr>
        <p:spPr/>
        <p:txBody>
          <a:bodyPr/>
          <a:lstStyle/>
          <a:p>
            <a:r>
              <a:rPr lang="en-US" dirty="0"/>
              <a:t>A flag “f” is added from the control unit to the ALU and the register file to enable floating point operations.</a:t>
            </a:r>
          </a:p>
          <a:p>
            <a:r>
              <a:rPr lang="en-US" dirty="0"/>
              <a:t>A flag “</a:t>
            </a:r>
            <a:r>
              <a:rPr lang="en-US" dirty="0" err="1"/>
              <a:t>flsw</a:t>
            </a:r>
            <a:r>
              <a:rPr lang="en-US" dirty="0"/>
              <a:t>” is added from the control unit to the register file to enable floating point loading and store by reading from integer register file on an output port of the register file and reading from floating point register file on the other output port as well.</a:t>
            </a:r>
          </a:p>
          <a:p>
            <a:r>
              <a:rPr lang="en-US" dirty="0"/>
              <a:t> A flag “</a:t>
            </a:r>
            <a:r>
              <a:rPr lang="en-US" dirty="0" err="1"/>
              <a:t>RegWritei</a:t>
            </a:r>
            <a:r>
              <a:rPr lang="en-US" dirty="0"/>
              <a:t>” is added to enable writing in integer register file only, and another flag “</a:t>
            </a:r>
            <a:r>
              <a:rPr lang="en-US" dirty="0" err="1"/>
              <a:t>RegReadi</a:t>
            </a:r>
            <a:r>
              <a:rPr lang="en-US" dirty="0"/>
              <a:t>” is added to enable reading from integer register file only.</a:t>
            </a:r>
          </a:p>
          <a:p>
            <a:r>
              <a:rPr lang="en-US" dirty="0"/>
              <a:t>An input port “</a:t>
            </a:r>
            <a:r>
              <a:rPr lang="en-US" dirty="0" err="1"/>
              <a:t>unsigned_conv</a:t>
            </a:r>
            <a:r>
              <a:rPr lang="en-US" dirty="0"/>
              <a:t>” is added to the control unit to manage, when performing conversion operations,  whether the conversion is signed or unsigned</a:t>
            </a:r>
            <a:r>
              <a:rPr lang="en-US" dirty="0" smtClean="0"/>
              <a:t>.</a:t>
            </a:r>
          </a:p>
          <a:p>
            <a:r>
              <a:rPr lang="en-US" dirty="0" smtClean="0"/>
              <a:t>Rounding is performed on any ALU output whenever the “f” flag is set by using the RNE (round to nearest, ties to even) as the rounding mode which uses the “guard, round and sticky” (g, r and s) bits.</a:t>
            </a:r>
            <a:endParaRPr lang="en-US"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4</a:t>
            </a:fld>
            <a:endParaRPr lang="en-US" dirty="0"/>
          </a:p>
        </p:txBody>
      </p:sp>
    </p:spTree>
    <p:extLst>
      <p:ext uri="{BB962C8B-B14F-4D97-AF65-F5344CB8AC3E}">
        <p14:creationId xmlns:p14="http://schemas.microsoft.com/office/powerpoint/2010/main" val="53176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to nearest, ties to even rounding mode :</a:t>
            </a:r>
            <a:endParaRPr lang="en-US" dirty="0"/>
          </a:p>
        </p:txBody>
      </p:sp>
      <p:sp>
        <p:nvSpPr>
          <p:cNvPr id="3" name="Content Placeholder 2"/>
          <p:cNvSpPr>
            <a:spLocks noGrp="1"/>
          </p:cNvSpPr>
          <p:nvPr>
            <p:ph idx="1"/>
          </p:nvPr>
        </p:nvSpPr>
        <p:spPr/>
        <p:txBody>
          <a:bodyPr/>
          <a:lstStyle/>
          <a:p>
            <a:r>
              <a:rPr lang="en-US" dirty="0" smtClean="0"/>
              <a:t>The guard</a:t>
            </a:r>
            <a:r>
              <a:rPr lang="en-US" dirty="0"/>
              <a:t> </a:t>
            </a:r>
            <a:r>
              <a:rPr lang="en-US" dirty="0" smtClean="0"/>
              <a:t>and round bits are three external bits in the ALU used to hold the bits thrown away from the operand or ALU result’s significand part when shifting right.</a:t>
            </a:r>
          </a:p>
          <a:p>
            <a:r>
              <a:rPr lang="en-US" dirty="0" smtClean="0"/>
              <a:t>On the other hand,  the sticky bits is set to one whenever a bit of one is shifted to it even if it’s not the last bit shifted to it, while when no one has passed through it, it holds 0.</a:t>
            </a:r>
          </a:p>
          <a:p>
            <a:r>
              <a:rPr lang="en-US" dirty="0" smtClean="0"/>
              <a:t>The g, r and s bits are used by checking if their weights (at the bits having a value of one) are less than half the weight of the last bit in the significand part to round down, their weights are more than</a:t>
            </a:r>
            <a:r>
              <a:rPr lang="en-US" dirty="0"/>
              <a:t> half the weight of the last bit in the significand part to round </a:t>
            </a:r>
            <a:r>
              <a:rPr lang="en-US" dirty="0" smtClean="0"/>
              <a:t>up or </a:t>
            </a:r>
            <a:r>
              <a:rPr lang="en-US" dirty="0"/>
              <a:t>their weights are </a:t>
            </a:r>
            <a:r>
              <a:rPr lang="en-US" dirty="0" smtClean="0"/>
              <a:t>equal to </a:t>
            </a:r>
            <a:r>
              <a:rPr lang="en-US" dirty="0"/>
              <a:t>half the weight of the last bit in the significand part to </a:t>
            </a:r>
            <a:r>
              <a:rPr lang="en-US" dirty="0" smtClean="0"/>
              <a:t>round to the representation that has zero at the least significant bit in the significand part.</a:t>
            </a:r>
          </a:p>
        </p:txBody>
      </p:sp>
      <p:sp>
        <p:nvSpPr>
          <p:cNvPr id="4" name="Slide Number Placeholder 3"/>
          <p:cNvSpPr>
            <a:spLocks noGrp="1"/>
          </p:cNvSpPr>
          <p:nvPr>
            <p:ph type="sldNum" sz="quarter" idx="12"/>
          </p:nvPr>
        </p:nvSpPr>
        <p:spPr/>
        <p:txBody>
          <a:bodyPr/>
          <a:lstStyle/>
          <a:p>
            <a:fld id="{A7D405D9-7248-4EA5-887C-D1C5F21AD636}" type="slidenum">
              <a:rPr lang="en-US" smtClean="0"/>
              <a:pPr/>
              <a:t>5</a:t>
            </a:fld>
            <a:endParaRPr lang="en-US" dirty="0"/>
          </a:p>
        </p:txBody>
      </p:sp>
    </p:spTree>
    <p:extLst>
      <p:ext uri="{BB962C8B-B14F-4D97-AF65-F5344CB8AC3E}">
        <p14:creationId xmlns:p14="http://schemas.microsoft.com/office/powerpoint/2010/main" val="246491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Floating-point operations supported:</a:t>
            </a:r>
            <a:endParaRPr lang="en-US" dirty="0"/>
          </a:p>
        </p:txBody>
      </p:sp>
      <p:pic>
        <p:nvPicPr>
          <p:cNvPr id="5" name="Content Placeholder 4"/>
          <p:cNvPicPr>
            <a:picLocks noGrp="1" noChangeAspect="1"/>
          </p:cNvPicPr>
          <p:nvPr>
            <p:ph idx="1"/>
          </p:nvPr>
        </p:nvPicPr>
        <p:blipFill rotWithShape="1">
          <a:blip r:embed="rId2"/>
          <a:srcRect t="226" b="96323"/>
          <a:stretch/>
        </p:blipFill>
        <p:spPr>
          <a:xfrm>
            <a:off x="1857374" y="2256599"/>
            <a:ext cx="8296276" cy="170636"/>
          </a:xfrm>
          <a:prstGeom prst="rect">
            <a:avLst/>
          </a:prstGeom>
        </p:spPr>
      </p:pic>
      <p:sp>
        <p:nvSpPr>
          <p:cNvPr id="4" name="Slide Number Placeholder 3"/>
          <p:cNvSpPr>
            <a:spLocks noGrp="1"/>
          </p:cNvSpPr>
          <p:nvPr>
            <p:ph type="sldNum" sz="quarter" idx="12"/>
          </p:nvPr>
        </p:nvSpPr>
        <p:spPr/>
        <p:txBody>
          <a:bodyPr/>
          <a:lstStyle/>
          <a:p>
            <a:fld id="{A7D405D9-7248-4EA5-887C-D1C5F21AD636}" type="slidenum">
              <a:rPr lang="en-US" smtClean="0"/>
              <a:pPr/>
              <a:t>6</a:t>
            </a:fld>
            <a:endParaRPr lang="en-US" dirty="0"/>
          </a:p>
        </p:txBody>
      </p:sp>
      <p:pic>
        <p:nvPicPr>
          <p:cNvPr id="6" name="Picture 5"/>
          <p:cNvPicPr>
            <a:picLocks noChangeAspect="1"/>
          </p:cNvPicPr>
          <p:nvPr/>
        </p:nvPicPr>
        <p:blipFill rotWithShape="1">
          <a:blip r:embed="rId2"/>
          <a:srcRect t="18115" b="74768"/>
          <a:stretch/>
        </p:blipFill>
        <p:spPr>
          <a:xfrm>
            <a:off x="1857375" y="2428875"/>
            <a:ext cx="8296276" cy="341666"/>
          </a:xfrm>
          <a:prstGeom prst="rect">
            <a:avLst/>
          </a:prstGeom>
        </p:spPr>
      </p:pic>
      <p:pic>
        <p:nvPicPr>
          <p:cNvPr id="7" name="Picture 6"/>
          <p:cNvPicPr>
            <a:picLocks noChangeAspect="1"/>
          </p:cNvPicPr>
          <p:nvPr/>
        </p:nvPicPr>
        <p:blipFill rotWithShape="1">
          <a:blip r:embed="rId2"/>
          <a:srcRect t="35583"/>
          <a:stretch/>
        </p:blipFill>
        <p:spPr>
          <a:xfrm>
            <a:off x="1857374" y="2770540"/>
            <a:ext cx="8296276" cy="3185597"/>
          </a:xfrm>
          <a:prstGeom prst="rect">
            <a:avLst/>
          </a:prstGeom>
        </p:spPr>
      </p:pic>
    </p:spTree>
    <p:extLst>
      <p:ext uri="{BB962C8B-B14F-4D97-AF65-F5344CB8AC3E}">
        <p14:creationId xmlns:p14="http://schemas.microsoft.com/office/powerpoint/2010/main" val="358791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Data stored in data memory :</a:t>
            </a:r>
            <a:endParaRPr lang="en-US"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7</a:t>
            </a:fld>
            <a:endParaRPr lang="en-US" dirty="0"/>
          </a:p>
        </p:txBody>
      </p:sp>
      <p:pic>
        <p:nvPicPr>
          <p:cNvPr id="7" name="Content Placeholder 6"/>
          <p:cNvPicPr>
            <a:picLocks noGrp="1" noChangeAspect="1"/>
          </p:cNvPicPr>
          <p:nvPr>
            <p:ph idx="1"/>
          </p:nvPr>
        </p:nvPicPr>
        <p:blipFill>
          <a:blip r:embed="rId2"/>
          <a:stretch>
            <a:fillRect/>
          </a:stretch>
        </p:blipFill>
        <p:spPr>
          <a:xfrm>
            <a:off x="3209925" y="1857374"/>
            <a:ext cx="6858000" cy="4868115"/>
          </a:xfrm>
          <a:prstGeom prst="rect">
            <a:avLst/>
          </a:prstGeom>
        </p:spPr>
      </p:pic>
    </p:spTree>
    <p:extLst>
      <p:ext uri="{BB962C8B-B14F-4D97-AF65-F5344CB8AC3E}">
        <p14:creationId xmlns:p14="http://schemas.microsoft.com/office/powerpoint/2010/main" val="83308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Instructions Formats :</a:t>
            </a:r>
            <a:endParaRPr lang="en-US" dirty="0"/>
          </a:p>
        </p:txBody>
      </p:sp>
      <p:pic>
        <p:nvPicPr>
          <p:cNvPr id="5" name="Content Placeholder 4"/>
          <p:cNvPicPr>
            <a:picLocks noGrp="1" noChangeAspect="1"/>
          </p:cNvPicPr>
          <p:nvPr>
            <p:ph idx="1"/>
          </p:nvPr>
        </p:nvPicPr>
        <p:blipFill rotWithShape="1">
          <a:blip r:embed="rId2"/>
          <a:srcRect b="88712"/>
          <a:stretch/>
        </p:blipFill>
        <p:spPr>
          <a:xfrm>
            <a:off x="2562225" y="1866899"/>
            <a:ext cx="6372527" cy="514351"/>
          </a:xfrm>
          <a:prstGeom prst="rect">
            <a:avLst/>
          </a:prstGeom>
        </p:spPr>
      </p:pic>
      <p:sp>
        <p:nvSpPr>
          <p:cNvPr id="4" name="Slide Number Placeholder 3"/>
          <p:cNvSpPr>
            <a:spLocks noGrp="1"/>
          </p:cNvSpPr>
          <p:nvPr>
            <p:ph type="sldNum" sz="quarter" idx="12"/>
          </p:nvPr>
        </p:nvSpPr>
        <p:spPr/>
        <p:txBody>
          <a:bodyPr/>
          <a:lstStyle/>
          <a:p>
            <a:fld id="{A7D405D9-7248-4EA5-887C-D1C5F21AD636}" type="slidenum">
              <a:rPr lang="en-US" smtClean="0"/>
              <a:pPr/>
              <a:t>8</a:t>
            </a:fld>
            <a:endParaRPr lang="en-US" dirty="0"/>
          </a:p>
        </p:txBody>
      </p:sp>
      <p:pic>
        <p:nvPicPr>
          <p:cNvPr id="6" name="Picture 5"/>
          <p:cNvPicPr>
            <a:picLocks noChangeAspect="1"/>
          </p:cNvPicPr>
          <p:nvPr/>
        </p:nvPicPr>
        <p:blipFill rotWithShape="1">
          <a:blip r:embed="rId2"/>
          <a:srcRect t="25709" b="66975"/>
          <a:stretch/>
        </p:blipFill>
        <p:spPr>
          <a:xfrm>
            <a:off x="2562224" y="2365505"/>
            <a:ext cx="6372527" cy="333375"/>
          </a:xfrm>
          <a:prstGeom prst="rect">
            <a:avLst/>
          </a:prstGeom>
        </p:spPr>
      </p:pic>
      <p:pic>
        <p:nvPicPr>
          <p:cNvPr id="7" name="Picture 6"/>
          <p:cNvPicPr>
            <a:picLocks noChangeAspect="1"/>
          </p:cNvPicPr>
          <p:nvPr/>
        </p:nvPicPr>
        <p:blipFill rotWithShape="1">
          <a:blip r:embed="rId2"/>
          <a:srcRect t="43686"/>
          <a:stretch/>
        </p:blipFill>
        <p:spPr>
          <a:xfrm>
            <a:off x="2562223" y="2698880"/>
            <a:ext cx="6372528" cy="2565999"/>
          </a:xfrm>
          <a:prstGeom prst="rect">
            <a:avLst/>
          </a:prstGeom>
        </p:spPr>
      </p:pic>
      <p:sp>
        <p:nvSpPr>
          <p:cNvPr id="8" name="TextBox 7"/>
          <p:cNvSpPr txBox="1"/>
          <p:nvPr/>
        </p:nvSpPr>
        <p:spPr>
          <a:xfrm>
            <a:off x="9029700" y="3514725"/>
            <a:ext cx="542925" cy="215444"/>
          </a:xfrm>
          <a:prstGeom prst="rect">
            <a:avLst/>
          </a:prstGeom>
          <a:noFill/>
        </p:spPr>
        <p:txBody>
          <a:bodyPr wrap="square" rtlCol="0">
            <a:spAutoFit/>
          </a:bodyPr>
          <a:lstStyle/>
          <a:p>
            <a:r>
              <a:rPr lang="en-US" sz="800" dirty="0" smtClean="0"/>
              <a:t>F to </a:t>
            </a:r>
            <a:r>
              <a:rPr lang="en-US" sz="800" dirty="0" err="1" smtClean="0"/>
              <a:t>int</a:t>
            </a:r>
            <a:endParaRPr lang="en-US" sz="800" dirty="0"/>
          </a:p>
        </p:txBody>
      </p:sp>
      <p:cxnSp>
        <p:nvCxnSpPr>
          <p:cNvPr id="10" name="Straight Arrow Connector 9"/>
          <p:cNvCxnSpPr>
            <a:endCxn id="8" idx="1"/>
          </p:cNvCxnSpPr>
          <p:nvPr/>
        </p:nvCxnSpPr>
        <p:spPr>
          <a:xfrm flipV="1">
            <a:off x="8858250" y="3622447"/>
            <a:ext cx="171450" cy="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20175" y="3866466"/>
            <a:ext cx="542925" cy="215444"/>
          </a:xfrm>
          <a:prstGeom prst="rect">
            <a:avLst/>
          </a:prstGeom>
          <a:noFill/>
        </p:spPr>
        <p:txBody>
          <a:bodyPr wrap="square" rtlCol="0">
            <a:spAutoFit/>
          </a:bodyPr>
          <a:lstStyle/>
          <a:p>
            <a:r>
              <a:rPr lang="en-US" sz="800" dirty="0" smtClean="0"/>
              <a:t>F to </a:t>
            </a:r>
            <a:r>
              <a:rPr lang="en-US" sz="800" dirty="0" err="1" smtClean="0"/>
              <a:t>int</a:t>
            </a:r>
            <a:endParaRPr lang="en-US" sz="800" dirty="0"/>
          </a:p>
        </p:txBody>
      </p:sp>
      <p:cxnSp>
        <p:nvCxnSpPr>
          <p:cNvPr id="17" name="Straight Arrow Connector 16"/>
          <p:cNvCxnSpPr>
            <a:endCxn id="11" idx="1"/>
          </p:cNvCxnSpPr>
          <p:nvPr/>
        </p:nvCxnSpPr>
        <p:spPr>
          <a:xfrm flipV="1">
            <a:off x="8782050" y="3974188"/>
            <a:ext cx="238125" cy="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81299" y="5502320"/>
            <a:ext cx="8334375" cy="1200329"/>
          </a:xfrm>
          <a:prstGeom prst="rect">
            <a:avLst/>
          </a:prstGeom>
          <a:noFill/>
        </p:spPr>
        <p:txBody>
          <a:bodyPr wrap="square" rtlCol="0">
            <a:spAutoFit/>
          </a:bodyPr>
          <a:lstStyle/>
          <a:p>
            <a:r>
              <a:rPr lang="en-US" dirty="0"/>
              <a:t>Note: For </a:t>
            </a:r>
            <a:r>
              <a:rPr lang="en-US" dirty="0" smtClean="0"/>
              <a:t>the </a:t>
            </a:r>
            <a:r>
              <a:rPr lang="en-US" dirty="0"/>
              <a:t>three </a:t>
            </a:r>
            <a:r>
              <a:rPr lang="en-US" dirty="0" smtClean="0"/>
              <a:t>instructions (</a:t>
            </a:r>
            <a:r>
              <a:rPr lang="en-US" dirty="0" err="1" smtClean="0"/>
              <a:t>fle</a:t>
            </a:r>
            <a:r>
              <a:rPr lang="en-US" dirty="0" smtClean="0"/>
              <a:t>, </a:t>
            </a:r>
            <a:r>
              <a:rPr lang="en-US" dirty="0" err="1" smtClean="0"/>
              <a:t>flt</a:t>
            </a:r>
            <a:r>
              <a:rPr lang="en-US" dirty="0" smtClean="0"/>
              <a:t> and </a:t>
            </a:r>
            <a:r>
              <a:rPr lang="en-US" dirty="0" err="1" smtClean="0"/>
              <a:t>feq</a:t>
            </a:r>
            <a:r>
              <a:rPr lang="en-US" dirty="0" smtClean="0"/>
              <a:t>), </a:t>
            </a:r>
            <a:r>
              <a:rPr lang="en-US" dirty="0"/>
              <a:t>the result is 0 if either operand is </a:t>
            </a:r>
            <a:r>
              <a:rPr lang="en-US" dirty="0" err="1" smtClean="0"/>
              <a:t>NaN</a:t>
            </a:r>
            <a:r>
              <a:rPr lang="en-US" dirty="0" smtClean="0"/>
              <a:t>, while for the two instructions (</a:t>
            </a:r>
            <a:r>
              <a:rPr lang="en-US" dirty="0" err="1" smtClean="0"/>
              <a:t>fmax</a:t>
            </a:r>
            <a:r>
              <a:rPr lang="en-US" dirty="0" smtClean="0"/>
              <a:t> and </a:t>
            </a:r>
            <a:r>
              <a:rPr lang="en-US" dirty="0" err="1" smtClean="0"/>
              <a:t>fmin</a:t>
            </a:r>
            <a:r>
              <a:rPr lang="en-US" dirty="0" smtClean="0"/>
              <a:t>), if only one of the operands is </a:t>
            </a:r>
            <a:r>
              <a:rPr lang="en-US" dirty="0" err="1" smtClean="0"/>
              <a:t>NaN</a:t>
            </a:r>
            <a:r>
              <a:rPr lang="en-US" dirty="0" smtClean="0"/>
              <a:t>, the output will be the other operand, while if both operands are </a:t>
            </a:r>
            <a:r>
              <a:rPr lang="en-US" dirty="0" err="1" smtClean="0"/>
              <a:t>NaN</a:t>
            </a:r>
            <a:r>
              <a:rPr lang="en-US" dirty="0" smtClean="0"/>
              <a:t>, then the output will be a quiet </a:t>
            </a:r>
            <a:r>
              <a:rPr lang="en-US" dirty="0" err="1" smtClean="0"/>
              <a:t>NaN</a:t>
            </a:r>
            <a:r>
              <a:rPr lang="en-US" dirty="0" smtClean="0"/>
              <a:t>. </a:t>
            </a:r>
            <a:endParaRPr lang="en-US" dirty="0"/>
          </a:p>
        </p:txBody>
      </p:sp>
    </p:spTree>
    <p:extLst>
      <p:ext uri="{BB962C8B-B14F-4D97-AF65-F5344CB8AC3E}">
        <p14:creationId xmlns:p14="http://schemas.microsoft.com/office/powerpoint/2010/main" val="4308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Fclass</a:t>
            </a:r>
            <a:r>
              <a:rPr lang="en-US" dirty="0" smtClean="0"/>
              <a:t> operation :</a:t>
            </a:r>
            <a:endParaRPr lang="en-US" dirty="0"/>
          </a:p>
        </p:txBody>
      </p:sp>
      <p:sp>
        <p:nvSpPr>
          <p:cNvPr id="3" name="Content Placeholder 2"/>
          <p:cNvSpPr>
            <a:spLocks noGrp="1"/>
          </p:cNvSpPr>
          <p:nvPr>
            <p:ph idx="1"/>
          </p:nvPr>
        </p:nvSpPr>
        <p:spPr/>
        <p:txBody>
          <a:bodyPr/>
          <a:lstStyle/>
          <a:p>
            <a:r>
              <a:rPr lang="en-US" dirty="0"/>
              <a:t>The FCLASS.S instruction examines the value in floating-point register </a:t>
            </a:r>
            <a:r>
              <a:rPr lang="en-US" dirty="0" smtClean="0"/>
              <a:t>fs1 </a:t>
            </a:r>
            <a:r>
              <a:rPr lang="en-US" dirty="0"/>
              <a:t>and writes to integer register </a:t>
            </a:r>
            <a:r>
              <a:rPr lang="en-US" dirty="0" err="1"/>
              <a:t>rd</a:t>
            </a:r>
            <a:r>
              <a:rPr lang="en-US" dirty="0"/>
              <a:t> a 10-bit mask that indicates the class of the floating-point </a:t>
            </a:r>
            <a:r>
              <a:rPr lang="en-US" dirty="0" smtClean="0"/>
              <a:t>number. </a:t>
            </a:r>
            <a:r>
              <a:rPr lang="en-US" dirty="0"/>
              <a:t>The corresponding bit in </a:t>
            </a:r>
            <a:r>
              <a:rPr lang="en-US" dirty="0" err="1"/>
              <a:t>rd</a:t>
            </a:r>
            <a:r>
              <a:rPr lang="en-US" dirty="0"/>
              <a:t> will be set if the property is true and clear otherwise. All other bits in </a:t>
            </a:r>
            <a:r>
              <a:rPr lang="en-US" dirty="0" err="1"/>
              <a:t>rd</a:t>
            </a:r>
            <a:r>
              <a:rPr lang="en-US" dirty="0"/>
              <a:t> are cleared. Note that exactly one bit in </a:t>
            </a:r>
            <a:r>
              <a:rPr lang="en-US" dirty="0" err="1"/>
              <a:t>rd</a:t>
            </a:r>
            <a:r>
              <a:rPr lang="en-US" dirty="0"/>
              <a:t> will be set. </a:t>
            </a: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A7D405D9-7248-4EA5-887C-D1C5F21AD636}"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3438525" y="3202153"/>
            <a:ext cx="4591050" cy="3119109"/>
          </a:xfrm>
          <a:prstGeom prst="rect">
            <a:avLst/>
          </a:prstGeom>
        </p:spPr>
      </p:pic>
    </p:spTree>
    <p:extLst>
      <p:ext uri="{BB962C8B-B14F-4D97-AF65-F5344CB8AC3E}">
        <p14:creationId xmlns:p14="http://schemas.microsoft.com/office/powerpoint/2010/main" val="9314605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332</TotalTime>
  <Words>777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RISC-V Single Cycle Processor with Single -Precision Floating - Point Extension “F” and Cached Data Memory</vt:lpstr>
      <vt:lpstr>Risc-V Architecture :</vt:lpstr>
      <vt:lpstr>Features added to risc-v :</vt:lpstr>
      <vt:lpstr>Features added to risc-v :</vt:lpstr>
      <vt:lpstr>Round to nearest, ties to even rounding mode :</vt:lpstr>
      <vt:lpstr>Floating-point operations supported:</vt:lpstr>
      <vt:lpstr>Floating point Data stored in data memory :</vt:lpstr>
      <vt:lpstr>Floating point Instructions Formats :</vt:lpstr>
      <vt:lpstr>Fclass operation :</vt:lpstr>
      <vt:lpstr>Simulation &amp;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Single Cycle Processor with Single -Precision Floating - Point Extension “F” and Cached Data Memory</dc:title>
  <dc:creator>DELL.SXM10</dc:creator>
  <cp:lastModifiedBy>DELL.SXM10</cp:lastModifiedBy>
  <cp:revision>23</cp:revision>
  <dcterms:created xsi:type="dcterms:W3CDTF">2023-12-08T22:09:01Z</dcterms:created>
  <dcterms:modified xsi:type="dcterms:W3CDTF">2023-12-09T03:41:15Z</dcterms:modified>
</cp:coreProperties>
</file>