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57" r:id="rId3"/>
    <p:sldId id="258" r:id="rId4"/>
    <p:sldId id="259" r:id="rId5"/>
    <p:sldId id="260" r:id="rId6"/>
    <p:sldId id="262" r:id="rId7"/>
    <p:sldId id="264" r:id="rId8"/>
    <p:sldId id="266" r:id="rId9"/>
    <p:sldId id="267" r:id="rId10"/>
    <p:sldId id="268" r:id="rId11"/>
    <p:sldId id="269" r:id="rId12"/>
    <p:sldId id="270" r:id="rId13"/>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9" d="100"/>
          <a:sy n="69" d="100"/>
        </p:scale>
        <p:origin x="-9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14" name="عنوان 13"/>
          <p:cNvSpPr>
            <a:spLocks noGrp="1"/>
          </p:cNvSpPr>
          <p:nvPr>
            <p:ph type="ctrTitle"/>
          </p:nvPr>
        </p:nvSpPr>
        <p:spPr>
          <a:xfrm>
            <a:off x="1432560" y="359898"/>
            <a:ext cx="7406640" cy="1472184"/>
          </a:xfrm>
        </p:spPr>
        <p:txBody>
          <a:bodyPr anchor="b"/>
          <a:lstStyle>
            <a:lvl1pPr algn="l">
              <a:defRPr/>
            </a:lvl1pPr>
            <a:extLst/>
          </a:lstStyle>
          <a:p>
            <a:r>
              <a:rPr kumimoji="0" lang="ar-SA" smtClean="0"/>
              <a:t>انقر لتحرير نمط العنوان الرئيسي</a:t>
            </a:r>
            <a:endParaRPr kumimoji="0" lang="en-US"/>
          </a:p>
        </p:txBody>
      </p:sp>
      <p:sp>
        <p:nvSpPr>
          <p:cNvPr id="22" name="عنوان فرعي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smtClean="0"/>
              <a:t>انقر لتحرير نمط العنوان الثانوي الرئيسي</a:t>
            </a:r>
            <a:endParaRPr kumimoji="0" lang="en-US"/>
          </a:p>
        </p:txBody>
      </p:sp>
      <p:sp>
        <p:nvSpPr>
          <p:cNvPr id="7" name="عنصر نائب للتاريخ 6"/>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20" name="عنصر نائب للتذييل 19"/>
          <p:cNvSpPr>
            <a:spLocks noGrp="1"/>
          </p:cNvSpPr>
          <p:nvPr>
            <p:ph type="ftr" sz="quarter" idx="11"/>
          </p:nvPr>
        </p:nvSpPr>
        <p:spPr/>
        <p:txBody>
          <a:bodyPr/>
          <a:lstStyle>
            <a:extLst/>
          </a:lstStyle>
          <a:p>
            <a:endParaRPr lang="ar-SA"/>
          </a:p>
        </p:txBody>
      </p:sp>
      <p:sp>
        <p:nvSpPr>
          <p:cNvPr id="10" name="عنصر نائب لرقم الشريحة 9"/>
          <p:cNvSpPr>
            <a:spLocks noGrp="1"/>
          </p:cNvSpPr>
          <p:nvPr>
            <p:ph type="sldNum" sz="quarter" idx="12"/>
          </p:nvPr>
        </p:nvSpPr>
        <p:spPr/>
        <p:txBody>
          <a:bodyPr/>
          <a:lstStyle>
            <a:extLst/>
          </a:lstStyle>
          <a:p>
            <a:fld id="{0B34F065-1154-456A-91E3-76DE8E75E17B}" type="slidenum">
              <a:rPr lang="ar-SA" smtClean="0"/>
              <a:t>‹#›</a:t>
            </a:fld>
            <a:endParaRPr lang="ar-SA"/>
          </a:p>
        </p:txBody>
      </p:sp>
      <p:sp>
        <p:nvSpPr>
          <p:cNvPr id="8" name="شكل بيضاوي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شكل بيضاوي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858000" y="274639"/>
            <a:ext cx="1828800" cy="5851525"/>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1143000" y="274640"/>
            <a:ext cx="5562600" cy="5851525"/>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مستطيل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وان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t>‹#›</a:t>
            </a:fld>
            <a:endParaRPr lang="ar-SA"/>
          </a:p>
        </p:txBody>
      </p:sp>
      <p:sp>
        <p:nvSpPr>
          <p:cNvPr id="10" name="مستطيل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شكل بيضاوي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شكل بيضاوي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1435608" y="274320"/>
            <a:ext cx="7498080" cy="1143000"/>
          </a:xfrm>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8" name="عنصر نائب للتذييل 7"/>
          <p:cNvSpPr>
            <a:spLocks noGrp="1"/>
          </p:cNvSpPr>
          <p:nvPr>
            <p:ph type="ftr" sz="quarter" idx="11"/>
          </p:nvPr>
        </p:nvSpPr>
        <p:spPr/>
        <p:txBody>
          <a:bodyPr/>
          <a:lstStyle>
            <a:extLst/>
          </a:lstStyle>
          <a:p>
            <a:endParaRPr lang="ar-SA"/>
          </a:p>
        </p:txBody>
      </p:sp>
      <p:sp>
        <p:nvSpPr>
          <p:cNvPr id="9" name="عنصر نائب لرقم الشريحة 8"/>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1435608" y="274320"/>
            <a:ext cx="7498080" cy="1143000"/>
          </a:xfrm>
        </p:spPr>
        <p:txBody>
          <a:bodyPr anchor="ctr"/>
          <a:lstStyle>
            <a:extLst/>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4" name="عنصر نائب للتذييل 3"/>
          <p:cNvSpPr>
            <a:spLocks noGrp="1"/>
          </p:cNvSpPr>
          <p:nvPr>
            <p:ph type="ftr" sz="quarter" idx="11"/>
          </p:nvPr>
        </p:nvSpPr>
        <p:spPr/>
        <p:txBody>
          <a:bodyPr/>
          <a:lstStyle>
            <a:extLst/>
          </a:lstStyle>
          <a:p>
            <a:endParaRPr lang="ar-SA"/>
          </a:p>
        </p:txBody>
      </p:sp>
      <p:sp>
        <p:nvSpPr>
          <p:cNvPr id="5" name="عنصر نائب لرقم الشريحة 4"/>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مستطيل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صر نائب للتاريخ 1"/>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3" name="عنصر نائب للتذييل 2"/>
          <p:cNvSpPr>
            <a:spLocks noGrp="1"/>
          </p:cNvSpPr>
          <p:nvPr>
            <p:ph type="ftr" sz="quarter" idx="11"/>
          </p:nvPr>
        </p:nvSpPr>
        <p:spPr/>
        <p:txBody>
          <a:bodyPr/>
          <a:lstStyle>
            <a:extLst/>
          </a:lstStyle>
          <a:p>
            <a:endParaRPr lang="ar-SA"/>
          </a:p>
        </p:txBody>
      </p:sp>
      <p:sp>
        <p:nvSpPr>
          <p:cNvPr id="4" name="عنصر نائب لرقم الشريحة 3"/>
          <p:cNvSpPr>
            <a:spLocks noGrp="1"/>
          </p:cNvSpPr>
          <p:nvPr>
            <p:ph type="sldNum" sz="quarter" idx="12"/>
          </p:nvPr>
        </p:nvSpPr>
        <p:spPr/>
        <p:txBody>
          <a:bodyPr/>
          <a:lstStyle>
            <a:extLst/>
          </a:lstStyle>
          <a:p>
            <a:fld id="{0B34F065-1154-456A-91E3-76DE8E75E17B}" type="slidenum">
              <a:rPr lang="ar-SA" smtClean="0"/>
              <a:t>‹#›</a:t>
            </a:fld>
            <a:endParaRPr lang="ar-SA"/>
          </a:p>
        </p:txBody>
      </p:sp>
      <p:sp>
        <p:nvSpPr>
          <p:cNvPr id="6" name="مستطيل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extLst/>
          </a:lstStyle>
          <a:p>
            <a:fld id="{1B8ABB09-4A1D-463E-8065-109CC2B7EFAA}" type="datetimeFigureOut">
              <a:rPr lang="ar-SA" smtClean="0"/>
              <a:t>25/04/1442</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0B34F065-1154-456A-91E3-76DE8E75E17B}" type="slidenum">
              <a:rPr lang="ar-SA" smtClean="0"/>
              <a:t>‹#›</a:t>
            </a:fld>
            <a:endParaRPr lang="ar-SA"/>
          </a:p>
        </p:txBody>
      </p:sp>
      <p:sp>
        <p:nvSpPr>
          <p:cNvPr id="8" name="مستطيل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عنصر نائب للصورة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ar-SA" smtClean="0"/>
              <a:t>انقر فوق الأيقونة لإضافة صورة</a:t>
            </a:r>
            <a:endParaRPr kumimoji="0" lang="en-US" dirty="0"/>
          </a:p>
        </p:txBody>
      </p:sp>
      <p:sp>
        <p:nvSpPr>
          <p:cNvPr id="9" name="مخطط انسيابي: معالجة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مخطط انسيابي: معالجة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عنصر نائب للنص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ar-SA" smtClean="0"/>
              <a:t>انقر لتحرير أنماط النص الرئيسي</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دائري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شكل بيضاوي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دائرة مجوفة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مستطيل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عنصر نائب للعنوان 4"/>
          <p:cNvSpPr>
            <a:spLocks noGrp="1"/>
          </p:cNvSpPr>
          <p:nvPr>
            <p:ph type="title"/>
          </p:nvPr>
        </p:nvSpPr>
        <p:spPr>
          <a:xfrm>
            <a:off x="1435608" y="274638"/>
            <a:ext cx="7498080" cy="1143000"/>
          </a:xfrm>
          <a:prstGeom prst="rect">
            <a:avLst/>
          </a:prstGeom>
        </p:spPr>
        <p:txBody>
          <a:bodyPr anchor="ctr">
            <a:normAutofit/>
          </a:bodyPr>
          <a:lstStyle>
            <a:extLst/>
          </a:lstStyle>
          <a:p>
            <a:r>
              <a:rPr kumimoji="0" lang="ar-SA" smtClean="0"/>
              <a:t>انقر لتحرير نمط العنوان الرئيسي</a:t>
            </a:r>
            <a:endParaRPr kumimoji="0" lang="en-US"/>
          </a:p>
        </p:txBody>
      </p:sp>
      <p:sp>
        <p:nvSpPr>
          <p:cNvPr id="9" name="عنصر نائب للنص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24" name="عنصر نائب للتاريخ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B8ABB09-4A1D-463E-8065-109CC2B7EFAA}" type="datetimeFigureOut">
              <a:rPr lang="ar-SA" smtClean="0"/>
              <a:t>25/04/1442</a:t>
            </a:fld>
            <a:endParaRPr lang="ar-SA"/>
          </a:p>
        </p:txBody>
      </p:sp>
      <p:sp>
        <p:nvSpPr>
          <p:cNvPr id="10" name="عنصر نائب للتذييل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ar-SA"/>
          </a:p>
        </p:txBody>
      </p:sp>
      <p:sp>
        <p:nvSpPr>
          <p:cNvPr id="22" name="عنصر نائب لرقم الشريحة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B34F065-1154-456A-91E3-76DE8E75E17B}" type="slidenum">
              <a:rPr lang="ar-SA" smtClean="0"/>
              <a:t>‹#›</a:t>
            </a:fld>
            <a:endParaRPr lang="ar-SA"/>
          </a:p>
        </p:txBody>
      </p:sp>
      <p:sp>
        <p:nvSpPr>
          <p:cNvPr id="15" name="مستطيل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50000">
              <a:schemeClr val="accent1">
                <a:lumMod val="28000"/>
                <a:lumOff val="72000"/>
                <a:alpha val="7000"/>
              </a:schemeClr>
            </a:gs>
            <a:gs pos="100000">
              <a:schemeClr val="bg1">
                <a:lumMod val="65000"/>
              </a:schemeClr>
            </a:gs>
          </a:gsLst>
          <a:lin ang="5400000" scaled="0"/>
        </a:gra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1043608" y="764704"/>
            <a:ext cx="7772400" cy="1470025"/>
          </a:xfrm>
        </p:spPr>
        <p:txBody>
          <a:bodyPr/>
          <a:lstStyle/>
          <a:p>
            <a:r>
              <a:rPr lang="en-US" dirty="0" smtClean="0"/>
              <a:t>Operation Research </a:t>
            </a:r>
            <a:r>
              <a:rPr lang="en-US" dirty="0" smtClean="0"/>
              <a:t>for IT</a:t>
            </a:r>
            <a:endParaRPr lang="en-US" dirty="0"/>
          </a:p>
        </p:txBody>
      </p:sp>
      <p:sp>
        <p:nvSpPr>
          <p:cNvPr id="3" name="عنوان فرعي 2"/>
          <p:cNvSpPr>
            <a:spLocks noGrp="1"/>
          </p:cNvSpPr>
          <p:nvPr>
            <p:ph type="subTitle" idx="1"/>
          </p:nvPr>
        </p:nvSpPr>
        <p:spPr>
          <a:xfrm>
            <a:off x="1115616" y="2420888"/>
            <a:ext cx="7272808" cy="2880320"/>
          </a:xfrm>
        </p:spPr>
        <p:txBody>
          <a:bodyPr>
            <a:normAutofit/>
          </a:bodyPr>
          <a:lstStyle/>
          <a:p>
            <a:r>
              <a:rPr lang="en-US" sz="2800" dirty="0" smtClean="0"/>
              <a:t>Subject: </a:t>
            </a:r>
            <a:r>
              <a:rPr lang="en-US" sz="2800" dirty="0"/>
              <a:t>Graphical </a:t>
            </a:r>
            <a:r>
              <a:rPr lang="en-US" sz="2800" dirty="0" smtClean="0"/>
              <a:t>method </a:t>
            </a:r>
          </a:p>
          <a:p>
            <a:r>
              <a:rPr lang="en-US" sz="2800" dirty="0" smtClean="0"/>
              <a:t>Dr. Ahamed Abu Absaa</a:t>
            </a:r>
          </a:p>
          <a:p>
            <a:r>
              <a:rPr lang="en-US" sz="2800" dirty="0" smtClean="0"/>
              <a:t>Student : Mohamed Abukhate,</a:t>
            </a:r>
          </a:p>
          <a:p>
            <a:r>
              <a:rPr lang="en-US" sz="2800" dirty="0" smtClean="0"/>
              <a:t>             Abdullah alda3or  </a:t>
            </a:r>
            <a:endParaRPr lang="en-US" sz="2800" dirty="0"/>
          </a:p>
        </p:txBody>
      </p:sp>
    </p:spTree>
    <p:extLst>
      <p:ext uri="{BB962C8B-B14F-4D97-AF65-F5344CB8AC3E}">
        <p14:creationId xmlns:p14="http://schemas.microsoft.com/office/powerpoint/2010/main" val="12201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effectLst/>
              </a:rPr>
              <a:t>the code is in graphical method solution</a:t>
            </a:r>
            <a:endParaRPr lang="en-US" dirty="0"/>
          </a:p>
        </p:txBody>
      </p:sp>
      <p:sp>
        <p:nvSpPr>
          <p:cNvPr id="3" name="عنصر نائب للمحتوى 2"/>
          <p:cNvSpPr>
            <a:spLocks noGrp="1"/>
          </p:cNvSpPr>
          <p:nvPr>
            <p:ph idx="1"/>
          </p:nvPr>
        </p:nvSpPr>
        <p:spPr>
          <a:xfrm>
            <a:off x="1115616" y="1484784"/>
            <a:ext cx="7818072" cy="5256584"/>
          </a:xfrm>
        </p:spPr>
        <p:txBody>
          <a:bodyPr>
            <a:noAutofit/>
          </a:bodyPr>
          <a:lstStyle/>
          <a:p>
            <a:pPr marL="82296" indent="0">
              <a:buNone/>
            </a:pPr>
            <a:r>
              <a:rPr lang="en-US" sz="2800" dirty="0"/>
              <a:t>clear all;</a:t>
            </a:r>
          </a:p>
          <a:p>
            <a:pPr marL="82296" indent="0">
              <a:buNone/>
            </a:pPr>
            <a:r>
              <a:rPr lang="en-US" sz="2800" dirty="0"/>
              <a:t>close all;</a:t>
            </a:r>
          </a:p>
          <a:p>
            <a:pPr marL="82296" indent="0">
              <a:buNone/>
            </a:pPr>
            <a:r>
              <a:rPr lang="en-US" sz="2800" dirty="0" err="1"/>
              <a:t>clc</a:t>
            </a:r>
            <a:r>
              <a:rPr lang="en-US" sz="2800" dirty="0"/>
              <a:t>;</a:t>
            </a:r>
          </a:p>
          <a:p>
            <a:pPr marL="82296" indent="0">
              <a:buNone/>
            </a:pPr>
            <a:r>
              <a:rPr lang="en-US" sz="2800" dirty="0"/>
              <a:t>FOS= input(' Enter the value for FOS= ');</a:t>
            </a:r>
          </a:p>
          <a:p>
            <a:pPr marL="82296" indent="0">
              <a:buNone/>
            </a:pPr>
            <a:r>
              <a:rPr lang="en-US" sz="2800" dirty="0"/>
              <a:t>F= input('Enter Force= ');</a:t>
            </a:r>
          </a:p>
          <a:p>
            <a:pPr marL="82296" indent="0">
              <a:buNone/>
            </a:pPr>
            <a:r>
              <a:rPr lang="en-US" sz="2800" dirty="0"/>
              <a:t>L= input('Length= ');</a:t>
            </a:r>
          </a:p>
          <a:p>
            <a:pPr marL="82296" indent="0">
              <a:buNone/>
            </a:pPr>
            <a:r>
              <a:rPr lang="en-US" sz="2800" dirty="0"/>
              <a:t>E= input('Enter </a:t>
            </a:r>
            <a:r>
              <a:rPr lang="en-US" sz="2800" dirty="0" err="1"/>
              <a:t>Youngs</a:t>
            </a:r>
            <a:r>
              <a:rPr lang="en-US" sz="2800" dirty="0"/>
              <a:t> Modulus for Material= ');</a:t>
            </a:r>
          </a:p>
          <a:p>
            <a:pPr marL="82296" indent="0">
              <a:buNone/>
            </a:pPr>
            <a:r>
              <a:rPr lang="en-US" sz="2800" dirty="0" err="1"/>
              <a:t>sigma_y</a:t>
            </a:r>
            <a:r>
              <a:rPr lang="en-US" sz="2800" dirty="0"/>
              <a:t>= input('Yield Stress of the Material= ');</a:t>
            </a:r>
          </a:p>
          <a:p>
            <a:pPr marL="82296" indent="0">
              <a:buNone/>
            </a:pPr>
            <a:r>
              <a:rPr lang="en-US" sz="2800" dirty="0" err="1"/>
              <a:t>def</a:t>
            </a:r>
            <a:r>
              <a:rPr lang="en-US" sz="2800" dirty="0"/>
              <a:t>= input(' Maximum allowable deflection= </a:t>
            </a:r>
            <a:r>
              <a:rPr lang="en-US" sz="2800" dirty="0" smtClean="0"/>
              <a:t>');</a:t>
            </a:r>
            <a:endParaRPr lang="en-US" sz="2800" dirty="0"/>
          </a:p>
        </p:txBody>
      </p:sp>
    </p:spTree>
    <p:extLst>
      <p:ext uri="{BB962C8B-B14F-4D97-AF65-F5344CB8AC3E}">
        <p14:creationId xmlns:p14="http://schemas.microsoft.com/office/powerpoint/2010/main" val="156423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Count</a:t>
            </a:r>
            <a:br>
              <a:rPr lang="en-US" dirty="0" smtClean="0"/>
            </a:br>
            <a:endParaRPr lang="en-US" dirty="0"/>
          </a:p>
        </p:txBody>
      </p:sp>
      <p:sp>
        <p:nvSpPr>
          <p:cNvPr id="3" name="عنصر نائب للمحتوى 2"/>
          <p:cNvSpPr>
            <a:spLocks noGrp="1"/>
          </p:cNvSpPr>
          <p:nvPr>
            <p:ph idx="1"/>
          </p:nvPr>
        </p:nvSpPr>
        <p:spPr>
          <a:xfrm>
            <a:off x="1259632" y="980728"/>
            <a:ext cx="7674056" cy="5616624"/>
          </a:xfrm>
        </p:spPr>
        <p:txBody>
          <a:bodyPr>
            <a:normAutofit fontScale="70000" lnSpcReduction="20000"/>
          </a:bodyPr>
          <a:lstStyle/>
          <a:p>
            <a:pPr marL="82296" indent="0">
              <a:buNone/>
            </a:pPr>
            <a:r>
              <a:rPr lang="en-US" dirty="0"/>
              <a:t>a= input(' Minimum depth of the beam= ');</a:t>
            </a:r>
          </a:p>
          <a:p>
            <a:pPr marL="82296" indent="0">
              <a:buNone/>
            </a:pPr>
            <a:r>
              <a:rPr lang="en-US" dirty="0"/>
              <a:t>b= input(' Maximum depth of the beam= ');</a:t>
            </a:r>
          </a:p>
          <a:p>
            <a:pPr marL="82296" indent="0">
              <a:buNone/>
            </a:pPr>
            <a:r>
              <a:rPr lang="en-US" dirty="0"/>
              <a:t>darshan1= 6*F*(L)*FOS/</a:t>
            </a:r>
            <a:r>
              <a:rPr lang="en-US" dirty="0" err="1"/>
              <a:t>sigma_y</a:t>
            </a:r>
            <a:r>
              <a:rPr lang="en-US" dirty="0"/>
              <a:t>;</a:t>
            </a:r>
          </a:p>
          <a:p>
            <a:pPr marL="82296" indent="0">
              <a:buNone/>
            </a:pPr>
            <a:r>
              <a:rPr lang="en-US" dirty="0"/>
              <a:t>x1= a:0.001:b;</a:t>
            </a:r>
          </a:p>
          <a:p>
            <a:pPr marL="82296" indent="0">
              <a:buNone/>
            </a:pPr>
            <a:r>
              <a:rPr lang="en-US" dirty="0"/>
              <a:t>[r,c]=size(x1);</a:t>
            </a:r>
          </a:p>
          <a:p>
            <a:pPr marL="82296" indent="0">
              <a:buNone/>
            </a:pPr>
            <a:r>
              <a:rPr lang="en-US" dirty="0"/>
              <a:t>x2=x1;</a:t>
            </a:r>
          </a:p>
          <a:p>
            <a:pPr marL="82296" indent="0">
              <a:buNone/>
            </a:pPr>
            <a:r>
              <a:rPr lang="en-US" dirty="0"/>
              <a:t>for i=1:1:c</a:t>
            </a:r>
          </a:p>
          <a:p>
            <a:pPr marL="82296" indent="0">
              <a:buNone/>
            </a:pPr>
            <a:r>
              <a:rPr lang="en-US" dirty="0"/>
              <a:t>x2(1,i)=darshan1/x1(1,i)^2;</a:t>
            </a:r>
          </a:p>
          <a:p>
            <a:pPr marL="82296" indent="0">
              <a:buNone/>
            </a:pPr>
            <a:r>
              <a:rPr lang="en-US" dirty="0"/>
              <a:t>end</a:t>
            </a:r>
          </a:p>
          <a:p>
            <a:pPr marL="82296" indent="0">
              <a:buNone/>
            </a:pPr>
            <a:r>
              <a:rPr lang="en-US" dirty="0"/>
              <a:t>darshan2=4*F*(L^3)/E*</a:t>
            </a:r>
            <a:r>
              <a:rPr lang="en-US" dirty="0" err="1"/>
              <a:t>def</a:t>
            </a:r>
            <a:r>
              <a:rPr lang="en-US" dirty="0"/>
              <a:t>;</a:t>
            </a:r>
          </a:p>
          <a:p>
            <a:pPr marL="82296" indent="0">
              <a:buNone/>
            </a:pPr>
            <a:r>
              <a:rPr lang="en-US" dirty="0"/>
              <a:t>x3=x1;</a:t>
            </a:r>
          </a:p>
          <a:p>
            <a:pPr marL="82296" indent="0">
              <a:buNone/>
            </a:pPr>
            <a:r>
              <a:rPr lang="en-US" dirty="0"/>
              <a:t>for i=1:1:c</a:t>
            </a:r>
          </a:p>
          <a:p>
            <a:pPr marL="82296" indent="0">
              <a:buNone/>
            </a:pPr>
            <a:r>
              <a:rPr lang="en-US" dirty="0"/>
              <a:t>x3(1,i)=darshan2/x1(1,i)^3;</a:t>
            </a:r>
          </a:p>
          <a:p>
            <a:pPr marL="82296" indent="0">
              <a:buNone/>
            </a:pPr>
            <a:r>
              <a:rPr lang="en-US" dirty="0"/>
              <a:t>end</a:t>
            </a:r>
          </a:p>
          <a:p>
            <a:pPr marL="82296" indent="0">
              <a:buNone/>
            </a:pPr>
            <a:r>
              <a:rPr lang="en-US" dirty="0"/>
              <a:t>plot(x1,x2,x1,x3);</a:t>
            </a:r>
          </a:p>
          <a:p>
            <a:pPr marL="82296" indent="0">
              <a:buNone/>
            </a:pPr>
            <a:endParaRPr lang="en-US" dirty="0"/>
          </a:p>
        </p:txBody>
      </p:sp>
    </p:spTree>
    <p:extLst>
      <p:ext uri="{BB962C8B-B14F-4D97-AF65-F5344CB8AC3E}">
        <p14:creationId xmlns:p14="http://schemas.microsoft.com/office/powerpoint/2010/main" val="20160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Or</a:t>
            </a:r>
            <a:br>
              <a:rPr lang="en-US" dirty="0" smtClean="0"/>
            </a:br>
            <a:endParaRPr lang="en-US" dirty="0"/>
          </a:p>
        </p:txBody>
      </p:sp>
      <p:sp>
        <p:nvSpPr>
          <p:cNvPr id="3" name="عنصر نائب للمحتوى 2"/>
          <p:cNvSpPr>
            <a:spLocks noGrp="1"/>
          </p:cNvSpPr>
          <p:nvPr>
            <p:ph idx="1"/>
          </p:nvPr>
        </p:nvSpPr>
        <p:spPr/>
        <p:txBody>
          <a:bodyPr>
            <a:normAutofit fontScale="47500" lnSpcReduction="20000"/>
          </a:bodyPr>
          <a:lstStyle/>
          <a:p>
            <a:pPr marL="82296" indent="0">
              <a:buNone/>
            </a:pPr>
            <a:r>
              <a:rPr lang="en-US" dirty="0"/>
              <a:t>clear all; </a:t>
            </a:r>
            <a:endParaRPr lang="en-US" dirty="0" smtClean="0"/>
          </a:p>
          <a:p>
            <a:pPr marL="82296" indent="0">
              <a:buNone/>
            </a:pPr>
            <a:r>
              <a:rPr lang="en-US" dirty="0" smtClean="0"/>
              <a:t>close </a:t>
            </a:r>
            <a:r>
              <a:rPr lang="en-US" dirty="0"/>
              <a:t>all</a:t>
            </a:r>
            <a:r>
              <a:rPr lang="en-US" dirty="0" smtClean="0"/>
              <a:t>;</a:t>
            </a:r>
          </a:p>
          <a:p>
            <a:pPr marL="82296" indent="0">
              <a:buNone/>
            </a:pPr>
            <a:r>
              <a:rPr lang="en-US" dirty="0" smtClean="0"/>
              <a:t> </a:t>
            </a:r>
            <a:r>
              <a:rPr lang="en-US" dirty="0" err="1"/>
              <a:t>clc</a:t>
            </a:r>
            <a:r>
              <a:rPr lang="en-US" dirty="0" smtClean="0"/>
              <a:t>;</a:t>
            </a:r>
          </a:p>
          <a:p>
            <a:pPr marL="82296" indent="0">
              <a:buNone/>
            </a:pPr>
            <a:r>
              <a:rPr lang="en-US" dirty="0" smtClean="0"/>
              <a:t> </a:t>
            </a:r>
            <a:r>
              <a:rPr lang="en-US" dirty="0"/>
              <a:t>FOS= input(' Enter the value for FOS= </a:t>
            </a:r>
            <a:r>
              <a:rPr lang="en-US" dirty="0" smtClean="0"/>
              <a:t>');</a:t>
            </a:r>
          </a:p>
          <a:p>
            <a:pPr marL="82296" indent="0">
              <a:buNone/>
            </a:pPr>
            <a:r>
              <a:rPr lang="en-US" dirty="0" smtClean="0"/>
              <a:t> </a:t>
            </a:r>
            <a:r>
              <a:rPr lang="en-US" dirty="0"/>
              <a:t>F= input('Enter Force= </a:t>
            </a:r>
            <a:r>
              <a:rPr lang="en-US" dirty="0" smtClean="0"/>
              <a:t>');</a:t>
            </a:r>
          </a:p>
          <a:p>
            <a:pPr marL="82296" indent="0">
              <a:buNone/>
            </a:pPr>
            <a:r>
              <a:rPr lang="en-US" dirty="0" smtClean="0"/>
              <a:t> </a:t>
            </a:r>
            <a:r>
              <a:rPr lang="en-US" dirty="0"/>
              <a:t>L= input('Length= '); </a:t>
            </a:r>
            <a:endParaRPr lang="en-US" dirty="0" smtClean="0"/>
          </a:p>
          <a:p>
            <a:pPr marL="82296" indent="0">
              <a:buNone/>
            </a:pPr>
            <a:r>
              <a:rPr lang="en-US" dirty="0" smtClean="0"/>
              <a:t>E</a:t>
            </a:r>
            <a:r>
              <a:rPr lang="en-US" dirty="0"/>
              <a:t>= input('Enter </a:t>
            </a:r>
            <a:r>
              <a:rPr lang="en-US" dirty="0" err="1"/>
              <a:t>Youngs</a:t>
            </a:r>
            <a:r>
              <a:rPr lang="en-US" dirty="0"/>
              <a:t> Modulus for Material= </a:t>
            </a:r>
            <a:r>
              <a:rPr lang="en-US" dirty="0" smtClean="0"/>
              <a:t>');</a:t>
            </a:r>
          </a:p>
          <a:p>
            <a:pPr marL="82296" indent="0">
              <a:buNone/>
            </a:pPr>
            <a:r>
              <a:rPr lang="en-US" dirty="0" smtClean="0"/>
              <a:t> </a:t>
            </a:r>
            <a:r>
              <a:rPr lang="en-US" dirty="0" err="1"/>
              <a:t>sigma_y</a:t>
            </a:r>
            <a:r>
              <a:rPr lang="en-US" dirty="0"/>
              <a:t>= input('Yield Stress of the Material= </a:t>
            </a:r>
            <a:r>
              <a:rPr lang="en-US" dirty="0" smtClean="0"/>
              <a:t>');</a:t>
            </a:r>
          </a:p>
          <a:p>
            <a:pPr marL="82296" indent="0">
              <a:buNone/>
            </a:pPr>
            <a:r>
              <a:rPr lang="en-US" dirty="0" smtClean="0"/>
              <a:t> </a:t>
            </a:r>
            <a:r>
              <a:rPr lang="en-US" dirty="0" err="1"/>
              <a:t>def</a:t>
            </a:r>
            <a:r>
              <a:rPr lang="en-US" dirty="0"/>
              <a:t>= input(' Maximum allowable deflection= </a:t>
            </a:r>
            <a:r>
              <a:rPr lang="en-US" dirty="0" smtClean="0"/>
              <a:t>');</a:t>
            </a:r>
          </a:p>
          <a:p>
            <a:pPr marL="82296" indent="0">
              <a:buNone/>
            </a:pPr>
            <a:r>
              <a:rPr lang="en-US" dirty="0" smtClean="0"/>
              <a:t> </a:t>
            </a:r>
            <a:r>
              <a:rPr lang="en-US" dirty="0"/>
              <a:t>a= input(' Minimum depth of the beam= '); </a:t>
            </a:r>
            <a:endParaRPr lang="en-US" dirty="0" smtClean="0"/>
          </a:p>
          <a:p>
            <a:pPr marL="82296" indent="0">
              <a:buNone/>
            </a:pPr>
            <a:r>
              <a:rPr lang="en-US" dirty="0" smtClean="0"/>
              <a:t>b</a:t>
            </a:r>
            <a:r>
              <a:rPr lang="en-US" dirty="0"/>
              <a:t>= input(' Maximum depth of the beam= </a:t>
            </a:r>
            <a:r>
              <a:rPr lang="en-US" dirty="0" smtClean="0"/>
              <a:t>');</a:t>
            </a:r>
          </a:p>
          <a:p>
            <a:pPr marL="82296" indent="0">
              <a:buNone/>
            </a:pPr>
            <a:r>
              <a:rPr lang="en-US" dirty="0" smtClean="0"/>
              <a:t> </a:t>
            </a:r>
            <a:r>
              <a:rPr lang="en-US" dirty="0"/>
              <a:t>darshan1= 6*F*(L)*FOS/</a:t>
            </a:r>
            <a:r>
              <a:rPr lang="en-US" dirty="0" err="1"/>
              <a:t>sigma_y</a:t>
            </a:r>
            <a:r>
              <a:rPr lang="en-US" dirty="0" smtClean="0"/>
              <a:t>;</a:t>
            </a:r>
          </a:p>
          <a:p>
            <a:pPr marL="82296" indent="0">
              <a:buNone/>
            </a:pPr>
            <a:r>
              <a:rPr lang="en-US" dirty="0" smtClean="0"/>
              <a:t> </a:t>
            </a:r>
            <a:r>
              <a:rPr lang="en-US" dirty="0"/>
              <a:t>darshan2=4*F*(L^3)/</a:t>
            </a:r>
            <a:r>
              <a:rPr lang="en-US" dirty="0" smtClean="0"/>
              <a:t>E*</a:t>
            </a:r>
            <a:r>
              <a:rPr lang="en-US" dirty="0" err="1" smtClean="0"/>
              <a:t>def</a:t>
            </a:r>
            <a:r>
              <a:rPr lang="en-US" dirty="0" smtClean="0"/>
              <a:t>;</a:t>
            </a:r>
          </a:p>
          <a:p>
            <a:pPr marL="82296" indent="0">
              <a:buNone/>
            </a:pPr>
            <a:r>
              <a:rPr lang="en-US" dirty="0" smtClean="0"/>
              <a:t> </a:t>
            </a:r>
            <a:r>
              <a:rPr lang="en-US" dirty="0"/>
              <a:t>x1= a:0.001:b; </a:t>
            </a:r>
            <a:endParaRPr lang="en-US" dirty="0" smtClean="0"/>
          </a:p>
          <a:p>
            <a:pPr marL="82296" indent="0">
              <a:buNone/>
            </a:pPr>
            <a:r>
              <a:rPr lang="en-US" dirty="0" smtClean="0"/>
              <a:t>[</a:t>
            </a:r>
            <a:r>
              <a:rPr lang="en-US" dirty="0"/>
              <a:t>r,c]=size(x1); </a:t>
            </a:r>
            <a:endParaRPr lang="en-US" dirty="0" smtClean="0"/>
          </a:p>
          <a:p>
            <a:pPr marL="82296" indent="0">
              <a:buNone/>
            </a:pPr>
            <a:r>
              <a:rPr lang="en-US" dirty="0" smtClean="0"/>
              <a:t>x2=darshan1</a:t>
            </a:r>
            <a:r>
              <a:rPr lang="en-US" dirty="0"/>
              <a:t>./x1.^2; </a:t>
            </a:r>
            <a:endParaRPr lang="en-US" dirty="0" smtClean="0"/>
          </a:p>
          <a:p>
            <a:pPr marL="82296" indent="0">
              <a:buNone/>
            </a:pPr>
            <a:r>
              <a:rPr lang="en-US" dirty="0" smtClean="0"/>
              <a:t>x3=darshan2</a:t>
            </a:r>
            <a:r>
              <a:rPr lang="en-US" dirty="0"/>
              <a:t>./x1.^3; </a:t>
            </a:r>
            <a:endParaRPr lang="en-US" dirty="0" smtClean="0"/>
          </a:p>
          <a:p>
            <a:pPr marL="82296" indent="0">
              <a:buNone/>
            </a:pPr>
            <a:r>
              <a:rPr lang="en-US" dirty="0" smtClean="0"/>
              <a:t>plot(x1,x2</a:t>
            </a:r>
            <a:r>
              <a:rPr lang="en-US" dirty="0"/>
              <a:t>,'r',x1,x3,'b');</a:t>
            </a:r>
          </a:p>
        </p:txBody>
      </p:sp>
    </p:spTree>
    <p:extLst>
      <p:ext uri="{BB962C8B-B14F-4D97-AF65-F5344CB8AC3E}">
        <p14:creationId xmlns:p14="http://schemas.microsoft.com/office/powerpoint/2010/main" val="310911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b="1" dirty="0"/>
              <a:t>1. Algorithm &amp; Example</a:t>
            </a:r>
            <a:br>
              <a:rPr lang="en-US" b="1" dirty="0"/>
            </a:br>
            <a:endParaRPr lang="en-US" dirty="0"/>
          </a:p>
        </p:txBody>
      </p:sp>
      <p:sp>
        <p:nvSpPr>
          <p:cNvPr id="3" name="عنصر نائب للمحتوى 2"/>
          <p:cNvSpPr>
            <a:spLocks noGrp="1"/>
          </p:cNvSpPr>
          <p:nvPr>
            <p:ph idx="1"/>
          </p:nvPr>
        </p:nvSpPr>
        <p:spPr/>
        <p:txBody>
          <a:bodyPr>
            <a:normAutofit/>
          </a:bodyPr>
          <a:lstStyle/>
          <a:p>
            <a:pPr marL="0" indent="0" algn="l">
              <a:buNone/>
            </a:pPr>
            <a:r>
              <a:rPr lang="en-US" b="1" dirty="0" smtClean="0"/>
              <a:t>Algorithm</a:t>
            </a:r>
          </a:p>
          <a:p>
            <a:pPr marL="0" indent="0" algn="l">
              <a:buNone/>
            </a:pPr>
            <a:endParaRPr lang="en-US" b="1" dirty="0" smtClean="0"/>
          </a:p>
          <a:p>
            <a:pPr marL="0" indent="0" algn="l">
              <a:buNone/>
            </a:pPr>
            <a:r>
              <a:rPr lang="en-US" b="1" dirty="0" smtClean="0"/>
              <a:t>Graphical </a:t>
            </a:r>
            <a:r>
              <a:rPr lang="en-US" b="1" dirty="0"/>
              <a:t>Method Steps (Rule</a:t>
            </a:r>
            <a:r>
              <a:rPr lang="en-US" b="1" dirty="0" smtClean="0"/>
              <a:t>)</a:t>
            </a:r>
          </a:p>
          <a:p>
            <a:pPr marL="0" indent="0" algn="l">
              <a:buNone/>
            </a:pPr>
            <a:r>
              <a:rPr lang="en-US" b="1" dirty="0"/>
              <a:t>Step-1</a:t>
            </a:r>
            <a:r>
              <a:rPr lang="en-US" b="1" dirty="0" smtClean="0"/>
              <a:t>: </a:t>
            </a:r>
          </a:p>
          <a:p>
            <a:pPr marL="0" indent="0" algn="l">
              <a:buNone/>
            </a:pPr>
            <a:r>
              <a:rPr lang="en-US" dirty="0" smtClean="0"/>
              <a:t>Generate </a:t>
            </a:r>
            <a:r>
              <a:rPr lang="en-US" dirty="0"/>
              <a:t>the mathematical model of the given LP problem</a:t>
            </a:r>
            <a:r>
              <a:rPr lang="en-US" dirty="0" smtClean="0"/>
              <a:t>.</a:t>
            </a:r>
          </a:p>
        </p:txBody>
      </p:sp>
    </p:spTree>
    <p:extLst>
      <p:ext uri="{BB962C8B-B14F-4D97-AF65-F5344CB8AC3E}">
        <p14:creationId xmlns:p14="http://schemas.microsoft.com/office/powerpoint/2010/main" val="202872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a:xfrm>
            <a:off x="1115616" y="116632"/>
            <a:ext cx="7571184" cy="1152128"/>
          </a:xfrm>
        </p:spPr>
        <p:txBody>
          <a:bodyPr>
            <a:normAutofit fontScale="90000"/>
          </a:bodyPr>
          <a:lstStyle/>
          <a:p>
            <a:pPr algn="l"/>
            <a:r>
              <a:rPr lang="en-US" b="1" dirty="0"/>
              <a:t>Step-2:</a:t>
            </a:r>
            <a:br>
              <a:rPr lang="en-US" b="1" dirty="0"/>
            </a:br>
            <a:endParaRPr lang="en-US" dirty="0"/>
          </a:p>
        </p:txBody>
      </p:sp>
      <p:sp>
        <p:nvSpPr>
          <p:cNvPr id="3" name="عنصر نائب للمحتوى 2"/>
          <p:cNvSpPr>
            <a:spLocks noGrp="1"/>
          </p:cNvSpPr>
          <p:nvPr>
            <p:ph idx="1"/>
          </p:nvPr>
        </p:nvSpPr>
        <p:spPr>
          <a:xfrm>
            <a:off x="1043608" y="836712"/>
            <a:ext cx="7992888" cy="5760640"/>
          </a:xfrm>
        </p:spPr>
        <p:txBody>
          <a:bodyPr>
            <a:normAutofit fontScale="70000" lnSpcReduction="20000"/>
          </a:bodyPr>
          <a:lstStyle/>
          <a:p>
            <a:pPr marL="0" indent="0" algn="l">
              <a:buNone/>
            </a:pPr>
            <a:endParaRPr lang="en-US" b="1" dirty="0" smtClean="0"/>
          </a:p>
          <a:p>
            <a:pPr marL="0" indent="0" algn="l">
              <a:buNone/>
            </a:pPr>
            <a:r>
              <a:rPr lang="en-US" dirty="0" smtClean="0"/>
              <a:t>a. Replace</a:t>
            </a:r>
            <a:r>
              <a:rPr lang="en-US" dirty="0"/>
              <a:t> ≤ and ≥ sign to = in each constraint (inequality to equality).</a:t>
            </a:r>
            <a:br>
              <a:rPr lang="en-US" dirty="0"/>
            </a:br>
            <a:r>
              <a:rPr lang="en-US" dirty="0"/>
              <a:t/>
            </a:r>
            <a:br>
              <a:rPr lang="en-US" dirty="0"/>
            </a:br>
            <a:r>
              <a:rPr lang="en-US" dirty="0"/>
              <a:t>b. Find the two points of each line and draw it on graph.</a:t>
            </a:r>
            <a:br>
              <a:rPr lang="en-US" dirty="0"/>
            </a:br>
            <a:r>
              <a:rPr lang="en-US" dirty="0"/>
              <a:t/>
            </a:r>
            <a:br>
              <a:rPr lang="en-US" dirty="0"/>
            </a:br>
            <a:r>
              <a:rPr lang="en-US" dirty="0"/>
              <a:t>c. For inequality sign of each constraint, decide the area of </a:t>
            </a:r>
            <a:endParaRPr lang="en-US" dirty="0" smtClean="0"/>
          </a:p>
          <a:p>
            <a:pPr marL="0" indent="0" algn="l">
              <a:buNone/>
            </a:pPr>
            <a:r>
              <a:rPr lang="en-US" dirty="0" smtClean="0"/>
              <a:t>feasible </a:t>
            </a:r>
            <a:r>
              <a:rPr lang="en-US" dirty="0"/>
              <a:t>solution</a:t>
            </a:r>
            <a:r>
              <a:rPr lang="en-US" dirty="0" smtClean="0"/>
              <a:t>.</a:t>
            </a:r>
          </a:p>
          <a:p>
            <a:pPr marL="0" indent="0" algn="l">
              <a:lnSpc>
                <a:spcPct val="170000"/>
              </a:lnSpc>
              <a:buNone/>
            </a:pPr>
            <a:r>
              <a:rPr lang="en-US" dirty="0"/>
              <a:t/>
            </a:r>
            <a:br>
              <a:rPr lang="en-US" dirty="0"/>
            </a:br>
            <a:r>
              <a:rPr lang="en-US" dirty="0"/>
              <a:t>(For ≤ constraint it is left side of the line and for ≥ constraint it is right side of the line. So for easy understanding, take any point of left side of line and if it satisfies the constraint then mark the left side area otherwise mark the right side area</a:t>
            </a:r>
            <a:r>
              <a:rPr lang="en-US" dirty="0" smtClean="0"/>
              <a:t>)</a:t>
            </a:r>
            <a:r>
              <a:rPr lang="en-US" dirty="0"/>
              <a:t/>
            </a:r>
            <a:br>
              <a:rPr lang="en-US" dirty="0"/>
            </a:br>
            <a:r>
              <a:rPr lang="en-US" dirty="0"/>
              <a:t>d. Shade the common portion of the graph.</a:t>
            </a:r>
            <a:endParaRPr lang="en-US" b="1" dirty="0"/>
          </a:p>
          <a:p>
            <a:pPr marL="0" indent="0" algn="l">
              <a:buNone/>
            </a:pPr>
            <a:endParaRPr lang="en-US" dirty="0"/>
          </a:p>
        </p:txBody>
      </p:sp>
    </p:spTree>
    <p:extLst>
      <p:ext uri="{BB962C8B-B14F-4D97-AF65-F5344CB8AC3E}">
        <p14:creationId xmlns:p14="http://schemas.microsoft.com/office/powerpoint/2010/main" val="19440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l"/>
            <a:r>
              <a:rPr lang="en-US" b="1" dirty="0"/>
              <a:t>Step-3:</a:t>
            </a:r>
            <a:endParaRPr lang="en-US" dirty="0"/>
          </a:p>
        </p:txBody>
      </p:sp>
      <p:sp>
        <p:nvSpPr>
          <p:cNvPr id="3" name="عنصر نائب للمحتوى 2"/>
          <p:cNvSpPr>
            <a:spLocks noGrp="1"/>
          </p:cNvSpPr>
          <p:nvPr>
            <p:ph idx="1"/>
          </p:nvPr>
        </p:nvSpPr>
        <p:spPr/>
        <p:txBody>
          <a:bodyPr/>
          <a:lstStyle/>
          <a:p>
            <a:pPr marL="0" indent="0" algn="l">
              <a:buNone/>
            </a:pPr>
            <a:r>
              <a:rPr lang="en-US" dirty="0"/>
              <a:t>a. Decide the extreme points (corner points) of the feasible region.</a:t>
            </a:r>
            <a:br>
              <a:rPr lang="en-US" dirty="0"/>
            </a:br>
            <a:r>
              <a:rPr lang="en-US" dirty="0"/>
              <a:t/>
            </a:r>
            <a:br>
              <a:rPr lang="en-US" dirty="0"/>
            </a:br>
            <a:r>
              <a:rPr lang="en-US" dirty="0"/>
              <a:t>b. Calculate the objective function value at each extreme points.</a:t>
            </a:r>
            <a:br>
              <a:rPr lang="en-US" dirty="0"/>
            </a:br>
            <a:r>
              <a:rPr lang="en-US" dirty="0"/>
              <a:t/>
            </a:r>
            <a:br>
              <a:rPr lang="en-US" dirty="0"/>
            </a:br>
            <a:r>
              <a:rPr lang="en-US" dirty="0"/>
              <a:t>c. Find out min or max value (optimal value) of the objective function.</a:t>
            </a:r>
          </a:p>
        </p:txBody>
      </p:sp>
    </p:spTree>
    <p:extLst>
      <p:ext uri="{BB962C8B-B14F-4D97-AF65-F5344CB8AC3E}">
        <p14:creationId xmlns:p14="http://schemas.microsoft.com/office/powerpoint/2010/main" val="359806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l"/>
            <a:r>
              <a:rPr lang="en-US" b="1" dirty="0"/>
              <a:t>Example-1</a:t>
            </a:r>
            <a:endParaRPr lang="en-US" dirty="0"/>
          </a:p>
        </p:txBody>
      </p:sp>
      <p:sp>
        <p:nvSpPr>
          <p:cNvPr id="3" name="عنصر نائب للمحتوى 2"/>
          <p:cNvSpPr>
            <a:spLocks noGrp="1"/>
          </p:cNvSpPr>
          <p:nvPr>
            <p:ph idx="1"/>
          </p:nvPr>
        </p:nvSpPr>
        <p:spPr>
          <a:xfrm>
            <a:off x="1403648" y="1412776"/>
            <a:ext cx="7498080" cy="4800600"/>
          </a:xfrm>
          <a:ln>
            <a:solidFill>
              <a:schemeClr val="tx1"/>
            </a:solidFill>
          </a:ln>
        </p:spPr>
        <p:txBody>
          <a:bodyPr/>
          <a:lstStyle/>
          <a:p>
            <a:pPr marL="0" indent="0" algn="l">
              <a:buNone/>
            </a:pPr>
            <a:r>
              <a:rPr lang="en-US" b="1" dirty="0" smtClean="0"/>
              <a:t>1. Find </a:t>
            </a:r>
            <a:r>
              <a:rPr lang="en-US" b="1" dirty="0"/>
              <a:t>solution using graphical method</a:t>
            </a:r>
            <a:br>
              <a:rPr lang="en-US" b="1" dirty="0"/>
            </a:br>
            <a:r>
              <a:rPr lang="en-US" b="1" dirty="0"/>
              <a:t>MAX z = 40x1 + 80x2</a:t>
            </a:r>
            <a:br>
              <a:rPr lang="en-US" b="1" dirty="0"/>
            </a:br>
            <a:r>
              <a:rPr lang="en-US" b="1" dirty="0"/>
              <a:t>subject to</a:t>
            </a:r>
            <a:br>
              <a:rPr lang="en-US" b="1" dirty="0"/>
            </a:br>
            <a:r>
              <a:rPr lang="en-US" b="1" dirty="0"/>
              <a:t>2x1 + 3x2 &lt;= </a:t>
            </a:r>
            <a:r>
              <a:rPr lang="en-US" b="1" dirty="0" smtClean="0"/>
              <a:t>48</a:t>
            </a:r>
            <a:endParaRPr lang="ar-SA" b="1" dirty="0" smtClean="0"/>
          </a:p>
          <a:p>
            <a:pPr marL="0" indent="0" algn="l">
              <a:buNone/>
            </a:pPr>
            <a:r>
              <a:rPr lang="en-US" b="1" dirty="0"/>
              <a:t/>
            </a:r>
            <a:br>
              <a:rPr lang="en-US" b="1" dirty="0"/>
            </a:br>
            <a:r>
              <a:rPr lang="en-US" b="1" dirty="0"/>
              <a:t>x1 &lt;= 15</a:t>
            </a:r>
            <a:br>
              <a:rPr lang="en-US" b="1" dirty="0"/>
            </a:br>
            <a:r>
              <a:rPr lang="en-US" b="1" dirty="0"/>
              <a:t>x2 &lt;= 10</a:t>
            </a:r>
            <a:br>
              <a:rPr lang="en-US" b="1" dirty="0"/>
            </a:br>
            <a:r>
              <a:rPr lang="en-US" b="1" dirty="0"/>
              <a:t>and x1,x2 &gt;= 0</a:t>
            </a:r>
            <a:endParaRPr lang="en-US" dirty="0"/>
          </a:p>
        </p:txBody>
      </p:sp>
    </p:spTree>
    <p:extLst>
      <p:ext uri="{BB962C8B-B14F-4D97-AF65-F5344CB8AC3E}">
        <p14:creationId xmlns:p14="http://schemas.microsoft.com/office/powerpoint/2010/main" val="357846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115616" y="188640"/>
            <a:ext cx="4392488" cy="6336703"/>
          </a:xfrm>
        </p:spPr>
        <p:txBody>
          <a:bodyPr>
            <a:normAutofit fontScale="70000" lnSpcReduction="20000"/>
          </a:bodyPr>
          <a:lstStyle/>
          <a:p>
            <a:pPr marL="0" indent="0" algn="l">
              <a:buNone/>
            </a:pPr>
            <a:r>
              <a:rPr lang="en-US" dirty="0" smtClean="0"/>
              <a:t>Hint to draw constraints</a:t>
            </a:r>
            <a:br>
              <a:rPr lang="en-US" dirty="0" smtClean="0"/>
            </a:br>
            <a:r>
              <a:rPr lang="en-US" dirty="0" smtClean="0"/>
              <a:t/>
            </a:r>
            <a:br>
              <a:rPr lang="en-US" dirty="0" smtClean="0"/>
            </a:br>
            <a:r>
              <a:rPr lang="en-US" dirty="0" smtClean="0"/>
              <a:t>1. To draw constraint 2</a:t>
            </a:r>
            <a:r>
              <a:rPr lang="en-US" i="1" dirty="0" smtClean="0"/>
              <a:t>x</a:t>
            </a:r>
            <a:r>
              <a:rPr lang="en-US" dirty="0" smtClean="0"/>
              <a:t>1+3</a:t>
            </a:r>
            <a:r>
              <a:rPr lang="en-US" i="1" dirty="0" smtClean="0"/>
              <a:t>x</a:t>
            </a:r>
            <a:r>
              <a:rPr lang="en-US" dirty="0" smtClean="0"/>
              <a:t>2≤48→(1)</a:t>
            </a:r>
            <a:br>
              <a:rPr lang="en-US" dirty="0" smtClean="0"/>
            </a:br>
            <a:r>
              <a:rPr lang="en-US" dirty="0" smtClean="0"/>
              <a:t/>
            </a:r>
            <a:br>
              <a:rPr lang="en-US" dirty="0" smtClean="0"/>
            </a:br>
            <a:r>
              <a:rPr lang="en-US" dirty="0" smtClean="0"/>
              <a:t>Treat it as 2</a:t>
            </a:r>
            <a:r>
              <a:rPr lang="en-US" i="1" dirty="0" smtClean="0"/>
              <a:t>x</a:t>
            </a:r>
            <a:r>
              <a:rPr lang="en-US" dirty="0" smtClean="0"/>
              <a:t>1+3</a:t>
            </a:r>
            <a:r>
              <a:rPr lang="en-US" i="1" dirty="0" smtClean="0"/>
              <a:t>x</a:t>
            </a:r>
            <a:r>
              <a:rPr lang="en-US" dirty="0" smtClean="0"/>
              <a:t>2=48</a:t>
            </a:r>
            <a:br>
              <a:rPr lang="en-US" dirty="0" smtClean="0"/>
            </a:br>
            <a:r>
              <a:rPr lang="en-US" dirty="0" smtClean="0"/>
              <a:t/>
            </a:r>
            <a:br>
              <a:rPr lang="en-US" dirty="0" smtClean="0"/>
            </a:br>
            <a:r>
              <a:rPr lang="en-US" dirty="0" smtClean="0"/>
              <a:t>When </a:t>
            </a:r>
            <a:r>
              <a:rPr lang="en-US" i="1" dirty="0" smtClean="0"/>
              <a:t>x</a:t>
            </a:r>
            <a:r>
              <a:rPr lang="en-US" dirty="0" smtClean="0"/>
              <a:t>1=0 then </a:t>
            </a:r>
            <a:r>
              <a:rPr lang="en-US" i="1" dirty="0" smtClean="0"/>
              <a:t>x</a:t>
            </a:r>
            <a:r>
              <a:rPr lang="en-US" dirty="0" smtClean="0"/>
              <a:t>2=?</a:t>
            </a:r>
            <a:br>
              <a:rPr lang="en-US" dirty="0" smtClean="0"/>
            </a:br>
            <a:r>
              <a:rPr lang="en-US" dirty="0" smtClean="0"/>
              <a:t/>
            </a:r>
            <a:br>
              <a:rPr lang="en-US" dirty="0" smtClean="0"/>
            </a:br>
            <a:r>
              <a:rPr lang="en-US" dirty="0" smtClean="0"/>
              <a:t>⇒2(0)+3</a:t>
            </a:r>
            <a:r>
              <a:rPr lang="en-US" i="1" dirty="0" smtClean="0"/>
              <a:t>x</a:t>
            </a:r>
            <a:r>
              <a:rPr lang="en-US" dirty="0" smtClean="0"/>
              <a:t>2=48</a:t>
            </a:r>
            <a:br>
              <a:rPr lang="en-US" dirty="0" smtClean="0"/>
            </a:br>
            <a:r>
              <a:rPr lang="en-US" dirty="0" smtClean="0"/>
              <a:t/>
            </a:r>
            <a:br>
              <a:rPr lang="en-US" dirty="0" smtClean="0"/>
            </a:br>
            <a:r>
              <a:rPr lang="en-US" dirty="0" smtClean="0"/>
              <a:t>⇒3</a:t>
            </a:r>
            <a:r>
              <a:rPr lang="en-US" i="1" dirty="0" smtClean="0"/>
              <a:t>x</a:t>
            </a:r>
            <a:r>
              <a:rPr lang="en-US" dirty="0" smtClean="0"/>
              <a:t>2=48</a:t>
            </a:r>
            <a:br>
              <a:rPr lang="en-US" dirty="0" smtClean="0"/>
            </a:br>
            <a:r>
              <a:rPr lang="en-US" dirty="0" smtClean="0"/>
              <a:t/>
            </a:r>
            <a:br>
              <a:rPr lang="en-US" dirty="0" smtClean="0"/>
            </a:br>
            <a:r>
              <a:rPr lang="en-US" dirty="0" smtClean="0"/>
              <a:t>⇒</a:t>
            </a:r>
            <a:r>
              <a:rPr lang="en-US" i="1" dirty="0" smtClean="0"/>
              <a:t>x</a:t>
            </a:r>
            <a:r>
              <a:rPr lang="en-US" dirty="0" smtClean="0"/>
              <a:t>2=48</a:t>
            </a:r>
            <a:r>
              <a:rPr lang="ar-SA" dirty="0" smtClean="0"/>
              <a:t>/</a:t>
            </a:r>
            <a:r>
              <a:rPr lang="en-US" dirty="0" smtClean="0"/>
              <a:t>3=16</a:t>
            </a:r>
            <a:r>
              <a:rPr lang="en-US" dirty="0" smtClean="0"/>
              <a:t/>
            </a:r>
            <a:br>
              <a:rPr lang="en-US" dirty="0" smtClean="0"/>
            </a:br>
            <a:r>
              <a:rPr lang="en-US" dirty="0" smtClean="0"/>
              <a:t/>
            </a:r>
            <a:br>
              <a:rPr lang="en-US" dirty="0" smtClean="0"/>
            </a:br>
            <a:r>
              <a:rPr lang="en-US" dirty="0" smtClean="0"/>
              <a:t>When </a:t>
            </a:r>
            <a:r>
              <a:rPr lang="en-US" i="1" dirty="0" smtClean="0"/>
              <a:t>x</a:t>
            </a:r>
            <a:r>
              <a:rPr lang="en-US" dirty="0" smtClean="0"/>
              <a:t>2=0 then </a:t>
            </a:r>
            <a:r>
              <a:rPr lang="en-US" i="1" dirty="0" smtClean="0"/>
              <a:t>x</a:t>
            </a:r>
            <a:r>
              <a:rPr lang="en-US" dirty="0" smtClean="0"/>
              <a:t>1=?</a:t>
            </a:r>
            <a:br>
              <a:rPr lang="en-US" dirty="0" smtClean="0"/>
            </a:br>
            <a:r>
              <a:rPr lang="en-US" dirty="0" smtClean="0"/>
              <a:t/>
            </a:r>
            <a:br>
              <a:rPr lang="en-US" dirty="0" smtClean="0"/>
            </a:br>
            <a:r>
              <a:rPr lang="en-US" dirty="0" smtClean="0"/>
              <a:t>⇒2</a:t>
            </a:r>
            <a:r>
              <a:rPr lang="en-US" i="1" dirty="0" smtClean="0"/>
              <a:t>x</a:t>
            </a:r>
            <a:r>
              <a:rPr lang="en-US" dirty="0" smtClean="0"/>
              <a:t>1+3(0)=48</a:t>
            </a:r>
            <a:br>
              <a:rPr lang="en-US" dirty="0" smtClean="0"/>
            </a:br>
            <a:r>
              <a:rPr lang="en-US" dirty="0" smtClean="0"/>
              <a:t/>
            </a:r>
            <a:br>
              <a:rPr lang="en-US" dirty="0" smtClean="0"/>
            </a:br>
            <a:r>
              <a:rPr lang="en-US" dirty="0" smtClean="0"/>
              <a:t>⇒2</a:t>
            </a:r>
            <a:r>
              <a:rPr lang="en-US" i="1" dirty="0" smtClean="0"/>
              <a:t>x</a:t>
            </a:r>
            <a:r>
              <a:rPr lang="en-US" dirty="0" smtClean="0"/>
              <a:t>1=48</a:t>
            </a:r>
            <a:br>
              <a:rPr lang="en-US" dirty="0" smtClean="0"/>
            </a:br>
            <a:r>
              <a:rPr lang="en-US" dirty="0" smtClean="0"/>
              <a:t/>
            </a:r>
            <a:br>
              <a:rPr lang="en-US" dirty="0" smtClean="0"/>
            </a:br>
            <a:r>
              <a:rPr lang="en-US" dirty="0" smtClean="0"/>
              <a:t>⇒</a:t>
            </a:r>
            <a:r>
              <a:rPr lang="en-US" i="1" dirty="0" smtClean="0"/>
              <a:t>x</a:t>
            </a:r>
            <a:r>
              <a:rPr lang="en-US" dirty="0" smtClean="0"/>
              <a:t>1= 48/2 =24                </a:t>
            </a:r>
            <a:endParaRPr lang="en-US" dirty="0"/>
          </a:p>
        </p:txBody>
      </p:sp>
      <p:graphicFrame>
        <p:nvGraphicFramePr>
          <p:cNvPr id="6" name="عنصر نائب للمحتوى 3"/>
          <p:cNvGraphicFramePr>
            <a:graphicFrameLocks/>
          </p:cNvGraphicFramePr>
          <p:nvPr>
            <p:extLst>
              <p:ext uri="{D42A27DB-BD31-4B8C-83A1-F6EECF244321}">
                <p14:modId xmlns:p14="http://schemas.microsoft.com/office/powerpoint/2010/main" val="1048403211"/>
              </p:ext>
            </p:extLst>
          </p:nvPr>
        </p:nvGraphicFramePr>
        <p:xfrm>
          <a:off x="4910933" y="4294034"/>
          <a:ext cx="3240360" cy="1850988"/>
        </p:xfrm>
        <a:graphic>
          <a:graphicData uri="http://schemas.openxmlformats.org/drawingml/2006/table">
            <a:tbl>
              <a:tblPr/>
              <a:tblGrid>
                <a:gridCol w="1080120"/>
                <a:gridCol w="1080120"/>
                <a:gridCol w="1080120"/>
              </a:tblGrid>
              <a:tr h="925494">
                <a:tc>
                  <a:txBody>
                    <a:bodyPr/>
                    <a:lstStyle/>
                    <a:p>
                      <a:pPr algn="ctr"/>
                      <a:r>
                        <a:rPr lang="en-US" i="1" dirty="0">
                          <a:effectLst/>
                          <a:latin typeface="Times New Roman"/>
                        </a:rPr>
                        <a:t>x</a:t>
                      </a:r>
                      <a:r>
                        <a:rPr lang="en-US" dirty="0">
                          <a:effectLst/>
                          <a:latin typeface="Times New Roman"/>
                        </a:rPr>
                        <a:t>1</a:t>
                      </a:r>
                      <a:endParaRPr lang="en-US" dirty="0"/>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FFD"/>
                    </a:solidFill>
                  </a:tcPr>
                </a:tc>
                <a:tc>
                  <a:txBody>
                    <a:bodyPr/>
                    <a:lstStyle/>
                    <a:p>
                      <a:pPr algn="ctr"/>
                      <a:r>
                        <a:rPr lang="en-US" dirty="0"/>
                        <a:t>0</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FFD"/>
                    </a:solidFill>
                  </a:tcPr>
                </a:tc>
                <a:tc>
                  <a:txBody>
                    <a:bodyPr/>
                    <a:lstStyle/>
                    <a:p>
                      <a:pPr algn="ctr"/>
                      <a:r>
                        <a:rPr lang="en-US" dirty="0"/>
                        <a:t>24</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FFD"/>
                    </a:solidFill>
                  </a:tcPr>
                </a:tc>
              </a:tr>
              <a:tr h="925494">
                <a:tc>
                  <a:txBody>
                    <a:bodyPr/>
                    <a:lstStyle/>
                    <a:p>
                      <a:pPr algn="ctr"/>
                      <a:r>
                        <a:rPr lang="en-US" i="1" dirty="0">
                          <a:effectLst/>
                          <a:latin typeface="Times New Roman"/>
                        </a:rPr>
                        <a:t>x</a:t>
                      </a:r>
                      <a:r>
                        <a:rPr lang="en-US" dirty="0">
                          <a:effectLst/>
                          <a:latin typeface="Times New Roman"/>
                        </a:rPr>
                        <a:t>2</a:t>
                      </a:r>
                      <a:endParaRPr lang="en-US" dirty="0"/>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FFD"/>
                    </a:solidFill>
                  </a:tcPr>
                </a:tc>
                <a:tc>
                  <a:txBody>
                    <a:bodyPr/>
                    <a:lstStyle/>
                    <a:p>
                      <a:pPr algn="ctr"/>
                      <a:r>
                        <a:rPr lang="en-US" dirty="0"/>
                        <a:t>16</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FFD"/>
                    </a:solidFill>
                  </a:tcPr>
                </a:tc>
                <a:tc>
                  <a:txBody>
                    <a:bodyPr/>
                    <a:lstStyle/>
                    <a:p>
                      <a:pPr algn="ctr"/>
                      <a:r>
                        <a:rPr lang="en-US" dirty="0"/>
                        <a:t>0</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FFD"/>
                    </a:solidFill>
                  </a:tcPr>
                </a:tc>
              </a:tr>
            </a:tbl>
          </a:graphicData>
        </a:graphic>
      </p:graphicFrame>
      <p:sp>
        <p:nvSpPr>
          <p:cNvPr id="7" name="Rectangle 1"/>
          <p:cNvSpPr>
            <a:spLocks noChangeArrowheads="1"/>
          </p:cNvSpPr>
          <p:nvPr/>
        </p:nvSpPr>
        <p:spPr bwMode="auto">
          <a:xfrm flipV="1">
            <a:off x="4067944" y="4336035"/>
            <a:ext cx="40324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9223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عنصر نائب للمحتوى 5"/>
          <p:cNvGraphicFramePr>
            <a:graphicFrameLocks noGrp="1"/>
          </p:cNvGraphicFramePr>
          <p:nvPr>
            <p:ph idx="1"/>
            <p:extLst>
              <p:ext uri="{D42A27DB-BD31-4B8C-83A1-F6EECF244321}">
                <p14:modId xmlns:p14="http://schemas.microsoft.com/office/powerpoint/2010/main" val="3854337720"/>
              </p:ext>
            </p:extLst>
          </p:nvPr>
        </p:nvGraphicFramePr>
        <p:xfrm>
          <a:off x="5724127" y="1412776"/>
          <a:ext cx="2746650" cy="1122194"/>
        </p:xfrm>
        <a:graphic>
          <a:graphicData uri="http://schemas.openxmlformats.org/drawingml/2006/table">
            <a:tbl>
              <a:tblPr>
                <a:tableStyleId>{BC89EF96-8CEA-46FF-86C4-4CE0E7609802}</a:tableStyleId>
              </a:tblPr>
              <a:tblGrid>
                <a:gridCol w="915550"/>
                <a:gridCol w="915550"/>
                <a:gridCol w="915550"/>
              </a:tblGrid>
              <a:tr h="561097">
                <a:tc>
                  <a:txBody>
                    <a:bodyPr/>
                    <a:lstStyle/>
                    <a:p>
                      <a:pPr algn="ctr"/>
                      <a:r>
                        <a:rPr lang="en-US" dirty="0">
                          <a:effectLst/>
                        </a:rPr>
                        <a:t>x1</a:t>
                      </a:r>
                      <a:endParaRPr lang="en-US" dirty="0"/>
                    </a:p>
                  </a:txBody>
                  <a:tcPr marL="38100" marR="38100" marT="38100" marB="38100" anchor="ctr"/>
                </a:tc>
                <a:tc>
                  <a:txBody>
                    <a:bodyPr/>
                    <a:lstStyle/>
                    <a:p>
                      <a:pPr algn="ctr"/>
                      <a:r>
                        <a:rPr lang="en-US" dirty="0"/>
                        <a:t>15</a:t>
                      </a:r>
                    </a:p>
                  </a:txBody>
                  <a:tcPr marL="38100" marR="38100" marT="38100" marB="38100" anchor="ctr"/>
                </a:tc>
                <a:tc>
                  <a:txBody>
                    <a:bodyPr/>
                    <a:lstStyle/>
                    <a:p>
                      <a:pPr algn="ctr"/>
                      <a:r>
                        <a:rPr lang="en-US" dirty="0"/>
                        <a:t>15</a:t>
                      </a:r>
                    </a:p>
                  </a:txBody>
                  <a:tcPr marL="38100" marR="38100" marT="38100" marB="38100" anchor="ctr"/>
                </a:tc>
              </a:tr>
              <a:tr h="561097">
                <a:tc>
                  <a:txBody>
                    <a:bodyPr/>
                    <a:lstStyle/>
                    <a:p>
                      <a:pPr algn="ctr"/>
                      <a:r>
                        <a:rPr lang="en-US">
                          <a:effectLst/>
                        </a:rPr>
                        <a:t>x2</a:t>
                      </a:r>
                      <a:endParaRPr lang="en-US"/>
                    </a:p>
                  </a:txBody>
                  <a:tcPr marL="38100" marR="38100" marT="38100" marB="38100" anchor="ctr"/>
                </a:tc>
                <a:tc>
                  <a:txBody>
                    <a:bodyPr/>
                    <a:lstStyle/>
                    <a:p>
                      <a:pPr algn="ctr"/>
                      <a:r>
                        <a:rPr lang="en-US" dirty="0"/>
                        <a:t>0</a:t>
                      </a:r>
                    </a:p>
                  </a:txBody>
                  <a:tcPr marL="38100" marR="38100" marT="38100" marB="38100" anchor="ctr"/>
                </a:tc>
                <a:tc>
                  <a:txBody>
                    <a:bodyPr/>
                    <a:lstStyle/>
                    <a:p>
                      <a:pPr algn="ctr"/>
                      <a:r>
                        <a:rPr lang="en-US" dirty="0"/>
                        <a:t>1</a:t>
                      </a:r>
                    </a:p>
                  </a:txBody>
                  <a:tcPr marL="38100" marR="38100" marT="38100" marB="38100" anchor="ctr"/>
                </a:tc>
              </a:tr>
            </a:tbl>
          </a:graphicData>
        </a:graphic>
      </p:graphicFrame>
      <p:sp>
        <p:nvSpPr>
          <p:cNvPr id="7" name="Rectangle 2"/>
          <p:cNvSpPr>
            <a:spLocks noChangeArrowheads="1"/>
          </p:cNvSpPr>
          <p:nvPr/>
        </p:nvSpPr>
        <p:spPr bwMode="auto">
          <a:xfrm>
            <a:off x="1043608" y="641013"/>
            <a:ext cx="773881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accent1">
                    <a:lumMod val="75000"/>
                  </a:schemeClr>
                </a:solidFill>
                <a:effectLst/>
                <a:latin typeface="Arial" pitchFamily="34" charset="0"/>
                <a:cs typeface="Arial" pitchFamily="34" charset="0"/>
              </a:rPr>
              <a:t>2</a:t>
            </a:r>
            <a:r>
              <a:rPr kumimoji="0" lang="en-US" sz="2400" i="0" u="none" strike="noStrike" cap="none" normalizeH="0" baseline="0" dirty="0" smtClean="0">
                <a:ln>
                  <a:noFill/>
                </a:ln>
                <a:solidFill>
                  <a:srgbClr val="000000"/>
                </a:solidFill>
                <a:effectLst/>
                <a:latin typeface="Arial" pitchFamily="34" charset="0"/>
                <a:cs typeface="Arial" pitchFamily="34" charset="0"/>
              </a:rPr>
              <a:t>. To draw constraint </a:t>
            </a:r>
            <a:r>
              <a:rPr kumimoji="0" lang="en-US" sz="2400" i="1" u="none" strike="noStrike" cap="none" normalizeH="0" baseline="0" dirty="0" smtClean="0">
                <a:ln>
                  <a:noFill/>
                </a:ln>
                <a:solidFill>
                  <a:srgbClr val="008000"/>
                </a:solidFill>
                <a:effectLst/>
                <a:latin typeface="Times New Roman" pitchFamily="18" charset="0"/>
                <a:cs typeface="Times New Roman" pitchFamily="18" charset="0"/>
              </a:rPr>
              <a:t>x</a:t>
            </a:r>
            <a:r>
              <a:rPr kumimoji="0" lang="en-US" sz="2400" i="0" u="none" strike="noStrike" cap="none" normalizeH="0" baseline="0" dirty="0" smtClean="0">
                <a:ln>
                  <a:noFill/>
                </a:ln>
                <a:solidFill>
                  <a:srgbClr val="008000"/>
                </a:solidFill>
                <a:effectLst/>
                <a:latin typeface="Times New Roman" pitchFamily="18" charset="0"/>
                <a:cs typeface="Times New Roman" pitchFamily="18" charset="0"/>
              </a:rPr>
              <a:t>1≤15→(2)</a:t>
            </a:r>
            <a:r>
              <a:rPr kumimoji="0" lang="en-US" sz="2400" i="0" u="none" strike="noStrike" cap="none" normalizeH="0" baseline="0" dirty="0" smtClean="0">
                <a:ln>
                  <a:noFill/>
                </a:ln>
                <a:solidFill>
                  <a:schemeClr val="tx1"/>
                </a:solidFill>
                <a:effectLst/>
                <a:latin typeface="Arial" pitchFamily="34" charset="0"/>
                <a:cs typeface="Arial" pitchFamily="34" charset="0"/>
              </a:rPr>
              <a:t/>
            </a:r>
            <a:br>
              <a:rPr kumimoji="0" lang="en-US" sz="2400" i="0" u="none" strike="noStrike" cap="none" normalizeH="0" baseline="0" dirty="0" smtClean="0">
                <a:ln>
                  <a:noFill/>
                </a:ln>
                <a:solidFill>
                  <a:schemeClr val="tx1"/>
                </a:solidFill>
                <a:effectLst/>
                <a:latin typeface="Arial" pitchFamily="34" charset="0"/>
                <a:cs typeface="Arial" pitchFamily="34" charset="0"/>
              </a:rPr>
            </a:br>
            <a:r>
              <a:rPr kumimoji="0" lang="en-US" sz="2400" i="0" u="none" strike="noStrike" cap="none" normalizeH="0" baseline="0" dirty="0" smtClean="0">
                <a:ln>
                  <a:noFill/>
                </a:ln>
                <a:solidFill>
                  <a:schemeClr val="tx1"/>
                </a:solidFill>
                <a:effectLst/>
                <a:latin typeface="Arial" pitchFamily="34" charset="0"/>
                <a:cs typeface="Arial" pitchFamily="34" charset="0"/>
              </a:rPr>
              <a:t/>
            </a:r>
            <a:br>
              <a:rPr kumimoji="0" lang="en-US" sz="2400" i="0" u="none" strike="noStrike" cap="none" normalizeH="0" baseline="0" dirty="0" smtClean="0">
                <a:ln>
                  <a:noFill/>
                </a:ln>
                <a:solidFill>
                  <a:schemeClr val="tx1"/>
                </a:solidFill>
                <a:effectLst/>
                <a:latin typeface="Arial" pitchFamily="34" charset="0"/>
                <a:cs typeface="Arial" pitchFamily="34" charset="0"/>
              </a:rPr>
            </a:br>
            <a:r>
              <a:rPr kumimoji="0" lang="en-US" sz="2400" i="0" u="none" strike="noStrike" cap="none" normalizeH="0" baseline="0" dirty="0" smtClean="0">
                <a:ln>
                  <a:noFill/>
                </a:ln>
                <a:solidFill>
                  <a:srgbClr val="000000"/>
                </a:solidFill>
                <a:effectLst/>
                <a:latin typeface="Arial" pitchFamily="34" charset="0"/>
                <a:cs typeface="Arial" pitchFamily="34" charset="0"/>
              </a:rPr>
              <a:t>Treat it as </a:t>
            </a:r>
            <a:r>
              <a:rPr kumimoji="0" lang="en-US" sz="2400" i="1" u="none" strike="noStrike" cap="none" normalizeH="0" baseline="0" dirty="0" smtClean="0">
                <a:ln>
                  <a:noFill/>
                </a:ln>
                <a:solidFill>
                  <a:srgbClr val="008000"/>
                </a:solidFill>
                <a:effectLst/>
                <a:latin typeface="Times New Roman" pitchFamily="18" charset="0"/>
                <a:cs typeface="Times New Roman" pitchFamily="18" charset="0"/>
              </a:rPr>
              <a:t>x</a:t>
            </a:r>
            <a:r>
              <a:rPr kumimoji="0" lang="en-US" sz="2400" i="0" u="none" strike="noStrike" cap="none" normalizeH="0" baseline="0" dirty="0" smtClean="0">
                <a:ln>
                  <a:noFill/>
                </a:ln>
                <a:solidFill>
                  <a:srgbClr val="008000"/>
                </a:solidFill>
                <a:effectLst/>
                <a:latin typeface="Times New Roman" pitchFamily="18" charset="0"/>
                <a:cs typeface="Times New Roman" pitchFamily="18" charset="0"/>
              </a:rPr>
              <a:t>1=15</a:t>
            </a:r>
            <a:r>
              <a:rPr kumimoji="0" lang="en-US" sz="2400" i="0" u="none" strike="noStrike" cap="none" normalizeH="0" baseline="0" dirty="0" smtClean="0">
                <a:ln>
                  <a:noFill/>
                </a:ln>
                <a:solidFill>
                  <a:schemeClr val="tx1"/>
                </a:solidFill>
                <a:effectLst/>
                <a:latin typeface="Arial" pitchFamily="34" charset="0"/>
                <a:cs typeface="Arial" pitchFamily="34" charset="0"/>
              </a:rPr>
              <a:t/>
            </a:r>
            <a:br>
              <a:rPr kumimoji="0" lang="en-US" sz="2400" i="0" u="none" strike="noStrike" cap="none" normalizeH="0" baseline="0" dirty="0" smtClean="0">
                <a:ln>
                  <a:noFill/>
                </a:ln>
                <a:solidFill>
                  <a:schemeClr val="tx1"/>
                </a:solidFill>
                <a:effectLst/>
                <a:latin typeface="Arial" pitchFamily="34" charset="0"/>
                <a:cs typeface="Arial" pitchFamily="34" charset="0"/>
              </a:rPr>
            </a:br>
            <a:r>
              <a:rPr kumimoji="0" lang="en-US" sz="2400" i="0" u="none" strike="noStrike" cap="none" normalizeH="0" baseline="0" dirty="0" smtClean="0">
                <a:ln>
                  <a:noFill/>
                </a:ln>
                <a:solidFill>
                  <a:schemeClr val="tx1"/>
                </a:solidFill>
                <a:effectLst/>
                <a:latin typeface="Arial" pitchFamily="34" charset="0"/>
                <a:cs typeface="Arial" pitchFamily="34" charset="0"/>
              </a:rPr>
              <a:t/>
            </a:r>
            <a:br>
              <a:rPr kumimoji="0" lang="en-US" sz="2400" i="0" u="none" strike="noStrike" cap="none" normalizeH="0" baseline="0" dirty="0" smtClean="0">
                <a:ln>
                  <a:noFill/>
                </a:ln>
                <a:solidFill>
                  <a:schemeClr val="tx1"/>
                </a:solidFill>
                <a:effectLst/>
                <a:latin typeface="Arial" pitchFamily="34" charset="0"/>
                <a:cs typeface="Arial" pitchFamily="34" charset="0"/>
              </a:rPr>
            </a:br>
            <a:r>
              <a:rPr kumimoji="0" lang="en-US" sz="2400" i="0" u="none" strike="noStrike" cap="none" normalizeH="0" baseline="0" dirty="0" smtClean="0">
                <a:ln>
                  <a:noFill/>
                </a:ln>
                <a:solidFill>
                  <a:srgbClr val="000000"/>
                </a:solidFill>
                <a:effectLst/>
                <a:latin typeface="Arial" pitchFamily="34" charset="0"/>
                <a:cs typeface="Arial" pitchFamily="34" charset="0"/>
              </a:rPr>
              <a:t>Here line is parallel to Y-axis</a:t>
            </a:r>
            <a:r>
              <a:rPr kumimoji="0" lang="en-US" sz="2000" b="0" i="0" u="none" strike="noStrike" cap="none" normalizeH="0" baseline="0" dirty="0" smtClean="0">
                <a:ln>
                  <a:noFill/>
                </a:ln>
                <a:solidFill>
                  <a:schemeClr val="tx1"/>
                </a:solidFill>
                <a:effectLst/>
                <a:latin typeface="Arial" pitchFamily="34" charset="0"/>
                <a:cs typeface="Arial" pitchFamily="34" charset="0"/>
              </a:rPr>
              <a:t/>
            </a:r>
            <a:br>
              <a:rPr kumimoji="0" lang="en-US" sz="20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عنصر نائب للمحتوى 2"/>
          <p:cNvSpPr txBox="1">
            <a:spLocks/>
          </p:cNvSpPr>
          <p:nvPr/>
        </p:nvSpPr>
        <p:spPr>
          <a:xfrm>
            <a:off x="1043608" y="3356992"/>
            <a:ext cx="7621617" cy="3024335"/>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US" sz="2400" dirty="0" smtClean="0">
                <a:solidFill>
                  <a:schemeClr val="accent1">
                    <a:lumMod val="75000"/>
                  </a:schemeClr>
                </a:solidFill>
              </a:rPr>
              <a:t>3</a:t>
            </a:r>
            <a:r>
              <a:rPr lang="en-US" sz="2400" dirty="0" smtClean="0"/>
              <a:t>. To draw constraint </a:t>
            </a:r>
            <a:r>
              <a:rPr lang="en-US" sz="2400" i="1" dirty="0" smtClean="0"/>
              <a:t>x</a:t>
            </a:r>
            <a:r>
              <a:rPr lang="en-US" sz="2400" dirty="0" smtClean="0"/>
              <a:t>2≤10→(3)</a:t>
            </a:r>
            <a:br>
              <a:rPr lang="en-US" sz="2400" dirty="0" smtClean="0"/>
            </a:br>
            <a:r>
              <a:rPr lang="en-US" sz="2400" dirty="0" smtClean="0"/>
              <a:t/>
            </a:r>
            <a:br>
              <a:rPr lang="en-US" sz="2400" dirty="0" smtClean="0"/>
            </a:br>
            <a:r>
              <a:rPr lang="en-US" sz="2400" dirty="0" smtClean="0"/>
              <a:t>Treat it as </a:t>
            </a:r>
            <a:r>
              <a:rPr lang="en-US" sz="2400" i="1" dirty="0" smtClean="0"/>
              <a:t>x</a:t>
            </a:r>
            <a:r>
              <a:rPr lang="en-US" sz="2400" dirty="0" smtClean="0"/>
              <a:t>2=10</a:t>
            </a:r>
            <a:br>
              <a:rPr lang="en-US" sz="2400" dirty="0" smtClean="0"/>
            </a:br>
            <a:r>
              <a:rPr lang="en-US" sz="2400" dirty="0" smtClean="0"/>
              <a:t/>
            </a:r>
            <a:br>
              <a:rPr lang="en-US" sz="2400" dirty="0" smtClean="0"/>
            </a:br>
            <a:r>
              <a:rPr lang="en-US" sz="2400" dirty="0" smtClean="0"/>
              <a:t>Here line is parallel to X-axis</a:t>
            </a:r>
          </a:p>
          <a:p>
            <a:pPr marL="0" indent="0" algn="l">
              <a:buFont typeface="Arial" pitchFamily="34" charset="0"/>
              <a:buNone/>
            </a:pPr>
            <a:endParaRPr lang="en-US" dirty="0"/>
          </a:p>
        </p:txBody>
      </p:sp>
      <p:graphicFrame>
        <p:nvGraphicFramePr>
          <p:cNvPr id="9" name="جدول 8"/>
          <p:cNvGraphicFramePr>
            <a:graphicFrameLocks noGrp="1"/>
          </p:cNvGraphicFramePr>
          <p:nvPr>
            <p:extLst>
              <p:ext uri="{D42A27DB-BD31-4B8C-83A1-F6EECF244321}">
                <p14:modId xmlns:p14="http://schemas.microsoft.com/office/powerpoint/2010/main" val="2690326763"/>
              </p:ext>
            </p:extLst>
          </p:nvPr>
        </p:nvGraphicFramePr>
        <p:xfrm>
          <a:off x="5724126" y="4466198"/>
          <a:ext cx="2941098" cy="1267058"/>
        </p:xfrm>
        <a:graphic>
          <a:graphicData uri="http://schemas.openxmlformats.org/drawingml/2006/table">
            <a:tbl>
              <a:tblPr>
                <a:tableStyleId>{BC89EF96-8CEA-46FF-86C4-4CE0E7609802}</a:tableStyleId>
              </a:tblPr>
              <a:tblGrid>
                <a:gridCol w="980366"/>
                <a:gridCol w="980366"/>
                <a:gridCol w="980366"/>
              </a:tblGrid>
              <a:tr h="633529">
                <a:tc>
                  <a:txBody>
                    <a:bodyPr/>
                    <a:lstStyle/>
                    <a:p>
                      <a:pPr algn="ctr"/>
                      <a:r>
                        <a:rPr lang="en-US" dirty="0">
                          <a:effectLst/>
                        </a:rPr>
                        <a:t>x1</a:t>
                      </a:r>
                      <a:endParaRPr lang="en-US" dirty="0"/>
                    </a:p>
                  </a:txBody>
                  <a:tcPr marL="38100" marR="38100" marT="38100" marB="38100" anchor="ctr"/>
                </a:tc>
                <a:tc>
                  <a:txBody>
                    <a:bodyPr/>
                    <a:lstStyle/>
                    <a:p>
                      <a:pPr algn="ctr"/>
                      <a:r>
                        <a:rPr lang="en-US" dirty="0"/>
                        <a:t>0</a:t>
                      </a:r>
                    </a:p>
                  </a:txBody>
                  <a:tcPr marL="38100" marR="38100" marT="38100" marB="38100" anchor="ctr"/>
                </a:tc>
                <a:tc>
                  <a:txBody>
                    <a:bodyPr/>
                    <a:lstStyle/>
                    <a:p>
                      <a:pPr algn="ctr"/>
                      <a:r>
                        <a:rPr lang="en-US" dirty="0"/>
                        <a:t>1</a:t>
                      </a:r>
                    </a:p>
                  </a:txBody>
                  <a:tcPr marL="38100" marR="38100" marT="38100" marB="38100" anchor="ctr"/>
                </a:tc>
              </a:tr>
              <a:tr h="633529">
                <a:tc>
                  <a:txBody>
                    <a:bodyPr/>
                    <a:lstStyle/>
                    <a:p>
                      <a:pPr algn="ctr"/>
                      <a:r>
                        <a:rPr lang="en-US" dirty="0">
                          <a:effectLst/>
                        </a:rPr>
                        <a:t>x2</a:t>
                      </a:r>
                      <a:endParaRPr lang="en-US" dirty="0"/>
                    </a:p>
                  </a:txBody>
                  <a:tcPr marL="38100" marR="38100" marT="38100" marB="38100" anchor="ctr"/>
                </a:tc>
                <a:tc>
                  <a:txBody>
                    <a:bodyPr/>
                    <a:lstStyle/>
                    <a:p>
                      <a:pPr algn="ctr"/>
                      <a:r>
                        <a:rPr lang="en-US" dirty="0"/>
                        <a:t>10</a:t>
                      </a:r>
                    </a:p>
                  </a:txBody>
                  <a:tcPr marL="38100" marR="38100" marT="38100" marB="38100" anchor="ctr"/>
                </a:tc>
                <a:tc>
                  <a:txBody>
                    <a:bodyPr/>
                    <a:lstStyle/>
                    <a:p>
                      <a:pPr algn="ctr"/>
                      <a:r>
                        <a:rPr lang="en-US" dirty="0"/>
                        <a:t>10</a:t>
                      </a:r>
                    </a:p>
                  </a:txBody>
                  <a:tcPr marL="38100" marR="38100" marT="38100" marB="38100" anchor="ctr"/>
                </a:tc>
              </a:tr>
            </a:tbl>
          </a:graphicData>
        </a:graphic>
      </p:graphicFrame>
    </p:spTree>
    <p:extLst>
      <p:ext uri="{BB962C8B-B14F-4D97-AF65-F5344CB8AC3E}">
        <p14:creationId xmlns:p14="http://schemas.microsoft.com/office/powerpoint/2010/main" val="1960841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406797"/>
            <a:ext cx="6408712" cy="6408712"/>
          </a:xfrm>
        </p:spPr>
      </p:pic>
    </p:spTree>
    <p:extLst>
      <p:ext uri="{BB962C8B-B14F-4D97-AF65-F5344CB8AC3E}">
        <p14:creationId xmlns:p14="http://schemas.microsoft.com/office/powerpoint/2010/main" val="187205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15616" y="0"/>
            <a:ext cx="7818072" cy="1417638"/>
          </a:xfrm>
        </p:spPr>
        <p:txBody>
          <a:bodyPr>
            <a:noAutofit/>
          </a:bodyPr>
          <a:lstStyle/>
          <a:p>
            <a:r>
              <a:rPr lang="en-US" sz="3600" dirty="0"/>
              <a:t>The value of the objective function at each of these extreme points is as follows:</a:t>
            </a: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049870617"/>
              </p:ext>
            </p:extLst>
          </p:nvPr>
        </p:nvGraphicFramePr>
        <p:xfrm>
          <a:off x="1043608" y="1484784"/>
          <a:ext cx="7992888" cy="4023360"/>
        </p:xfrm>
        <a:graphic>
          <a:graphicData uri="http://schemas.openxmlformats.org/drawingml/2006/table">
            <a:tbl>
              <a:tblPr>
                <a:tableStyleId>{BC89EF96-8CEA-46FF-86C4-4CE0E7609802}</a:tableStyleId>
              </a:tblPr>
              <a:tblGrid>
                <a:gridCol w="2616290"/>
                <a:gridCol w="2688299"/>
                <a:gridCol w="2688299"/>
              </a:tblGrid>
              <a:tr h="864096">
                <a:tc>
                  <a:txBody>
                    <a:bodyPr/>
                    <a:lstStyle/>
                    <a:p>
                      <a:pPr algn="ctr"/>
                      <a:r>
                        <a:rPr lang="en-US" dirty="0"/>
                        <a:t>Extreme Point</a:t>
                      </a:r>
                      <a:br>
                        <a:rPr lang="en-US" dirty="0"/>
                      </a:br>
                      <a:r>
                        <a:rPr lang="en-US" dirty="0"/>
                        <a:t>Coordinates</a:t>
                      </a:r>
                      <a:br>
                        <a:rPr lang="en-US" dirty="0"/>
                      </a:br>
                      <a:r>
                        <a:rPr lang="en-US" dirty="0"/>
                        <a:t>(</a:t>
                      </a:r>
                      <a:r>
                        <a:rPr lang="en-US" dirty="0">
                          <a:effectLst/>
                        </a:rPr>
                        <a:t>x1</a:t>
                      </a:r>
                      <a:r>
                        <a:rPr lang="en-US" dirty="0"/>
                        <a:t>,</a:t>
                      </a:r>
                      <a:r>
                        <a:rPr lang="en-US" dirty="0">
                          <a:effectLst/>
                        </a:rPr>
                        <a:t>x2</a:t>
                      </a:r>
                      <a:r>
                        <a:rPr lang="en-US" dirty="0"/>
                        <a:t>)</a:t>
                      </a:r>
                    </a:p>
                  </a:txBody>
                  <a:tcPr marL="38100" marR="38100" marT="38100" marB="38100" anchor="ctr"/>
                </a:tc>
                <a:tc>
                  <a:txBody>
                    <a:bodyPr/>
                    <a:lstStyle/>
                    <a:p>
                      <a:pPr algn="ctr"/>
                      <a:r>
                        <a:rPr lang="en-US"/>
                        <a:t>Lines through Extreme Point</a:t>
                      </a:r>
                    </a:p>
                  </a:txBody>
                  <a:tcPr marL="38100" marR="38100" marT="38100" marB="38100" anchor="ctr"/>
                </a:tc>
                <a:tc>
                  <a:txBody>
                    <a:bodyPr/>
                    <a:lstStyle/>
                    <a:p>
                      <a:pPr algn="ctr"/>
                      <a:r>
                        <a:rPr lang="en-US"/>
                        <a:t>Objective function value</a:t>
                      </a:r>
                      <a:br>
                        <a:rPr lang="en-US"/>
                      </a:br>
                      <a:r>
                        <a:rPr lang="en-US">
                          <a:effectLst/>
                        </a:rPr>
                        <a:t>z=40x1+80x2</a:t>
                      </a:r>
                      <a:endParaRPr lang="en-US"/>
                    </a:p>
                  </a:txBody>
                  <a:tcPr marL="38100" marR="38100" marT="38100" marB="38100" anchor="ctr"/>
                </a:tc>
              </a:tr>
              <a:tr h="557742">
                <a:tc>
                  <a:txBody>
                    <a:bodyPr/>
                    <a:lstStyle/>
                    <a:p>
                      <a:pPr algn="ctr"/>
                      <a:r>
                        <a:rPr lang="en-US" dirty="0">
                          <a:effectLst/>
                        </a:rPr>
                        <a:t>O(0,0)</a:t>
                      </a:r>
                      <a:endParaRPr lang="en-US" dirty="0"/>
                    </a:p>
                  </a:txBody>
                  <a:tcPr marL="38100" marR="38100" marT="38100" marB="38100" anchor="ctr"/>
                </a:tc>
                <a:tc>
                  <a:txBody>
                    <a:bodyPr/>
                    <a:lstStyle/>
                    <a:p>
                      <a:pPr algn="ctr"/>
                      <a:r>
                        <a:rPr lang="en-US" dirty="0">
                          <a:effectLst/>
                        </a:rPr>
                        <a:t>4→x1≥0</a:t>
                      </a:r>
                      <a:r>
                        <a:rPr lang="en-US" dirty="0"/>
                        <a:t/>
                      </a:r>
                      <a:br>
                        <a:rPr lang="en-US" dirty="0"/>
                      </a:br>
                      <a:r>
                        <a:rPr lang="en-US" dirty="0">
                          <a:effectLst/>
                        </a:rPr>
                        <a:t>5→x2≥0</a:t>
                      </a:r>
                      <a:endParaRPr lang="en-US" dirty="0"/>
                    </a:p>
                  </a:txBody>
                  <a:tcPr marL="38100" marR="38100" marT="38100" marB="38100" anchor="ctr"/>
                </a:tc>
                <a:tc>
                  <a:txBody>
                    <a:bodyPr/>
                    <a:lstStyle/>
                    <a:p>
                      <a:pPr algn="ctr"/>
                      <a:r>
                        <a:rPr lang="en-US">
                          <a:effectLst/>
                        </a:rPr>
                        <a:t>40(0)+80(0)=0</a:t>
                      </a:r>
                      <a:endParaRPr lang="en-US"/>
                    </a:p>
                  </a:txBody>
                  <a:tcPr marL="38100" marR="38100" marT="38100" marB="38100" anchor="ctr"/>
                </a:tc>
              </a:tr>
              <a:tr h="557742">
                <a:tc>
                  <a:txBody>
                    <a:bodyPr/>
                    <a:lstStyle/>
                    <a:p>
                      <a:pPr algn="ctr"/>
                      <a:r>
                        <a:rPr lang="en-US">
                          <a:effectLst/>
                        </a:rPr>
                        <a:t>A(15,0)</a:t>
                      </a:r>
                      <a:endParaRPr lang="en-US"/>
                    </a:p>
                  </a:txBody>
                  <a:tcPr marL="38100" marR="38100" marT="38100" marB="38100" anchor="ctr"/>
                </a:tc>
                <a:tc>
                  <a:txBody>
                    <a:bodyPr/>
                    <a:lstStyle/>
                    <a:p>
                      <a:pPr algn="ctr"/>
                      <a:r>
                        <a:rPr lang="en-US">
                          <a:effectLst/>
                        </a:rPr>
                        <a:t>2→x1≤15</a:t>
                      </a:r>
                      <a:r>
                        <a:rPr lang="en-US"/>
                        <a:t/>
                      </a:r>
                      <a:br>
                        <a:rPr lang="en-US"/>
                      </a:br>
                      <a:r>
                        <a:rPr lang="en-US">
                          <a:effectLst/>
                        </a:rPr>
                        <a:t>5→x2≥0</a:t>
                      </a:r>
                      <a:endParaRPr lang="en-US"/>
                    </a:p>
                  </a:txBody>
                  <a:tcPr marL="38100" marR="38100" marT="38100" marB="38100" anchor="ctr"/>
                </a:tc>
                <a:tc>
                  <a:txBody>
                    <a:bodyPr/>
                    <a:lstStyle/>
                    <a:p>
                      <a:pPr algn="ctr"/>
                      <a:r>
                        <a:rPr lang="en-US">
                          <a:effectLst/>
                        </a:rPr>
                        <a:t>40(15)+80(0)=600</a:t>
                      </a:r>
                      <a:endParaRPr lang="en-US"/>
                    </a:p>
                  </a:txBody>
                  <a:tcPr marL="38100" marR="38100" marT="38100" marB="38100" anchor="ctr"/>
                </a:tc>
              </a:tr>
              <a:tr h="557742">
                <a:tc>
                  <a:txBody>
                    <a:bodyPr/>
                    <a:lstStyle/>
                    <a:p>
                      <a:pPr algn="ctr"/>
                      <a:r>
                        <a:rPr lang="en-US">
                          <a:effectLst/>
                        </a:rPr>
                        <a:t>B(15,6)</a:t>
                      </a:r>
                      <a:endParaRPr lang="en-US"/>
                    </a:p>
                  </a:txBody>
                  <a:tcPr marL="38100" marR="38100" marT="38100" marB="38100" anchor="ctr"/>
                </a:tc>
                <a:tc>
                  <a:txBody>
                    <a:bodyPr/>
                    <a:lstStyle/>
                    <a:p>
                      <a:pPr algn="ctr"/>
                      <a:r>
                        <a:rPr lang="en-US">
                          <a:effectLst/>
                        </a:rPr>
                        <a:t>1→2x1+3x2≤48</a:t>
                      </a:r>
                      <a:r>
                        <a:rPr lang="en-US"/>
                        <a:t/>
                      </a:r>
                      <a:br>
                        <a:rPr lang="en-US"/>
                      </a:br>
                      <a:r>
                        <a:rPr lang="en-US">
                          <a:effectLst/>
                        </a:rPr>
                        <a:t>2→x1≤15</a:t>
                      </a:r>
                      <a:endParaRPr lang="en-US"/>
                    </a:p>
                  </a:txBody>
                  <a:tcPr marL="38100" marR="38100" marT="38100" marB="38100" anchor="ctr"/>
                </a:tc>
                <a:tc>
                  <a:txBody>
                    <a:bodyPr/>
                    <a:lstStyle/>
                    <a:p>
                      <a:pPr algn="ctr"/>
                      <a:r>
                        <a:rPr lang="en-US">
                          <a:effectLst/>
                        </a:rPr>
                        <a:t>40(15)+80(6)=1080</a:t>
                      </a:r>
                      <a:endParaRPr lang="en-US"/>
                    </a:p>
                  </a:txBody>
                  <a:tcPr marL="38100" marR="38100" marT="38100" marB="38100" anchor="ctr"/>
                </a:tc>
              </a:tr>
              <a:tr h="557742">
                <a:tc>
                  <a:txBody>
                    <a:bodyPr/>
                    <a:lstStyle/>
                    <a:p>
                      <a:pPr algn="ctr"/>
                      <a:r>
                        <a:rPr lang="en-US">
                          <a:effectLst/>
                        </a:rPr>
                        <a:t>C(9,10)</a:t>
                      </a:r>
                      <a:endParaRPr lang="en-US"/>
                    </a:p>
                  </a:txBody>
                  <a:tcPr marL="38100" marR="38100" marT="38100" marB="38100" anchor="ctr"/>
                </a:tc>
                <a:tc>
                  <a:txBody>
                    <a:bodyPr/>
                    <a:lstStyle/>
                    <a:p>
                      <a:pPr algn="ctr"/>
                      <a:r>
                        <a:rPr lang="en-US">
                          <a:effectLst/>
                        </a:rPr>
                        <a:t>1→2x1+3x2≤48</a:t>
                      </a:r>
                      <a:r>
                        <a:rPr lang="en-US"/>
                        <a:t/>
                      </a:r>
                      <a:br>
                        <a:rPr lang="en-US"/>
                      </a:br>
                      <a:r>
                        <a:rPr lang="en-US">
                          <a:effectLst/>
                        </a:rPr>
                        <a:t>3→x2≤10</a:t>
                      </a:r>
                      <a:endParaRPr lang="en-US"/>
                    </a:p>
                  </a:txBody>
                  <a:tcPr marL="38100" marR="38100" marT="38100" marB="38100" anchor="ctr"/>
                </a:tc>
                <a:tc>
                  <a:txBody>
                    <a:bodyPr/>
                    <a:lstStyle/>
                    <a:p>
                      <a:pPr algn="ctr"/>
                      <a:r>
                        <a:rPr lang="en-US">
                          <a:effectLst/>
                        </a:rPr>
                        <a:t>40(9)+80(10)=1160</a:t>
                      </a:r>
                      <a:endParaRPr lang="en-US"/>
                    </a:p>
                  </a:txBody>
                  <a:tcPr marL="38100" marR="38100" marT="38100" marB="38100" anchor="ctr"/>
                </a:tc>
              </a:tr>
              <a:tr h="557742">
                <a:tc>
                  <a:txBody>
                    <a:bodyPr/>
                    <a:lstStyle/>
                    <a:p>
                      <a:pPr algn="ctr"/>
                      <a:r>
                        <a:rPr lang="en-US">
                          <a:effectLst/>
                        </a:rPr>
                        <a:t>D(0,10)</a:t>
                      </a:r>
                      <a:endParaRPr lang="en-US"/>
                    </a:p>
                  </a:txBody>
                  <a:tcPr marL="38100" marR="38100" marT="38100" marB="38100" anchor="ctr"/>
                </a:tc>
                <a:tc>
                  <a:txBody>
                    <a:bodyPr/>
                    <a:lstStyle/>
                    <a:p>
                      <a:pPr algn="ctr"/>
                      <a:r>
                        <a:rPr lang="en-US">
                          <a:effectLst/>
                        </a:rPr>
                        <a:t>3→x2≤10</a:t>
                      </a:r>
                      <a:r>
                        <a:rPr lang="en-US"/>
                        <a:t/>
                      </a:r>
                      <a:br>
                        <a:rPr lang="en-US"/>
                      </a:br>
                      <a:r>
                        <a:rPr lang="en-US">
                          <a:effectLst/>
                        </a:rPr>
                        <a:t>4→x1≥0</a:t>
                      </a:r>
                      <a:endParaRPr lang="en-US"/>
                    </a:p>
                  </a:txBody>
                  <a:tcPr marL="38100" marR="38100" marT="38100" marB="38100" anchor="ctr"/>
                </a:tc>
                <a:tc>
                  <a:txBody>
                    <a:bodyPr/>
                    <a:lstStyle/>
                    <a:p>
                      <a:pPr algn="ctr"/>
                      <a:r>
                        <a:rPr lang="en-US" dirty="0">
                          <a:effectLst/>
                        </a:rPr>
                        <a:t>40(0)+80(10)=800</a:t>
                      </a:r>
                      <a:endParaRPr lang="en-US" dirty="0"/>
                    </a:p>
                  </a:txBody>
                  <a:tcPr marL="38100" marR="38100" marT="38100" marB="38100" anchor="ctr"/>
                </a:tc>
              </a:tr>
            </a:tbl>
          </a:graphicData>
        </a:graphic>
      </p:graphicFrame>
      <p:sp>
        <p:nvSpPr>
          <p:cNvPr id="6" name="مستطيل 5"/>
          <p:cNvSpPr/>
          <p:nvPr/>
        </p:nvSpPr>
        <p:spPr>
          <a:xfrm>
            <a:off x="1040695" y="5646614"/>
            <a:ext cx="8100392" cy="1200329"/>
          </a:xfrm>
          <a:prstGeom prst="rect">
            <a:avLst/>
          </a:prstGeom>
        </p:spPr>
        <p:txBody>
          <a:bodyPr wrap="square">
            <a:spAutoFit/>
          </a:bodyPr>
          <a:lstStyle/>
          <a:p>
            <a:pPr algn="l"/>
            <a:r>
              <a:rPr lang="en-US" dirty="0">
                <a:solidFill>
                  <a:schemeClr val="accent1">
                    <a:lumMod val="75000"/>
                  </a:schemeClr>
                </a:solidFill>
              </a:rPr>
              <a:t>The maximum value of the objective function </a:t>
            </a:r>
            <a:r>
              <a:rPr lang="en-US" i="1" dirty="0">
                <a:solidFill>
                  <a:schemeClr val="accent1">
                    <a:lumMod val="75000"/>
                  </a:schemeClr>
                </a:solidFill>
              </a:rPr>
              <a:t>z</a:t>
            </a:r>
            <a:r>
              <a:rPr lang="en-US" dirty="0">
                <a:solidFill>
                  <a:schemeClr val="accent1">
                    <a:lumMod val="75000"/>
                  </a:schemeClr>
                </a:solidFill>
              </a:rPr>
              <a:t>=1160 occurs at the extreme point (9,10</a:t>
            </a:r>
            <a:r>
              <a:rPr lang="en-US" dirty="0" smtClean="0">
                <a:solidFill>
                  <a:schemeClr val="accent1">
                    <a:lumMod val="75000"/>
                  </a:schemeClr>
                </a:solidFill>
              </a:rPr>
              <a:t>).</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Hence, the optimal solution to the given LP problem is : </a:t>
            </a:r>
            <a:r>
              <a:rPr lang="en-US" i="1" dirty="0">
                <a:solidFill>
                  <a:schemeClr val="accent1">
                    <a:lumMod val="75000"/>
                  </a:schemeClr>
                </a:solidFill>
              </a:rPr>
              <a:t>x</a:t>
            </a:r>
            <a:r>
              <a:rPr lang="en-US" dirty="0">
                <a:solidFill>
                  <a:schemeClr val="accent1">
                    <a:lumMod val="75000"/>
                  </a:schemeClr>
                </a:solidFill>
              </a:rPr>
              <a:t>1=9,</a:t>
            </a:r>
            <a:r>
              <a:rPr lang="en-US" i="1" dirty="0">
                <a:solidFill>
                  <a:schemeClr val="accent1">
                    <a:lumMod val="75000"/>
                  </a:schemeClr>
                </a:solidFill>
              </a:rPr>
              <a:t>x</a:t>
            </a:r>
            <a:r>
              <a:rPr lang="en-US" dirty="0">
                <a:solidFill>
                  <a:schemeClr val="accent1">
                    <a:lumMod val="75000"/>
                  </a:schemeClr>
                </a:solidFill>
              </a:rPr>
              <a:t>2=10 and max </a:t>
            </a:r>
            <a:r>
              <a:rPr lang="en-US" i="1" dirty="0">
                <a:solidFill>
                  <a:schemeClr val="accent1">
                    <a:lumMod val="75000"/>
                  </a:schemeClr>
                </a:solidFill>
              </a:rPr>
              <a:t>z</a:t>
            </a:r>
            <a:r>
              <a:rPr lang="en-US" dirty="0">
                <a:solidFill>
                  <a:schemeClr val="accent1">
                    <a:lumMod val="75000"/>
                  </a:schemeClr>
                </a:solidFill>
              </a:rPr>
              <a:t>=1160.</a:t>
            </a:r>
          </a:p>
        </p:txBody>
      </p:sp>
    </p:spTree>
    <p:extLst>
      <p:ext uri="{BB962C8B-B14F-4D97-AF65-F5344CB8AC3E}">
        <p14:creationId xmlns:p14="http://schemas.microsoft.com/office/powerpoint/2010/main" val="2386189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انقلاب">
  <a:themeElements>
    <a:clrScheme name="انقلاب">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انقلاب">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انقلاب">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139</TotalTime>
  <Words>482</Words>
  <Application>Microsoft Office PowerPoint</Application>
  <PresentationFormat>عرض على الشاشة (3:4)‏</PresentationFormat>
  <Paragraphs>108</Paragraphs>
  <Slides>12</Slides>
  <Notes>0</Notes>
  <HiddenSlides>0</HiddenSlides>
  <MMClips>0</MMClips>
  <ScaleCrop>false</ScaleCrop>
  <HeadingPairs>
    <vt:vector size="4" baseType="variant">
      <vt:variant>
        <vt:lpstr>نسق</vt:lpstr>
      </vt:variant>
      <vt:variant>
        <vt:i4>1</vt:i4>
      </vt:variant>
      <vt:variant>
        <vt:lpstr>عناوين الشرائح</vt:lpstr>
      </vt:variant>
      <vt:variant>
        <vt:i4>12</vt:i4>
      </vt:variant>
    </vt:vector>
  </HeadingPairs>
  <TitlesOfParts>
    <vt:vector size="13" baseType="lpstr">
      <vt:lpstr>انقلاب</vt:lpstr>
      <vt:lpstr>Operation Research for IT</vt:lpstr>
      <vt:lpstr>1. Algorithm &amp; Example </vt:lpstr>
      <vt:lpstr>Step-2: </vt:lpstr>
      <vt:lpstr>Step-3:</vt:lpstr>
      <vt:lpstr>Example-1</vt:lpstr>
      <vt:lpstr>عرض تقديمي في PowerPoint</vt:lpstr>
      <vt:lpstr>عرض تقديمي في PowerPoint</vt:lpstr>
      <vt:lpstr>عرض تقديمي في PowerPoint</vt:lpstr>
      <vt:lpstr>The value of the objective function at each of these extreme points is as follows:</vt:lpstr>
      <vt:lpstr>the code is in graphical method solution</vt:lpstr>
      <vt:lpstr>Count </vt:lpstr>
      <vt:lpstr>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research of IT</dc:title>
  <dc:creator>pc</dc:creator>
  <cp:lastModifiedBy>pc</cp:lastModifiedBy>
  <cp:revision>11</cp:revision>
  <dcterms:created xsi:type="dcterms:W3CDTF">2020-12-09T10:02:22Z</dcterms:created>
  <dcterms:modified xsi:type="dcterms:W3CDTF">2020-12-10T11:43:08Z</dcterms:modified>
</cp:coreProperties>
</file>