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65" r:id="rId9"/>
    <p:sldId id="272" r:id="rId10"/>
    <p:sldId id="273" r:id="rId11"/>
    <p:sldId id="269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197" y="4382288"/>
            <a:ext cx="4941771" cy="112220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CND 121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Introduction to Silicon Process and VLSI.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4-bit Full Adder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5A54-A09B-7F82-ABAF-991DC0B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  <a:br>
              <a:rPr lang="en-US" dirty="0"/>
            </a:br>
            <a:r>
              <a:rPr lang="en-US" dirty="0"/>
              <a:t>(one block)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2F123-EAF1-3A12-923A-FEE16AB4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BE28E-A872-F95E-A9E5-45FB7AC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number and symbols on a white background&#10;&#10;Description automatically generated">
            <a:extLst>
              <a:ext uri="{FF2B5EF4-FFF2-40B4-BE49-F238E27FC236}">
                <a16:creationId xmlns:a16="http://schemas.microsoft.com/office/drawing/2014/main" id="{C8E8B3C8-42A0-980D-07F2-4341ADFA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22" y="2365074"/>
            <a:ext cx="10469785" cy="21278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95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3B7-9EC7-6169-6877-65092A1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  <a:br>
              <a:rPr lang="en-US" dirty="0"/>
            </a:br>
            <a:r>
              <a:rPr lang="en-US" dirty="0"/>
              <a:t>(all the system)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5817-A29D-C5BA-036C-63A80ED2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DC78E-ECAC-F18B-DE99-ABDE592F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black text with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DDCA9274-EC95-8AE5-BC75-655752CF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" y="1827324"/>
            <a:ext cx="11364864" cy="25568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2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793B-9742-90E2-8F99-26DD1737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79" y="1555531"/>
            <a:ext cx="3855655" cy="1228547"/>
          </a:xfrm>
        </p:spPr>
        <p:txBody>
          <a:bodyPr/>
          <a:lstStyle/>
          <a:p>
            <a:r>
              <a:rPr lang="en-US" dirty="0"/>
              <a:t>VERILOG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4E325-4798-91EA-73F6-EB3334B0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97CA4-1F9B-101A-F09A-37C36A65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ABCBB0-8610-09E1-3477-876F945D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05" y="965073"/>
            <a:ext cx="6255071" cy="49278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4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F80C-EA32-4FA9-B3AC-9683D94A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93" y="651641"/>
            <a:ext cx="3109421" cy="1671639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Test Bench.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DCBB5-C515-1842-F7CB-B96096B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845" y="6504851"/>
            <a:ext cx="3054240" cy="21662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EED-578C-95D0-93BD-62A91D8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4CCFB6-F66E-FA89-BDC6-CE56C5EC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02" y="353149"/>
            <a:ext cx="5156465" cy="58994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3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7045-21EC-5D10-C83A-BA1732E9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2" y="557048"/>
            <a:ext cx="4917200" cy="158755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RTL Schematic Output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42DC6-70AA-C89B-EF53-1E00D6E8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1657" y="6356350"/>
            <a:ext cx="2543175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7A9C-95A3-CFA4-D513-ECCC06B5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0CB3147D-7054-17C2-BB52-03083EF9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53" y="1631755"/>
            <a:ext cx="6681310" cy="360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2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F871-3024-8339-999F-D47DA66D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17" y="874315"/>
            <a:ext cx="5127407" cy="190976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Output of the Test Bench simulation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2C7AE-6F3E-429C-473C-5C422D42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922C-8072-E59B-E190-DE94FAA5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A6A8443-3258-1B62-5374-1EDD4410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8" y="2638147"/>
            <a:ext cx="7979864" cy="26800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54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ACDC125-3A73-0A2A-A218-E9A8857D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302" y="3436699"/>
            <a:ext cx="2317707" cy="343061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AHMED SALAH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E34DCC-0789-4B21-A328-FF554B1B07B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469072" y="3428999"/>
            <a:ext cx="2330816" cy="343061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Ismail Mohamed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E61D8451-7E4E-E21E-9BC4-715BA285F37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31143" y="3429000"/>
            <a:ext cx="2317707" cy="343061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MOHAMED YOUSEF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ECC21A5-D8C9-B0A9-AD82-48793CC0037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11360" y="3436699"/>
            <a:ext cx="2317706" cy="343061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Omar Hussein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1421" y="6173787"/>
            <a:ext cx="2661557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 Adder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Blocks and gate level</a:t>
            </a:r>
          </a:p>
          <a:p>
            <a:r>
              <a:rPr lang="en-US" dirty="0"/>
              <a:t>Schematic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Power Dissipation</a:t>
            </a:r>
          </a:p>
          <a:p>
            <a:r>
              <a:rPr lang="en-US" dirty="0"/>
              <a:t>RTL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5933" y="3429000"/>
            <a:ext cx="5111750" cy="1525588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 4-bit full adder consists of four single-bit full adders connected in series. Each single-bit full adder has three inputs (A, B, and Cin) and two outputs </a:t>
            </a:r>
            <a:r>
              <a:rPr lang="en-US" sz="900" b="1" i="0" dirty="0">
                <a:solidFill>
                  <a:srgbClr val="374151"/>
                </a:solidFill>
                <a:effectLst/>
                <a:latin typeface="Söhne"/>
              </a:rPr>
              <a:t>(Sum and </a:t>
            </a:r>
            <a:r>
              <a:rPr lang="en-US" sz="900" b="1" i="0" dirty="0" err="1">
                <a:solidFill>
                  <a:srgbClr val="374151"/>
                </a:solidFill>
                <a:effectLst/>
                <a:latin typeface="Söhne"/>
              </a:rPr>
              <a:t>Cout</a:t>
            </a:r>
            <a:r>
              <a:rPr lang="en-US" sz="900" b="1" i="0" dirty="0">
                <a:solidFill>
                  <a:srgbClr val="374151"/>
                </a:solidFill>
                <a:effectLst/>
                <a:latin typeface="Söhne"/>
              </a:rPr>
              <a:t>). </a:t>
            </a:r>
          </a:p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Each single-bit full adder computes the sum (S) and carry out (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Cout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) based on the inputs A, B, and the carry in (Cin). The carry out (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Cout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) of each full adder becomes the carry in (Cin) for the next full adder. The final sum bits are represented by Sum3, Sum2, Sum1, Sum0, and the final carry out is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Cout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1600" b="1" dirty="0"/>
              <a:t>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0959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Blocks and gate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rmAutofit/>
          </a:bodyPr>
          <a:lstStyle/>
          <a:p>
            <a:r>
              <a:rPr lang="en-US" dirty="0"/>
              <a:t>Blocks</a:t>
            </a:r>
          </a:p>
        </p:txBody>
      </p:sp>
      <p:pic>
        <p:nvPicPr>
          <p:cNvPr id="5" name="Content Placeholder 4" descr="A diagram of a full adder&#10;&#10;Description automatically generated">
            <a:extLst>
              <a:ext uri="{FF2B5EF4-FFF2-40B4-BE49-F238E27FC236}">
                <a16:creationId xmlns:a16="http://schemas.microsoft.com/office/drawing/2014/main" id="{97156133-9DBF-F68F-F3A1-AE471DE35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3834607"/>
            <a:ext cx="6104501" cy="1899652"/>
          </a:xfr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B875CB-74D3-B220-51E7-3358D3F1A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67959" y="332981"/>
            <a:ext cx="3943627" cy="823912"/>
          </a:xfrm>
        </p:spPr>
        <p:txBody>
          <a:bodyPr/>
          <a:lstStyle/>
          <a:p>
            <a:r>
              <a:rPr lang="en-US" dirty="0"/>
              <a:t>gate level</a:t>
            </a:r>
          </a:p>
        </p:txBody>
      </p:sp>
      <p:pic>
        <p:nvPicPr>
          <p:cNvPr id="7" name="Content Placeholder 6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B3AE97D6-6613-81EB-E05C-586469CF4D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92899" y="1492470"/>
            <a:ext cx="4218687" cy="4869024"/>
          </a:xfrm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402F6A9D-4268-8D49-5872-BC6C6563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D7D8B2F2-B069-71FB-774C-663CC3B7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7B9A778-CAED-5562-8F5C-59210820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22" y="1220840"/>
            <a:ext cx="6369578" cy="48307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3" y="0"/>
            <a:ext cx="6696075" cy="2136476"/>
          </a:xfrm>
        </p:spPr>
        <p:txBody>
          <a:bodyPr/>
          <a:lstStyle/>
          <a:p>
            <a:r>
              <a:rPr lang="en-US" dirty="0"/>
              <a:t>OUR final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93" y="2995954"/>
            <a:ext cx="4138079" cy="18703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used four blocks of full adder which we did it as a symbol and used square wave source as an inputs from library of sources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used commend plot to see the outputs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6637" y="6477219"/>
            <a:ext cx="2543175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C0AA-DCE1-3750-6C2D-8E3C919B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2" y="203309"/>
            <a:ext cx="3310759" cy="1909763"/>
          </a:xfrm>
        </p:spPr>
        <p:txBody>
          <a:bodyPr/>
          <a:lstStyle/>
          <a:p>
            <a:r>
              <a:rPr lang="en-US" dirty="0"/>
              <a:t>Transistor level.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5217-604C-BADD-134C-C1016FD5D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63875"/>
            <a:ext cx="2974428" cy="3651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Schematic of 1-bit full adder we created a symbol and used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B4599-AC3B-97E7-86AE-429EFA9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6D6C-6D29-7FC0-3ADF-3065098D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1B11B339-DA62-407C-17E9-62BBC9AD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44" y="601489"/>
            <a:ext cx="7714839" cy="55722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147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C7B3-8E57-12F2-2F3B-40A32127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48" y="275826"/>
            <a:ext cx="6696075" cy="1909763"/>
          </a:xfrm>
        </p:spPr>
        <p:txBody>
          <a:bodyPr/>
          <a:lstStyle/>
          <a:p>
            <a:r>
              <a:rPr lang="en-US" dirty="0"/>
              <a:t>The wave form.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EDF0F-BC57-9899-6D64-B09495010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56" y="2798451"/>
            <a:ext cx="2710027" cy="77506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inputs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and c a square wave sources with different period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14D34-9426-9155-46FA-D8B2706E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E21DC-92ED-E754-3B0F-767BAEF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28E462-D226-5176-2380-BCCA3442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36" y="1075996"/>
            <a:ext cx="8274016" cy="47060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16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numbers for only one block.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DC880B57-85D0-C78C-293F-2CA2C3C4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33" y="1996966"/>
            <a:ext cx="6960441" cy="34486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3723-59B6-E165-01D4-EBF2F55E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all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4A3B4-53B2-D664-5B93-0436BCCA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0435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4-bit Full Adder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E011-BB42-8826-16A6-C3537DE9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4323756-512F-28C7-8151-7C8C9900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57" y="1690688"/>
            <a:ext cx="5989508" cy="38242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94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{4189E658-20D4-461A-924D-63AD676DC2FF}tf67328976_win32</Template>
  <TotalTime>108</TotalTime>
  <Words>344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Söhne</vt:lpstr>
      <vt:lpstr>Tenorite</vt:lpstr>
      <vt:lpstr>Office Theme</vt:lpstr>
      <vt:lpstr>CND 121 Introduction to Silicon Process and VLSI. 4-bit Full Adder</vt:lpstr>
      <vt:lpstr>AGENDA</vt:lpstr>
      <vt:lpstr>INTRODUCTION</vt:lpstr>
      <vt:lpstr>Blocks and gate level</vt:lpstr>
      <vt:lpstr>OUR final blocks</vt:lpstr>
      <vt:lpstr>Transistor level. </vt:lpstr>
      <vt:lpstr>The wave form.</vt:lpstr>
      <vt:lpstr>Some numbers for only one block.</vt:lpstr>
      <vt:lpstr>Numbers from all the system.</vt:lpstr>
      <vt:lpstr>Power Dissipation (one block)</vt:lpstr>
      <vt:lpstr>Power Dissipation (all the system)</vt:lpstr>
      <vt:lpstr>VERILOG CODE</vt:lpstr>
      <vt:lpstr>Test Bench. </vt:lpstr>
      <vt:lpstr>RTL Schematic Output </vt:lpstr>
      <vt:lpstr>Output of the Test Bench simulation </vt:lpstr>
      <vt:lpstr>MEET OUR TEAM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CND 121 Introduction to Silicon Process and VLSI. 4-bit Full Adder</dc:title>
  <dc:creator>mahmoud ahmed</dc:creator>
  <cp:lastModifiedBy>mahmoud ahmed</cp:lastModifiedBy>
  <cp:revision>7</cp:revision>
  <dcterms:created xsi:type="dcterms:W3CDTF">2023-12-20T20:51:47Z</dcterms:created>
  <dcterms:modified xsi:type="dcterms:W3CDTF">2023-12-20T22:40:09Z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