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2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9949E1-B0B6-416F-A951-70DCF21BCB66}" type="doc">
      <dgm:prSet loTypeId="urn:microsoft.com/office/officeart/2005/8/layout/cycle3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8A0EC585-005D-445E-AA3C-F6420FDD57A5}">
      <dgm:prSet/>
      <dgm:spPr/>
      <dgm:t>
        <a:bodyPr/>
        <a:lstStyle/>
        <a:p>
          <a:r>
            <a:rPr lang="en-US"/>
            <a:t>- Analysis of AdventureWorks sales data</a:t>
          </a:r>
        </a:p>
      </dgm:t>
    </dgm:pt>
    <dgm:pt modelId="{CBF80FDF-02C8-440A-8AEC-160587D4C1C7}" type="parTrans" cxnId="{3B4FACDD-056D-4071-8B27-7E9A079123E7}">
      <dgm:prSet/>
      <dgm:spPr/>
      <dgm:t>
        <a:bodyPr/>
        <a:lstStyle/>
        <a:p>
          <a:endParaRPr lang="en-US"/>
        </a:p>
      </dgm:t>
    </dgm:pt>
    <dgm:pt modelId="{DB75C895-7D44-481C-891F-B9569884C97A}" type="sibTrans" cxnId="{3B4FACDD-056D-4071-8B27-7E9A079123E7}">
      <dgm:prSet/>
      <dgm:spPr/>
      <dgm:t>
        <a:bodyPr/>
        <a:lstStyle/>
        <a:p>
          <a:endParaRPr lang="en-US"/>
        </a:p>
      </dgm:t>
    </dgm:pt>
    <dgm:pt modelId="{4DA6A81A-E8F8-49F9-8582-AF459E3B6933}">
      <dgm:prSet/>
      <dgm:spPr/>
      <dgm:t>
        <a:bodyPr/>
        <a:lstStyle/>
        <a:p>
          <a:r>
            <a:rPr lang="en-US"/>
            <a:t>- Data extraction from SQL Server</a:t>
          </a:r>
        </a:p>
      </dgm:t>
    </dgm:pt>
    <dgm:pt modelId="{AAFFA3EA-4734-4A8C-8E3F-FE301D8D5356}" type="parTrans" cxnId="{8FEDD5C2-0777-4C85-B5CA-29EDE9FEB446}">
      <dgm:prSet/>
      <dgm:spPr/>
      <dgm:t>
        <a:bodyPr/>
        <a:lstStyle/>
        <a:p>
          <a:endParaRPr lang="en-US"/>
        </a:p>
      </dgm:t>
    </dgm:pt>
    <dgm:pt modelId="{9359E1A9-4A9E-4CFD-B264-15FEC67F87BF}" type="sibTrans" cxnId="{8FEDD5C2-0777-4C85-B5CA-29EDE9FEB446}">
      <dgm:prSet/>
      <dgm:spPr/>
      <dgm:t>
        <a:bodyPr/>
        <a:lstStyle/>
        <a:p>
          <a:endParaRPr lang="en-US"/>
        </a:p>
      </dgm:t>
    </dgm:pt>
    <dgm:pt modelId="{8845A948-4628-447F-A5DC-80365EC674F5}">
      <dgm:prSet/>
      <dgm:spPr/>
      <dgm:t>
        <a:bodyPr/>
        <a:lstStyle/>
        <a:p>
          <a:r>
            <a:rPr lang="en-US"/>
            <a:t>- Data cleaning and preprocessing</a:t>
          </a:r>
        </a:p>
      </dgm:t>
    </dgm:pt>
    <dgm:pt modelId="{64604CB5-E3DD-4950-A0A2-101D2DE20B14}" type="parTrans" cxnId="{C383FBE9-96DA-4CC0-9E99-53F5A8E85812}">
      <dgm:prSet/>
      <dgm:spPr/>
      <dgm:t>
        <a:bodyPr/>
        <a:lstStyle/>
        <a:p>
          <a:endParaRPr lang="en-US"/>
        </a:p>
      </dgm:t>
    </dgm:pt>
    <dgm:pt modelId="{D67C37FF-2424-49D4-9015-D5F4B8B63F52}" type="sibTrans" cxnId="{C383FBE9-96DA-4CC0-9E99-53F5A8E85812}">
      <dgm:prSet/>
      <dgm:spPr/>
      <dgm:t>
        <a:bodyPr/>
        <a:lstStyle/>
        <a:p>
          <a:endParaRPr lang="en-US"/>
        </a:p>
      </dgm:t>
    </dgm:pt>
    <dgm:pt modelId="{F7ECFEC5-5FD8-42C9-AE6B-1E3856D9DB84}">
      <dgm:prSet/>
      <dgm:spPr/>
      <dgm:t>
        <a:bodyPr/>
        <a:lstStyle/>
        <a:p>
          <a:r>
            <a:rPr lang="en-US"/>
            <a:t>- Exploratory data analysis</a:t>
          </a:r>
        </a:p>
      </dgm:t>
    </dgm:pt>
    <dgm:pt modelId="{02ACFE41-A976-4D7C-8DA1-2947B230B1FB}" type="parTrans" cxnId="{80E28A19-4FB2-49D9-AD46-EB2F63AAD94E}">
      <dgm:prSet/>
      <dgm:spPr/>
      <dgm:t>
        <a:bodyPr/>
        <a:lstStyle/>
        <a:p>
          <a:endParaRPr lang="en-US"/>
        </a:p>
      </dgm:t>
    </dgm:pt>
    <dgm:pt modelId="{046F6B7C-6D23-407B-9467-7DC31840E21E}" type="sibTrans" cxnId="{80E28A19-4FB2-49D9-AD46-EB2F63AAD94E}">
      <dgm:prSet/>
      <dgm:spPr/>
      <dgm:t>
        <a:bodyPr/>
        <a:lstStyle/>
        <a:p>
          <a:endParaRPr lang="en-US"/>
        </a:p>
      </dgm:t>
    </dgm:pt>
    <dgm:pt modelId="{F3360921-8B28-4211-8815-0E53DEC2248D}">
      <dgm:prSet/>
      <dgm:spPr/>
      <dgm:t>
        <a:bodyPr/>
        <a:lstStyle/>
        <a:p>
          <a:r>
            <a:rPr lang="en-US"/>
            <a:t>- Visualization of key metrics</a:t>
          </a:r>
        </a:p>
      </dgm:t>
    </dgm:pt>
    <dgm:pt modelId="{D4881A75-09F8-4BC3-80F4-63C0DE99BAD1}" type="parTrans" cxnId="{99D3239D-C81B-4A20-A3B4-2430924865E7}">
      <dgm:prSet/>
      <dgm:spPr/>
      <dgm:t>
        <a:bodyPr/>
        <a:lstStyle/>
        <a:p>
          <a:endParaRPr lang="en-US"/>
        </a:p>
      </dgm:t>
    </dgm:pt>
    <dgm:pt modelId="{84795655-3EDF-4C95-903A-C6E01E861627}" type="sibTrans" cxnId="{99D3239D-C81B-4A20-A3B4-2430924865E7}">
      <dgm:prSet/>
      <dgm:spPr/>
      <dgm:t>
        <a:bodyPr/>
        <a:lstStyle/>
        <a:p>
          <a:endParaRPr lang="en-US"/>
        </a:p>
      </dgm:t>
    </dgm:pt>
    <dgm:pt modelId="{FC91E361-0B30-4430-B894-E893E9D72718}">
      <dgm:prSet/>
      <dgm:spPr/>
      <dgm:t>
        <a:bodyPr/>
        <a:lstStyle/>
        <a:p>
          <a:r>
            <a:rPr lang="en-US"/>
            <a:t>Technologies used:</a:t>
          </a:r>
        </a:p>
      </dgm:t>
    </dgm:pt>
    <dgm:pt modelId="{BD015787-3046-42DF-BAF9-429AC778E7A2}" type="parTrans" cxnId="{4806E2B3-E3F4-4C43-87A1-5F1B5B982D24}">
      <dgm:prSet/>
      <dgm:spPr/>
      <dgm:t>
        <a:bodyPr/>
        <a:lstStyle/>
        <a:p>
          <a:endParaRPr lang="en-US"/>
        </a:p>
      </dgm:t>
    </dgm:pt>
    <dgm:pt modelId="{1D2A7707-9EB2-40AC-8CC4-F45A09AAE0D3}" type="sibTrans" cxnId="{4806E2B3-E3F4-4C43-87A1-5F1B5B982D24}">
      <dgm:prSet/>
      <dgm:spPr/>
      <dgm:t>
        <a:bodyPr/>
        <a:lstStyle/>
        <a:p>
          <a:endParaRPr lang="en-US"/>
        </a:p>
      </dgm:t>
    </dgm:pt>
    <dgm:pt modelId="{618B88B3-7EBD-49A5-92F3-11E2D9D2EF66}">
      <dgm:prSet/>
      <dgm:spPr/>
      <dgm:t>
        <a:bodyPr/>
        <a:lstStyle/>
        <a:p>
          <a:r>
            <a:rPr lang="en-US"/>
            <a:t>• Python (pyodbc, pandas, matplotlib, seaborn)</a:t>
          </a:r>
        </a:p>
      </dgm:t>
    </dgm:pt>
    <dgm:pt modelId="{892BA32A-2F09-4FEB-97B2-01BD64D0B2A0}" type="parTrans" cxnId="{46475EA7-FA17-466B-B06A-24BE32B00767}">
      <dgm:prSet/>
      <dgm:spPr/>
      <dgm:t>
        <a:bodyPr/>
        <a:lstStyle/>
        <a:p>
          <a:endParaRPr lang="en-US"/>
        </a:p>
      </dgm:t>
    </dgm:pt>
    <dgm:pt modelId="{249FE311-0947-49DB-BE86-097751BB2E23}" type="sibTrans" cxnId="{46475EA7-FA17-466B-B06A-24BE32B00767}">
      <dgm:prSet/>
      <dgm:spPr/>
      <dgm:t>
        <a:bodyPr/>
        <a:lstStyle/>
        <a:p>
          <a:endParaRPr lang="en-US"/>
        </a:p>
      </dgm:t>
    </dgm:pt>
    <dgm:pt modelId="{76BE4D10-F33E-4B68-AD12-634E56CF09CE}">
      <dgm:prSet/>
      <dgm:spPr/>
      <dgm:t>
        <a:bodyPr/>
        <a:lstStyle/>
        <a:p>
          <a:r>
            <a:rPr lang="en-US"/>
            <a:t>• SQL Server</a:t>
          </a:r>
        </a:p>
      </dgm:t>
    </dgm:pt>
    <dgm:pt modelId="{7BA20CF0-4DB0-4BD8-9463-A213F4C0A777}" type="parTrans" cxnId="{2BE98322-18BA-462C-B4FF-349D7B47D1AE}">
      <dgm:prSet/>
      <dgm:spPr/>
      <dgm:t>
        <a:bodyPr/>
        <a:lstStyle/>
        <a:p>
          <a:endParaRPr lang="en-US"/>
        </a:p>
      </dgm:t>
    </dgm:pt>
    <dgm:pt modelId="{64D52B5D-5F0D-48F5-9601-B904288B80FE}" type="sibTrans" cxnId="{2BE98322-18BA-462C-B4FF-349D7B47D1AE}">
      <dgm:prSet/>
      <dgm:spPr/>
      <dgm:t>
        <a:bodyPr/>
        <a:lstStyle/>
        <a:p>
          <a:endParaRPr lang="en-US"/>
        </a:p>
      </dgm:t>
    </dgm:pt>
    <dgm:pt modelId="{D4BB83DC-EA88-48FF-8111-BDB3EDF8B82D}">
      <dgm:prSet/>
      <dgm:spPr/>
      <dgm:t>
        <a:bodyPr/>
        <a:lstStyle/>
        <a:p>
          <a:r>
            <a:rPr lang="en-US"/>
            <a:t>• AdventureWorks2019 database</a:t>
          </a:r>
        </a:p>
      </dgm:t>
    </dgm:pt>
    <dgm:pt modelId="{2491549D-2CFB-486A-9FA8-F690D7E0DA32}" type="parTrans" cxnId="{8F33705C-E487-4945-B42F-73DEF1636F46}">
      <dgm:prSet/>
      <dgm:spPr/>
      <dgm:t>
        <a:bodyPr/>
        <a:lstStyle/>
        <a:p>
          <a:endParaRPr lang="en-US"/>
        </a:p>
      </dgm:t>
    </dgm:pt>
    <dgm:pt modelId="{97EC3116-F6D0-49D5-B037-9DF060ABC093}" type="sibTrans" cxnId="{8F33705C-E487-4945-B42F-73DEF1636F46}">
      <dgm:prSet/>
      <dgm:spPr/>
      <dgm:t>
        <a:bodyPr/>
        <a:lstStyle/>
        <a:p>
          <a:endParaRPr lang="en-US"/>
        </a:p>
      </dgm:t>
    </dgm:pt>
    <dgm:pt modelId="{9A694109-E49E-43C8-8FA8-ECBAE406FAF6}" type="pres">
      <dgm:prSet presAssocID="{519949E1-B0B6-416F-A951-70DCF21BCB66}" presName="Name0" presStyleCnt="0">
        <dgm:presLayoutVars>
          <dgm:dir/>
          <dgm:resizeHandles val="exact"/>
        </dgm:presLayoutVars>
      </dgm:prSet>
      <dgm:spPr/>
    </dgm:pt>
    <dgm:pt modelId="{08406D85-DF4F-497B-8421-CCB933D3BB86}" type="pres">
      <dgm:prSet presAssocID="{519949E1-B0B6-416F-A951-70DCF21BCB66}" presName="cycle" presStyleCnt="0"/>
      <dgm:spPr/>
    </dgm:pt>
    <dgm:pt modelId="{D670D63B-5374-4FC9-80B4-E8A708B05A02}" type="pres">
      <dgm:prSet presAssocID="{8A0EC585-005D-445E-AA3C-F6420FDD57A5}" presName="nodeFirstNode" presStyleLbl="node1" presStyleIdx="0" presStyleCnt="9">
        <dgm:presLayoutVars>
          <dgm:bulletEnabled val="1"/>
        </dgm:presLayoutVars>
      </dgm:prSet>
      <dgm:spPr/>
    </dgm:pt>
    <dgm:pt modelId="{D59B9E78-DF93-42F7-BF1A-335C1C750CBA}" type="pres">
      <dgm:prSet presAssocID="{DB75C895-7D44-481C-891F-B9569884C97A}" presName="sibTransFirstNode" presStyleLbl="bgShp" presStyleIdx="0" presStyleCnt="1"/>
      <dgm:spPr/>
    </dgm:pt>
    <dgm:pt modelId="{33BFFC39-9CAF-49F1-B1B9-26501EB8359E}" type="pres">
      <dgm:prSet presAssocID="{4DA6A81A-E8F8-49F9-8582-AF459E3B6933}" presName="nodeFollowingNodes" presStyleLbl="node1" presStyleIdx="1" presStyleCnt="9">
        <dgm:presLayoutVars>
          <dgm:bulletEnabled val="1"/>
        </dgm:presLayoutVars>
      </dgm:prSet>
      <dgm:spPr/>
    </dgm:pt>
    <dgm:pt modelId="{F655B009-3098-451A-9D7E-95ADF531D50F}" type="pres">
      <dgm:prSet presAssocID="{8845A948-4628-447F-A5DC-80365EC674F5}" presName="nodeFollowingNodes" presStyleLbl="node1" presStyleIdx="2" presStyleCnt="9">
        <dgm:presLayoutVars>
          <dgm:bulletEnabled val="1"/>
        </dgm:presLayoutVars>
      </dgm:prSet>
      <dgm:spPr/>
    </dgm:pt>
    <dgm:pt modelId="{88DA02AB-0D7B-456E-A7AB-6D0CEF7E0065}" type="pres">
      <dgm:prSet presAssocID="{F7ECFEC5-5FD8-42C9-AE6B-1E3856D9DB84}" presName="nodeFollowingNodes" presStyleLbl="node1" presStyleIdx="3" presStyleCnt="9">
        <dgm:presLayoutVars>
          <dgm:bulletEnabled val="1"/>
        </dgm:presLayoutVars>
      </dgm:prSet>
      <dgm:spPr/>
    </dgm:pt>
    <dgm:pt modelId="{610B0E8D-0860-43E1-92AC-437A18776634}" type="pres">
      <dgm:prSet presAssocID="{F3360921-8B28-4211-8815-0E53DEC2248D}" presName="nodeFollowingNodes" presStyleLbl="node1" presStyleIdx="4" presStyleCnt="9">
        <dgm:presLayoutVars>
          <dgm:bulletEnabled val="1"/>
        </dgm:presLayoutVars>
      </dgm:prSet>
      <dgm:spPr/>
    </dgm:pt>
    <dgm:pt modelId="{E8318360-25CC-4F93-AADB-264DC3171E95}" type="pres">
      <dgm:prSet presAssocID="{FC91E361-0B30-4430-B894-E893E9D72718}" presName="nodeFollowingNodes" presStyleLbl="node1" presStyleIdx="5" presStyleCnt="9">
        <dgm:presLayoutVars>
          <dgm:bulletEnabled val="1"/>
        </dgm:presLayoutVars>
      </dgm:prSet>
      <dgm:spPr/>
    </dgm:pt>
    <dgm:pt modelId="{148EABF6-3C0B-431C-9AF8-1BD0647DDF5E}" type="pres">
      <dgm:prSet presAssocID="{618B88B3-7EBD-49A5-92F3-11E2D9D2EF66}" presName="nodeFollowingNodes" presStyleLbl="node1" presStyleIdx="6" presStyleCnt="9">
        <dgm:presLayoutVars>
          <dgm:bulletEnabled val="1"/>
        </dgm:presLayoutVars>
      </dgm:prSet>
      <dgm:spPr/>
    </dgm:pt>
    <dgm:pt modelId="{75A7933B-CBE6-4487-A118-F8EA4BC0442A}" type="pres">
      <dgm:prSet presAssocID="{76BE4D10-F33E-4B68-AD12-634E56CF09CE}" presName="nodeFollowingNodes" presStyleLbl="node1" presStyleIdx="7" presStyleCnt="9">
        <dgm:presLayoutVars>
          <dgm:bulletEnabled val="1"/>
        </dgm:presLayoutVars>
      </dgm:prSet>
      <dgm:spPr/>
    </dgm:pt>
    <dgm:pt modelId="{866272A5-A91A-4C53-842B-A32C7D60B8A0}" type="pres">
      <dgm:prSet presAssocID="{D4BB83DC-EA88-48FF-8111-BDB3EDF8B82D}" presName="nodeFollowingNodes" presStyleLbl="node1" presStyleIdx="8" presStyleCnt="9">
        <dgm:presLayoutVars>
          <dgm:bulletEnabled val="1"/>
        </dgm:presLayoutVars>
      </dgm:prSet>
      <dgm:spPr/>
    </dgm:pt>
  </dgm:ptLst>
  <dgm:cxnLst>
    <dgm:cxn modelId="{1713F60B-D6A2-4AB6-8C4A-CEF47FE97335}" type="presOf" srcId="{DB75C895-7D44-481C-891F-B9569884C97A}" destId="{D59B9E78-DF93-42F7-BF1A-335C1C750CBA}" srcOrd="0" destOrd="0" presId="urn:microsoft.com/office/officeart/2005/8/layout/cycle3"/>
    <dgm:cxn modelId="{80E28A19-4FB2-49D9-AD46-EB2F63AAD94E}" srcId="{519949E1-B0B6-416F-A951-70DCF21BCB66}" destId="{F7ECFEC5-5FD8-42C9-AE6B-1E3856D9DB84}" srcOrd="3" destOrd="0" parTransId="{02ACFE41-A976-4D7C-8DA1-2947B230B1FB}" sibTransId="{046F6B7C-6D23-407B-9467-7DC31840E21E}"/>
    <dgm:cxn modelId="{4E43941D-E7A1-4AEF-944A-C6DD2EBA5667}" type="presOf" srcId="{D4BB83DC-EA88-48FF-8111-BDB3EDF8B82D}" destId="{866272A5-A91A-4C53-842B-A32C7D60B8A0}" srcOrd="0" destOrd="0" presId="urn:microsoft.com/office/officeart/2005/8/layout/cycle3"/>
    <dgm:cxn modelId="{2BE98322-18BA-462C-B4FF-349D7B47D1AE}" srcId="{519949E1-B0B6-416F-A951-70DCF21BCB66}" destId="{76BE4D10-F33E-4B68-AD12-634E56CF09CE}" srcOrd="7" destOrd="0" parTransId="{7BA20CF0-4DB0-4BD8-9463-A213F4C0A777}" sibTransId="{64D52B5D-5F0D-48F5-9601-B904288B80FE}"/>
    <dgm:cxn modelId="{CAD99934-AE3E-4E80-BCEA-76095090FA7D}" type="presOf" srcId="{519949E1-B0B6-416F-A951-70DCF21BCB66}" destId="{9A694109-E49E-43C8-8FA8-ECBAE406FAF6}" srcOrd="0" destOrd="0" presId="urn:microsoft.com/office/officeart/2005/8/layout/cycle3"/>
    <dgm:cxn modelId="{C8297C3C-41C9-47E0-AE82-3B2DAF744418}" type="presOf" srcId="{F3360921-8B28-4211-8815-0E53DEC2248D}" destId="{610B0E8D-0860-43E1-92AC-437A18776634}" srcOrd="0" destOrd="0" presId="urn:microsoft.com/office/officeart/2005/8/layout/cycle3"/>
    <dgm:cxn modelId="{8F33705C-E487-4945-B42F-73DEF1636F46}" srcId="{519949E1-B0B6-416F-A951-70DCF21BCB66}" destId="{D4BB83DC-EA88-48FF-8111-BDB3EDF8B82D}" srcOrd="8" destOrd="0" parTransId="{2491549D-2CFB-486A-9FA8-F690D7E0DA32}" sibTransId="{97EC3116-F6D0-49D5-B037-9DF060ABC093}"/>
    <dgm:cxn modelId="{2DF18B6F-3012-42FF-8D28-E6AA8C605539}" type="presOf" srcId="{8845A948-4628-447F-A5DC-80365EC674F5}" destId="{F655B009-3098-451A-9D7E-95ADF531D50F}" srcOrd="0" destOrd="0" presId="urn:microsoft.com/office/officeart/2005/8/layout/cycle3"/>
    <dgm:cxn modelId="{0BB7A677-4DCA-4076-91F8-DD1EA2AC841A}" type="presOf" srcId="{4DA6A81A-E8F8-49F9-8582-AF459E3B6933}" destId="{33BFFC39-9CAF-49F1-B1B9-26501EB8359E}" srcOrd="0" destOrd="0" presId="urn:microsoft.com/office/officeart/2005/8/layout/cycle3"/>
    <dgm:cxn modelId="{58EC858C-0439-41B9-9B07-687964545AA8}" type="presOf" srcId="{8A0EC585-005D-445E-AA3C-F6420FDD57A5}" destId="{D670D63B-5374-4FC9-80B4-E8A708B05A02}" srcOrd="0" destOrd="0" presId="urn:microsoft.com/office/officeart/2005/8/layout/cycle3"/>
    <dgm:cxn modelId="{99D3239D-C81B-4A20-A3B4-2430924865E7}" srcId="{519949E1-B0B6-416F-A951-70DCF21BCB66}" destId="{F3360921-8B28-4211-8815-0E53DEC2248D}" srcOrd="4" destOrd="0" parTransId="{D4881A75-09F8-4BC3-80F4-63C0DE99BAD1}" sibTransId="{84795655-3EDF-4C95-903A-C6E01E861627}"/>
    <dgm:cxn modelId="{46475EA7-FA17-466B-B06A-24BE32B00767}" srcId="{519949E1-B0B6-416F-A951-70DCF21BCB66}" destId="{618B88B3-7EBD-49A5-92F3-11E2D9D2EF66}" srcOrd="6" destOrd="0" parTransId="{892BA32A-2F09-4FEB-97B2-01BD64D0B2A0}" sibTransId="{249FE311-0947-49DB-BE86-097751BB2E23}"/>
    <dgm:cxn modelId="{BD9D6EAA-EFCB-4ADB-B68F-D843454EE8B2}" type="presOf" srcId="{618B88B3-7EBD-49A5-92F3-11E2D9D2EF66}" destId="{148EABF6-3C0B-431C-9AF8-1BD0647DDF5E}" srcOrd="0" destOrd="0" presId="urn:microsoft.com/office/officeart/2005/8/layout/cycle3"/>
    <dgm:cxn modelId="{4806E2B3-E3F4-4C43-87A1-5F1B5B982D24}" srcId="{519949E1-B0B6-416F-A951-70DCF21BCB66}" destId="{FC91E361-0B30-4430-B894-E893E9D72718}" srcOrd="5" destOrd="0" parTransId="{BD015787-3046-42DF-BAF9-429AC778E7A2}" sibTransId="{1D2A7707-9EB2-40AC-8CC4-F45A09AAE0D3}"/>
    <dgm:cxn modelId="{8FEDD5C2-0777-4C85-B5CA-29EDE9FEB446}" srcId="{519949E1-B0B6-416F-A951-70DCF21BCB66}" destId="{4DA6A81A-E8F8-49F9-8582-AF459E3B6933}" srcOrd="1" destOrd="0" parTransId="{AAFFA3EA-4734-4A8C-8E3F-FE301D8D5356}" sibTransId="{9359E1A9-4A9E-4CFD-B264-15FEC67F87BF}"/>
    <dgm:cxn modelId="{5CA2CDCC-8209-4D85-BEF4-AAB0198EA406}" type="presOf" srcId="{F7ECFEC5-5FD8-42C9-AE6B-1E3856D9DB84}" destId="{88DA02AB-0D7B-456E-A7AB-6D0CEF7E0065}" srcOrd="0" destOrd="0" presId="urn:microsoft.com/office/officeart/2005/8/layout/cycle3"/>
    <dgm:cxn modelId="{3B4FACDD-056D-4071-8B27-7E9A079123E7}" srcId="{519949E1-B0B6-416F-A951-70DCF21BCB66}" destId="{8A0EC585-005D-445E-AA3C-F6420FDD57A5}" srcOrd="0" destOrd="0" parTransId="{CBF80FDF-02C8-440A-8AEC-160587D4C1C7}" sibTransId="{DB75C895-7D44-481C-891F-B9569884C97A}"/>
    <dgm:cxn modelId="{8C72CBE5-9A31-4C01-A151-CB5DECF5FB39}" type="presOf" srcId="{76BE4D10-F33E-4B68-AD12-634E56CF09CE}" destId="{75A7933B-CBE6-4487-A118-F8EA4BC0442A}" srcOrd="0" destOrd="0" presId="urn:microsoft.com/office/officeart/2005/8/layout/cycle3"/>
    <dgm:cxn modelId="{C383FBE9-96DA-4CC0-9E99-53F5A8E85812}" srcId="{519949E1-B0B6-416F-A951-70DCF21BCB66}" destId="{8845A948-4628-447F-A5DC-80365EC674F5}" srcOrd="2" destOrd="0" parTransId="{64604CB5-E3DD-4950-A0A2-101D2DE20B14}" sibTransId="{D67C37FF-2424-49D4-9015-D5F4B8B63F52}"/>
    <dgm:cxn modelId="{39654FEE-A450-4C81-B758-5A0F807309AE}" type="presOf" srcId="{FC91E361-0B30-4430-B894-E893E9D72718}" destId="{E8318360-25CC-4F93-AADB-264DC3171E95}" srcOrd="0" destOrd="0" presId="urn:microsoft.com/office/officeart/2005/8/layout/cycle3"/>
    <dgm:cxn modelId="{E7C0901D-9004-4441-86E8-81428A610D9E}" type="presParOf" srcId="{9A694109-E49E-43C8-8FA8-ECBAE406FAF6}" destId="{08406D85-DF4F-497B-8421-CCB933D3BB86}" srcOrd="0" destOrd="0" presId="urn:microsoft.com/office/officeart/2005/8/layout/cycle3"/>
    <dgm:cxn modelId="{31977CC7-AABF-4C4D-95D4-3B8C6103CE5F}" type="presParOf" srcId="{08406D85-DF4F-497B-8421-CCB933D3BB86}" destId="{D670D63B-5374-4FC9-80B4-E8A708B05A02}" srcOrd="0" destOrd="0" presId="urn:microsoft.com/office/officeart/2005/8/layout/cycle3"/>
    <dgm:cxn modelId="{3B0891DA-B20E-4070-95B1-EAEF9BB09BA0}" type="presParOf" srcId="{08406D85-DF4F-497B-8421-CCB933D3BB86}" destId="{D59B9E78-DF93-42F7-BF1A-335C1C750CBA}" srcOrd="1" destOrd="0" presId="urn:microsoft.com/office/officeart/2005/8/layout/cycle3"/>
    <dgm:cxn modelId="{B65D4E11-A184-48E2-A069-128E5AA95F48}" type="presParOf" srcId="{08406D85-DF4F-497B-8421-CCB933D3BB86}" destId="{33BFFC39-9CAF-49F1-B1B9-26501EB8359E}" srcOrd="2" destOrd="0" presId="urn:microsoft.com/office/officeart/2005/8/layout/cycle3"/>
    <dgm:cxn modelId="{E64621C5-DAF8-4FA6-B310-3B730012A875}" type="presParOf" srcId="{08406D85-DF4F-497B-8421-CCB933D3BB86}" destId="{F655B009-3098-451A-9D7E-95ADF531D50F}" srcOrd="3" destOrd="0" presId="urn:microsoft.com/office/officeart/2005/8/layout/cycle3"/>
    <dgm:cxn modelId="{8FDB8650-8EAA-4330-BA6C-4D9E1493644A}" type="presParOf" srcId="{08406D85-DF4F-497B-8421-CCB933D3BB86}" destId="{88DA02AB-0D7B-456E-A7AB-6D0CEF7E0065}" srcOrd="4" destOrd="0" presId="urn:microsoft.com/office/officeart/2005/8/layout/cycle3"/>
    <dgm:cxn modelId="{57E1B637-CE23-4322-82B3-75E480BA4845}" type="presParOf" srcId="{08406D85-DF4F-497B-8421-CCB933D3BB86}" destId="{610B0E8D-0860-43E1-92AC-437A18776634}" srcOrd="5" destOrd="0" presId="urn:microsoft.com/office/officeart/2005/8/layout/cycle3"/>
    <dgm:cxn modelId="{DF5A6E9C-19F2-4037-B23B-D05E243EE947}" type="presParOf" srcId="{08406D85-DF4F-497B-8421-CCB933D3BB86}" destId="{E8318360-25CC-4F93-AADB-264DC3171E95}" srcOrd="6" destOrd="0" presId="urn:microsoft.com/office/officeart/2005/8/layout/cycle3"/>
    <dgm:cxn modelId="{A3679C8F-B873-482D-A29B-230FCEF00E9E}" type="presParOf" srcId="{08406D85-DF4F-497B-8421-CCB933D3BB86}" destId="{148EABF6-3C0B-431C-9AF8-1BD0647DDF5E}" srcOrd="7" destOrd="0" presId="urn:microsoft.com/office/officeart/2005/8/layout/cycle3"/>
    <dgm:cxn modelId="{3842424C-9EFB-45AA-99AD-F7992A9F9468}" type="presParOf" srcId="{08406D85-DF4F-497B-8421-CCB933D3BB86}" destId="{75A7933B-CBE6-4487-A118-F8EA4BC0442A}" srcOrd="8" destOrd="0" presId="urn:microsoft.com/office/officeart/2005/8/layout/cycle3"/>
    <dgm:cxn modelId="{37F33535-EC03-4236-BB51-68C3420EE0C2}" type="presParOf" srcId="{08406D85-DF4F-497B-8421-CCB933D3BB86}" destId="{866272A5-A91A-4C53-842B-A32C7D60B8A0}" srcOrd="9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B9E78-DF93-42F7-BF1A-335C1C750CBA}">
      <dsp:nvSpPr>
        <dsp:cNvPr id="0" name=""/>
        <dsp:cNvSpPr/>
      </dsp:nvSpPr>
      <dsp:spPr>
        <a:xfrm>
          <a:off x="1211112" y="-49167"/>
          <a:ext cx="4594854" cy="4594854"/>
        </a:xfrm>
        <a:prstGeom prst="circularArrow">
          <a:avLst>
            <a:gd name="adj1" fmla="val 5544"/>
            <a:gd name="adj2" fmla="val 330680"/>
            <a:gd name="adj3" fmla="val 14766272"/>
            <a:gd name="adj4" fmla="val 16808124"/>
            <a:gd name="adj5" fmla="val 5757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70D63B-5374-4FC9-80B4-E8A708B05A02}">
      <dsp:nvSpPr>
        <dsp:cNvPr id="0" name=""/>
        <dsp:cNvSpPr/>
      </dsp:nvSpPr>
      <dsp:spPr>
        <a:xfrm>
          <a:off x="2921784" y="3380"/>
          <a:ext cx="1173510" cy="5867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- Analysis of AdventureWorks sales data</a:t>
          </a:r>
        </a:p>
      </dsp:txBody>
      <dsp:txXfrm>
        <a:off x="2950427" y="32023"/>
        <a:ext cx="1116224" cy="529469"/>
      </dsp:txXfrm>
    </dsp:sp>
    <dsp:sp modelId="{33BFFC39-9CAF-49F1-B1B9-26501EB8359E}">
      <dsp:nvSpPr>
        <dsp:cNvPr id="0" name=""/>
        <dsp:cNvSpPr/>
      </dsp:nvSpPr>
      <dsp:spPr>
        <a:xfrm>
          <a:off x="4181279" y="461798"/>
          <a:ext cx="1173510" cy="5867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- Data extraction from SQL Server</a:t>
          </a:r>
        </a:p>
      </dsp:txBody>
      <dsp:txXfrm>
        <a:off x="4209922" y="490441"/>
        <a:ext cx="1116224" cy="529469"/>
      </dsp:txXfrm>
    </dsp:sp>
    <dsp:sp modelId="{F655B009-3098-451A-9D7E-95ADF531D50F}">
      <dsp:nvSpPr>
        <dsp:cNvPr id="0" name=""/>
        <dsp:cNvSpPr/>
      </dsp:nvSpPr>
      <dsp:spPr>
        <a:xfrm>
          <a:off x="4851442" y="1622555"/>
          <a:ext cx="1173510" cy="5867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- Data cleaning and preprocessing</a:t>
          </a:r>
        </a:p>
      </dsp:txBody>
      <dsp:txXfrm>
        <a:off x="4880085" y="1651198"/>
        <a:ext cx="1116224" cy="529469"/>
      </dsp:txXfrm>
    </dsp:sp>
    <dsp:sp modelId="{88DA02AB-0D7B-456E-A7AB-6D0CEF7E0065}">
      <dsp:nvSpPr>
        <dsp:cNvPr id="0" name=""/>
        <dsp:cNvSpPr/>
      </dsp:nvSpPr>
      <dsp:spPr>
        <a:xfrm>
          <a:off x="4618697" y="2942519"/>
          <a:ext cx="1173510" cy="5867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- Exploratory data analysis</a:t>
          </a:r>
        </a:p>
      </dsp:txBody>
      <dsp:txXfrm>
        <a:off x="4647340" y="2971162"/>
        <a:ext cx="1116224" cy="529469"/>
      </dsp:txXfrm>
    </dsp:sp>
    <dsp:sp modelId="{610B0E8D-0860-43E1-92AC-437A18776634}">
      <dsp:nvSpPr>
        <dsp:cNvPr id="0" name=""/>
        <dsp:cNvSpPr/>
      </dsp:nvSpPr>
      <dsp:spPr>
        <a:xfrm>
          <a:off x="3591947" y="3804064"/>
          <a:ext cx="1173510" cy="586755"/>
        </a:xfrm>
        <a:prstGeom prst="round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- Visualization of key metrics</a:t>
          </a:r>
        </a:p>
      </dsp:txBody>
      <dsp:txXfrm>
        <a:off x="3620590" y="3832707"/>
        <a:ext cx="1116224" cy="529469"/>
      </dsp:txXfrm>
    </dsp:sp>
    <dsp:sp modelId="{E8318360-25CC-4F93-AADB-264DC3171E95}">
      <dsp:nvSpPr>
        <dsp:cNvPr id="0" name=""/>
        <dsp:cNvSpPr/>
      </dsp:nvSpPr>
      <dsp:spPr>
        <a:xfrm>
          <a:off x="2251621" y="3804064"/>
          <a:ext cx="1173510" cy="5867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Technologies used:</a:t>
          </a:r>
        </a:p>
      </dsp:txBody>
      <dsp:txXfrm>
        <a:off x="2280264" y="3832707"/>
        <a:ext cx="1116224" cy="529469"/>
      </dsp:txXfrm>
    </dsp:sp>
    <dsp:sp modelId="{148EABF6-3C0B-431C-9AF8-1BD0647DDF5E}">
      <dsp:nvSpPr>
        <dsp:cNvPr id="0" name=""/>
        <dsp:cNvSpPr/>
      </dsp:nvSpPr>
      <dsp:spPr>
        <a:xfrm>
          <a:off x="1224871" y="2942519"/>
          <a:ext cx="1173510" cy="586755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• Python (pyodbc, pandas, matplotlib, seaborn)</a:t>
          </a:r>
        </a:p>
      </dsp:txBody>
      <dsp:txXfrm>
        <a:off x="1253514" y="2971162"/>
        <a:ext cx="1116224" cy="529469"/>
      </dsp:txXfrm>
    </dsp:sp>
    <dsp:sp modelId="{75A7933B-CBE6-4487-A118-F8EA4BC0442A}">
      <dsp:nvSpPr>
        <dsp:cNvPr id="0" name=""/>
        <dsp:cNvSpPr/>
      </dsp:nvSpPr>
      <dsp:spPr>
        <a:xfrm>
          <a:off x="992126" y="1622555"/>
          <a:ext cx="1173510" cy="58675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• SQL Server</a:t>
          </a:r>
        </a:p>
      </dsp:txBody>
      <dsp:txXfrm>
        <a:off x="1020769" y="1651198"/>
        <a:ext cx="1116224" cy="529469"/>
      </dsp:txXfrm>
    </dsp:sp>
    <dsp:sp modelId="{866272A5-A91A-4C53-842B-A32C7D60B8A0}">
      <dsp:nvSpPr>
        <dsp:cNvPr id="0" name=""/>
        <dsp:cNvSpPr/>
      </dsp:nvSpPr>
      <dsp:spPr>
        <a:xfrm>
          <a:off x="1662289" y="461798"/>
          <a:ext cx="1173510" cy="5867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/>
            <a:t>• AdventureWorks2019 database</a:t>
          </a:r>
        </a:p>
      </dsp:txBody>
      <dsp:txXfrm>
        <a:off x="1690932" y="490441"/>
        <a:ext cx="1116224" cy="5294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5116529"/>
            <a:ext cx="7944130" cy="1000655"/>
          </a:xfrm>
        </p:spPr>
        <p:txBody>
          <a:bodyPr anchor="t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3200">
                <a:solidFill>
                  <a:schemeClr val="tx2"/>
                </a:solidFill>
              </a:rPr>
              <a:t>Sales Data Analysis - AdventureWorks Database</a:t>
            </a:r>
          </a:p>
        </p:txBody>
      </p:sp>
      <p:pic>
        <p:nvPicPr>
          <p:cNvPr id="12" name="Picture 11" descr="A logo for a telecommunications institute&#10;&#10;AI-generated content may be incorrect.">
            <a:extLst>
              <a:ext uri="{FF2B5EF4-FFF2-40B4-BE49-F238E27FC236}">
                <a16:creationId xmlns:a16="http://schemas.microsoft.com/office/drawing/2014/main" id="{28950086-5382-68F7-FD09-98392EAA67C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4117"/>
          <a:stretch>
            <a:fillRect/>
          </a:stretch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32" name="Freeform: Shape 31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3504" y="4580785"/>
            <a:ext cx="7062673" cy="484374"/>
          </a:xfrm>
        </p:spPr>
        <p:txBody>
          <a:bodyPr anchor="b">
            <a:normAutofit/>
          </a:bodyPr>
          <a:lstStyle/>
          <a:p>
            <a:pPr algn="l"/>
            <a:r>
              <a:rPr lang="en-US" sz="1700">
                <a:solidFill>
                  <a:schemeClr val="tx2"/>
                </a:solidFill>
              </a:rPr>
              <a:t>Exploratory Data Analysis with Python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Sales by Territory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46" y="1675227"/>
            <a:ext cx="7811907" cy="43941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Feature Correlations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46" y="1675227"/>
            <a:ext cx="7811907" cy="43941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4634771D-7DCC-47A9-D4F6-3B059B10E2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226" r="25280" b="-2"/>
          <a:stretch>
            <a:fillRect/>
          </a:stretch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r>
              <a:rPr lang="en-US" sz="1700"/>
              <a:t>1. Sales Distribution: Most orders fall in lower range</a:t>
            </a:r>
          </a:p>
          <a:p>
            <a:r>
              <a:rPr lang="en-US" sz="1700"/>
              <a:t>2. Yearly Trends: Clear patterns by year</a:t>
            </a:r>
          </a:p>
          <a:p>
            <a:r>
              <a:rPr lang="en-US" sz="1700"/>
              <a:t>3. Top Territory: Australia</a:t>
            </a:r>
          </a:p>
          <a:p>
            <a:r>
              <a:rPr lang="en-US" sz="1700"/>
              <a:t>4. Correlations: Strong between SubTotal and TotalSales</a:t>
            </a:r>
          </a:p>
          <a:p>
            <a:r>
              <a:rPr lang="en-US" sz="1700"/>
              <a:t>5. Data Quality: Minimal missing data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anchor="ctr">
            <a:normAutofit/>
          </a:bodyPr>
          <a:lstStyle/>
          <a:p>
            <a:r>
              <a:rPr lang="en-US" sz="1700"/>
              <a:t>Key insights:</a:t>
            </a:r>
          </a:p>
          <a:p>
            <a:r>
              <a:rPr lang="en-US" sz="1700"/>
              <a:t>- Identified sales patterns and distributions</a:t>
            </a:r>
          </a:p>
          <a:p>
            <a:r>
              <a:rPr lang="en-US" sz="1700"/>
              <a:t>- Cleaned and prepared data for analysis</a:t>
            </a:r>
          </a:p>
          <a:p>
            <a:endParaRPr lang="en-US" sz="1700"/>
          </a:p>
          <a:p>
            <a:r>
              <a:rPr lang="en-US" sz="1700"/>
              <a:t>Next steps:</a:t>
            </a:r>
          </a:p>
          <a:p>
            <a:r>
              <a:rPr lang="en-US" sz="1700"/>
              <a:t>- Customer segmentation</a:t>
            </a:r>
          </a:p>
          <a:p>
            <a:r>
              <a:rPr lang="en-US" sz="1700"/>
              <a:t>- Time series forecasting</a:t>
            </a:r>
          </a:p>
          <a:p>
            <a:r>
              <a:rPr lang="en-US" sz="1700"/>
              <a:t>- Profitability analysis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C8C730C8-3B0C-020F-7487-3EAF44C823C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894" r="34704" b="2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9144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2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49" y="1120676"/>
            <a:ext cx="5266135" cy="2308324"/>
          </a:xfrm>
        </p:spPr>
        <p:txBody>
          <a:bodyPr>
            <a:normAutofit/>
          </a:bodyPr>
          <a:lstStyle/>
          <a:p>
            <a:pPr algn="l"/>
            <a:r>
              <a:rPr lang="en-US" sz="6300">
                <a:solidFill>
                  <a:schemeClr val="bg1"/>
                </a:solidFill>
              </a:rP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68" y="3809999"/>
            <a:ext cx="5269314" cy="1012778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chemeClr val="bg1"/>
                </a:solidFill>
              </a:rP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9A7F3BF-8763-4074-AD77-92790AF31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7017080" cy="1200329"/>
          </a:xfrm>
        </p:spPr>
        <p:txBody>
          <a:bodyPr anchor="t">
            <a:normAutofit/>
          </a:bodyPr>
          <a:lstStyle/>
          <a:p>
            <a:r>
              <a:rPr lang="en-US" sz="7000"/>
              <a:t>Project Overview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9648D6-B41B-42D0-A817-AE2607B0B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45650" y="554152"/>
            <a:ext cx="430632" cy="1075866"/>
            <a:chOff x="10994200" y="554152"/>
            <a:chExt cx="574177" cy="1075866"/>
          </a:xfrm>
        </p:grpSpPr>
        <p:sp>
          <p:nvSpPr>
            <p:cNvPr id="12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13369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2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55951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solidFill>
              <a:schemeClr val="accent2"/>
            </a:solidFill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94200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2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7716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03A5B2-EE46-CC89-7FB1-AE02ABCA7D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33240268"/>
              </p:ext>
            </p:extLst>
          </p:nvPr>
        </p:nvGraphicFramePr>
        <p:xfrm>
          <a:off x="891046" y="1825625"/>
          <a:ext cx="7017080" cy="4394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287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12488"/>
            <a:ext cx="2174391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Extraction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5641" y="1412489"/>
            <a:ext cx="2570462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Extracted 29225 sales records with 9 columns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700"/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Columns: SalesOrderID, OrderDate, CustomerID, SubTotal, TaxAmt, Freight, Territory, TotalSales, Year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403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338703" y="1412489"/>
            <a:ext cx="2398275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r>
              <a:rPr lang="en-US" sz="700"/>
              <a:t>import pyodbc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r>
              <a:rPr lang="en-US" sz="700"/>
              <a:t>import pandas as pd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endParaRPr lang="en-US" sz="7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r>
              <a:rPr lang="en-US" sz="700"/>
              <a:t>conn = pyodbc.connect(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r>
              <a:rPr lang="en-US" sz="700"/>
              <a:t>    r"DRIVER={ODBC Driver 18...};"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r>
              <a:rPr lang="en-US" sz="700"/>
              <a:t>    r"SERVER=localhost;"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r>
              <a:rPr lang="en-US" sz="700"/>
              <a:t>    r"DATABASE=AdventureWorks2019;"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r>
              <a:rPr lang="en-US" sz="700"/>
              <a:t>    r"Trusted_Connection=yes;"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r>
              <a:rPr lang="en-US" sz="700"/>
              <a:t>    r"Encrypt=no;"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r>
              <a:rPr lang="en-US" sz="700"/>
              <a:t>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endParaRPr lang="en-US" sz="7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r>
              <a:rPr lang="en-US" sz="700"/>
              <a:t>query = """SELECT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r>
              <a:rPr lang="en-US" sz="700"/>
              <a:t>    soh.SalesOrderID,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r>
              <a:rPr lang="en-US" sz="700"/>
              <a:t>    soh.OrderDate,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r>
              <a:rPr lang="en-US" sz="700"/>
              <a:t>    soh.CustomerID,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r>
              <a:rPr lang="en-US" sz="700"/>
              <a:t>    soh.SubTotal,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r>
              <a:rPr lang="en-US" sz="700"/>
              <a:t>    soh.TaxAmt,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r>
              <a:rPr lang="en-US" sz="700"/>
              <a:t>    soh.Freight,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r>
              <a:rPr lang="en-US" sz="700"/>
              <a:t>    st.Name AS Territory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r>
              <a:rPr lang="en-US" sz="700"/>
              <a:t>FROM Sales.SalesOrderHeader soh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r>
              <a:rPr lang="en-US" sz="700"/>
              <a:t>LEFT JOIN Sales.SalesTerritory st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r>
              <a:rPr lang="en-US" sz="700"/>
              <a:t>    ON soh.TerritoryID = st.TerritoryID"""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r>
              <a:rPr lang="en-US" sz="700"/>
              <a:t>df = pd.read_sql(query, conn)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r>
              <a:rPr lang="en-US" sz="700"/>
              <a:t>conn.close()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E214AA7-F028-4A0D-8698-61AEC754D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1598340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949" y="995318"/>
            <a:ext cx="7404101" cy="1193968"/>
          </a:xfrm>
          <a:solidFill>
            <a:srgbClr val="FFFFFF"/>
          </a:solidFill>
          <a:ln w="38100">
            <a:solidFill>
              <a:srgbClr val="7F7F7F"/>
            </a:solidFill>
            <a:miter lim="800000"/>
          </a:ln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rgbClr val="3F3F3F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7686" y="2888250"/>
            <a:ext cx="3223013" cy="2959777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Final dataset shape: (29225, 9)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Missing values handled: Territory (58)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Duplicates removed: Yes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206FDC-2777-4D7F-AF9C-73413DA66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72000" y="2888250"/>
            <a:ext cx="0" cy="2769135"/>
          </a:xfrm>
          <a:prstGeom prst="line">
            <a:avLst/>
          </a:prstGeom>
          <a:ln w="19050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813298" y="2888250"/>
            <a:ext cx="3219445" cy="29597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r>
              <a:rPr lang="en-US" sz="1400"/>
              <a:t># Check for missing values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r>
              <a:rPr lang="en-US" sz="1400"/>
              <a:t>print("Before drop ", df.isna().sum())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r>
              <a:rPr lang="en-US" sz="1400"/>
              <a:t>df.dropna(inplace=True)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endParaRPr lang="en-US" sz="140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r>
              <a:rPr lang="en-US" sz="1400"/>
              <a:t># Check for duplicates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r>
              <a:rPr lang="en-US" sz="1400"/>
              <a:t>print("Number of duplicate rows:",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r>
              <a:rPr lang="en-US" sz="1400"/>
              <a:t>      df.duplicated().sum())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r>
              <a:rPr lang="en-US" sz="1400"/>
              <a:t>df.drop_duplicates(inplace=True)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Outlier Detection</a:t>
            </a:r>
          </a:p>
        </p:txBody>
      </p:sp>
      <p:pic>
        <p:nvPicPr>
          <p:cNvPr id="4" name="Content Placeholder 3" descr="image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046" y="1675227"/>
            <a:ext cx="7811907" cy="43941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287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12488"/>
            <a:ext cx="2174391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Outlier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5641" y="1412489"/>
            <a:ext cx="2570462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Shape after outlier removal: (29225, 9)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403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338703" y="1412489"/>
            <a:ext cx="2398275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r>
              <a:rPr lang="en-US" sz="1400"/>
              <a:t>for col in numeric_cols: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r>
              <a:rPr lang="en-US" sz="1400"/>
              <a:t>    Q1 = df[col].quantile(0.25)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r>
              <a:rPr lang="en-US" sz="1400"/>
              <a:t>    Q3 = df[col].quantile(0.75)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r>
              <a:rPr lang="en-US" sz="1400"/>
              <a:t>    IQR = Q3 - Q1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r>
              <a:rPr lang="en-US" sz="1400"/>
              <a:t>    lower_bound = Q1 - 1.5 * IQR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r>
              <a:rPr lang="en-US" sz="1400"/>
              <a:t>    upper_bound = Q3 + 1.5 * IQR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r>
              <a:rPr lang="en-US" sz="1400"/>
              <a:t>    df = df[(df[col] &gt;= lower_bound) &amp;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r>
              <a:rPr lang="en-US" sz="1400"/>
              <a:t>            (df[col] &lt;= upper_bound)]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608BEB-860E-4094-8511-78603564A7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4287" cy="6858000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12488"/>
            <a:ext cx="2174391" cy="4363844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85641" y="1412489"/>
            <a:ext cx="2570462" cy="4363844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Created new features: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- TotalSales</a:t>
            </a:r>
          </a:p>
          <a:p>
            <a:pPr indent="-228600" defTabSz="9144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1700"/>
              <a:t>- Year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F16A8D4-FE87-4604-88B2-394B5D1EB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7403" y="1412488"/>
            <a:ext cx="0" cy="365760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338703" y="1412489"/>
            <a:ext cx="2398275" cy="4363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r>
              <a:rPr lang="en-US" sz="1700"/>
              <a:t># Create new features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r>
              <a:rPr lang="en-US" sz="1700"/>
              <a:t>df['TotalSales'] = (df['SubTotal'] +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r>
              <a:rPr lang="en-US" sz="1700"/>
              <a:t>                    df['TaxAmt'] +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r>
              <a:rPr lang="en-US" sz="1700"/>
              <a:t>                    df['Freight'])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r>
              <a:rPr lang="en-US" sz="1700"/>
              <a:t>df['Year'] = pd.to_datetime(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  <a:defRPr sz="1000">
                <a:latin typeface="Courier New"/>
              </a:defRPr>
            </a:pPr>
            <a:r>
              <a:rPr lang="en-US" sz="1700"/>
              <a:t>    df['OrderDate']).dt.year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Total Sales Distribution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46" y="1675227"/>
            <a:ext cx="7811907" cy="439419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Sales by Year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046" y="1675227"/>
            <a:ext cx="7811907" cy="43941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533</Words>
  <Application>Microsoft Office PowerPoint</Application>
  <PresentationFormat>On-screen Show (4:3)</PresentationFormat>
  <Paragraphs>94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Sales Data Analysis - AdventureWorks Database</vt:lpstr>
      <vt:lpstr>Project Overview</vt:lpstr>
      <vt:lpstr>Data Extraction Code</vt:lpstr>
      <vt:lpstr>Data Cleaning</vt:lpstr>
      <vt:lpstr>Outlier Detection</vt:lpstr>
      <vt:lpstr>Outlier Removal</vt:lpstr>
      <vt:lpstr>Feature Engineering</vt:lpstr>
      <vt:lpstr>Total Sales Distribution</vt:lpstr>
      <vt:lpstr>Sales by Year</vt:lpstr>
      <vt:lpstr>Sales by Territory</vt:lpstr>
      <vt:lpstr>Feature Correlations</vt:lpstr>
      <vt:lpstr>Key Findings</vt:lpstr>
      <vt:lpstr>Conclusion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Mohamed Shawky Mohamed Ibrahim</cp:lastModifiedBy>
  <cp:revision>5</cp:revision>
  <dcterms:created xsi:type="dcterms:W3CDTF">2013-01-27T09:14:16Z</dcterms:created>
  <dcterms:modified xsi:type="dcterms:W3CDTF">2025-07-27T17:40:45Z</dcterms:modified>
  <cp:category/>
</cp:coreProperties>
</file>