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2" r:id="rId5"/>
    <p:sldId id="263" r:id="rId6"/>
    <p:sldId id="258" r:id="rId7"/>
    <p:sldId id="269" r:id="rId8"/>
    <p:sldId id="264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3D6FB-BDB5-48E3-9C8B-456B2F5F394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ABC0B2-059B-4B0D-B958-5ACE4E2061C0}">
      <dgm:prSet/>
      <dgm:spPr/>
      <dgm:t>
        <a:bodyPr/>
        <a:lstStyle/>
        <a:p>
          <a:r>
            <a:rPr lang="en-US" dirty="0"/>
            <a:t>Alzheimer’s disease (AD) is the cause of over 60% of dementia cases.</a:t>
          </a:r>
        </a:p>
      </dgm:t>
    </dgm:pt>
    <dgm:pt modelId="{D0D2C390-8211-480F-94E5-FA224ECD571A}" type="parTrans" cxnId="{43586F58-9C65-4A05-B1AE-40C758FE18C1}">
      <dgm:prSet/>
      <dgm:spPr/>
      <dgm:t>
        <a:bodyPr/>
        <a:lstStyle/>
        <a:p>
          <a:endParaRPr lang="en-US"/>
        </a:p>
      </dgm:t>
    </dgm:pt>
    <dgm:pt modelId="{FC4084F2-ED7F-41AC-9A5D-793057167C7F}" type="sibTrans" cxnId="{43586F58-9C65-4A05-B1AE-40C758FE18C1}">
      <dgm:prSet/>
      <dgm:spPr/>
      <dgm:t>
        <a:bodyPr/>
        <a:lstStyle/>
        <a:p>
          <a:endParaRPr lang="en-US"/>
        </a:p>
      </dgm:t>
    </dgm:pt>
    <dgm:pt modelId="{FC3A337F-4462-4B8A-9E6F-05439CE33481}">
      <dgm:prSet/>
      <dgm:spPr/>
      <dgm:t>
        <a:bodyPr/>
        <a:lstStyle/>
        <a:p>
          <a:r>
            <a:rPr lang="en-GB" dirty="0"/>
            <a:t>develop when nerve cells in the brain (called neurons) die or no longer function in a normal way</a:t>
          </a:r>
          <a:endParaRPr lang="en-US" dirty="0"/>
        </a:p>
      </dgm:t>
    </dgm:pt>
    <dgm:pt modelId="{CB633C64-2634-4D8F-AC0C-13ABA0650F6A}" type="parTrans" cxnId="{40833D16-532B-4CB2-959B-7C049811628D}">
      <dgm:prSet/>
      <dgm:spPr/>
      <dgm:t>
        <a:bodyPr/>
        <a:lstStyle/>
        <a:p>
          <a:endParaRPr lang="en-US"/>
        </a:p>
      </dgm:t>
    </dgm:pt>
    <dgm:pt modelId="{BE857305-09A7-4FAD-B533-D7B7485252C7}" type="sibTrans" cxnId="{40833D16-532B-4CB2-959B-7C049811628D}">
      <dgm:prSet/>
      <dgm:spPr/>
      <dgm:t>
        <a:bodyPr/>
        <a:lstStyle/>
        <a:p>
          <a:endParaRPr lang="en-US"/>
        </a:p>
      </dgm:t>
    </dgm:pt>
    <dgm:pt modelId="{6E7B2434-AB62-466C-AF3B-17B3A521BF81}">
      <dgm:prSet/>
      <dgm:spPr/>
      <dgm:t>
        <a:bodyPr/>
        <a:lstStyle/>
        <a:p>
          <a:r>
            <a:rPr lang="en-US" b="0" i="0" dirty="0"/>
            <a:t>Early diagnosis of AD is essential for making treatment plans to slow down the progress </a:t>
          </a:r>
          <a:r>
            <a:rPr lang="en-US" dirty="0"/>
            <a:t>of</a:t>
          </a:r>
          <a:r>
            <a:rPr lang="en-US" b="0" i="0" dirty="0"/>
            <a:t> AD</a:t>
          </a:r>
          <a:endParaRPr lang="en-US" dirty="0"/>
        </a:p>
      </dgm:t>
    </dgm:pt>
    <dgm:pt modelId="{0F93A14E-A9BF-40DB-9415-BDE671E713EE}" type="parTrans" cxnId="{E48DF22D-6151-4309-A389-38386919D3BE}">
      <dgm:prSet/>
      <dgm:spPr/>
      <dgm:t>
        <a:bodyPr/>
        <a:lstStyle/>
        <a:p>
          <a:endParaRPr lang="en-US"/>
        </a:p>
      </dgm:t>
    </dgm:pt>
    <dgm:pt modelId="{3AAA231F-3A25-4F22-8EA1-89758B7D938A}" type="sibTrans" cxnId="{E48DF22D-6151-4309-A389-38386919D3BE}">
      <dgm:prSet/>
      <dgm:spPr/>
      <dgm:t>
        <a:bodyPr/>
        <a:lstStyle/>
        <a:p>
          <a:endParaRPr lang="en-US"/>
        </a:p>
      </dgm:t>
    </dgm:pt>
    <dgm:pt modelId="{46D8C5A2-4257-4CC1-AF51-DC726BA643B8}">
      <dgm:prSet/>
      <dgm:spPr/>
      <dgm:t>
        <a:bodyPr/>
        <a:lstStyle/>
        <a:p>
          <a:r>
            <a:rPr lang="en-GB" dirty="0"/>
            <a:t>The death of neurons causes abnormalities in memory, behaviour, and ability to think clearly</a:t>
          </a:r>
          <a:endParaRPr lang="en-US" dirty="0"/>
        </a:p>
      </dgm:t>
    </dgm:pt>
    <dgm:pt modelId="{066A6378-6E8B-4CCF-9B54-0477EAFCF806}" type="parTrans" cxnId="{CFDC5FF2-BDF8-426B-95A4-554F91B9D6DF}">
      <dgm:prSet/>
      <dgm:spPr/>
      <dgm:t>
        <a:bodyPr/>
        <a:lstStyle/>
        <a:p>
          <a:endParaRPr lang="en-US"/>
        </a:p>
      </dgm:t>
    </dgm:pt>
    <dgm:pt modelId="{D2CF37B6-16B3-4A22-972E-839860FADCF8}" type="sibTrans" cxnId="{CFDC5FF2-BDF8-426B-95A4-554F91B9D6DF}">
      <dgm:prSet/>
      <dgm:spPr/>
      <dgm:t>
        <a:bodyPr/>
        <a:lstStyle/>
        <a:p>
          <a:endParaRPr lang="en-US"/>
        </a:p>
      </dgm:t>
    </dgm:pt>
    <dgm:pt modelId="{3719B4AF-2A34-43FA-B8A6-26F867188206}">
      <dgm:prSet/>
      <dgm:spPr/>
      <dgm:t>
        <a:bodyPr/>
        <a:lstStyle/>
        <a:p>
          <a:r>
            <a:rPr lang="en-GB" dirty="0"/>
            <a:t>eventually impair an individual’s ability to perform even basic functions such as walking, speaking, and swallowing</a:t>
          </a:r>
          <a:endParaRPr lang="en-US" dirty="0"/>
        </a:p>
      </dgm:t>
    </dgm:pt>
    <dgm:pt modelId="{6C453FE5-ACEC-4D71-A19D-FADEECDD5E89}" type="parTrans" cxnId="{0E7D3277-A06B-44F2-8EE3-30C9FCAFDD27}">
      <dgm:prSet/>
      <dgm:spPr/>
      <dgm:t>
        <a:bodyPr/>
        <a:lstStyle/>
        <a:p>
          <a:endParaRPr lang="en-US"/>
        </a:p>
      </dgm:t>
    </dgm:pt>
    <dgm:pt modelId="{46963AF0-A553-4CB0-89F9-11C2D874B794}" type="sibTrans" cxnId="{0E7D3277-A06B-44F2-8EE3-30C9FCAFDD27}">
      <dgm:prSet/>
      <dgm:spPr/>
      <dgm:t>
        <a:bodyPr/>
        <a:lstStyle/>
        <a:p>
          <a:endParaRPr lang="en-US"/>
        </a:p>
      </dgm:t>
    </dgm:pt>
    <dgm:pt modelId="{EE423C7C-13A2-4829-B838-20ED82A64C9C}" type="pres">
      <dgm:prSet presAssocID="{62F3D6FB-BDB5-48E3-9C8B-456B2F5F3943}" presName="linear" presStyleCnt="0">
        <dgm:presLayoutVars>
          <dgm:animLvl val="lvl"/>
          <dgm:resizeHandles val="exact"/>
        </dgm:presLayoutVars>
      </dgm:prSet>
      <dgm:spPr/>
    </dgm:pt>
    <dgm:pt modelId="{D837A5B6-2B0B-4A4F-A311-8CBAB0F9CE56}" type="pres">
      <dgm:prSet presAssocID="{23ABC0B2-059B-4B0D-B958-5ACE4E2061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2E9BEE-005C-4740-81C8-7715971F9E68}" type="pres">
      <dgm:prSet presAssocID="{FC4084F2-ED7F-41AC-9A5D-793057167C7F}" presName="spacer" presStyleCnt="0"/>
      <dgm:spPr/>
    </dgm:pt>
    <dgm:pt modelId="{B4511213-A995-454C-9D99-467EF5363659}" type="pres">
      <dgm:prSet presAssocID="{FC3A337F-4462-4B8A-9E6F-05439CE334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17387F4-2F7E-4AFD-8B55-D34CFE0DACEE}" type="pres">
      <dgm:prSet presAssocID="{BE857305-09A7-4FAD-B533-D7B7485252C7}" presName="spacer" presStyleCnt="0"/>
      <dgm:spPr/>
    </dgm:pt>
    <dgm:pt modelId="{86A9F795-9A94-44F4-80AE-113EAFD2A843}" type="pres">
      <dgm:prSet presAssocID="{6E7B2434-AB62-466C-AF3B-17B3A521BF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0BA90D-6FAC-44C9-AF12-E3FD33FFF919}" type="pres">
      <dgm:prSet presAssocID="{3AAA231F-3A25-4F22-8EA1-89758B7D938A}" presName="spacer" presStyleCnt="0"/>
      <dgm:spPr/>
    </dgm:pt>
    <dgm:pt modelId="{5FEDE3D6-1702-4811-B968-0E9F81BC97E9}" type="pres">
      <dgm:prSet presAssocID="{46D8C5A2-4257-4CC1-AF51-DC726BA643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F56C99-5AFB-4D5A-95AD-B0290D5166CE}" type="pres">
      <dgm:prSet presAssocID="{D2CF37B6-16B3-4A22-972E-839860FADCF8}" presName="spacer" presStyleCnt="0"/>
      <dgm:spPr/>
    </dgm:pt>
    <dgm:pt modelId="{D27CF35D-78A8-4CBF-9B31-5869E7EC54D9}" type="pres">
      <dgm:prSet presAssocID="{3719B4AF-2A34-43FA-B8A6-26F86718820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0833D16-532B-4CB2-959B-7C049811628D}" srcId="{62F3D6FB-BDB5-48E3-9C8B-456B2F5F3943}" destId="{FC3A337F-4462-4B8A-9E6F-05439CE33481}" srcOrd="1" destOrd="0" parTransId="{CB633C64-2634-4D8F-AC0C-13ABA0650F6A}" sibTransId="{BE857305-09A7-4FAD-B533-D7B7485252C7}"/>
    <dgm:cxn modelId="{CCDBAF2A-0783-48C6-B281-68BDB683BDBC}" type="presOf" srcId="{3719B4AF-2A34-43FA-B8A6-26F867188206}" destId="{D27CF35D-78A8-4CBF-9B31-5869E7EC54D9}" srcOrd="0" destOrd="0" presId="urn:microsoft.com/office/officeart/2005/8/layout/vList2"/>
    <dgm:cxn modelId="{E48DF22D-6151-4309-A389-38386919D3BE}" srcId="{62F3D6FB-BDB5-48E3-9C8B-456B2F5F3943}" destId="{6E7B2434-AB62-466C-AF3B-17B3A521BF81}" srcOrd="2" destOrd="0" parTransId="{0F93A14E-A9BF-40DB-9415-BDE671E713EE}" sibTransId="{3AAA231F-3A25-4F22-8EA1-89758B7D938A}"/>
    <dgm:cxn modelId="{91570636-56D7-4361-B293-41EDBEDC8647}" type="presOf" srcId="{FC3A337F-4462-4B8A-9E6F-05439CE33481}" destId="{B4511213-A995-454C-9D99-467EF5363659}" srcOrd="0" destOrd="0" presId="urn:microsoft.com/office/officeart/2005/8/layout/vList2"/>
    <dgm:cxn modelId="{F19EF169-9832-43FA-B04E-89A135009566}" type="presOf" srcId="{62F3D6FB-BDB5-48E3-9C8B-456B2F5F3943}" destId="{EE423C7C-13A2-4829-B838-20ED82A64C9C}" srcOrd="0" destOrd="0" presId="urn:microsoft.com/office/officeart/2005/8/layout/vList2"/>
    <dgm:cxn modelId="{0E7D3277-A06B-44F2-8EE3-30C9FCAFDD27}" srcId="{62F3D6FB-BDB5-48E3-9C8B-456B2F5F3943}" destId="{3719B4AF-2A34-43FA-B8A6-26F867188206}" srcOrd="4" destOrd="0" parTransId="{6C453FE5-ACEC-4D71-A19D-FADEECDD5E89}" sibTransId="{46963AF0-A553-4CB0-89F9-11C2D874B794}"/>
    <dgm:cxn modelId="{2F005557-7E77-4901-B49C-BF51A68DA8C8}" type="presOf" srcId="{23ABC0B2-059B-4B0D-B958-5ACE4E2061C0}" destId="{D837A5B6-2B0B-4A4F-A311-8CBAB0F9CE56}" srcOrd="0" destOrd="0" presId="urn:microsoft.com/office/officeart/2005/8/layout/vList2"/>
    <dgm:cxn modelId="{43586F58-9C65-4A05-B1AE-40C758FE18C1}" srcId="{62F3D6FB-BDB5-48E3-9C8B-456B2F5F3943}" destId="{23ABC0B2-059B-4B0D-B958-5ACE4E2061C0}" srcOrd="0" destOrd="0" parTransId="{D0D2C390-8211-480F-94E5-FA224ECD571A}" sibTransId="{FC4084F2-ED7F-41AC-9A5D-793057167C7F}"/>
    <dgm:cxn modelId="{BF2FA982-683A-4660-AC49-92004E78A1D7}" type="presOf" srcId="{6E7B2434-AB62-466C-AF3B-17B3A521BF81}" destId="{86A9F795-9A94-44F4-80AE-113EAFD2A843}" srcOrd="0" destOrd="0" presId="urn:microsoft.com/office/officeart/2005/8/layout/vList2"/>
    <dgm:cxn modelId="{CB625AD2-A279-447F-ABE0-1AFF8CBCBCB0}" type="presOf" srcId="{46D8C5A2-4257-4CC1-AF51-DC726BA643B8}" destId="{5FEDE3D6-1702-4811-B968-0E9F81BC97E9}" srcOrd="0" destOrd="0" presId="urn:microsoft.com/office/officeart/2005/8/layout/vList2"/>
    <dgm:cxn modelId="{CFDC5FF2-BDF8-426B-95A4-554F91B9D6DF}" srcId="{62F3D6FB-BDB5-48E3-9C8B-456B2F5F3943}" destId="{46D8C5A2-4257-4CC1-AF51-DC726BA643B8}" srcOrd="3" destOrd="0" parTransId="{066A6378-6E8B-4CCF-9B54-0477EAFCF806}" sibTransId="{D2CF37B6-16B3-4A22-972E-839860FADCF8}"/>
    <dgm:cxn modelId="{6D3C5108-DDAF-437E-A680-6E1A3CE7C336}" type="presParOf" srcId="{EE423C7C-13A2-4829-B838-20ED82A64C9C}" destId="{D837A5B6-2B0B-4A4F-A311-8CBAB0F9CE56}" srcOrd="0" destOrd="0" presId="urn:microsoft.com/office/officeart/2005/8/layout/vList2"/>
    <dgm:cxn modelId="{D4D78830-88DE-4C38-855A-4869CF910988}" type="presParOf" srcId="{EE423C7C-13A2-4829-B838-20ED82A64C9C}" destId="{4E2E9BEE-005C-4740-81C8-7715971F9E68}" srcOrd="1" destOrd="0" presId="urn:microsoft.com/office/officeart/2005/8/layout/vList2"/>
    <dgm:cxn modelId="{F4582954-506A-4517-B017-7CE27BF9526E}" type="presParOf" srcId="{EE423C7C-13A2-4829-B838-20ED82A64C9C}" destId="{B4511213-A995-454C-9D99-467EF5363659}" srcOrd="2" destOrd="0" presId="urn:microsoft.com/office/officeart/2005/8/layout/vList2"/>
    <dgm:cxn modelId="{7E08EC68-2322-44D4-9A95-BDEF366404FD}" type="presParOf" srcId="{EE423C7C-13A2-4829-B838-20ED82A64C9C}" destId="{617387F4-2F7E-4AFD-8B55-D34CFE0DACEE}" srcOrd="3" destOrd="0" presId="urn:microsoft.com/office/officeart/2005/8/layout/vList2"/>
    <dgm:cxn modelId="{E9E2D778-5C51-45B2-BC79-97E0C0B06B7E}" type="presParOf" srcId="{EE423C7C-13A2-4829-B838-20ED82A64C9C}" destId="{86A9F795-9A94-44F4-80AE-113EAFD2A843}" srcOrd="4" destOrd="0" presId="urn:microsoft.com/office/officeart/2005/8/layout/vList2"/>
    <dgm:cxn modelId="{94677007-3D41-4A93-BA12-83C7DE6E96AF}" type="presParOf" srcId="{EE423C7C-13A2-4829-B838-20ED82A64C9C}" destId="{060BA90D-6FAC-44C9-AF12-E3FD33FFF919}" srcOrd="5" destOrd="0" presId="urn:microsoft.com/office/officeart/2005/8/layout/vList2"/>
    <dgm:cxn modelId="{45428C0F-4B1E-4D85-81AC-E72CC9851974}" type="presParOf" srcId="{EE423C7C-13A2-4829-B838-20ED82A64C9C}" destId="{5FEDE3D6-1702-4811-B968-0E9F81BC97E9}" srcOrd="6" destOrd="0" presId="urn:microsoft.com/office/officeart/2005/8/layout/vList2"/>
    <dgm:cxn modelId="{F16C011E-CF44-4E89-9728-FE7BBFEB135E}" type="presParOf" srcId="{EE423C7C-13A2-4829-B838-20ED82A64C9C}" destId="{9BF56C99-5AFB-4D5A-95AD-B0290D5166CE}" srcOrd="7" destOrd="0" presId="urn:microsoft.com/office/officeart/2005/8/layout/vList2"/>
    <dgm:cxn modelId="{05CD617C-6CEA-4C52-AE95-6B18905EF805}" type="presParOf" srcId="{EE423C7C-13A2-4829-B838-20ED82A64C9C}" destId="{D27CF35D-78A8-4CBF-9B31-5869E7EC54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8EFE0-9587-4D95-9D2B-40E8EC3A88B7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AC92AA-12FB-46AA-B9E2-7DD3C47EBE0A}">
      <dgm:prSet/>
      <dgm:spPr/>
      <dgm:t>
        <a:bodyPr/>
        <a:lstStyle/>
        <a:p>
          <a:r>
            <a:rPr lang="en-US" b="1" dirty="0"/>
            <a:t>Asymptotic Stage.</a:t>
          </a:r>
        </a:p>
      </dgm:t>
    </dgm:pt>
    <dgm:pt modelId="{6986632A-B110-4FAA-9FF0-B4F811F223E5}" type="parTrans" cxnId="{72D6530B-25F9-4D01-A97B-8ED3032BC49C}">
      <dgm:prSet/>
      <dgm:spPr/>
      <dgm:t>
        <a:bodyPr/>
        <a:lstStyle/>
        <a:p>
          <a:endParaRPr lang="en-US"/>
        </a:p>
      </dgm:t>
    </dgm:pt>
    <dgm:pt modelId="{19141701-14D0-44DF-9CE8-75F52DDBBCE4}" type="sibTrans" cxnId="{72D6530B-25F9-4D01-A97B-8ED3032BC49C}">
      <dgm:prSet/>
      <dgm:spPr/>
      <dgm:t>
        <a:bodyPr/>
        <a:lstStyle/>
        <a:p>
          <a:endParaRPr lang="en-US"/>
        </a:p>
      </dgm:t>
    </dgm:pt>
    <dgm:pt modelId="{675E91F3-B6A9-4491-8C30-05500C57980D}">
      <dgm:prSet/>
      <dgm:spPr/>
      <dgm:t>
        <a:bodyPr/>
        <a:lstStyle/>
        <a:p>
          <a:r>
            <a:rPr lang="en-US" b="1" dirty="0"/>
            <a:t>Mild Cognitive Impairment Stage(MCI).</a:t>
          </a:r>
        </a:p>
      </dgm:t>
    </dgm:pt>
    <dgm:pt modelId="{30B66FCC-760F-44A6-AE4B-DEAD526BFE42}" type="parTrans" cxnId="{AFEACF52-4689-45CE-BDDD-E0ADABD38853}">
      <dgm:prSet/>
      <dgm:spPr/>
      <dgm:t>
        <a:bodyPr/>
        <a:lstStyle/>
        <a:p>
          <a:endParaRPr lang="en-US"/>
        </a:p>
      </dgm:t>
    </dgm:pt>
    <dgm:pt modelId="{F843EAA8-C93E-4B2A-AC67-8EABDEEF69AF}" type="sibTrans" cxnId="{AFEACF52-4689-45CE-BDDD-E0ADABD38853}">
      <dgm:prSet/>
      <dgm:spPr/>
      <dgm:t>
        <a:bodyPr/>
        <a:lstStyle/>
        <a:p>
          <a:endParaRPr lang="en-US"/>
        </a:p>
      </dgm:t>
    </dgm:pt>
    <dgm:pt modelId="{62689811-0D7A-43F1-A07A-1A527E982A6A}">
      <dgm:prSet/>
      <dgm:spPr/>
      <dgm:t>
        <a:bodyPr/>
        <a:lstStyle/>
        <a:p>
          <a:r>
            <a:rPr lang="en-US" b="1" dirty="0"/>
            <a:t>Dementia (disease) Stage.</a:t>
          </a:r>
        </a:p>
      </dgm:t>
    </dgm:pt>
    <dgm:pt modelId="{7436DD64-7C0D-4BE4-B866-1861E50DB1AE}" type="parTrans" cxnId="{2B423CC4-923F-48DB-9CDE-5B8E7E7A8E37}">
      <dgm:prSet/>
      <dgm:spPr/>
      <dgm:t>
        <a:bodyPr/>
        <a:lstStyle/>
        <a:p>
          <a:endParaRPr lang="en-US"/>
        </a:p>
      </dgm:t>
    </dgm:pt>
    <dgm:pt modelId="{E3FE96C3-88E2-46C7-9AA0-6C7E4B616B7B}" type="sibTrans" cxnId="{2B423CC4-923F-48DB-9CDE-5B8E7E7A8E37}">
      <dgm:prSet/>
      <dgm:spPr/>
      <dgm:t>
        <a:bodyPr/>
        <a:lstStyle/>
        <a:p>
          <a:endParaRPr lang="en-US"/>
        </a:p>
      </dgm:t>
    </dgm:pt>
    <dgm:pt modelId="{52830DD7-EE52-4CFF-B747-1EBA760CADAC}" type="pres">
      <dgm:prSet presAssocID="{7CD8EFE0-9587-4D95-9D2B-40E8EC3A88B7}" presName="linear" presStyleCnt="0">
        <dgm:presLayoutVars>
          <dgm:dir/>
          <dgm:animLvl val="lvl"/>
          <dgm:resizeHandles val="exact"/>
        </dgm:presLayoutVars>
      </dgm:prSet>
      <dgm:spPr/>
    </dgm:pt>
    <dgm:pt modelId="{C3A40D34-C410-433F-B9C7-5E0BB3260EA1}" type="pres">
      <dgm:prSet presAssocID="{4BAC92AA-12FB-46AA-B9E2-7DD3C47EBE0A}" presName="parentLin" presStyleCnt="0"/>
      <dgm:spPr/>
    </dgm:pt>
    <dgm:pt modelId="{208C8893-F15E-4AD1-9BD4-7E472A9FB911}" type="pres">
      <dgm:prSet presAssocID="{4BAC92AA-12FB-46AA-B9E2-7DD3C47EBE0A}" presName="parentLeftMargin" presStyleLbl="node1" presStyleIdx="0" presStyleCnt="3"/>
      <dgm:spPr/>
    </dgm:pt>
    <dgm:pt modelId="{055625CA-C12F-4687-80CD-8FFC60F0101A}" type="pres">
      <dgm:prSet presAssocID="{4BAC92AA-12FB-46AA-B9E2-7DD3C47EBE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810A17-D46D-4823-A222-4E9BB421F6EA}" type="pres">
      <dgm:prSet presAssocID="{4BAC92AA-12FB-46AA-B9E2-7DD3C47EBE0A}" presName="negativeSpace" presStyleCnt="0"/>
      <dgm:spPr/>
    </dgm:pt>
    <dgm:pt modelId="{8CC141D3-E9A2-4E35-9162-2837758EA9DA}" type="pres">
      <dgm:prSet presAssocID="{4BAC92AA-12FB-46AA-B9E2-7DD3C47EBE0A}" presName="childText" presStyleLbl="conFgAcc1" presStyleIdx="0" presStyleCnt="3">
        <dgm:presLayoutVars>
          <dgm:bulletEnabled val="1"/>
        </dgm:presLayoutVars>
      </dgm:prSet>
      <dgm:spPr/>
    </dgm:pt>
    <dgm:pt modelId="{46C11E86-49B1-411F-B2D6-899523FA8D21}" type="pres">
      <dgm:prSet presAssocID="{19141701-14D0-44DF-9CE8-75F52DDBBCE4}" presName="spaceBetweenRectangles" presStyleCnt="0"/>
      <dgm:spPr/>
    </dgm:pt>
    <dgm:pt modelId="{EA6BE879-F356-4F5D-B17E-B14221A34408}" type="pres">
      <dgm:prSet presAssocID="{675E91F3-B6A9-4491-8C30-05500C57980D}" presName="parentLin" presStyleCnt="0"/>
      <dgm:spPr/>
    </dgm:pt>
    <dgm:pt modelId="{AAA0CDA8-9B5A-4810-A729-A6F4EA122B43}" type="pres">
      <dgm:prSet presAssocID="{675E91F3-B6A9-4491-8C30-05500C57980D}" presName="parentLeftMargin" presStyleLbl="node1" presStyleIdx="0" presStyleCnt="3"/>
      <dgm:spPr/>
    </dgm:pt>
    <dgm:pt modelId="{0511F8B1-32AA-41D1-8AEB-476F19884417}" type="pres">
      <dgm:prSet presAssocID="{675E91F3-B6A9-4491-8C30-05500C5798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A12E4A-F0DD-4EF8-933E-A67EB6480536}" type="pres">
      <dgm:prSet presAssocID="{675E91F3-B6A9-4491-8C30-05500C57980D}" presName="negativeSpace" presStyleCnt="0"/>
      <dgm:spPr/>
    </dgm:pt>
    <dgm:pt modelId="{94AF8D70-7839-493C-AEC6-7F713347BD59}" type="pres">
      <dgm:prSet presAssocID="{675E91F3-B6A9-4491-8C30-05500C57980D}" presName="childText" presStyleLbl="conFgAcc1" presStyleIdx="1" presStyleCnt="3">
        <dgm:presLayoutVars>
          <dgm:bulletEnabled val="1"/>
        </dgm:presLayoutVars>
      </dgm:prSet>
      <dgm:spPr/>
    </dgm:pt>
    <dgm:pt modelId="{AAF441D4-D9B7-4B20-A3C9-44CDBCD72316}" type="pres">
      <dgm:prSet presAssocID="{F843EAA8-C93E-4B2A-AC67-8EABDEEF69AF}" presName="spaceBetweenRectangles" presStyleCnt="0"/>
      <dgm:spPr/>
    </dgm:pt>
    <dgm:pt modelId="{2BC48711-A399-416C-943F-EC0CBC62F649}" type="pres">
      <dgm:prSet presAssocID="{62689811-0D7A-43F1-A07A-1A527E982A6A}" presName="parentLin" presStyleCnt="0"/>
      <dgm:spPr/>
    </dgm:pt>
    <dgm:pt modelId="{F01E3692-29AC-47EA-B417-C924A9C046C5}" type="pres">
      <dgm:prSet presAssocID="{62689811-0D7A-43F1-A07A-1A527E982A6A}" presName="parentLeftMargin" presStyleLbl="node1" presStyleIdx="1" presStyleCnt="3"/>
      <dgm:spPr/>
    </dgm:pt>
    <dgm:pt modelId="{F87AF0F5-A99E-40B3-B597-A438CD958FB6}" type="pres">
      <dgm:prSet presAssocID="{62689811-0D7A-43F1-A07A-1A527E982A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58C49E-FB8A-401E-BF18-1C8EDEA54D1F}" type="pres">
      <dgm:prSet presAssocID="{62689811-0D7A-43F1-A07A-1A527E982A6A}" presName="negativeSpace" presStyleCnt="0"/>
      <dgm:spPr/>
    </dgm:pt>
    <dgm:pt modelId="{0AE67505-B18B-455E-8458-4D314E28EF2E}" type="pres">
      <dgm:prSet presAssocID="{62689811-0D7A-43F1-A07A-1A527E982A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CE730A-B4ED-4A14-B9E4-577E9E70BADB}" type="presOf" srcId="{4BAC92AA-12FB-46AA-B9E2-7DD3C47EBE0A}" destId="{055625CA-C12F-4687-80CD-8FFC60F0101A}" srcOrd="1" destOrd="0" presId="urn:microsoft.com/office/officeart/2005/8/layout/list1"/>
    <dgm:cxn modelId="{72D6530B-25F9-4D01-A97B-8ED3032BC49C}" srcId="{7CD8EFE0-9587-4D95-9D2B-40E8EC3A88B7}" destId="{4BAC92AA-12FB-46AA-B9E2-7DD3C47EBE0A}" srcOrd="0" destOrd="0" parTransId="{6986632A-B110-4FAA-9FF0-B4F811F223E5}" sibTransId="{19141701-14D0-44DF-9CE8-75F52DDBBCE4}"/>
    <dgm:cxn modelId="{B058024B-A4EA-4BFC-A331-FFF50F89081B}" type="presOf" srcId="{62689811-0D7A-43F1-A07A-1A527E982A6A}" destId="{F01E3692-29AC-47EA-B417-C924A9C046C5}" srcOrd="0" destOrd="0" presId="urn:microsoft.com/office/officeart/2005/8/layout/list1"/>
    <dgm:cxn modelId="{97A1EB6F-89F4-4A60-877E-B1E500A0E80F}" type="presOf" srcId="{62689811-0D7A-43F1-A07A-1A527E982A6A}" destId="{F87AF0F5-A99E-40B3-B597-A438CD958FB6}" srcOrd="1" destOrd="0" presId="urn:microsoft.com/office/officeart/2005/8/layout/list1"/>
    <dgm:cxn modelId="{A5C14D51-0321-42DD-AE7C-139F9A8633F6}" type="presOf" srcId="{675E91F3-B6A9-4491-8C30-05500C57980D}" destId="{0511F8B1-32AA-41D1-8AEB-476F19884417}" srcOrd="1" destOrd="0" presId="urn:microsoft.com/office/officeart/2005/8/layout/list1"/>
    <dgm:cxn modelId="{AFEACF52-4689-45CE-BDDD-E0ADABD38853}" srcId="{7CD8EFE0-9587-4D95-9D2B-40E8EC3A88B7}" destId="{675E91F3-B6A9-4491-8C30-05500C57980D}" srcOrd="1" destOrd="0" parTransId="{30B66FCC-760F-44A6-AE4B-DEAD526BFE42}" sibTransId="{F843EAA8-C93E-4B2A-AC67-8EABDEEF69AF}"/>
    <dgm:cxn modelId="{9D6D2C9E-701E-42CA-9E4D-BA143FA0ED90}" type="presOf" srcId="{4BAC92AA-12FB-46AA-B9E2-7DD3C47EBE0A}" destId="{208C8893-F15E-4AD1-9BD4-7E472A9FB911}" srcOrd="0" destOrd="0" presId="urn:microsoft.com/office/officeart/2005/8/layout/list1"/>
    <dgm:cxn modelId="{2B423CC4-923F-48DB-9CDE-5B8E7E7A8E37}" srcId="{7CD8EFE0-9587-4D95-9D2B-40E8EC3A88B7}" destId="{62689811-0D7A-43F1-A07A-1A527E982A6A}" srcOrd="2" destOrd="0" parTransId="{7436DD64-7C0D-4BE4-B866-1861E50DB1AE}" sibTransId="{E3FE96C3-88E2-46C7-9AA0-6C7E4B616B7B}"/>
    <dgm:cxn modelId="{FF3B92CA-9DE8-4420-9C14-B0FF9AC9B5A8}" type="presOf" srcId="{7CD8EFE0-9587-4D95-9D2B-40E8EC3A88B7}" destId="{52830DD7-EE52-4CFF-B747-1EBA760CADAC}" srcOrd="0" destOrd="0" presId="urn:microsoft.com/office/officeart/2005/8/layout/list1"/>
    <dgm:cxn modelId="{E6CDDDD5-1C41-4AC2-A336-142DCCD4FB77}" type="presOf" srcId="{675E91F3-B6A9-4491-8C30-05500C57980D}" destId="{AAA0CDA8-9B5A-4810-A729-A6F4EA122B43}" srcOrd="0" destOrd="0" presId="urn:microsoft.com/office/officeart/2005/8/layout/list1"/>
    <dgm:cxn modelId="{A541C236-208B-4BC4-BF56-4C2143C7AA8A}" type="presParOf" srcId="{52830DD7-EE52-4CFF-B747-1EBA760CADAC}" destId="{C3A40D34-C410-433F-B9C7-5E0BB3260EA1}" srcOrd="0" destOrd="0" presId="urn:microsoft.com/office/officeart/2005/8/layout/list1"/>
    <dgm:cxn modelId="{E3C4F892-D493-471B-B243-F60918D51DB6}" type="presParOf" srcId="{C3A40D34-C410-433F-B9C7-5E0BB3260EA1}" destId="{208C8893-F15E-4AD1-9BD4-7E472A9FB911}" srcOrd="0" destOrd="0" presId="urn:microsoft.com/office/officeart/2005/8/layout/list1"/>
    <dgm:cxn modelId="{BE33B37A-8297-4588-AA4B-09E528A220D5}" type="presParOf" srcId="{C3A40D34-C410-433F-B9C7-5E0BB3260EA1}" destId="{055625CA-C12F-4687-80CD-8FFC60F0101A}" srcOrd="1" destOrd="0" presId="urn:microsoft.com/office/officeart/2005/8/layout/list1"/>
    <dgm:cxn modelId="{D907542B-3132-4410-ACC8-21D29FC4E629}" type="presParOf" srcId="{52830DD7-EE52-4CFF-B747-1EBA760CADAC}" destId="{04810A17-D46D-4823-A222-4E9BB421F6EA}" srcOrd="1" destOrd="0" presId="urn:microsoft.com/office/officeart/2005/8/layout/list1"/>
    <dgm:cxn modelId="{01D0383B-8109-44D9-8C3D-6A05B7BD3282}" type="presParOf" srcId="{52830DD7-EE52-4CFF-B747-1EBA760CADAC}" destId="{8CC141D3-E9A2-4E35-9162-2837758EA9DA}" srcOrd="2" destOrd="0" presId="urn:microsoft.com/office/officeart/2005/8/layout/list1"/>
    <dgm:cxn modelId="{A316F762-CAF7-4177-8E9F-4E84575EB907}" type="presParOf" srcId="{52830DD7-EE52-4CFF-B747-1EBA760CADAC}" destId="{46C11E86-49B1-411F-B2D6-899523FA8D21}" srcOrd="3" destOrd="0" presId="urn:microsoft.com/office/officeart/2005/8/layout/list1"/>
    <dgm:cxn modelId="{2E454F7B-3CE6-43CC-8483-4C138DEB1CD2}" type="presParOf" srcId="{52830DD7-EE52-4CFF-B747-1EBA760CADAC}" destId="{EA6BE879-F356-4F5D-B17E-B14221A34408}" srcOrd="4" destOrd="0" presId="urn:microsoft.com/office/officeart/2005/8/layout/list1"/>
    <dgm:cxn modelId="{1F51AB1A-C383-4015-AFD4-4934CAB60A45}" type="presParOf" srcId="{EA6BE879-F356-4F5D-B17E-B14221A34408}" destId="{AAA0CDA8-9B5A-4810-A729-A6F4EA122B43}" srcOrd="0" destOrd="0" presId="urn:microsoft.com/office/officeart/2005/8/layout/list1"/>
    <dgm:cxn modelId="{2BBD8E57-D6E5-403C-9E17-B9234B076ADB}" type="presParOf" srcId="{EA6BE879-F356-4F5D-B17E-B14221A34408}" destId="{0511F8B1-32AA-41D1-8AEB-476F19884417}" srcOrd="1" destOrd="0" presId="urn:microsoft.com/office/officeart/2005/8/layout/list1"/>
    <dgm:cxn modelId="{4E0545DC-B17D-40F0-BDFA-710008BD0504}" type="presParOf" srcId="{52830DD7-EE52-4CFF-B747-1EBA760CADAC}" destId="{D4A12E4A-F0DD-4EF8-933E-A67EB6480536}" srcOrd="5" destOrd="0" presId="urn:microsoft.com/office/officeart/2005/8/layout/list1"/>
    <dgm:cxn modelId="{CC431083-8924-4B77-844F-7418447E3056}" type="presParOf" srcId="{52830DD7-EE52-4CFF-B747-1EBA760CADAC}" destId="{94AF8D70-7839-493C-AEC6-7F713347BD59}" srcOrd="6" destOrd="0" presId="urn:microsoft.com/office/officeart/2005/8/layout/list1"/>
    <dgm:cxn modelId="{E047DF6E-389A-456D-B7D1-2A403650390B}" type="presParOf" srcId="{52830DD7-EE52-4CFF-B747-1EBA760CADAC}" destId="{AAF441D4-D9B7-4B20-A3C9-44CDBCD72316}" srcOrd="7" destOrd="0" presId="urn:microsoft.com/office/officeart/2005/8/layout/list1"/>
    <dgm:cxn modelId="{9CDA03B9-7E90-4E0D-AE53-09C6D1002A60}" type="presParOf" srcId="{52830DD7-EE52-4CFF-B747-1EBA760CADAC}" destId="{2BC48711-A399-416C-943F-EC0CBC62F649}" srcOrd="8" destOrd="0" presId="urn:microsoft.com/office/officeart/2005/8/layout/list1"/>
    <dgm:cxn modelId="{96CE263F-34D8-4207-AE0B-C9CA6F628CC4}" type="presParOf" srcId="{2BC48711-A399-416C-943F-EC0CBC62F649}" destId="{F01E3692-29AC-47EA-B417-C924A9C046C5}" srcOrd="0" destOrd="0" presId="urn:microsoft.com/office/officeart/2005/8/layout/list1"/>
    <dgm:cxn modelId="{79006092-392A-4551-9C9D-03A9F35281E6}" type="presParOf" srcId="{2BC48711-A399-416C-943F-EC0CBC62F649}" destId="{F87AF0F5-A99E-40B3-B597-A438CD958FB6}" srcOrd="1" destOrd="0" presId="urn:microsoft.com/office/officeart/2005/8/layout/list1"/>
    <dgm:cxn modelId="{D3712802-8481-482B-86F2-5EC3E4846CEA}" type="presParOf" srcId="{52830DD7-EE52-4CFF-B747-1EBA760CADAC}" destId="{6858C49E-FB8A-401E-BF18-1C8EDEA54D1F}" srcOrd="9" destOrd="0" presId="urn:microsoft.com/office/officeart/2005/8/layout/list1"/>
    <dgm:cxn modelId="{A5C740CD-6B5A-4B9C-9C19-C7ADDE720548}" type="presParOf" srcId="{52830DD7-EE52-4CFF-B747-1EBA760CADAC}" destId="{0AE67505-B18B-455E-8458-4D314E28EF2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D41776-7CB5-44B1-A9B5-3A026824415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DB20D8-73E6-46AA-B987-BABB79E6E9B2}">
      <dgm:prSet/>
      <dgm:spPr/>
      <dgm:t>
        <a:bodyPr/>
        <a:lstStyle/>
        <a:p>
          <a:r>
            <a:rPr lang="en-US" dirty="0"/>
            <a:t>Our data set is divided into three sets, training set ,test set and validation.</a:t>
          </a:r>
        </a:p>
      </dgm:t>
    </dgm:pt>
    <dgm:pt modelId="{A0A1001F-A455-4526-8D60-3C9DE08676A0}" type="parTrans" cxnId="{1934A2BD-3F9C-4714-A01B-76F13F5A4A11}">
      <dgm:prSet/>
      <dgm:spPr/>
      <dgm:t>
        <a:bodyPr/>
        <a:lstStyle/>
        <a:p>
          <a:endParaRPr lang="en-US"/>
        </a:p>
      </dgm:t>
    </dgm:pt>
    <dgm:pt modelId="{96502E11-528C-48EC-9CCA-6A28FD84E75C}" type="sibTrans" cxnId="{1934A2BD-3F9C-4714-A01B-76F13F5A4A11}">
      <dgm:prSet/>
      <dgm:spPr/>
      <dgm:t>
        <a:bodyPr/>
        <a:lstStyle/>
        <a:p>
          <a:endParaRPr lang="en-US"/>
        </a:p>
      </dgm:t>
    </dgm:pt>
    <dgm:pt modelId="{12A61914-C674-467B-9AAB-08D00CB21D1F}">
      <dgm:prSet/>
      <dgm:spPr/>
      <dgm:t>
        <a:bodyPr/>
        <a:lstStyle/>
        <a:p>
          <a:r>
            <a:rPr lang="en-US" dirty="0"/>
            <a:t>The training set contains 70%images,  the validation 10% and testing contains 20% images.</a:t>
          </a:r>
        </a:p>
      </dgm:t>
    </dgm:pt>
    <dgm:pt modelId="{038CDA99-7914-405A-84CB-EC5EED8ED29E}" type="parTrans" cxnId="{DF2450CB-C606-49E3-940C-B18C2FCF27AB}">
      <dgm:prSet/>
      <dgm:spPr/>
      <dgm:t>
        <a:bodyPr/>
        <a:lstStyle/>
        <a:p>
          <a:endParaRPr lang="en-US"/>
        </a:p>
      </dgm:t>
    </dgm:pt>
    <dgm:pt modelId="{9CDB1C72-4506-4C20-B5A0-9DD8CA09FFD9}" type="sibTrans" cxnId="{DF2450CB-C606-49E3-940C-B18C2FCF27AB}">
      <dgm:prSet/>
      <dgm:spPr/>
      <dgm:t>
        <a:bodyPr/>
        <a:lstStyle/>
        <a:p>
          <a:endParaRPr lang="en-US"/>
        </a:p>
      </dgm:t>
    </dgm:pt>
    <dgm:pt modelId="{670C17BD-F055-48DD-9442-490F701FD4C8}">
      <dgm:prSet/>
      <dgm:spPr/>
      <dgm:t>
        <a:bodyPr/>
        <a:lstStyle/>
        <a:p>
          <a:r>
            <a:rPr lang="en-US" dirty="0"/>
            <a:t>Each set is divided into four classes, one for each AD stage and one for the non-demented (healthy) case.</a:t>
          </a:r>
        </a:p>
      </dgm:t>
    </dgm:pt>
    <dgm:pt modelId="{24AAE7C9-F170-4F7B-9D14-7708EAF206FB}" type="parTrans" cxnId="{16B88EEC-B119-41EE-9AF1-7F1A83DEB98C}">
      <dgm:prSet/>
      <dgm:spPr/>
      <dgm:t>
        <a:bodyPr/>
        <a:lstStyle/>
        <a:p>
          <a:endParaRPr lang="en-US"/>
        </a:p>
      </dgm:t>
    </dgm:pt>
    <dgm:pt modelId="{109BF38B-9458-4D73-A6BF-AF7443364B99}" type="sibTrans" cxnId="{16B88EEC-B119-41EE-9AF1-7F1A83DEB98C}">
      <dgm:prSet/>
      <dgm:spPr/>
      <dgm:t>
        <a:bodyPr/>
        <a:lstStyle/>
        <a:p>
          <a:endParaRPr lang="en-US"/>
        </a:p>
      </dgm:t>
    </dgm:pt>
    <dgm:pt modelId="{EC716BB7-9543-4F0F-9947-9549D2782A9E}" type="pres">
      <dgm:prSet presAssocID="{C6D41776-7CB5-44B1-A9B5-3A026824415B}" presName="linear" presStyleCnt="0">
        <dgm:presLayoutVars>
          <dgm:animLvl val="lvl"/>
          <dgm:resizeHandles val="exact"/>
        </dgm:presLayoutVars>
      </dgm:prSet>
      <dgm:spPr/>
    </dgm:pt>
    <dgm:pt modelId="{2466FF5B-D08D-483B-AA31-597FEF0F6574}" type="pres">
      <dgm:prSet presAssocID="{AEDB20D8-73E6-46AA-B987-BABB79E6E9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EA39C9-3390-45D9-AC7F-320818036A47}" type="pres">
      <dgm:prSet presAssocID="{96502E11-528C-48EC-9CCA-6A28FD84E75C}" presName="spacer" presStyleCnt="0"/>
      <dgm:spPr/>
    </dgm:pt>
    <dgm:pt modelId="{3EB59251-1F65-41D2-A853-60680C94110F}" type="pres">
      <dgm:prSet presAssocID="{12A61914-C674-467B-9AAB-08D00CB21D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6067A0-C892-4223-909C-15823C9A8644}" type="pres">
      <dgm:prSet presAssocID="{9CDB1C72-4506-4C20-B5A0-9DD8CA09FFD9}" presName="spacer" presStyleCnt="0"/>
      <dgm:spPr/>
    </dgm:pt>
    <dgm:pt modelId="{10AA343C-7757-4E6D-908A-FD8B0DCBD5C7}" type="pres">
      <dgm:prSet presAssocID="{670C17BD-F055-48DD-9442-490F701FD4C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56D731-E878-4BE4-AFC2-49F3D8FB48AB}" type="presOf" srcId="{C6D41776-7CB5-44B1-A9B5-3A026824415B}" destId="{EC716BB7-9543-4F0F-9947-9549D2782A9E}" srcOrd="0" destOrd="0" presId="urn:microsoft.com/office/officeart/2005/8/layout/vList2"/>
    <dgm:cxn modelId="{B3839377-973B-4F96-9FF9-94988A0AAD9B}" type="presOf" srcId="{12A61914-C674-467B-9AAB-08D00CB21D1F}" destId="{3EB59251-1F65-41D2-A853-60680C94110F}" srcOrd="0" destOrd="0" presId="urn:microsoft.com/office/officeart/2005/8/layout/vList2"/>
    <dgm:cxn modelId="{1934A2BD-3F9C-4714-A01B-76F13F5A4A11}" srcId="{C6D41776-7CB5-44B1-A9B5-3A026824415B}" destId="{AEDB20D8-73E6-46AA-B987-BABB79E6E9B2}" srcOrd="0" destOrd="0" parTransId="{A0A1001F-A455-4526-8D60-3C9DE08676A0}" sibTransId="{96502E11-528C-48EC-9CCA-6A28FD84E75C}"/>
    <dgm:cxn modelId="{DF2450CB-C606-49E3-940C-B18C2FCF27AB}" srcId="{C6D41776-7CB5-44B1-A9B5-3A026824415B}" destId="{12A61914-C674-467B-9AAB-08D00CB21D1F}" srcOrd="1" destOrd="0" parTransId="{038CDA99-7914-405A-84CB-EC5EED8ED29E}" sibTransId="{9CDB1C72-4506-4C20-B5A0-9DD8CA09FFD9}"/>
    <dgm:cxn modelId="{DE26B9D3-8436-4912-AB6F-DD9283590815}" type="presOf" srcId="{AEDB20D8-73E6-46AA-B987-BABB79E6E9B2}" destId="{2466FF5B-D08D-483B-AA31-597FEF0F6574}" srcOrd="0" destOrd="0" presId="urn:microsoft.com/office/officeart/2005/8/layout/vList2"/>
    <dgm:cxn modelId="{16B88EEC-B119-41EE-9AF1-7F1A83DEB98C}" srcId="{C6D41776-7CB5-44B1-A9B5-3A026824415B}" destId="{670C17BD-F055-48DD-9442-490F701FD4C8}" srcOrd="2" destOrd="0" parTransId="{24AAE7C9-F170-4F7B-9D14-7708EAF206FB}" sibTransId="{109BF38B-9458-4D73-A6BF-AF7443364B99}"/>
    <dgm:cxn modelId="{BFE2B5FF-4701-4C77-A650-64A02795F5CB}" type="presOf" srcId="{670C17BD-F055-48DD-9442-490F701FD4C8}" destId="{10AA343C-7757-4E6D-908A-FD8B0DCBD5C7}" srcOrd="0" destOrd="0" presId="urn:microsoft.com/office/officeart/2005/8/layout/vList2"/>
    <dgm:cxn modelId="{276CBC87-FD09-4BF2-8B20-6DBCC858CB96}" type="presParOf" srcId="{EC716BB7-9543-4F0F-9947-9549D2782A9E}" destId="{2466FF5B-D08D-483B-AA31-597FEF0F6574}" srcOrd="0" destOrd="0" presId="urn:microsoft.com/office/officeart/2005/8/layout/vList2"/>
    <dgm:cxn modelId="{CC1DB0A3-FA72-4EB5-B7E3-EDD8FF1C979B}" type="presParOf" srcId="{EC716BB7-9543-4F0F-9947-9549D2782A9E}" destId="{00EA39C9-3390-45D9-AC7F-320818036A47}" srcOrd="1" destOrd="0" presId="urn:microsoft.com/office/officeart/2005/8/layout/vList2"/>
    <dgm:cxn modelId="{6280D222-742B-4A93-A453-ED65D5939F68}" type="presParOf" srcId="{EC716BB7-9543-4F0F-9947-9549D2782A9E}" destId="{3EB59251-1F65-41D2-A853-60680C94110F}" srcOrd="2" destOrd="0" presId="urn:microsoft.com/office/officeart/2005/8/layout/vList2"/>
    <dgm:cxn modelId="{0A9F806D-3390-4BDD-8064-77187CA96F40}" type="presParOf" srcId="{EC716BB7-9543-4F0F-9947-9549D2782A9E}" destId="{BB6067A0-C892-4223-909C-15823C9A8644}" srcOrd="3" destOrd="0" presId="urn:microsoft.com/office/officeart/2005/8/layout/vList2"/>
    <dgm:cxn modelId="{525669B2-D241-4E3C-B5D2-39AED82CCCC7}" type="presParOf" srcId="{EC716BB7-9543-4F0F-9947-9549D2782A9E}" destId="{10AA343C-7757-4E6D-908A-FD8B0DCBD5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A5B6-2B0B-4A4F-A311-8CBAB0F9CE56}">
      <dsp:nvSpPr>
        <dsp:cNvPr id="0" name=""/>
        <dsp:cNvSpPr/>
      </dsp:nvSpPr>
      <dsp:spPr>
        <a:xfrm>
          <a:off x="0" y="469358"/>
          <a:ext cx="5744684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Alzheimer’s disease (AD) is the cause of over 60% of dementia cases.</a:t>
          </a:r>
        </a:p>
      </dsp:txBody>
      <dsp:txXfrm>
        <a:off x="34954" y="504312"/>
        <a:ext cx="5674776" cy="646132"/>
      </dsp:txXfrm>
    </dsp:sp>
    <dsp:sp modelId="{B4511213-A995-454C-9D99-467EF5363659}">
      <dsp:nvSpPr>
        <dsp:cNvPr id="0" name=""/>
        <dsp:cNvSpPr/>
      </dsp:nvSpPr>
      <dsp:spPr>
        <a:xfrm>
          <a:off x="0" y="1237238"/>
          <a:ext cx="5744684" cy="7160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develop when nerve cells in the brain (called neurons) die or no longer function in a normal way</a:t>
          </a:r>
          <a:endParaRPr lang="en-US" sz="1800" kern="1200" dirty="0"/>
        </a:p>
      </dsp:txBody>
      <dsp:txXfrm>
        <a:off x="34954" y="1272192"/>
        <a:ext cx="5674776" cy="646132"/>
      </dsp:txXfrm>
    </dsp:sp>
    <dsp:sp modelId="{86A9F795-9A94-44F4-80AE-113EAFD2A843}">
      <dsp:nvSpPr>
        <dsp:cNvPr id="0" name=""/>
        <dsp:cNvSpPr/>
      </dsp:nvSpPr>
      <dsp:spPr>
        <a:xfrm>
          <a:off x="0" y="2005118"/>
          <a:ext cx="5744684" cy="7160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Early diagnosis of AD is essential for making treatment plans to slow down the progress </a:t>
          </a:r>
          <a:r>
            <a:rPr lang="en-US" sz="1800" kern="1200" dirty="0"/>
            <a:t>of</a:t>
          </a:r>
          <a:r>
            <a:rPr lang="en-US" sz="1800" b="0" i="0" kern="1200" dirty="0"/>
            <a:t> AD</a:t>
          </a:r>
          <a:endParaRPr lang="en-US" sz="1800" kern="1200" dirty="0"/>
        </a:p>
      </dsp:txBody>
      <dsp:txXfrm>
        <a:off x="34954" y="2040072"/>
        <a:ext cx="5674776" cy="646132"/>
      </dsp:txXfrm>
    </dsp:sp>
    <dsp:sp modelId="{5FEDE3D6-1702-4811-B968-0E9F81BC97E9}">
      <dsp:nvSpPr>
        <dsp:cNvPr id="0" name=""/>
        <dsp:cNvSpPr/>
      </dsp:nvSpPr>
      <dsp:spPr>
        <a:xfrm>
          <a:off x="0" y="2772998"/>
          <a:ext cx="5744684" cy="7160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 death of neurons causes abnormalities in memory, behaviour, and ability to think clearly</a:t>
          </a:r>
          <a:endParaRPr lang="en-US" sz="1800" kern="1200" dirty="0"/>
        </a:p>
      </dsp:txBody>
      <dsp:txXfrm>
        <a:off x="34954" y="2807952"/>
        <a:ext cx="5674776" cy="646132"/>
      </dsp:txXfrm>
    </dsp:sp>
    <dsp:sp modelId="{D27CF35D-78A8-4CBF-9B31-5869E7EC54D9}">
      <dsp:nvSpPr>
        <dsp:cNvPr id="0" name=""/>
        <dsp:cNvSpPr/>
      </dsp:nvSpPr>
      <dsp:spPr>
        <a:xfrm>
          <a:off x="0" y="3540877"/>
          <a:ext cx="5744684" cy="716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eventually impair an individual’s ability to perform even basic functions such as walking, speaking, and swallowing</a:t>
          </a:r>
          <a:endParaRPr lang="en-US" sz="1800" kern="1200" dirty="0"/>
        </a:p>
      </dsp:txBody>
      <dsp:txXfrm>
        <a:off x="34954" y="3575831"/>
        <a:ext cx="5674776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41D3-E9A2-4E35-9162-2837758EA9DA}">
      <dsp:nvSpPr>
        <dsp:cNvPr id="0" name=""/>
        <dsp:cNvSpPr/>
      </dsp:nvSpPr>
      <dsp:spPr>
        <a:xfrm>
          <a:off x="0" y="55710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5625CA-C12F-4687-80CD-8FFC60F0101A}">
      <dsp:nvSpPr>
        <dsp:cNvPr id="0" name=""/>
        <dsp:cNvSpPr/>
      </dsp:nvSpPr>
      <dsp:spPr>
        <a:xfrm>
          <a:off x="525780" y="84789"/>
          <a:ext cx="7360920" cy="944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Asymptotic Stage.</a:t>
          </a:r>
        </a:p>
      </dsp:txBody>
      <dsp:txXfrm>
        <a:off x="571894" y="130903"/>
        <a:ext cx="7268692" cy="852412"/>
      </dsp:txXfrm>
    </dsp:sp>
    <dsp:sp modelId="{94AF8D70-7839-493C-AEC6-7F713347BD59}">
      <dsp:nvSpPr>
        <dsp:cNvPr id="0" name=""/>
        <dsp:cNvSpPr/>
      </dsp:nvSpPr>
      <dsp:spPr>
        <a:xfrm>
          <a:off x="0" y="200862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1F8B1-32AA-41D1-8AEB-476F19884417}">
      <dsp:nvSpPr>
        <dsp:cNvPr id="0" name=""/>
        <dsp:cNvSpPr/>
      </dsp:nvSpPr>
      <dsp:spPr>
        <a:xfrm>
          <a:off x="525780" y="1536309"/>
          <a:ext cx="7360920" cy="944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Mild Cognitive Impairment Stage(MCI).</a:t>
          </a:r>
        </a:p>
      </dsp:txBody>
      <dsp:txXfrm>
        <a:off x="571894" y="1582423"/>
        <a:ext cx="7268692" cy="852412"/>
      </dsp:txXfrm>
    </dsp:sp>
    <dsp:sp modelId="{0AE67505-B18B-455E-8458-4D314E28EF2E}">
      <dsp:nvSpPr>
        <dsp:cNvPr id="0" name=""/>
        <dsp:cNvSpPr/>
      </dsp:nvSpPr>
      <dsp:spPr>
        <a:xfrm>
          <a:off x="0" y="346014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7AF0F5-A99E-40B3-B597-A438CD958FB6}">
      <dsp:nvSpPr>
        <dsp:cNvPr id="0" name=""/>
        <dsp:cNvSpPr/>
      </dsp:nvSpPr>
      <dsp:spPr>
        <a:xfrm>
          <a:off x="525780" y="2987829"/>
          <a:ext cx="7360920" cy="944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Dementia (disease) Stage.</a:t>
          </a:r>
        </a:p>
      </dsp:txBody>
      <dsp:txXfrm>
        <a:off x="571894" y="3033943"/>
        <a:ext cx="7268692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6FF5B-D08D-483B-AA31-597FEF0F6574}">
      <dsp:nvSpPr>
        <dsp:cNvPr id="0" name=""/>
        <dsp:cNvSpPr/>
      </dsp:nvSpPr>
      <dsp:spPr>
        <a:xfrm>
          <a:off x="0" y="471126"/>
          <a:ext cx="6367912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Our data set is divided into three sets, training set ,test set and validation.</a:t>
          </a:r>
        </a:p>
      </dsp:txBody>
      <dsp:txXfrm>
        <a:off x="85900" y="557026"/>
        <a:ext cx="6196112" cy="1587880"/>
      </dsp:txXfrm>
    </dsp:sp>
    <dsp:sp modelId="{3EB59251-1F65-41D2-A853-60680C94110F}">
      <dsp:nvSpPr>
        <dsp:cNvPr id="0" name=""/>
        <dsp:cNvSpPr/>
      </dsp:nvSpPr>
      <dsp:spPr>
        <a:xfrm>
          <a:off x="0" y="2322966"/>
          <a:ext cx="6367912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training set contains 70%images,  the validation 10% and testing contains 20% images.</a:t>
          </a:r>
        </a:p>
      </dsp:txBody>
      <dsp:txXfrm>
        <a:off x="85900" y="2408866"/>
        <a:ext cx="6196112" cy="1587880"/>
      </dsp:txXfrm>
    </dsp:sp>
    <dsp:sp modelId="{10AA343C-7757-4E6D-908A-FD8B0DCBD5C7}">
      <dsp:nvSpPr>
        <dsp:cNvPr id="0" name=""/>
        <dsp:cNvSpPr/>
      </dsp:nvSpPr>
      <dsp:spPr>
        <a:xfrm>
          <a:off x="0" y="4174806"/>
          <a:ext cx="6367912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Each set is divided into four classes, one for each AD stage and one for the non-demented (healthy) case.</a:t>
          </a:r>
        </a:p>
      </dsp:txBody>
      <dsp:txXfrm>
        <a:off x="85900" y="4260706"/>
        <a:ext cx="6196112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134E-DEBC-4BFC-9A7A-7072D588624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8109A-E5A4-4CF4-AB22-E5B7A70F6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8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109A-E5A4-4CF4-AB22-E5B7A70F61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0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109A-E5A4-4CF4-AB22-E5B7A70F61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4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8109A-E5A4-4CF4-AB22-E5B7A70F61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9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BF3D-D5EA-41C0-AC7F-B4C4D0DB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DCC2E-4467-40DE-A589-06CD0286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1FF4-8FCF-4201-90D2-6D5FD33F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43910-3C88-4356-8035-ABE7E1C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8BAB-1486-4897-B27A-86F3DCA0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2BA6-FEFB-4EDA-999B-C714BC0A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207B-3A83-4D4D-AA1F-12AAA836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73FB-679C-44F6-B675-117483C2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ABB7-1801-463B-9196-92F8D0AC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F6D6-30B8-45AD-AABC-D651F89F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F71A6-2086-4C8D-AFCE-D5F2BB1E4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37F2F-8C5F-4522-B834-863E752D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993C-68AA-4F4B-98CC-24A4EAD4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02FC-25A5-4D3C-804C-6AB84B1A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D5CE-D620-4575-9B6C-605341F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1281-2F1B-4EB5-88DE-D6CFA50E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CDE-93C4-4425-BE21-DF701690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D15E-4513-4DD8-8181-57864027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EFA7-3B2D-4DF0-99A2-438EF2E8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CB4C-D307-40AA-9E2E-B3E5FD0D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7818-EB31-4B82-8200-815272A6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E5769-C17B-41C6-91C4-33256CAC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E410-D020-4B05-A44D-4D31A3B5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254D-7C89-42E8-B52E-3B20B3ED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0925-7889-49B8-AC31-6C64569F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B8AD-990E-4ECA-BA91-8A79BA7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E809-6AA1-404B-A51A-1055D3882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7FACF-4C70-415F-A726-C1E3A397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F000-21F6-4ABB-87AF-987DC54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57BFA-2814-48B9-B2D1-01D7EB56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1DCF-8365-444C-9475-1FEE5EB4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C6F7-56E1-4F16-877A-BDECEA3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EA05-79E0-4D87-B040-C613816A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F189-7F31-415A-AA72-86DE7596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CD5C4-2A33-4730-9EF9-E41C92D58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B890B-D806-4A82-8274-AB21D6DB1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45C74-6A60-4BE7-9B53-7C5CED09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990B3-1DA5-4187-A752-1D0953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A9A56-44B9-4824-8E37-366F10F6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B3A-DD1D-4553-A9E0-E772DCB2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E611-434B-4DDB-9483-99490863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41133-037E-495D-BBEC-C87C04C1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DE1A4-7335-482B-AC7F-AD7F6FB0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6482D-8C1C-477D-9925-C08C1280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6F6B8-3E87-4029-98B5-9B003EF2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313C-17D3-436D-A9A1-3E8AF222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F96-63CE-4D7B-BF85-10BF540F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BBFC-EC48-4B93-BA42-8E2016CD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1A1B-D8B7-4C42-AD1D-6C3CEC38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18CC-876D-43D5-9B3C-80869287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E13E-FCD6-4D82-BFF1-C46A57AA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E77B-42A7-43ED-ADEC-A3BAFA4A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6907-C400-49BC-8DAD-C0765B83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91226-2CA8-47B9-999A-D9AF5CA8A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EEFCC-2C86-432C-8BAD-1EC4745F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D28A-68FE-44A6-8C09-FEDA3368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8A33-751E-41C9-B6C0-754A2810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3B484-44F3-44AB-88D4-5428874F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8AD73-23A9-4D30-A60F-7516BC1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315F-FDF6-426B-AA65-ECBD4245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B56E-C7BA-488B-BB6D-F0A09EBAD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FFD1-F035-45C8-81C0-0A7337B805E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68EB-89EA-4430-A8D9-3479ACC72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B185-5027-4997-B14A-1D7BE1E8B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828A-6D64-4E50-B411-A5D08DD2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an of a human brain in a neurology clinic">
            <a:extLst>
              <a:ext uri="{FF2B5EF4-FFF2-40B4-BE49-F238E27FC236}">
                <a16:creationId xmlns:a16="http://schemas.microsoft.com/office/drawing/2014/main" id="{5F95AFDA-F9E6-47B7-A6B0-B44D3969C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898" r="-1" b="908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6DB30-002C-4985-A8E9-C494DADEE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Convolutional Neural Networks for multi class Classification of Alzheimer’s Disease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A81AA-91F1-45A9-95CF-7D73E6075076}"/>
              </a:ext>
            </a:extLst>
          </p:cNvPr>
          <p:cNvSpPr txBox="1"/>
          <p:nvPr/>
        </p:nvSpPr>
        <p:spPr>
          <a:xfrm>
            <a:off x="1923068" y="4572000"/>
            <a:ext cx="853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 By :-</a:t>
            </a:r>
          </a:p>
          <a:p>
            <a:pPr algn="ctr"/>
            <a:r>
              <a:rPr lang="en-US" dirty="0"/>
              <a:t>Dr. Walid Hussein</a:t>
            </a:r>
          </a:p>
          <a:p>
            <a:pPr algn="ctr"/>
            <a:r>
              <a:rPr lang="en-US" dirty="0"/>
              <a:t>Solution Proposed by :-</a:t>
            </a:r>
          </a:p>
          <a:p>
            <a:pPr algn="ctr"/>
            <a:r>
              <a:rPr lang="en-US" dirty="0"/>
              <a:t>Mohamed Ashraf -161649 -AI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30BA3-DEA3-481A-90D0-B065BC1AEA03}"/>
              </a:ext>
            </a:extLst>
          </p:cNvPr>
          <p:cNvSpPr txBox="1"/>
          <p:nvPr/>
        </p:nvSpPr>
        <p:spPr>
          <a:xfrm>
            <a:off x="6009587" y="6382617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728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02B9-F4A3-4FB5-9489-D085EC4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Network Structure</a:t>
            </a:r>
            <a:r>
              <a:rPr lang="en-US" dirty="0"/>
              <a:t> 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6CEDCFDE-C174-45E1-B65C-1C5501C63E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0"/>
          <a:stretch/>
        </p:blipFill>
        <p:spPr bwMode="auto">
          <a:xfrm>
            <a:off x="1584960" y="2148681"/>
            <a:ext cx="9022080" cy="3705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931A2-E240-449F-9C31-F82542667817}"/>
              </a:ext>
            </a:extLst>
          </p:cNvPr>
          <p:cNvSpPr txBox="1"/>
          <p:nvPr/>
        </p:nvSpPr>
        <p:spPr>
          <a:xfrm>
            <a:off x="5875649" y="6234986"/>
            <a:ext cx="44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246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B243D-BE2D-4B11-A12B-5AD1FE58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Inception layers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AD8C3D-68A0-4CA2-B2BE-67B3E8B2C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854973"/>
              </p:ext>
            </p:extLst>
          </p:nvPr>
        </p:nvGraphicFramePr>
        <p:xfrm>
          <a:off x="1631771" y="2112579"/>
          <a:ext cx="8952400" cy="4192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1717">
                  <a:extLst>
                    <a:ext uri="{9D8B030D-6E8A-4147-A177-3AD203B41FA5}">
                      <a16:colId xmlns:a16="http://schemas.microsoft.com/office/drawing/2014/main" val="3559915288"/>
                    </a:ext>
                  </a:extLst>
                </a:gridCol>
                <a:gridCol w="4700683">
                  <a:extLst>
                    <a:ext uri="{9D8B030D-6E8A-4147-A177-3AD203B41FA5}">
                      <a16:colId xmlns:a16="http://schemas.microsoft.com/office/drawing/2014/main" val="106381827"/>
                    </a:ext>
                  </a:extLst>
                </a:gridCol>
              </a:tblGrid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Layers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Details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3850459460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Input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Input shape=(176, 176, 3) , include top=False, weights=ImageNet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1138702819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 rate=0.5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3799986116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GlobalAveragePooling2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154862608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Flatten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2517150929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Batch Normalization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3484312660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Dense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Units =512, activation= relu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2932946830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Batch Normalization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229103311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 rate=0.5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1389032909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Dense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Units =265, activation= relu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1128624541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Batch Normalization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1732201393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 rate=0.5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3513402578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Dense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Units =128, activation= relu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736036626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Batch Normalization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3745874785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 rate=0.5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4164426223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Dense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Units =64, activation= relu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4138441540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Dropout rate=0.5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3482829237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Batch Normalization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786250861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Dense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Units = 4, activation='softmax'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129" marR="73129" marT="0" marB="0"/>
                </a:tc>
                <a:extLst>
                  <a:ext uri="{0D108BD9-81ED-4DB2-BD59-A6C34878D82A}">
                    <a16:rowId xmlns:a16="http://schemas.microsoft.com/office/drawing/2014/main" val="15404555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F83DDD-3D50-4F4C-B618-7C5BA9E5CFB7}"/>
              </a:ext>
            </a:extLst>
          </p:cNvPr>
          <p:cNvSpPr txBox="1"/>
          <p:nvPr/>
        </p:nvSpPr>
        <p:spPr>
          <a:xfrm>
            <a:off x="5787273" y="6397026"/>
            <a:ext cx="462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0336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883BB-F180-4731-A590-10F5D60B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 for the CNN model  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A9D91A29-416C-4866-9522-5447F36362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6070" y="1324806"/>
            <a:ext cx="6780700" cy="1423946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B9529-4C47-4563-A56B-F8C6503D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92" y="3090577"/>
            <a:ext cx="4068456" cy="142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A036D-2BE0-468B-B830-A059BD950DBB}"/>
              </a:ext>
            </a:extLst>
          </p:cNvPr>
          <p:cNvSpPr txBox="1"/>
          <p:nvPr/>
        </p:nvSpPr>
        <p:spPr>
          <a:xfrm>
            <a:off x="6097572" y="6168999"/>
            <a:ext cx="586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825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D0DB6-7FA8-44D3-9DEF-1DDE29FE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CNN Result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649F850-7EC0-4059-88B8-F42BAE93A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" r="3" b="10475"/>
          <a:stretch/>
        </p:blipFill>
        <p:spPr>
          <a:xfrm>
            <a:off x="331567" y="2824538"/>
            <a:ext cx="5455917" cy="320219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08ABE44-34A8-4FBE-B033-7DA63E5B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886865"/>
            <a:ext cx="5455917" cy="10775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B4BD12-3397-4235-AA64-BDF848F6D6FD}"/>
              </a:ext>
            </a:extLst>
          </p:cNvPr>
          <p:cNvSpPr txBox="1"/>
          <p:nvPr/>
        </p:nvSpPr>
        <p:spPr>
          <a:xfrm>
            <a:off x="5941741" y="6380965"/>
            <a:ext cx="50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00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6D0E8-A035-423E-A79B-C811828E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 for the Inception 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386E2-DD4A-4501-877D-45825C9BA8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4593" y="1574019"/>
            <a:ext cx="6780700" cy="1440898"/>
          </a:xfrm>
          <a:prstGeom prst="rect">
            <a:avLst/>
          </a:prstGeom>
          <a:noFill/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84F5E3D-ED7C-42F7-BF59-62DBC4376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5" y="3449867"/>
            <a:ext cx="6149543" cy="1457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3E833-638A-4032-AED3-A278151FBAC1}"/>
              </a:ext>
            </a:extLst>
          </p:cNvPr>
          <p:cNvSpPr txBox="1"/>
          <p:nvPr/>
        </p:nvSpPr>
        <p:spPr>
          <a:xfrm>
            <a:off x="5905892" y="6385816"/>
            <a:ext cx="466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3639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299E3-AF46-439A-8705-6C725B19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 for the Inception  model 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41DA87-0A6A-488A-9415-7B721DA17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91084"/>
            <a:ext cx="5455917" cy="36691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147F2C-63F5-4853-8FFD-E61CDBFA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880045"/>
            <a:ext cx="5455917" cy="1091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0732CB-EC98-48DE-BBB4-E339234DDBEC}"/>
              </a:ext>
            </a:extLst>
          </p:cNvPr>
          <p:cNvSpPr txBox="1"/>
          <p:nvPr/>
        </p:nvSpPr>
        <p:spPr>
          <a:xfrm>
            <a:off x="5905892" y="6385816"/>
            <a:ext cx="466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3822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DC548D-96FA-48B1-8BF0-E2CD9D95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The Data Set</a:t>
            </a:r>
            <a:endParaRPr lang="en-GB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7DD3F9-CBCD-4570-B88D-BF85B4B31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04791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768FDAC-E012-479C-BB72-4302B079A6E5}"/>
              </a:ext>
            </a:extLst>
          </p:cNvPr>
          <p:cNvSpPr txBox="1"/>
          <p:nvPr/>
        </p:nvSpPr>
        <p:spPr>
          <a:xfrm>
            <a:off x="5905892" y="6385816"/>
            <a:ext cx="466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438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327566-DB3D-4408-BCE5-10D9F8DA8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FCBCE-4326-47B6-8DAA-EB4BFEAF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25" y="1065862"/>
            <a:ext cx="2967140" cy="472627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FC65F69-CE97-4ACE-87AA-B842D750F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0458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368E72-B6F9-4FBC-A3BF-F1FA440AB84F}"/>
              </a:ext>
            </a:extLst>
          </p:cNvPr>
          <p:cNvSpPr txBox="1"/>
          <p:nvPr/>
        </p:nvSpPr>
        <p:spPr>
          <a:xfrm>
            <a:off x="5916890" y="6392044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073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9E14-C264-49B4-9883-49618F85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Alzheimer’s Disease Stages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1525A-A8FA-4E13-AF1D-14DB32139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56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AF8DB1-34ED-45AA-A1F6-E868D2D4084A}"/>
              </a:ext>
            </a:extLst>
          </p:cNvPr>
          <p:cNvSpPr txBox="1"/>
          <p:nvPr/>
        </p:nvSpPr>
        <p:spPr>
          <a:xfrm>
            <a:off x="5916890" y="6311900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80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4079559-6B38-4588-AFC7-2BD27794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5" y="641850"/>
            <a:ext cx="3756418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What happens to the brain?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AF9C37D-A054-4180-B09B-320C5E10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0640" y="641850"/>
            <a:ext cx="6078024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The hippocampus abnormally shrinks in its size 2.2% to 5.9 % annually</a:t>
            </a:r>
            <a:endParaRPr lang="en-US" b="0" i="0" dirty="0">
              <a:effectLst/>
            </a:endParaRPr>
          </a:p>
        </p:txBody>
      </p:sp>
      <p:pic>
        <p:nvPicPr>
          <p:cNvPr id="35" name="Content Placeholder 34" descr="Diagram&#10;&#10;Description automatically generated">
            <a:extLst>
              <a:ext uri="{FF2B5EF4-FFF2-40B4-BE49-F238E27FC236}">
                <a16:creationId xmlns:a16="http://schemas.microsoft.com/office/drawing/2014/main" id="{F9B6F1E1-0D72-4EF6-AD8B-03D23950E7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5" y="2614864"/>
            <a:ext cx="11167447" cy="40907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0AC4CB-BF2D-4F28-A724-EEB1BF2BE706}"/>
              </a:ext>
            </a:extLst>
          </p:cNvPr>
          <p:cNvSpPr txBox="1"/>
          <p:nvPr/>
        </p:nvSpPr>
        <p:spPr>
          <a:xfrm>
            <a:off x="5959028" y="6488668"/>
            <a:ext cx="3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026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A4CF1-B20E-46BE-A7CC-ADAFF6B2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MRI Reflection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CF0EE0F-BA14-41B1-B341-9F33CBE3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r="2" b="2"/>
          <a:stretch/>
        </p:blipFill>
        <p:spPr>
          <a:xfrm>
            <a:off x="996507" y="2007908"/>
            <a:ext cx="10198985" cy="4598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3B728-0C42-4F70-8FA8-0305C3EB0BBA}"/>
              </a:ext>
            </a:extLst>
          </p:cNvPr>
          <p:cNvSpPr txBox="1"/>
          <p:nvPr/>
        </p:nvSpPr>
        <p:spPr>
          <a:xfrm>
            <a:off x="5971094" y="6531973"/>
            <a:ext cx="24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483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2744A-313C-443B-8E66-68E388EE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5591-F5E3-4B9D-BF31-88D0C69F2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/>
              <a:t>The  goal here is to use the deep learning techniques to develop such method. We will build a classifier whose task is to correctly classify what stage a patient at from an MRI scan of that patient’s 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626B2-E2AD-4C8D-96A3-931389E8B8B8}"/>
              </a:ext>
            </a:extLst>
          </p:cNvPr>
          <p:cNvSpPr txBox="1"/>
          <p:nvPr/>
        </p:nvSpPr>
        <p:spPr>
          <a:xfrm>
            <a:off x="6095999" y="6488668"/>
            <a:ext cx="36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61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1340-D77D-4A96-AE1C-478B4C2E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Solution methodology</a:t>
            </a:r>
            <a:br>
              <a:rPr lang="en-US" sz="4400" b="1" i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134898-F54A-4603-9D05-689C8EC4371A}"/>
              </a:ext>
            </a:extLst>
          </p:cNvPr>
          <p:cNvGrpSpPr/>
          <p:nvPr/>
        </p:nvGrpSpPr>
        <p:grpSpPr>
          <a:xfrm>
            <a:off x="1790249" y="1919288"/>
            <a:ext cx="7791496" cy="1397844"/>
            <a:chOff x="0" y="0"/>
            <a:chExt cx="5846494" cy="96075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EB56BE-5B90-40D4-95CA-F946DF02DF38}"/>
                </a:ext>
              </a:extLst>
            </p:cNvPr>
            <p:cNvSpPr/>
            <p:nvPr/>
          </p:nvSpPr>
          <p:spPr>
            <a:xfrm>
              <a:off x="0" y="266700"/>
              <a:ext cx="697523" cy="65063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Start 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2C659A-D9CB-40DF-8811-B2DDD2259C91}"/>
                </a:ext>
              </a:extLst>
            </p:cNvPr>
            <p:cNvSpPr/>
            <p:nvPr/>
          </p:nvSpPr>
          <p:spPr>
            <a:xfrm>
              <a:off x="807720" y="289560"/>
              <a:ext cx="79692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Data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Collection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2C4EC3-5B82-4DD3-81DD-9A79597BAD1C}"/>
                </a:ext>
              </a:extLst>
            </p:cNvPr>
            <p:cNvSpPr/>
            <p:nvPr/>
          </p:nvSpPr>
          <p:spPr>
            <a:xfrm>
              <a:off x="1783080" y="297180"/>
              <a:ext cx="920115" cy="5270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Preprocessing 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ECE6D4-80BB-4DEE-829F-E7DCC709619A}"/>
                </a:ext>
              </a:extLst>
            </p:cNvPr>
            <p:cNvSpPr/>
            <p:nvPr/>
          </p:nvSpPr>
          <p:spPr>
            <a:xfrm>
              <a:off x="2903220" y="251460"/>
              <a:ext cx="773723" cy="6564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CNN configuration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58A3DE-5E69-4D73-B382-0FC86CDFCA13}"/>
                </a:ext>
              </a:extLst>
            </p:cNvPr>
            <p:cNvSpPr/>
            <p:nvPr/>
          </p:nvSpPr>
          <p:spPr>
            <a:xfrm>
              <a:off x="3893820" y="0"/>
              <a:ext cx="1025525" cy="9607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Pass dataset to CNN and build model. 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83F223-8BE2-4C19-998D-62D74D265FBC}"/>
                </a:ext>
              </a:extLst>
            </p:cNvPr>
            <p:cNvSpPr/>
            <p:nvPr/>
          </p:nvSpPr>
          <p:spPr>
            <a:xfrm>
              <a:off x="5143500" y="266700"/>
              <a:ext cx="702994" cy="6209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End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8E64E3-7B49-427F-9370-C5930897F593}"/>
                </a:ext>
              </a:extLst>
            </p:cNvPr>
            <p:cNvCxnSpPr/>
            <p:nvPr/>
          </p:nvCxnSpPr>
          <p:spPr>
            <a:xfrm>
              <a:off x="693420" y="563880"/>
              <a:ext cx="105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322E2F-A110-4808-BF56-D0BC3E1B3CE7}"/>
                </a:ext>
              </a:extLst>
            </p:cNvPr>
            <p:cNvCxnSpPr/>
            <p:nvPr/>
          </p:nvCxnSpPr>
          <p:spPr>
            <a:xfrm>
              <a:off x="2720340" y="571500"/>
              <a:ext cx="187569" cy="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918F7A-2A1A-4FB4-8E6A-5958021316A3}"/>
                </a:ext>
              </a:extLst>
            </p:cNvPr>
            <p:cNvCxnSpPr/>
            <p:nvPr/>
          </p:nvCxnSpPr>
          <p:spPr>
            <a:xfrm>
              <a:off x="1607820" y="563880"/>
              <a:ext cx="187569" cy="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3BA913-283C-4808-BB71-DCA55B04F792}"/>
                </a:ext>
              </a:extLst>
            </p:cNvPr>
            <p:cNvCxnSpPr/>
            <p:nvPr/>
          </p:nvCxnSpPr>
          <p:spPr>
            <a:xfrm>
              <a:off x="3688080" y="563880"/>
              <a:ext cx="187569" cy="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B9D9FA-FD4C-427C-A0D8-A66E59D40E01}"/>
                </a:ext>
              </a:extLst>
            </p:cNvPr>
            <p:cNvCxnSpPr/>
            <p:nvPr/>
          </p:nvCxnSpPr>
          <p:spPr>
            <a:xfrm>
              <a:off x="4937760" y="571500"/>
              <a:ext cx="187569" cy="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139A67-F1C7-45F4-86B7-B08BAA97AC87}"/>
              </a:ext>
            </a:extLst>
          </p:cNvPr>
          <p:cNvGrpSpPr/>
          <p:nvPr/>
        </p:nvGrpSpPr>
        <p:grpSpPr>
          <a:xfrm>
            <a:off x="1790249" y="3891560"/>
            <a:ext cx="7795727" cy="1397844"/>
            <a:chOff x="-36850" y="-328948"/>
            <a:chExt cx="5875724" cy="139784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F8F678-CDE7-41CA-97C3-844373DC41FD}"/>
                </a:ext>
              </a:extLst>
            </p:cNvPr>
            <p:cNvSpPr/>
            <p:nvPr/>
          </p:nvSpPr>
          <p:spPr>
            <a:xfrm>
              <a:off x="-36850" y="57446"/>
              <a:ext cx="734373" cy="9346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Start 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F89498-EF15-4495-A8BE-087A71E04257}"/>
                </a:ext>
              </a:extLst>
            </p:cNvPr>
            <p:cNvSpPr/>
            <p:nvPr/>
          </p:nvSpPr>
          <p:spPr>
            <a:xfrm>
              <a:off x="777658" y="103432"/>
              <a:ext cx="819368" cy="7649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Data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Collection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0FB04E-D0FC-4839-BD6B-938148837F7A}"/>
                </a:ext>
              </a:extLst>
            </p:cNvPr>
            <p:cNvSpPr/>
            <p:nvPr/>
          </p:nvSpPr>
          <p:spPr>
            <a:xfrm>
              <a:off x="1790700" y="92345"/>
              <a:ext cx="920115" cy="7760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Preprocessing 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366560-E4DA-437D-BA03-81A8AF23DF31}"/>
                </a:ext>
              </a:extLst>
            </p:cNvPr>
            <p:cNvSpPr/>
            <p:nvPr/>
          </p:nvSpPr>
          <p:spPr>
            <a:xfrm>
              <a:off x="2880360" y="36912"/>
              <a:ext cx="861060" cy="934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Inception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Configuration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A46D9F-3260-451A-B9B5-0F2BF81724D1}"/>
                </a:ext>
              </a:extLst>
            </p:cNvPr>
            <p:cNvSpPr/>
            <p:nvPr/>
          </p:nvSpPr>
          <p:spPr>
            <a:xfrm>
              <a:off x="3901440" y="-328948"/>
              <a:ext cx="1025525" cy="13978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Pass dataset to Inception and build model. 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B9161D-512C-4CBC-AC3D-4630A9B88C1B}"/>
                </a:ext>
              </a:extLst>
            </p:cNvPr>
            <p:cNvSpPr/>
            <p:nvPr/>
          </p:nvSpPr>
          <p:spPr>
            <a:xfrm>
              <a:off x="5135880" y="57446"/>
              <a:ext cx="702994" cy="9034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End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D53787-1ABD-44E8-952E-CB5C7AFE5D4E}"/>
                </a:ext>
              </a:extLst>
            </p:cNvPr>
            <p:cNvCxnSpPr/>
            <p:nvPr/>
          </p:nvCxnSpPr>
          <p:spPr>
            <a:xfrm>
              <a:off x="701040" y="480060"/>
              <a:ext cx="105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2C8DAB-1EEA-49CC-B7C1-B44A1D2D29EA}"/>
                </a:ext>
              </a:extLst>
            </p:cNvPr>
            <p:cNvCxnSpPr/>
            <p:nvPr/>
          </p:nvCxnSpPr>
          <p:spPr>
            <a:xfrm>
              <a:off x="1600200" y="510540"/>
              <a:ext cx="187569" cy="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B6D2144-C196-4D95-BCF9-6AD4620D8825}"/>
                </a:ext>
              </a:extLst>
            </p:cNvPr>
            <p:cNvCxnSpPr/>
            <p:nvPr/>
          </p:nvCxnSpPr>
          <p:spPr>
            <a:xfrm>
              <a:off x="2697480" y="518160"/>
              <a:ext cx="187569" cy="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EBE0A-4965-45A6-9C43-1371C170064E}"/>
                </a:ext>
              </a:extLst>
            </p:cNvPr>
            <p:cNvCxnSpPr/>
            <p:nvPr/>
          </p:nvCxnSpPr>
          <p:spPr>
            <a:xfrm>
              <a:off x="3726180" y="518160"/>
              <a:ext cx="187325" cy="5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B8BA29-AA4F-475D-8B54-C14BD52A8B10}"/>
                </a:ext>
              </a:extLst>
            </p:cNvPr>
            <p:cNvCxnSpPr/>
            <p:nvPr/>
          </p:nvCxnSpPr>
          <p:spPr>
            <a:xfrm>
              <a:off x="4937760" y="480060"/>
              <a:ext cx="187325" cy="5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7101A6A-49FB-4CB9-B602-7C43D6E01187}"/>
              </a:ext>
            </a:extLst>
          </p:cNvPr>
          <p:cNvSpPr txBox="1"/>
          <p:nvPr/>
        </p:nvSpPr>
        <p:spPr>
          <a:xfrm>
            <a:off x="5198946" y="6308209"/>
            <a:ext cx="236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6535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9B910-517D-4D1B-8377-92EAF720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Convolutional Neural Network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F77E89C-4DED-48E5-966C-C175D722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2486271"/>
            <a:ext cx="11345886" cy="3880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0A6BE-D1C5-4803-B742-A9B93C8EC131}"/>
              </a:ext>
            </a:extLst>
          </p:cNvPr>
          <p:cNvSpPr txBox="1"/>
          <p:nvPr/>
        </p:nvSpPr>
        <p:spPr>
          <a:xfrm>
            <a:off x="5948297" y="6400977"/>
            <a:ext cx="292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628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B39EA-6AAE-4A36-A3DC-311A7CC9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implementation CNN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94EE01-24B7-4FE9-A231-F92777A8C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003749"/>
              </p:ext>
            </p:extLst>
          </p:nvPr>
        </p:nvGraphicFramePr>
        <p:xfrm>
          <a:off x="2933562" y="2112579"/>
          <a:ext cx="6348817" cy="4192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0810">
                  <a:extLst>
                    <a:ext uri="{9D8B030D-6E8A-4147-A177-3AD203B41FA5}">
                      <a16:colId xmlns:a16="http://schemas.microsoft.com/office/drawing/2014/main" val="2900490011"/>
                    </a:ext>
                  </a:extLst>
                </a:gridCol>
                <a:gridCol w="3448007">
                  <a:extLst>
                    <a:ext uri="{9D8B030D-6E8A-4147-A177-3AD203B41FA5}">
                      <a16:colId xmlns:a16="http://schemas.microsoft.com/office/drawing/2014/main" val="1227882891"/>
                    </a:ext>
                  </a:extLst>
                </a:gridCol>
              </a:tblGrid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Layers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Details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366397673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input shape (176,176 ,3)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353254903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16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4036499337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16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510066893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MaxPool2D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980119334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32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593990652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32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423004344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Batch Normalization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3218057033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MaxPool2D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653582299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64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4237547313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64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447200734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Batch Normalization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1579520938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MaxPool2D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3798718207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128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1579181541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Conv2D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128 filter, activation=Relu, padding='same'(1)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4279300240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Batch Normalization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543425814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MaxPool2D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53879011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Dropout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Dropout rate 0.2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4044635923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Flatten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3740423758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Dense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Units =512, activation= Relu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883885021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Batch Normalization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008841510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Dropout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Dropout rate=0.7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1299863397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Dense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Units =128, activation= Relu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3441945215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Batch Normalization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795143068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Dropout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Dropout rate=0.5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842118649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Dense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Units =64, activation= Relu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4153962965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Batch Normalization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328944308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Dropout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Dropout rate=0.3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261425695"/>
                  </a:ext>
                </a:extLst>
              </a:tr>
              <a:tr h="14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Dense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Units = 4, activation= SoftMax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339" marR="45339" marT="0" marB="0"/>
                </a:tc>
                <a:extLst>
                  <a:ext uri="{0D108BD9-81ED-4DB2-BD59-A6C34878D82A}">
                    <a16:rowId xmlns:a16="http://schemas.microsoft.com/office/drawing/2014/main" val="9996928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38CCA3-73C0-4C52-894A-D960B9DBB546}"/>
              </a:ext>
            </a:extLst>
          </p:cNvPr>
          <p:cNvSpPr txBox="1"/>
          <p:nvPr/>
        </p:nvSpPr>
        <p:spPr>
          <a:xfrm>
            <a:off x="5507610" y="6458234"/>
            <a:ext cx="437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6621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8626</TotalTime>
  <Words>645</Words>
  <Application>Microsoft Office PowerPoint</Application>
  <PresentationFormat>Widescreen</PresentationFormat>
  <Paragraphs>163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 Theme</vt:lpstr>
      <vt:lpstr>Convolutional Neural Networks for multi class Classification of Alzheimer’s Disease</vt:lpstr>
      <vt:lpstr>Introduction</vt:lpstr>
      <vt:lpstr>Alzheimer’s Disease Stages</vt:lpstr>
      <vt:lpstr>What happens to the brain?</vt:lpstr>
      <vt:lpstr>MRI Reflection</vt:lpstr>
      <vt:lpstr>Motivation </vt:lpstr>
      <vt:lpstr>Solution methodology </vt:lpstr>
      <vt:lpstr>Convolutional Neural Network Structure</vt:lpstr>
      <vt:lpstr>The implementation CNN layers</vt:lpstr>
      <vt:lpstr>Inception Network Structure </vt:lpstr>
      <vt:lpstr>Inception layers </vt:lpstr>
      <vt:lpstr>Result for the CNN model  </vt:lpstr>
      <vt:lpstr>CNN Result</vt:lpstr>
      <vt:lpstr>Result for the Inception  model </vt:lpstr>
      <vt:lpstr>Result for the Inception  model </vt:lpstr>
      <vt:lpstr>The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Mohamed161649</dc:creator>
  <cp:lastModifiedBy>Mohamed161649</cp:lastModifiedBy>
  <cp:revision>42</cp:revision>
  <dcterms:created xsi:type="dcterms:W3CDTF">2021-04-01T08:05:24Z</dcterms:created>
  <dcterms:modified xsi:type="dcterms:W3CDTF">2021-07-12T22:59:31Z</dcterms:modified>
</cp:coreProperties>
</file>