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8"/>
  </p:notesMasterIdLst>
  <p:sldIdLst>
    <p:sldId id="273" r:id="rId2"/>
    <p:sldId id="309" r:id="rId3"/>
    <p:sldId id="289" r:id="rId4"/>
    <p:sldId id="308" r:id="rId5"/>
    <p:sldId id="300" r:id="rId6"/>
    <p:sldId id="257" r:id="rId7"/>
    <p:sldId id="305" r:id="rId8"/>
    <p:sldId id="258" r:id="rId9"/>
    <p:sldId id="304" r:id="rId10"/>
    <p:sldId id="259" r:id="rId11"/>
    <p:sldId id="260" r:id="rId12"/>
    <p:sldId id="261" r:id="rId13"/>
    <p:sldId id="263" r:id="rId14"/>
    <p:sldId id="264" r:id="rId15"/>
    <p:sldId id="266" r:id="rId16"/>
    <p:sldId id="265" r:id="rId17"/>
    <p:sldId id="268" r:id="rId18"/>
    <p:sldId id="302" r:id="rId19"/>
    <p:sldId id="270" r:id="rId20"/>
    <p:sldId id="299" r:id="rId21"/>
    <p:sldId id="301" r:id="rId22"/>
    <p:sldId id="303" r:id="rId23"/>
    <p:sldId id="298" r:id="rId24"/>
    <p:sldId id="276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84988" autoAdjust="0"/>
  </p:normalViewPr>
  <p:slideViewPr>
    <p:cSldViewPr snapToGrid="0">
      <p:cViewPr varScale="1">
        <p:scale>
          <a:sx n="74" d="100"/>
          <a:sy n="74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9C076-AF53-47C7-B17D-2C8EA261B2F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683E7D-32CF-411A-89F9-1B8CA45BF87F}">
      <dgm:prSet/>
      <dgm:spPr/>
      <dgm:t>
        <a:bodyPr/>
        <a:lstStyle/>
        <a:p>
          <a:r>
            <a:rPr lang="en-US" dirty="0"/>
            <a:t>1) Introduction </a:t>
          </a:r>
        </a:p>
      </dgm:t>
    </dgm:pt>
    <dgm:pt modelId="{67362B3B-8830-410D-BDC3-5FA4F909E84A}" type="parTrans" cxnId="{9B5E940F-AD59-43FB-9C70-ABB4FB6FA6B6}">
      <dgm:prSet/>
      <dgm:spPr/>
      <dgm:t>
        <a:bodyPr/>
        <a:lstStyle/>
        <a:p>
          <a:endParaRPr lang="en-US"/>
        </a:p>
      </dgm:t>
    </dgm:pt>
    <dgm:pt modelId="{A11F75D0-517E-470A-97AE-4C8020CF6580}" type="sibTrans" cxnId="{9B5E940F-AD59-43FB-9C70-ABB4FB6FA6B6}">
      <dgm:prSet/>
      <dgm:spPr/>
      <dgm:t>
        <a:bodyPr/>
        <a:lstStyle/>
        <a:p>
          <a:endParaRPr lang="en-US"/>
        </a:p>
      </dgm:t>
    </dgm:pt>
    <dgm:pt modelId="{4BD1D65B-B68D-435E-81DF-DDDDF8A7CCA8}">
      <dgm:prSet/>
      <dgm:spPr/>
      <dgm:t>
        <a:bodyPr/>
        <a:lstStyle/>
        <a:p>
          <a:r>
            <a:rPr lang="en-US" dirty="0"/>
            <a:t>2) Study sample dataset</a:t>
          </a:r>
        </a:p>
      </dgm:t>
    </dgm:pt>
    <dgm:pt modelId="{94600F38-97A2-47F6-BA0C-2C9FF24667B8}" type="parTrans" cxnId="{5604BB70-3A20-4E80-956A-6668F6DB28C3}">
      <dgm:prSet/>
      <dgm:spPr/>
      <dgm:t>
        <a:bodyPr/>
        <a:lstStyle/>
        <a:p>
          <a:endParaRPr lang="en-US"/>
        </a:p>
      </dgm:t>
    </dgm:pt>
    <dgm:pt modelId="{3590D42A-17B5-49A6-BE6E-AF8EB3A45D71}" type="sibTrans" cxnId="{5604BB70-3A20-4E80-956A-6668F6DB28C3}">
      <dgm:prSet/>
      <dgm:spPr/>
      <dgm:t>
        <a:bodyPr/>
        <a:lstStyle/>
        <a:p>
          <a:endParaRPr lang="en-US"/>
        </a:p>
      </dgm:t>
    </dgm:pt>
    <dgm:pt modelId="{B0A7F66C-0CFD-4010-B544-D8CA2CD38A77}">
      <dgm:prSet/>
      <dgm:spPr/>
      <dgm:t>
        <a:bodyPr/>
        <a:lstStyle/>
        <a:p>
          <a:r>
            <a:rPr lang="en-US" dirty="0"/>
            <a:t>3) Calculate radius magnetopause</a:t>
          </a:r>
        </a:p>
      </dgm:t>
    </dgm:pt>
    <dgm:pt modelId="{9489765F-89F4-411B-AD89-7A477B9CD67A}" type="parTrans" cxnId="{CB71A625-EAA1-4DEC-B323-0ED520666BAC}">
      <dgm:prSet/>
      <dgm:spPr/>
      <dgm:t>
        <a:bodyPr/>
        <a:lstStyle/>
        <a:p>
          <a:endParaRPr lang="en-US"/>
        </a:p>
      </dgm:t>
    </dgm:pt>
    <dgm:pt modelId="{34556F7B-47D2-46C2-9B08-DF89BDA48EFA}" type="sibTrans" cxnId="{CB71A625-EAA1-4DEC-B323-0ED520666BAC}">
      <dgm:prSet/>
      <dgm:spPr/>
      <dgm:t>
        <a:bodyPr/>
        <a:lstStyle/>
        <a:p>
          <a:endParaRPr lang="en-US"/>
        </a:p>
      </dgm:t>
    </dgm:pt>
    <dgm:pt modelId="{081E3584-4064-45AB-89EF-197FF6033A31}">
      <dgm:prSet/>
      <dgm:spPr/>
      <dgm:t>
        <a:bodyPr/>
        <a:lstStyle/>
        <a:p>
          <a:r>
            <a:rPr lang="en-US" dirty="0"/>
            <a:t>4) Study maximum sunspot number observed in solar cycle 23,24</a:t>
          </a:r>
        </a:p>
      </dgm:t>
    </dgm:pt>
    <dgm:pt modelId="{D737AF22-8209-4044-B5F5-EF6770B643B7}" type="parTrans" cxnId="{0D519747-716A-4764-A785-C10AF3CC9099}">
      <dgm:prSet/>
      <dgm:spPr/>
      <dgm:t>
        <a:bodyPr/>
        <a:lstStyle/>
        <a:p>
          <a:endParaRPr lang="en-US"/>
        </a:p>
      </dgm:t>
    </dgm:pt>
    <dgm:pt modelId="{FFA76DCB-EE5B-408E-B4A7-AB3160C291BF}" type="sibTrans" cxnId="{0D519747-716A-4764-A785-C10AF3CC9099}">
      <dgm:prSet/>
      <dgm:spPr/>
      <dgm:t>
        <a:bodyPr/>
        <a:lstStyle/>
        <a:p>
          <a:endParaRPr lang="en-US"/>
        </a:p>
      </dgm:t>
    </dgm:pt>
    <dgm:pt modelId="{BDFB549B-4DA9-493E-9A1D-1943B6B2E978}">
      <dgm:prSet/>
      <dgm:spPr/>
      <dgm:t>
        <a:bodyPr/>
        <a:lstStyle/>
        <a:p>
          <a:r>
            <a:rPr lang="en-US" dirty="0"/>
            <a:t>5) Prediction model on solar cycle 25 2023:2030</a:t>
          </a:r>
        </a:p>
      </dgm:t>
    </dgm:pt>
    <dgm:pt modelId="{195B3181-2588-4DF8-B06B-600E0B3514C6}" type="parTrans" cxnId="{4622F175-C5EA-4F7E-9B36-211EEC9093D7}">
      <dgm:prSet/>
      <dgm:spPr/>
      <dgm:t>
        <a:bodyPr/>
        <a:lstStyle/>
        <a:p>
          <a:endParaRPr lang="en-US"/>
        </a:p>
      </dgm:t>
    </dgm:pt>
    <dgm:pt modelId="{4FB349CA-378B-41B1-8E94-0A14433492A5}" type="sibTrans" cxnId="{4622F175-C5EA-4F7E-9B36-211EEC9093D7}">
      <dgm:prSet/>
      <dgm:spPr/>
      <dgm:t>
        <a:bodyPr/>
        <a:lstStyle/>
        <a:p>
          <a:endParaRPr lang="en-US"/>
        </a:p>
      </dgm:t>
    </dgm:pt>
    <dgm:pt modelId="{911A46BC-0C93-43DF-A2B7-1D35F128D29F}">
      <dgm:prSet/>
      <dgm:spPr/>
      <dgm:t>
        <a:bodyPr/>
        <a:lstStyle/>
        <a:p>
          <a:r>
            <a:rPr lang="en-US" dirty="0"/>
            <a:t>6) Visualization radius magnetopause from 1996 to 2030</a:t>
          </a:r>
        </a:p>
      </dgm:t>
    </dgm:pt>
    <dgm:pt modelId="{B24CD25B-DF40-46FD-8319-0A51FBFD135D}" type="parTrans" cxnId="{D4EB587C-3FA4-4AF6-B81F-22E27F1586A6}">
      <dgm:prSet/>
      <dgm:spPr/>
      <dgm:t>
        <a:bodyPr/>
        <a:lstStyle/>
        <a:p>
          <a:endParaRPr lang="en-US"/>
        </a:p>
      </dgm:t>
    </dgm:pt>
    <dgm:pt modelId="{D32B61C7-C07B-4D18-A938-60E02C9DB911}" type="sibTrans" cxnId="{D4EB587C-3FA4-4AF6-B81F-22E27F1586A6}">
      <dgm:prSet/>
      <dgm:spPr/>
      <dgm:t>
        <a:bodyPr/>
        <a:lstStyle/>
        <a:p>
          <a:endParaRPr lang="en-US"/>
        </a:p>
      </dgm:t>
    </dgm:pt>
    <dgm:pt modelId="{9567503B-7406-4123-87D2-9C1FF40183DE}">
      <dgm:prSet/>
      <dgm:spPr/>
      <dgm:t>
        <a:bodyPr/>
        <a:lstStyle/>
        <a:p>
          <a:r>
            <a:rPr lang="en-US" dirty="0"/>
            <a:t>7) Data sources</a:t>
          </a:r>
        </a:p>
      </dgm:t>
    </dgm:pt>
    <dgm:pt modelId="{07CB9E90-3194-4EE1-9EA3-AEDF7BFC9A99}" type="parTrans" cxnId="{FF146BE2-0CD4-48BA-B5EB-3E5E6FA2988C}">
      <dgm:prSet/>
      <dgm:spPr/>
      <dgm:t>
        <a:bodyPr/>
        <a:lstStyle/>
        <a:p>
          <a:endParaRPr lang="en-US"/>
        </a:p>
      </dgm:t>
    </dgm:pt>
    <dgm:pt modelId="{D21278E7-04D6-4ACA-8259-BA0B324F889D}" type="sibTrans" cxnId="{FF146BE2-0CD4-48BA-B5EB-3E5E6FA2988C}">
      <dgm:prSet/>
      <dgm:spPr/>
      <dgm:t>
        <a:bodyPr/>
        <a:lstStyle/>
        <a:p>
          <a:endParaRPr lang="en-US"/>
        </a:p>
      </dgm:t>
    </dgm:pt>
    <dgm:pt modelId="{F1DC8141-0888-4FF2-AC32-3B661BBC259D}" type="pres">
      <dgm:prSet presAssocID="{BD89C076-AF53-47C7-B17D-2C8EA261B2FF}" presName="vert0" presStyleCnt="0">
        <dgm:presLayoutVars>
          <dgm:dir/>
          <dgm:animOne val="branch"/>
          <dgm:animLvl val="lvl"/>
        </dgm:presLayoutVars>
      </dgm:prSet>
      <dgm:spPr/>
    </dgm:pt>
    <dgm:pt modelId="{5FFC0B8C-0F18-402B-B70C-11F265121108}" type="pres">
      <dgm:prSet presAssocID="{D5683E7D-32CF-411A-89F9-1B8CA45BF87F}" presName="thickLine" presStyleLbl="alignNode1" presStyleIdx="0" presStyleCnt="7"/>
      <dgm:spPr/>
    </dgm:pt>
    <dgm:pt modelId="{237270F7-B374-4090-8801-7B95239B68F5}" type="pres">
      <dgm:prSet presAssocID="{D5683E7D-32CF-411A-89F9-1B8CA45BF87F}" presName="horz1" presStyleCnt="0"/>
      <dgm:spPr/>
    </dgm:pt>
    <dgm:pt modelId="{19FEBBDD-9953-4445-A28B-EC661809B874}" type="pres">
      <dgm:prSet presAssocID="{D5683E7D-32CF-411A-89F9-1B8CA45BF87F}" presName="tx1" presStyleLbl="revTx" presStyleIdx="0" presStyleCnt="7"/>
      <dgm:spPr/>
    </dgm:pt>
    <dgm:pt modelId="{405BA178-9250-447E-8B86-6DC77A5A2995}" type="pres">
      <dgm:prSet presAssocID="{D5683E7D-32CF-411A-89F9-1B8CA45BF87F}" presName="vert1" presStyleCnt="0"/>
      <dgm:spPr/>
    </dgm:pt>
    <dgm:pt modelId="{A03DD826-FC65-4926-8A9E-723696C809E2}" type="pres">
      <dgm:prSet presAssocID="{4BD1D65B-B68D-435E-81DF-DDDDF8A7CCA8}" presName="thickLine" presStyleLbl="alignNode1" presStyleIdx="1" presStyleCnt="7"/>
      <dgm:spPr/>
    </dgm:pt>
    <dgm:pt modelId="{1D54A7CF-F623-4727-A403-94F918BEBC4E}" type="pres">
      <dgm:prSet presAssocID="{4BD1D65B-B68D-435E-81DF-DDDDF8A7CCA8}" presName="horz1" presStyleCnt="0"/>
      <dgm:spPr/>
    </dgm:pt>
    <dgm:pt modelId="{A3A315CC-8934-4DBD-BF0D-BFDFC9948E10}" type="pres">
      <dgm:prSet presAssocID="{4BD1D65B-B68D-435E-81DF-DDDDF8A7CCA8}" presName="tx1" presStyleLbl="revTx" presStyleIdx="1" presStyleCnt="7"/>
      <dgm:spPr/>
    </dgm:pt>
    <dgm:pt modelId="{A6AB24F6-A1D9-41D9-9470-171E1D24DB15}" type="pres">
      <dgm:prSet presAssocID="{4BD1D65B-B68D-435E-81DF-DDDDF8A7CCA8}" presName="vert1" presStyleCnt="0"/>
      <dgm:spPr/>
    </dgm:pt>
    <dgm:pt modelId="{3C74E0F5-6AF8-4CEE-AAC5-319090B9E311}" type="pres">
      <dgm:prSet presAssocID="{B0A7F66C-0CFD-4010-B544-D8CA2CD38A77}" presName="thickLine" presStyleLbl="alignNode1" presStyleIdx="2" presStyleCnt="7"/>
      <dgm:spPr/>
    </dgm:pt>
    <dgm:pt modelId="{DF7E0D2C-5302-44A5-938A-B569DDC48921}" type="pres">
      <dgm:prSet presAssocID="{B0A7F66C-0CFD-4010-B544-D8CA2CD38A77}" presName="horz1" presStyleCnt="0"/>
      <dgm:spPr/>
    </dgm:pt>
    <dgm:pt modelId="{CBA27541-A074-415C-A201-AFA15BEB1C23}" type="pres">
      <dgm:prSet presAssocID="{B0A7F66C-0CFD-4010-B544-D8CA2CD38A77}" presName="tx1" presStyleLbl="revTx" presStyleIdx="2" presStyleCnt="7"/>
      <dgm:spPr/>
    </dgm:pt>
    <dgm:pt modelId="{470B2DAB-435D-4338-B2FB-204D7B42BCE4}" type="pres">
      <dgm:prSet presAssocID="{B0A7F66C-0CFD-4010-B544-D8CA2CD38A77}" presName="vert1" presStyleCnt="0"/>
      <dgm:spPr/>
    </dgm:pt>
    <dgm:pt modelId="{D5FB8316-44B8-4D4E-AEBC-5645B1E18A8D}" type="pres">
      <dgm:prSet presAssocID="{081E3584-4064-45AB-89EF-197FF6033A31}" presName="thickLine" presStyleLbl="alignNode1" presStyleIdx="3" presStyleCnt="7"/>
      <dgm:spPr/>
    </dgm:pt>
    <dgm:pt modelId="{8CB074D6-A842-4356-B369-5E46506389F0}" type="pres">
      <dgm:prSet presAssocID="{081E3584-4064-45AB-89EF-197FF6033A31}" presName="horz1" presStyleCnt="0"/>
      <dgm:spPr/>
    </dgm:pt>
    <dgm:pt modelId="{A7A0C7F9-6B90-46FF-880B-2DFD67C06F08}" type="pres">
      <dgm:prSet presAssocID="{081E3584-4064-45AB-89EF-197FF6033A31}" presName="tx1" presStyleLbl="revTx" presStyleIdx="3" presStyleCnt="7"/>
      <dgm:spPr/>
    </dgm:pt>
    <dgm:pt modelId="{3B01C897-478C-4773-83E2-85F3F802B588}" type="pres">
      <dgm:prSet presAssocID="{081E3584-4064-45AB-89EF-197FF6033A31}" presName="vert1" presStyleCnt="0"/>
      <dgm:spPr/>
    </dgm:pt>
    <dgm:pt modelId="{6329088C-3B16-4FE2-BCC0-E4F3B2A39A6F}" type="pres">
      <dgm:prSet presAssocID="{BDFB549B-4DA9-493E-9A1D-1943B6B2E978}" presName="thickLine" presStyleLbl="alignNode1" presStyleIdx="4" presStyleCnt="7"/>
      <dgm:spPr/>
    </dgm:pt>
    <dgm:pt modelId="{96DB835B-24B4-41AC-9FD7-924DE1CEE710}" type="pres">
      <dgm:prSet presAssocID="{BDFB549B-4DA9-493E-9A1D-1943B6B2E978}" presName="horz1" presStyleCnt="0"/>
      <dgm:spPr/>
    </dgm:pt>
    <dgm:pt modelId="{3E8E1DB4-89B6-431E-B698-D16A9039BC29}" type="pres">
      <dgm:prSet presAssocID="{BDFB549B-4DA9-493E-9A1D-1943B6B2E978}" presName="tx1" presStyleLbl="revTx" presStyleIdx="4" presStyleCnt="7"/>
      <dgm:spPr/>
    </dgm:pt>
    <dgm:pt modelId="{E4EEE5C7-5927-485E-8655-C767B0FE03CE}" type="pres">
      <dgm:prSet presAssocID="{BDFB549B-4DA9-493E-9A1D-1943B6B2E978}" presName="vert1" presStyleCnt="0"/>
      <dgm:spPr/>
    </dgm:pt>
    <dgm:pt modelId="{EE7E597E-B975-4CF2-9AE6-40BCDD752483}" type="pres">
      <dgm:prSet presAssocID="{911A46BC-0C93-43DF-A2B7-1D35F128D29F}" presName="thickLine" presStyleLbl="alignNode1" presStyleIdx="5" presStyleCnt="7"/>
      <dgm:spPr/>
    </dgm:pt>
    <dgm:pt modelId="{0F8D5CD3-4552-43ED-85E6-51F2EAE8D140}" type="pres">
      <dgm:prSet presAssocID="{911A46BC-0C93-43DF-A2B7-1D35F128D29F}" presName="horz1" presStyleCnt="0"/>
      <dgm:spPr/>
    </dgm:pt>
    <dgm:pt modelId="{6CAAD9CC-704F-41A8-9C10-0355E84F63B1}" type="pres">
      <dgm:prSet presAssocID="{911A46BC-0C93-43DF-A2B7-1D35F128D29F}" presName="tx1" presStyleLbl="revTx" presStyleIdx="5" presStyleCnt="7"/>
      <dgm:spPr/>
    </dgm:pt>
    <dgm:pt modelId="{A8750C7B-09AE-408C-B83A-5AE8AF1C00C6}" type="pres">
      <dgm:prSet presAssocID="{911A46BC-0C93-43DF-A2B7-1D35F128D29F}" presName="vert1" presStyleCnt="0"/>
      <dgm:spPr/>
    </dgm:pt>
    <dgm:pt modelId="{EAD749E8-30F7-4C99-BD89-F602D73016DB}" type="pres">
      <dgm:prSet presAssocID="{9567503B-7406-4123-87D2-9C1FF40183DE}" presName="thickLine" presStyleLbl="alignNode1" presStyleIdx="6" presStyleCnt="7"/>
      <dgm:spPr/>
    </dgm:pt>
    <dgm:pt modelId="{332743A9-ABDB-4A2B-BFA7-E2C906C3367F}" type="pres">
      <dgm:prSet presAssocID="{9567503B-7406-4123-87D2-9C1FF40183DE}" presName="horz1" presStyleCnt="0"/>
      <dgm:spPr/>
    </dgm:pt>
    <dgm:pt modelId="{0D0B444D-D7D9-4B3A-A996-1E14AFB3A6D7}" type="pres">
      <dgm:prSet presAssocID="{9567503B-7406-4123-87D2-9C1FF40183DE}" presName="tx1" presStyleLbl="revTx" presStyleIdx="6" presStyleCnt="7"/>
      <dgm:spPr/>
    </dgm:pt>
    <dgm:pt modelId="{B6C35B8F-44CB-4B80-AC33-E16003642183}" type="pres">
      <dgm:prSet presAssocID="{9567503B-7406-4123-87D2-9C1FF40183DE}" presName="vert1" presStyleCnt="0"/>
      <dgm:spPr/>
    </dgm:pt>
  </dgm:ptLst>
  <dgm:cxnLst>
    <dgm:cxn modelId="{9B5E940F-AD59-43FB-9C70-ABB4FB6FA6B6}" srcId="{BD89C076-AF53-47C7-B17D-2C8EA261B2FF}" destId="{D5683E7D-32CF-411A-89F9-1B8CA45BF87F}" srcOrd="0" destOrd="0" parTransId="{67362B3B-8830-410D-BDC3-5FA4F909E84A}" sibTransId="{A11F75D0-517E-470A-97AE-4C8020CF6580}"/>
    <dgm:cxn modelId="{CB71A625-EAA1-4DEC-B323-0ED520666BAC}" srcId="{BD89C076-AF53-47C7-B17D-2C8EA261B2FF}" destId="{B0A7F66C-0CFD-4010-B544-D8CA2CD38A77}" srcOrd="2" destOrd="0" parTransId="{9489765F-89F4-411B-AD89-7A477B9CD67A}" sibTransId="{34556F7B-47D2-46C2-9B08-DF89BDA48EFA}"/>
    <dgm:cxn modelId="{53FDB42B-DDD4-41F6-A0A6-F43159120D89}" type="presOf" srcId="{081E3584-4064-45AB-89EF-197FF6033A31}" destId="{A7A0C7F9-6B90-46FF-880B-2DFD67C06F08}" srcOrd="0" destOrd="0" presId="urn:microsoft.com/office/officeart/2008/layout/LinedList"/>
    <dgm:cxn modelId="{0A907D60-8877-4F07-923C-7356C87E8357}" type="presOf" srcId="{BDFB549B-4DA9-493E-9A1D-1943B6B2E978}" destId="{3E8E1DB4-89B6-431E-B698-D16A9039BC29}" srcOrd="0" destOrd="0" presId="urn:microsoft.com/office/officeart/2008/layout/LinedList"/>
    <dgm:cxn modelId="{58BBF645-7F43-4DA1-AA23-0311C74222C6}" type="presOf" srcId="{4BD1D65B-B68D-435E-81DF-DDDDF8A7CCA8}" destId="{A3A315CC-8934-4DBD-BF0D-BFDFC9948E10}" srcOrd="0" destOrd="0" presId="urn:microsoft.com/office/officeart/2008/layout/LinedList"/>
    <dgm:cxn modelId="{0D519747-716A-4764-A785-C10AF3CC9099}" srcId="{BD89C076-AF53-47C7-B17D-2C8EA261B2FF}" destId="{081E3584-4064-45AB-89EF-197FF6033A31}" srcOrd="3" destOrd="0" parTransId="{D737AF22-8209-4044-B5F5-EF6770B643B7}" sibTransId="{FFA76DCB-EE5B-408E-B4A7-AB3160C291BF}"/>
    <dgm:cxn modelId="{E4BDC24C-49AF-4955-8370-D3E8DE651D86}" type="presOf" srcId="{D5683E7D-32CF-411A-89F9-1B8CA45BF87F}" destId="{19FEBBDD-9953-4445-A28B-EC661809B874}" srcOrd="0" destOrd="0" presId="urn:microsoft.com/office/officeart/2008/layout/LinedList"/>
    <dgm:cxn modelId="{5604BB70-3A20-4E80-956A-6668F6DB28C3}" srcId="{BD89C076-AF53-47C7-B17D-2C8EA261B2FF}" destId="{4BD1D65B-B68D-435E-81DF-DDDDF8A7CCA8}" srcOrd="1" destOrd="0" parTransId="{94600F38-97A2-47F6-BA0C-2C9FF24667B8}" sibTransId="{3590D42A-17B5-49A6-BE6E-AF8EB3A45D71}"/>
    <dgm:cxn modelId="{4622F175-C5EA-4F7E-9B36-211EEC9093D7}" srcId="{BD89C076-AF53-47C7-B17D-2C8EA261B2FF}" destId="{BDFB549B-4DA9-493E-9A1D-1943B6B2E978}" srcOrd="4" destOrd="0" parTransId="{195B3181-2588-4DF8-B06B-600E0B3514C6}" sibTransId="{4FB349CA-378B-41B1-8E94-0A14433492A5}"/>
    <dgm:cxn modelId="{CC8B1B7C-4405-4177-8118-06DFBE9B8708}" type="presOf" srcId="{911A46BC-0C93-43DF-A2B7-1D35F128D29F}" destId="{6CAAD9CC-704F-41A8-9C10-0355E84F63B1}" srcOrd="0" destOrd="0" presId="urn:microsoft.com/office/officeart/2008/layout/LinedList"/>
    <dgm:cxn modelId="{D4EB587C-3FA4-4AF6-B81F-22E27F1586A6}" srcId="{BD89C076-AF53-47C7-B17D-2C8EA261B2FF}" destId="{911A46BC-0C93-43DF-A2B7-1D35F128D29F}" srcOrd="5" destOrd="0" parTransId="{B24CD25B-DF40-46FD-8319-0A51FBFD135D}" sibTransId="{D32B61C7-C07B-4D18-A938-60E02C9DB911}"/>
    <dgm:cxn modelId="{E2D8AE92-2860-4301-98EA-EBB18DAF5EE6}" type="presOf" srcId="{B0A7F66C-0CFD-4010-B544-D8CA2CD38A77}" destId="{CBA27541-A074-415C-A201-AFA15BEB1C23}" srcOrd="0" destOrd="0" presId="urn:microsoft.com/office/officeart/2008/layout/LinedList"/>
    <dgm:cxn modelId="{3815CFB6-3688-486C-B4FB-93DF4009ED4C}" type="presOf" srcId="{9567503B-7406-4123-87D2-9C1FF40183DE}" destId="{0D0B444D-D7D9-4B3A-A996-1E14AFB3A6D7}" srcOrd="0" destOrd="0" presId="urn:microsoft.com/office/officeart/2008/layout/LinedList"/>
    <dgm:cxn modelId="{BA6D49C7-45F2-4B14-B69E-C4DC4E46780A}" type="presOf" srcId="{BD89C076-AF53-47C7-B17D-2C8EA261B2FF}" destId="{F1DC8141-0888-4FF2-AC32-3B661BBC259D}" srcOrd="0" destOrd="0" presId="urn:microsoft.com/office/officeart/2008/layout/LinedList"/>
    <dgm:cxn modelId="{FF146BE2-0CD4-48BA-B5EB-3E5E6FA2988C}" srcId="{BD89C076-AF53-47C7-B17D-2C8EA261B2FF}" destId="{9567503B-7406-4123-87D2-9C1FF40183DE}" srcOrd="6" destOrd="0" parTransId="{07CB9E90-3194-4EE1-9EA3-AEDF7BFC9A99}" sibTransId="{D21278E7-04D6-4ACA-8259-BA0B324F889D}"/>
    <dgm:cxn modelId="{65F3DD23-C196-452C-9879-208F7773A741}" type="presParOf" srcId="{F1DC8141-0888-4FF2-AC32-3B661BBC259D}" destId="{5FFC0B8C-0F18-402B-B70C-11F265121108}" srcOrd="0" destOrd="0" presId="urn:microsoft.com/office/officeart/2008/layout/LinedList"/>
    <dgm:cxn modelId="{E17D9007-3FA0-49D9-9B36-A9640866EB19}" type="presParOf" srcId="{F1DC8141-0888-4FF2-AC32-3B661BBC259D}" destId="{237270F7-B374-4090-8801-7B95239B68F5}" srcOrd="1" destOrd="0" presId="urn:microsoft.com/office/officeart/2008/layout/LinedList"/>
    <dgm:cxn modelId="{73767605-2CBA-4FEE-9BB7-DB20E839D41F}" type="presParOf" srcId="{237270F7-B374-4090-8801-7B95239B68F5}" destId="{19FEBBDD-9953-4445-A28B-EC661809B874}" srcOrd="0" destOrd="0" presId="urn:microsoft.com/office/officeart/2008/layout/LinedList"/>
    <dgm:cxn modelId="{E5FD9941-3F99-4B4C-BEA1-0BD99E864A95}" type="presParOf" srcId="{237270F7-B374-4090-8801-7B95239B68F5}" destId="{405BA178-9250-447E-8B86-6DC77A5A2995}" srcOrd="1" destOrd="0" presId="urn:microsoft.com/office/officeart/2008/layout/LinedList"/>
    <dgm:cxn modelId="{74D0300A-3780-4B2F-99C2-EB522FE63925}" type="presParOf" srcId="{F1DC8141-0888-4FF2-AC32-3B661BBC259D}" destId="{A03DD826-FC65-4926-8A9E-723696C809E2}" srcOrd="2" destOrd="0" presId="urn:microsoft.com/office/officeart/2008/layout/LinedList"/>
    <dgm:cxn modelId="{B3E39B62-CEB3-4809-87A7-76B5992AD3A7}" type="presParOf" srcId="{F1DC8141-0888-4FF2-AC32-3B661BBC259D}" destId="{1D54A7CF-F623-4727-A403-94F918BEBC4E}" srcOrd="3" destOrd="0" presId="urn:microsoft.com/office/officeart/2008/layout/LinedList"/>
    <dgm:cxn modelId="{C76E7C69-6A10-474F-AFB5-A423DE67EAC8}" type="presParOf" srcId="{1D54A7CF-F623-4727-A403-94F918BEBC4E}" destId="{A3A315CC-8934-4DBD-BF0D-BFDFC9948E10}" srcOrd="0" destOrd="0" presId="urn:microsoft.com/office/officeart/2008/layout/LinedList"/>
    <dgm:cxn modelId="{369F31F0-2680-47AE-9EF2-F1F25A9DF686}" type="presParOf" srcId="{1D54A7CF-F623-4727-A403-94F918BEBC4E}" destId="{A6AB24F6-A1D9-41D9-9470-171E1D24DB15}" srcOrd="1" destOrd="0" presId="urn:microsoft.com/office/officeart/2008/layout/LinedList"/>
    <dgm:cxn modelId="{DD520FD3-3AA2-4916-A0FB-900F03C9D057}" type="presParOf" srcId="{F1DC8141-0888-4FF2-AC32-3B661BBC259D}" destId="{3C74E0F5-6AF8-4CEE-AAC5-319090B9E311}" srcOrd="4" destOrd="0" presId="urn:microsoft.com/office/officeart/2008/layout/LinedList"/>
    <dgm:cxn modelId="{8538E298-BE52-4037-9467-D193A914215E}" type="presParOf" srcId="{F1DC8141-0888-4FF2-AC32-3B661BBC259D}" destId="{DF7E0D2C-5302-44A5-938A-B569DDC48921}" srcOrd="5" destOrd="0" presId="urn:microsoft.com/office/officeart/2008/layout/LinedList"/>
    <dgm:cxn modelId="{6FFD86B9-04BE-4D90-B01B-B830F54990D7}" type="presParOf" srcId="{DF7E0D2C-5302-44A5-938A-B569DDC48921}" destId="{CBA27541-A074-415C-A201-AFA15BEB1C23}" srcOrd="0" destOrd="0" presId="urn:microsoft.com/office/officeart/2008/layout/LinedList"/>
    <dgm:cxn modelId="{09A6B4B8-0612-438E-B037-A8F47D1B3021}" type="presParOf" srcId="{DF7E0D2C-5302-44A5-938A-B569DDC48921}" destId="{470B2DAB-435D-4338-B2FB-204D7B42BCE4}" srcOrd="1" destOrd="0" presId="urn:microsoft.com/office/officeart/2008/layout/LinedList"/>
    <dgm:cxn modelId="{AEB74AB2-F48D-453F-9243-F46C7149F08E}" type="presParOf" srcId="{F1DC8141-0888-4FF2-AC32-3B661BBC259D}" destId="{D5FB8316-44B8-4D4E-AEBC-5645B1E18A8D}" srcOrd="6" destOrd="0" presId="urn:microsoft.com/office/officeart/2008/layout/LinedList"/>
    <dgm:cxn modelId="{D773B788-4AAA-4A59-9EBD-CD0831FDA0FD}" type="presParOf" srcId="{F1DC8141-0888-4FF2-AC32-3B661BBC259D}" destId="{8CB074D6-A842-4356-B369-5E46506389F0}" srcOrd="7" destOrd="0" presId="urn:microsoft.com/office/officeart/2008/layout/LinedList"/>
    <dgm:cxn modelId="{3CD90A57-B134-4982-BBDC-717107511154}" type="presParOf" srcId="{8CB074D6-A842-4356-B369-5E46506389F0}" destId="{A7A0C7F9-6B90-46FF-880B-2DFD67C06F08}" srcOrd="0" destOrd="0" presId="urn:microsoft.com/office/officeart/2008/layout/LinedList"/>
    <dgm:cxn modelId="{8DA01744-C6E8-46F6-9182-538669DFA20D}" type="presParOf" srcId="{8CB074D6-A842-4356-B369-5E46506389F0}" destId="{3B01C897-478C-4773-83E2-85F3F802B588}" srcOrd="1" destOrd="0" presId="urn:microsoft.com/office/officeart/2008/layout/LinedList"/>
    <dgm:cxn modelId="{C7C854C9-11C8-4381-A8F8-D5799BEEE895}" type="presParOf" srcId="{F1DC8141-0888-4FF2-AC32-3B661BBC259D}" destId="{6329088C-3B16-4FE2-BCC0-E4F3B2A39A6F}" srcOrd="8" destOrd="0" presId="urn:microsoft.com/office/officeart/2008/layout/LinedList"/>
    <dgm:cxn modelId="{097BE661-0128-4F15-A6F5-8CA793A9D3DA}" type="presParOf" srcId="{F1DC8141-0888-4FF2-AC32-3B661BBC259D}" destId="{96DB835B-24B4-41AC-9FD7-924DE1CEE710}" srcOrd="9" destOrd="0" presId="urn:microsoft.com/office/officeart/2008/layout/LinedList"/>
    <dgm:cxn modelId="{A99E4B64-ADBD-4E21-B039-8D34AEE33276}" type="presParOf" srcId="{96DB835B-24B4-41AC-9FD7-924DE1CEE710}" destId="{3E8E1DB4-89B6-431E-B698-D16A9039BC29}" srcOrd="0" destOrd="0" presId="urn:microsoft.com/office/officeart/2008/layout/LinedList"/>
    <dgm:cxn modelId="{81B94015-CB02-4C47-B19F-6BB63EFA1C7F}" type="presParOf" srcId="{96DB835B-24B4-41AC-9FD7-924DE1CEE710}" destId="{E4EEE5C7-5927-485E-8655-C767B0FE03CE}" srcOrd="1" destOrd="0" presId="urn:microsoft.com/office/officeart/2008/layout/LinedList"/>
    <dgm:cxn modelId="{8E6B7C0C-0BEE-4DCF-B43B-C016E24B21F1}" type="presParOf" srcId="{F1DC8141-0888-4FF2-AC32-3B661BBC259D}" destId="{EE7E597E-B975-4CF2-9AE6-40BCDD752483}" srcOrd="10" destOrd="0" presId="urn:microsoft.com/office/officeart/2008/layout/LinedList"/>
    <dgm:cxn modelId="{C77567A8-E4F8-4F29-AD6A-CB8C1F5A0800}" type="presParOf" srcId="{F1DC8141-0888-4FF2-AC32-3B661BBC259D}" destId="{0F8D5CD3-4552-43ED-85E6-51F2EAE8D140}" srcOrd="11" destOrd="0" presId="urn:microsoft.com/office/officeart/2008/layout/LinedList"/>
    <dgm:cxn modelId="{54F7FCB2-C589-4981-A4FB-6FA359C7C1B8}" type="presParOf" srcId="{0F8D5CD3-4552-43ED-85E6-51F2EAE8D140}" destId="{6CAAD9CC-704F-41A8-9C10-0355E84F63B1}" srcOrd="0" destOrd="0" presId="urn:microsoft.com/office/officeart/2008/layout/LinedList"/>
    <dgm:cxn modelId="{C58A82B4-6525-47FA-9FE4-8598857B8C1F}" type="presParOf" srcId="{0F8D5CD3-4552-43ED-85E6-51F2EAE8D140}" destId="{A8750C7B-09AE-408C-B83A-5AE8AF1C00C6}" srcOrd="1" destOrd="0" presId="urn:microsoft.com/office/officeart/2008/layout/LinedList"/>
    <dgm:cxn modelId="{058A729B-2446-4CE1-B542-8CFC3E6899F3}" type="presParOf" srcId="{F1DC8141-0888-4FF2-AC32-3B661BBC259D}" destId="{EAD749E8-30F7-4C99-BD89-F602D73016DB}" srcOrd="12" destOrd="0" presId="urn:microsoft.com/office/officeart/2008/layout/LinedList"/>
    <dgm:cxn modelId="{CF3E7080-6960-4A77-AF1D-87EAF75B5A1F}" type="presParOf" srcId="{F1DC8141-0888-4FF2-AC32-3B661BBC259D}" destId="{332743A9-ABDB-4A2B-BFA7-E2C906C3367F}" srcOrd="13" destOrd="0" presId="urn:microsoft.com/office/officeart/2008/layout/LinedList"/>
    <dgm:cxn modelId="{F1981A82-644B-4619-B431-EE1324E7A329}" type="presParOf" srcId="{332743A9-ABDB-4A2B-BFA7-E2C906C3367F}" destId="{0D0B444D-D7D9-4B3A-A996-1E14AFB3A6D7}" srcOrd="0" destOrd="0" presId="urn:microsoft.com/office/officeart/2008/layout/LinedList"/>
    <dgm:cxn modelId="{6782CD76-C8C4-4A6A-A358-239FA6BC2C27}" type="presParOf" srcId="{332743A9-ABDB-4A2B-BFA7-E2C906C3367F}" destId="{B6C35B8F-44CB-4B80-AC33-E160036421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C0B8C-0F18-402B-B70C-11F265121108}">
      <dsp:nvSpPr>
        <dsp:cNvPr id="0" name=""/>
        <dsp:cNvSpPr/>
      </dsp:nvSpPr>
      <dsp:spPr>
        <a:xfrm>
          <a:off x="0" y="430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EBBDD-9953-4445-A28B-EC661809B874}">
      <dsp:nvSpPr>
        <dsp:cNvPr id="0" name=""/>
        <dsp:cNvSpPr/>
      </dsp:nvSpPr>
      <dsp:spPr>
        <a:xfrm>
          <a:off x="0" y="430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1) Introduction </a:t>
          </a:r>
        </a:p>
      </dsp:txBody>
      <dsp:txXfrm>
        <a:off x="0" y="430"/>
        <a:ext cx="10820400" cy="504171"/>
      </dsp:txXfrm>
    </dsp:sp>
    <dsp:sp modelId="{A03DD826-FC65-4926-8A9E-723696C809E2}">
      <dsp:nvSpPr>
        <dsp:cNvPr id="0" name=""/>
        <dsp:cNvSpPr/>
      </dsp:nvSpPr>
      <dsp:spPr>
        <a:xfrm>
          <a:off x="0" y="504602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315CC-8934-4DBD-BF0D-BFDFC9948E10}">
      <dsp:nvSpPr>
        <dsp:cNvPr id="0" name=""/>
        <dsp:cNvSpPr/>
      </dsp:nvSpPr>
      <dsp:spPr>
        <a:xfrm>
          <a:off x="0" y="504602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2) Study sample dataset</a:t>
          </a:r>
        </a:p>
      </dsp:txBody>
      <dsp:txXfrm>
        <a:off x="0" y="504602"/>
        <a:ext cx="10820400" cy="504171"/>
      </dsp:txXfrm>
    </dsp:sp>
    <dsp:sp modelId="{3C74E0F5-6AF8-4CEE-AAC5-319090B9E311}">
      <dsp:nvSpPr>
        <dsp:cNvPr id="0" name=""/>
        <dsp:cNvSpPr/>
      </dsp:nvSpPr>
      <dsp:spPr>
        <a:xfrm>
          <a:off x="0" y="1008773"/>
          <a:ext cx="108204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A27541-A074-415C-A201-AFA15BEB1C23}">
      <dsp:nvSpPr>
        <dsp:cNvPr id="0" name=""/>
        <dsp:cNvSpPr/>
      </dsp:nvSpPr>
      <dsp:spPr>
        <a:xfrm>
          <a:off x="0" y="1008773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3) Calculate radius magnetopause</a:t>
          </a:r>
        </a:p>
      </dsp:txBody>
      <dsp:txXfrm>
        <a:off x="0" y="1008773"/>
        <a:ext cx="10820400" cy="504171"/>
      </dsp:txXfrm>
    </dsp:sp>
    <dsp:sp modelId="{D5FB8316-44B8-4D4E-AEBC-5645B1E18A8D}">
      <dsp:nvSpPr>
        <dsp:cNvPr id="0" name=""/>
        <dsp:cNvSpPr/>
      </dsp:nvSpPr>
      <dsp:spPr>
        <a:xfrm>
          <a:off x="0" y="1512945"/>
          <a:ext cx="108204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A0C7F9-6B90-46FF-880B-2DFD67C06F08}">
      <dsp:nvSpPr>
        <dsp:cNvPr id="0" name=""/>
        <dsp:cNvSpPr/>
      </dsp:nvSpPr>
      <dsp:spPr>
        <a:xfrm>
          <a:off x="0" y="1512945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4) Study maximum sunspot number observed in solar cycle 23,24</a:t>
          </a:r>
        </a:p>
      </dsp:txBody>
      <dsp:txXfrm>
        <a:off x="0" y="1512945"/>
        <a:ext cx="10820400" cy="504171"/>
      </dsp:txXfrm>
    </dsp:sp>
    <dsp:sp modelId="{6329088C-3B16-4FE2-BCC0-E4F3B2A39A6F}">
      <dsp:nvSpPr>
        <dsp:cNvPr id="0" name=""/>
        <dsp:cNvSpPr/>
      </dsp:nvSpPr>
      <dsp:spPr>
        <a:xfrm>
          <a:off x="0" y="2017116"/>
          <a:ext cx="108204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E1DB4-89B6-431E-B698-D16A9039BC29}">
      <dsp:nvSpPr>
        <dsp:cNvPr id="0" name=""/>
        <dsp:cNvSpPr/>
      </dsp:nvSpPr>
      <dsp:spPr>
        <a:xfrm>
          <a:off x="0" y="2017116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5) Prediction model on solar cycle 25 2023:2030</a:t>
          </a:r>
        </a:p>
      </dsp:txBody>
      <dsp:txXfrm>
        <a:off x="0" y="2017116"/>
        <a:ext cx="10820400" cy="504171"/>
      </dsp:txXfrm>
    </dsp:sp>
    <dsp:sp modelId="{EE7E597E-B975-4CF2-9AE6-40BCDD752483}">
      <dsp:nvSpPr>
        <dsp:cNvPr id="0" name=""/>
        <dsp:cNvSpPr/>
      </dsp:nvSpPr>
      <dsp:spPr>
        <a:xfrm>
          <a:off x="0" y="2521288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AAD9CC-704F-41A8-9C10-0355E84F63B1}">
      <dsp:nvSpPr>
        <dsp:cNvPr id="0" name=""/>
        <dsp:cNvSpPr/>
      </dsp:nvSpPr>
      <dsp:spPr>
        <a:xfrm>
          <a:off x="0" y="2521288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6) Visualization radius magnetopause from 1996 to 2030</a:t>
          </a:r>
        </a:p>
      </dsp:txBody>
      <dsp:txXfrm>
        <a:off x="0" y="2521288"/>
        <a:ext cx="10820400" cy="504171"/>
      </dsp:txXfrm>
    </dsp:sp>
    <dsp:sp modelId="{EAD749E8-30F7-4C99-BD89-F602D73016DB}">
      <dsp:nvSpPr>
        <dsp:cNvPr id="0" name=""/>
        <dsp:cNvSpPr/>
      </dsp:nvSpPr>
      <dsp:spPr>
        <a:xfrm>
          <a:off x="0" y="3025459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B444D-D7D9-4B3A-A996-1E14AFB3A6D7}">
      <dsp:nvSpPr>
        <dsp:cNvPr id="0" name=""/>
        <dsp:cNvSpPr/>
      </dsp:nvSpPr>
      <dsp:spPr>
        <a:xfrm>
          <a:off x="0" y="3025459"/>
          <a:ext cx="10820400" cy="50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7) Data sources</a:t>
          </a:r>
        </a:p>
      </dsp:txBody>
      <dsp:txXfrm>
        <a:off x="0" y="3025459"/>
        <a:ext cx="10820400" cy="504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2E81-5ACD-4F05-90B3-D2AB6043AD2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084E-5DA0-4F48-9F7B-589F4776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visualize the relationship between two numerical variables. The purpose of using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regplot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to identify any patterns, trends, or associations between the variables and to visualize the strength and direction of the relationship.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2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03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5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=0.2, 278 max=507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2001 year contained 7660 rows and the 2014 year contained 8475 rows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show a dataset’s distribution and identify potential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purpose of using a histogram plot is to visualize the shape and spread of the data distribution and to identify any patterns or trends in the data,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5084E-5DA0-4F48-9F7B-589F4776E9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1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36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5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7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hamed2elsayed/Analysis-The-effects-of-solar-wind-on-the-magnetosphere.git" TargetMode="External"/><Relationship Id="rId4" Type="http://schemas.openxmlformats.org/officeDocument/2006/relationships/hyperlink" Target="https://cdaweb.gsfc.nasa.gov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un&#10;&#10;Description automatically generated with medium confidence">
            <a:extLst>
              <a:ext uri="{FF2B5EF4-FFF2-40B4-BE49-F238E27FC236}">
                <a16:creationId xmlns:a16="http://schemas.microsoft.com/office/drawing/2014/main" id="{0F606F6A-40C6-E0B5-3F72-A49351928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6C9C0A-270E-0638-79EE-45E4258D7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/>
              <a:t>The effect of the solar wind on the Earth’s magnetosphere </a:t>
            </a:r>
          </a:p>
        </p:txBody>
      </p:sp>
    </p:spTree>
    <p:extLst>
      <p:ext uri="{BB962C8B-B14F-4D97-AF65-F5344CB8AC3E}">
        <p14:creationId xmlns:p14="http://schemas.microsoft.com/office/powerpoint/2010/main" val="38522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3253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normal distribution for the year 2001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ion number density and plasma flow speed :</a:t>
            </a:r>
            <a:endParaRPr lang="en-US" sz="2800" dirty="0"/>
          </a:p>
        </p:txBody>
      </p:sp>
      <p:pic>
        <p:nvPicPr>
          <p:cNvPr id="3" name="Picture 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C4AE209D-9544-7664-D168-ABACCD9A7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72" y="1702004"/>
            <a:ext cx="5223769" cy="3962317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D8D38-E6BE-1373-99E4-201A3EBF011A}"/>
              </a:ext>
            </a:extLst>
          </p:cNvPr>
          <p:cNvSpPr txBox="1"/>
          <p:nvPr/>
        </p:nvSpPr>
        <p:spPr>
          <a:xfrm>
            <a:off x="493776" y="5950645"/>
            <a:ext cx="52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ion number density = 63.2 (per cc)  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07-31 at 03:30:00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31E08-F029-D689-1791-4E083B4EEF09}"/>
              </a:ext>
            </a:extLst>
          </p:cNvPr>
          <p:cNvSpPr txBox="1"/>
          <p:nvPr/>
        </p:nvSpPr>
        <p:spPr>
          <a:xfrm>
            <a:off x="6467460" y="5950645"/>
            <a:ext cx="5336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plasma flow speed = 1040 km/s  	 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11-24 at 14:30:00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10374D9E-4424-EF2E-A4AF-2D874E1B5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60" y="1702004"/>
            <a:ext cx="5223768" cy="39623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3CC0B-B952-4586-0F1D-B9A45ACF5BC0}"/>
              </a:ext>
            </a:extLst>
          </p:cNvPr>
          <p:cNvSpPr txBox="1"/>
          <p:nvPr/>
        </p:nvSpPr>
        <p:spPr>
          <a:xfrm>
            <a:off x="2409810" y="6394747"/>
            <a:ext cx="811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2001 year contained 7660 rows and the 2014 year contained 8475 rows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normal distribution </a:t>
            </a:r>
            <a:r>
              <a:rPr lang="en-US" sz="2800" dirty="0"/>
              <a:t>for the year</a:t>
            </a:r>
            <a:r>
              <a:rPr lang="en-US" sz="2800" dirty="0">
                <a:effectLst/>
              </a:rPr>
              <a:t> 2014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ion number density and plasma flow speed 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D8D38-E6BE-1373-99E4-201A3EBF011A}"/>
              </a:ext>
            </a:extLst>
          </p:cNvPr>
          <p:cNvSpPr txBox="1"/>
          <p:nvPr/>
        </p:nvSpPr>
        <p:spPr>
          <a:xfrm>
            <a:off x="491628" y="5993177"/>
            <a:ext cx="52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ion number density = 47.7 (per cc)    02-16 at 00:30:00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31E08-F029-D689-1791-4E083B4EEF09}"/>
              </a:ext>
            </a:extLst>
          </p:cNvPr>
          <p:cNvSpPr txBox="1"/>
          <p:nvPr/>
        </p:nvSpPr>
        <p:spPr>
          <a:xfrm>
            <a:off x="6467461" y="5993177"/>
            <a:ext cx="5232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plasma flow speed = 878 km/s      01-13 at 07:30:00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D6916-E700-C799-9101-965B201D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2" y="1929473"/>
            <a:ext cx="5223769" cy="393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DAE1E-0258-B404-B5A2-15DD0833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61" y="1929473"/>
            <a:ext cx="5223768" cy="393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9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Box plot during the years 2001 and 2014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ion number density 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D8D38-E6BE-1373-99E4-201A3EBF011A}"/>
              </a:ext>
            </a:extLst>
          </p:cNvPr>
          <p:cNvSpPr txBox="1"/>
          <p:nvPr/>
        </p:nvSpPr>
        <p:spPr>
          <a:xfrm>
            <a:off x="491629" y="5985712"/>
            <a:ext cx="52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ion number density = 4.3 (per cc)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31E08-F029-D689-1791-4E083B4EEF09}"/>
              </a:ext>
            </a:extLst>
          </p:cNvPr>
          <p:cNvSpPr txBox="1"/>
          <p:nvPr/>
        </p:nvSpPr>
        <p:spPr>
          <a:xfrm>
            <a:off x="6458316" y="6013646"/>
            <a:ext cx="5232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ion number density = 5.1 (per cc)</a:t>
            </a:r>
          </a:p>
        </p:txBody>
      </p:sp>
      <p:pic>
        <p:nvPicPr>
          <p:cNvPr id="3" name="Picture 2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5E881439-3DDA-549E-CB7C-7765A53E2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2" y="1929474"/>
            <a:ext cx="5214626" cy="393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2207340-8687-C808-E26C-D1AA60339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16" y="1929473"/>
            <a:ext cx="5242056" cy="393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8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Box plot during the years 2001 and 2014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plasma flow speed 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D8D38-E6BE-1373-99E4-201A3EBF011A}"/>
              </a:ext>
            </a:extLst>
          </p:cNvPr>
          <p:cNvSpPr txBox="1"/>
          <p:nvPr/>
        </p:nvSpPr>
        <p:spPr>
          <a:xfrm>
            <a:off x="491629" y="5985712"/>
            <a:ext cx="522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plasma flow speed value = 421 km/s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31E08-F029-D689-1791-4E083B4EEF09}"/>
              </a:ext>
            </a:extLst>
          </p:cNvPr>
          <p:cNvSpPr txBox="1"/>
          <p:nvPr/>
        </p:nvSpPr>
        <p:spPr>
          <a:xfrm>
            <a:off x="6458316" y="6013646"/>
            <a:ext cx="5232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plasma flow speed value = 382 km/s </a:t>
            </a:r>
          </a:p>
        </p:txBody>
      </p:sp>
      <p:pic>
        <p:nvPicPr>
          <p:cNvPr id="4" name="Picture 3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B2012C13-AF48-EEF2-F61E-D4763C72E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8" y="1929472"/>
            <a:ext cx="5214626" cy="393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EAD2E40A-E604-339F-2D2B-54483F414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14" y="1929472"/>
            <a:ext cx="5242057" cy="393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1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800" dirty="0">
                <a:effectLst/>
              </a:rPr>
              <a:t>Visualization histogram plot during the years 2001 and 2014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ion number density 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D8D38-E6BE-1373-99E4-201A3EBF011A}"/>
              </a:ext>
            </a:extLst>
          </p:cNvPr>
          <p:cNvSpPr txBox="1"/>
          <p:nvPr/>
        </p:nvSpPr>
        <p:spPr>
          <a:xfrm>
            <a:off x="491629" y="5985712"/>
            <a:ext cx="5223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ion number density = 4.3 (per cc)</a:t>
            </a:r>
          </a:p>
          <a:p>
            <a:r>
              <a:rPr lang="en-US" dirty="0"/>
              <a:t>average ion number density = 5.79 (per cc)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31E08-F029-D689-1791-4E083B4EEF09}"/>
              </a:ext>
            </a:extLst>
          </p:cNvPr>
          <p:cNvSpPr txBox="1"/>
          <p:nvPr/>
        </p:nvSpPr>
        <p:spPr>
          <a:xfrm>
            <a:off x="6458316" y="6013646"/>
            <a:ext cx="5330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ion number density = 5.1 (per cc) average ion number density = 6.1981 (per cc)</a:t>
            </a:r>
          </a:p>
        </p:txBody>
      </p:sp>
      <p:pic>
        <p:nvPicPr>
          <p:cNvPr id="4" name="Picture 3" descr="A picture containing sketch, line, drawing, art&#10;&#10;Description automatically generated">
            <a:extLst>
              <a:ext uri="{FF2B5EF4-FFF2-40B4-BE49-F238E27FC236}">
                <a16:creationId xmlns:a16="http://schemas.microsoft.com/office/drawing/2014/main" id="{5CEBEA1E-7F37-D887-B009-C75D946B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1456474"/>
            <a:ext cx="5708904" cy="440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sketch, screenshot, line, diagram&#10;&#10;Description automatically generated">
            <a:extLst>
              <a:ext uri="{FF2B5EF4-FFF2-40B4-BE49-F238E27FC236}">
                <a16:creationId xmlns:a16="http://schemas.microsoft.com/office/drawing/2014/main" id="{7A5CBF4F-8A2F-B0F8-FDBB-2835FBC35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1441450"/>
            <a:ext cx="5708904" cy="44198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DD31A-FDDE-12F0-D320-AC387815EDDE}"/>
              </a:ext>
            </a:extLst>
          </p:cNvPr>
          <p:cNvSpPr txBox="1"/>
          <p:nvPr/>
        </p:nvSpPr>
        <p:spPr>
          <a:xfrm>
            <a:off x="1531126" y="1521221"/>
            <a:ext cx="3144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ion number density during 2001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F2BD5-2870-4F99-73DC-AE995E76258D}"/>
              </a:ext>
            </a:extLst>
          </p:cNvPr>
          <p:cNvSpPr txBox="1"/>
          <p:nvPr/>
        </p:nvSpPr>
        <p:spPr>
          <a:xfrm>
            <a:off x="7609713" y="1510201"/>
            <a:ext cx="3144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ion number density during 2014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800" dirty="0">
                <a:effectLst/>
              </a:rPr>
              <a:t>Visualization histogram plot during the years 2001 and 2014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plasma flow speed: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D8D38-E6BE-1373-99E4-201A3EBF011A}"/>
              </a:ext>
            </a:extLst>
          </p:cNvPr>
          <p:cNvSpPr txBox="1"/>
          <p:nvPr/>
        </p:nvSpPr>
        <p:spPr>
          <a:xfrm>
            <a:off x="491629" y="5985712"/>
            <a:ext cx="5223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plasma flow speed = 421 km/s </a:t>
            </a:r>
          </a:p>
          <a:p>
            <a:r>
              <a:rPr lang="en-US" dirty="0"/>
              <a:t>average plasma flow speed = 440.42 km/s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31E08-F029-D689-1791-4E083B4EEF09}"/>
              </a:ext>
            </a:extLst>
          </p:cNvPr>
          <p:cNvSpPr txBox="1"/>
          <p:nvPr/>
        </p:nvSpPr>
        <p:spPr>
          <a:xfrm>
            <a:off x="6458316" y="6013646"/>
            <a:ext cx="5232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plasma flow speed = 382 km/s </a:t>
            </a:r>
          </a:p>
          <a:p>
            <a:r>
              <a:rPr lang="en-US" dirty="0"/>
              <a:t>average plasma flow speed = 396.55 km/s </a:t>
            </a:r>
          </a:p>
        </p:txBody>
      </p:sp>
      <p:pic>
        <p:nvPicPr>
          <p:cNvPr id="3" name="Picture 2" descr="A picture containing screenshot, line, sketch, diagram&#10;&#10;Description automatically generated">
            <a:extLst>
              <a:ext uri="{FF2B5EF4-FFF2-40B4-BE49-F238E27FC236}">
                <a16:creationId xmlns:a16="http://schemas.microsoft.com/office/drawing/2014/main" id="{784FBCC9-6DA8-EC2A-66DC-9E821C089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1456475"/>
            <a:ext cx="5708904" cy="44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4D37F-E522-FD4B-5559-F07C963247EB}"/>
              </a:ext>
            </a:extLst>
          </p:cNvPr>
          <p:cNvSpPr txBox="1"/>
          <p:nvPr/>
        </p:nvSpPr>
        <p:spPr>
          <a:xfrm>
            <a:off x="1573036" y="1526933"/>
            <a:ext cx="306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plasma flow speed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during 2001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screenshot, diagram, line&#10;&#10;Description automatically generated">
            <a:extLst>
              <a:ext uri="{FF2B5EF4-FFF2-40B4-BE49-F238E27FC236}">
                <a16:creationId xmlns:a16="http://schemas.microsoft.com/office/drawing/2014/main" id="{8E952DF1-3513-62DD-2A8E-B66BB394B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1456474"/>
            <a:ext cx="5708904" cy="4404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3323D-12AB-A5F1-95AD-FA9F9590ACDD}"/>
              </a:ext>
            </a:extLst>
          </p:cNvPr>
          <p:cNvSpPr txBox="1"/>
          <p:nvPr/>
        </p:nvSpPr>
        <p:spPr>
          <a:xfrm>
            <a:off x="7651623" y="1526933"/>
            <a:ext cx="306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plasma flow speed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during 2014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</a:t>
            </a:r>
            <a:r>
              <a:rPr lang="en-US" sz="2800" dirty="0"/>
              <a:t>regression </a:t>
            </a:r>
            <a:r>
              <a:rPr lang="en-US" sz="2800" dirty="0">
                <a:effectLst/>
              </a:rPr>
              <a:t>plot during the years 2001</a:t>
            </a:r>
            <a:br>
              <a:rPr lang="en-US" sz="2800" dirty="0">
                <a:effectLst/>
              </a:rPr>
            </a:br>
            <a:r>
              <a:rPr lang="en-US" sz="2800" dirty="0"/>
              <a:t>ion number density and plasma flow speed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D797C-961B-39A8-B4D0-CB9C77A60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29" y="1929473"/>
            <a:ext cx="10448942" cy="44405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E78D9-57D0-3024-55E7-55FB05C3A942}"/>
              </a:ext>
            </a:extLst>
          </p:cNvPr>
          <p:cNvSpPr txBox="1"/>
          <p:nvPr/>
        </p:nvSpPr>
        <p:spPr>
          <a:xfrm>
            <a:off x="3067050" y="2128542"/>
            <a:ext cx="591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ion number density and plasma flow speed for 2001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023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effectLst/>
              </a:rPr>
              <a:t>Visualization </a:t>
            </a:r>
            <a:r>
              <a:rPr lang="en-US" sz="2800"/>
              <a:t>regression </a:t>
            </a:r>
            <a:r>
              <a:rPr lang="en-US" sz="2800">
                <a:effectLst/>
              </a:rPr>
              <a:t>plot during the years 2014</a:t>
            </a:r>
            <a:br>
              <a:rPr lang="en-US" sz="2800">
                <a:effectLst/>
              </a:rPr>
            </a:br>
            <a:r>
              <a:rPr lang="en-US" sz="2800"/>
              <a:t>ion number density and plasma flow speed :</a:t>
            </a:r>
            <a:endParaRPr lang="en-US" sz="2800" dirty="0"/>
          </a:p>
        </p:txBody>
      </p:sp>
      <p:pic>
        <p:nvPicPr>
          <p:cNvPr id="7" name="Picture 6" descr="A picture containing line, screenshot, diagram, plot&#10;&#10;Description automatically generated">
            <a:extLst>
              <a:ext uri="{FF2B5EF4-FFF2-40B4-BE49-F238E27FC236}">
                <a16:creationId xmlns:a16="http://schemas.microsoft.com/office/drawing/2014/main" id="{366A4E34-E2FC-53E3-6643-DCB05B9DC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9473"/>
            <a:ext cx="10820400" cy="4440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A9B55-C9E2-CBF4-BF54-51474E0914E2}"/>
              </a:ext>
            </a:extLst>
          </p:cNvPr>
          <p:cNvSpPr txBox="1"/>
          <p:nvPr/>
        </p:nvSpPr>
        <p:spPr>
          <a:xfrm>
            <a:off x="3138487" y="2128542"/>
            <a:ext cx="591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>
                    <a:lumMod val="95000"/>
                    <a:lumOff val="5000"/>
                  </a:schemeClr>
                </a:solidFill>
              </a:rPr>
              <a:t>ion number density and plasma flow speed for 2014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87550"/>
            <a:ext cx="9448800" cy="1441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ctr">
              <a:spcAft>
                <a:spcPts val="600"/>
              </a:spcAft>
            </a:pPr>
            <a:r>
              <a:rPr lang="en-US" dirty="0"/>
              <a:t>5) Prediction model on solar cycle 25 2023:2030</a:t>
            </a:r>
          </a:p>
        </p:txBody>
      </p:sp>
    </p:spTree>
    <p:extLst>
      <p:ext uri="{BB962C8B-B14F-4D97-AF65-F5344CB8AC3E}">
        <p14:creationId xmlns:p14="http://schemas.microsoft.com/office/powerpoint/2010/main" val="323891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56031"/>
            <a:ext cx="10820400" cy="5292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effectLst/>
              </a:rPr>
              <a:t>Prediction radius magnetopause from 2020: 2030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1C18D-3134-E154-FE01-9D84F524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" y="1890350"/>
            <a:ext cx="11579352" cy="47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2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D93A9-DFA7-5579-C140-1AEB253834A9}"/>
              </a:ext>
            </a:extLst>
          </p:cNvPr>
          <p:cNvSpPr txBox="1"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latin typeface="+mj-lt"/>
                <a:ea typeface="+mj-ea"/>
                <a:cs typeface="+mj-cs"/>
              </a:rPr>
              <a:t>content</a:t>
            </a:r>
          </a:p>
        </p:txBody>
      </p:sp>
      <p:graphicFrame>
        <p:nvGraphicFramePr>
          <p:cNvPr id="3" name="TextBox 7">
            <a:extLst>
              <a:ext uri="{FF2B5EF4-FFF2-40B4-BE49-F238E27FC236}">
                <a16:creationId xmlns:a16="http://schemas.microsoft.com/office/drawing/2014/main" id="{3128AACF-45AE-2DAE-6C5F-2C914D796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23697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19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effectLst/>
              </a:rPr>
              <a:t>Prediction of ion number </a:t>
            </a:r>
            <a:r>
              <a:rPr lang="en-US" sz="3700"/>
              <a:t>density </a:t>
            </a:r>
            <a:r>
              <a:rPr lang="en-US" sz="3700">
                <a:effectLst/>
              </a:rPr>
              <a:t>from 2023 to 2030</a:t>
            </a:r>
            <a:endParaRPr lang="en-US" sz="3700"/>
          </a:p>
        </p:txBody>
      </p:sp>
      <p:pic>
        <p:nvPicPr>
          <p:cNvPr id="8" name="Picture 7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C944A01E-57EB-4F9E-7E43-83CF88EBB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181920"/>
            <a:ext cx="6177937" cy="46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0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effectLst/>
              </a:rPr>
              <a:t>Prediction of plasma flow speed from 2023 to 2030</a:t>
            </a:r>
            <a:endParaRPr lang="en-US" sz="4400"/>
          </a:p>
        </p:txBody>
      </p:sp>
      <p:pic>
        <p:nvPicPr>
          <p:cNvPr id="4" name="Picture 3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F8731352-E493-0A93-DB0E-2604F7899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181920"/>
            <a:ext cx="6177937" cy="46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87550"/>
            <a:ext cx="9448800" cy="1441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ctr">
              <a:spcAft>
                <a:spcPts val="600"/>
              </a:spcAft>
            </a:pPr>
            <a:r>
              <a:rPr lang="en-US" dirty="0"/>
              <a:t>6) Prediction model on solar cycle 25 2023:2030</a:t>
            </a:r>
          </a:p>
        </p:txBody>
      </p:sp>
    </p:spTree>
    <p:extLst>
      <p:ext uri="{BB962C8B-B14F-4D97-AF65-F5344CB8AC3E}">
        <p14:creationId xmlns:p14="http://schemas.microsoft.com/office/powerpoint/2010/main" val="109154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56031"/>
            <a:ext cx="10820400" cy="5292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radius magnetopause from 1996 to 2030</a:t>
            </a:r>
            <a:endParaRPr lang="en-US" sz="2800" dirty="0"/>
          </a:p>
        </p:txBody>
      </p:sp>
      <p:pic>
        <p:nvPicPr>
          <p:cNvPr id="5" name="Picture 4" descr="A colorful lines with faces">
            <a:extLst>
              <a:ext uri="{FF2B5EF4-FFF2-40B4-BE49-F238E27FC236}">
                <a16:creationId xmlns:a16="http://schemas.microsoft.com/office/drawing/2014/main" id="{EC0A2CB0-F252-75C8-C148-6C8C2858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4" y="861236"/>
            <a:ext cx="10948287" cy="57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294F-1EAB-7872-DCA2-371B88FE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2) Data sources: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68FBB-2132-ED77-E727-37A2ABEF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NASA’s Wind is a spin-stabilized spacecraft launched November 1, 1994, and placed in a halo orbit around the Sun-Earth L1 Lagrange point.</a:t>
            </a:r>
          </a:p>
          <a:p>
            <a:r>
              <a:rPr lang="en-US" dirty="0"/>
              <a:t>The spacecraft observes the solar wind that is about to impact the magnetosphere of Earth.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ransport, satellite, space, spacecraft&#10;&#10;Description automatically generated">
            <a:extLst>
              <a:ext uri="{FF2B5EF4-FFF2-40B4-BE49-F238E27FC236}">
                <a16:creationId xmlns:a16="http://schemas.microsoft.com/office/drawing/2014/main" id="{8C4F306A-C8DB-EF72-D7CF-625C5659C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r="1017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0D8A9-1A01-331B-B695-A47D24AC8AD5}"/>
              </a:ext>
            </a:extLst>
          </p:cNvPr>
          <p:cNvSpPr txBox="1"/>
          <p:nvPr/>
        </p:nvSpPr>
        <p:spPr>
          <a:xfrm>
            <a:off x="0" y="5153922"/>
            <a:ext cx="53041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Link data source: </a:t>
            </a:r>
            <a:r>
              <a:rPr lang="en-US" dirty="0">
                <a:hlinkClick r:id="rId4"/>
              </a:rPr>
              <a:t>https://cdaweb.gsfc.nasa.gov/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Link source code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hlinkClick r:id="rId5"/>
              </a:rPr>
              <a:t>https://github.com/mohamed2elsayed/Analysis-The-effects-of-solar-wind-on-the-magnetosphere.git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566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4BEA3-9BDB-D11B-1BD6-9163F12342D3}"/>
              </a:ext>
            </a:extLst>
          </p:cNvPr>
          <p:cNvSpPr txBox="1"/>
          <p:nvPr/>
        </p:nvSpPr>
        <p:spPr>
          <a:xfrm>
            <a:off x="4976028" y="965200"/>
            <a:ext cx="6170943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cap="all" spc="1300">
                <a:latin typeface="+mj-lt"/>
                <a:ea typeface="+mj-ea"/>
                <a:cs typeface="+mj-cs"/>
              </a:rPr>
              <a:t>Project Code sample </a:t>
            </a:r>
            <a:endParaRPr lang="en-US" sz="5400" cap="all" spc="130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54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screenshot, software, display">
            <a:extLst>
              <a:ext uri="{FF2B5EF4-FFF2-40B4-BE49-F238E27FC236}">
                <a16:creationId xmlns:a16="http://schemas.microsoft.com/office/drawing/2014/main" id="{BD203C19-90C4-D1C7-FBD9-1A539025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7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4FD4FA-9866-CE85-A81C-13D5123F7417}"/>
              </a:ext>
            </a:extLst>
          </p:cNvPr>
          <p:cNvSpPr txBox="1">
            <a:spLocks/>
          </p:cNvSpPr>
          <p:nvPr/>
        </p:nvSpPr>
        <p:spPr>
          <a:xfrm>
            <a:off x="619759" y="764373"/>
            <a:ext cx="62572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1) 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B6686A-2119-6624-F36A-9A5D2219AB73}"/>
              </a:ext>
            </a:extLst>
          </p:cNvPr>
          <p:cNvSpPr txBox="1">
            <a:spLocks/>
          </p:cNvSpPr>
          <p:nvPr/>
        </p:nvSpPr>
        <p:spPr>
          <a:xfrm>
            <a:off x="619759" y="2698756"/>
            <a:ext cx="11100015" cy="339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Space weather, influenced by the Sun, affects Earth’s technology and environment.</a:t>
            </a:r>
          </a:p>
          <a:p>
            <a:r>
              <a:rPr lang="en-US" dirty="0"/>
              <a:t> Solar phenomena like sunspots, solar flares, and solar winds can disrupt Earth’s magnetic field. </a:t>
            </a:r>
          </a:p>
          <a:p>
            <a:r>
              <a:rPr lang="en-US" dirty="0"/>
              <a:t>However, Earth’s magnetosphere acts as a shield, protecting us from most of the solar wind.</a:t>
            </a:r>
          </a:p>
          <a:p>
            <a:r>
              <a:rPr lang="en-US" dirty="0"/>
              <a:t> Understanding space weather is vital for protecting our technology and health.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C5EE65-DA01-39D5-F1F5-E46BC859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126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egoeUIVariable"/>
              </a:rPr>
              <a:t>solar wind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C23C53-D9E1-581D-A20B-C093A332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69145"/>
            <a:ext cx="10820400" cy="285589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The solar wind, a stream of charged particles from the Sun’s corona, is composed mainly of electrons, protons, and alpha particles, with trace amounts of heavy ions and atomic nuclei.</a:t>
            </a:r>
          </a:p>
          <a:p>
            <a:r>
              <a:rPr lang="en-US" b="0" i="0" dirty="0">
                <a:effectLst/>
              </a:rPr>
              <a:t> This plasma escapes the Sun’s gravity due to its high energy and temperature, reaching speeds of 250–750 km/s.</a:t>
            </a:r>
          </a:p>
          <a:p>
            <a:r>
              <a:rPr lang="en-US" b="0" i="0" dirty="0">
                <a:effectLst/>
              </a:rPr>
              <a:t> When it reaches Earth, it interacts with the magnetosphere, causing auroras at the poles.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509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32115"/>
            <a:ext cx="10069033" cy="311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en-US" sz="6000" dirty="0"/>
              <a:t>2) Study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10677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7971"/>
            <a:ext cx="10820400" cy="909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800" dirty="0">
                <a:effectLst/>
              </a:rPr>
              <a:t>Visualization of ion number density and ion number density (per cc)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 Data 10-12 May 1999:</a:t>
            </a:r>
            <a:endParaRPr lang="en-US" sz="2800" dirty="0"/>
          </a:p>
        </p:txBody>
      </p:sp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0DA2B297-9561-6820-F29D-CB92031A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456475"/>
            <a:ext cx="8591551" cy="4637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B3E55-DCE4-F38C-7427-A2A253B9891F}"/>
              </a:ext>
            </a:extLst>
          </p:cNvPr>
          <p:cNvSpPr txBox="1"/>
          <p:nvPr/>
        </p:nvSpPr>
        <p:spPr>
          <a:xfrm rot="16200000">
            <a:off x="1221708" y="3630670"/>
            <a:ext cx="2302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ion number density (per cc)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F62F-A7E4-1CE4-902F-680327AFAEF0}"/>
              </a:ext>
            </a:extLst>
          </p:cNvPr>
          <p:cNvSpPr txBox="1"/>
          <p:nvPr/>
        </p:nvSpPr>
        <p:spPr>
          <a:xfrm rot="16200000">
            <a:off x="5023147" y="3636901"/>
            <a:ext cx="214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plasma flow speed (km/s)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5B782-F466-1137-22B8-CD33AA633233}"/>
              </a:ext>
            </a:extLst>
          </p:cNvPr>
          <p:cNvSpPr txBox="1"/>
          <p:nvPr/>
        </p:nvSpPr>
        <p:spPr>
          <a:xfrm>
            <a:off x="9143114" y="6327776"/>
            <a:ext cx="296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 =0.2, 278 max=507 </a:t>
            </a:r>
          </a:p>
        </p:txBody>
      </p:sp>
    </p:spTree>
    <p:extLst>
      <p:ext uri="{BB962C8B-B14F-4D97-AF65-F5344CB8AC3E}">
        <p14:creationId xmlns:p14="http://schemas.microsoft.com/office/powerpoint/2010/main" val="19409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32115"/>
            <a:ext cx="9448800" cy="311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en-US" sz="6000" dirty="0"/>
              <a:t>3) Calculate radius magnetopause</a:t>
            </a:r>
          </a:p>
        </p:txBody>
      </p:sp>
    </p:spTree>
    <p:extLst>
      <p:ext uri="{BB962C8B-B14F-4D97-AF65-F5344CB8AC3E}">
        <p14:creationId xmlns:p14="http://schemas.microsoft.com/office/powerpoint/2010/main" val="1301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9455"/>
            <a:ext cx="10820400" cy="997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effectLst/>
              </a:rPr>
              <a:t>Visualization radius magnetopause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Data 10-12 May 1999: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A4972-2C71-AA8A-0CB2-8BA2BA2ADD5C}"/>
                  </a:ext>
                </a:extLst>
              </p:cNvPr>
              <p:cNvSpPr txBox="1"/>
              <p:nvPr/>
            </p:nvSpPr>
            <p:spPr>
              <a:xfrm>
                <a:off x="8686799" y="524732"/>
                <a:ext cx="3505201" cy="168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00" spc="50" smtClean="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𝑏𝑜𝑤</m:t>
                        </m:r>
                      </m:sub>
                    </m:sSub>
                    <m:r>
                      <a:rPr lang="en-US" sz="1800" b="1" i="1" kern="100" spc="5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b="1" kern="100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800" b="1" i="1" kern="100" spc="50">
                                <a:ln w="0"/>
                                <a:solidFill>
                                  <a:schemeClr val="bg2"/>
                                </a:solidFill>
                                <a:effectLst>
                                  <a:innerShdw blurRad="63500" dist="50800" dir="13500000">
                                    <a:srgbClr val="000000">
                                      <a:alpha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1" i="1" kern="100" spc="50">
                                <a:ln w="0"/>
                                <a:solidFill>
                                  <a:schemeClr val="bg2"/>
                                </a:solidFill>
                                <a:effectLst>
                                  <a:innerShdw blurRad="63500" dist="50800" dir="13500000">
                                    <a:srgbClr val="000000">
                                      <a:alpha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1" i="1" kern="100" spc="50">
                                        <a:ln w="0"/>
                                        <a:solidFill>
                                          <a:schemeClr val="bg2"/>
                                        </a:solidFill>
                                        <a:effectLst>
                                          <a:innerShdw blurRad="63500" dist="50800" dir="13500000">
                                            <a:srgbClr val="000000">
                                              <a:alpha val="50000"/>
                                            </a:srgbClr>
                                          </a:innerShdw>
                                        </a:effectLst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00" spc="50">
                                            <a:ln w="0"/>
                                            <a:solidFill>
                                              <a:schemeClr val="bg2"/>
                                            </a:solidFill>
                                            <a:effectLst>
                                              <a:innerShdw blurRad="63500" dist="50800" dir="13500000">
                                                <a:srgbClr val="000000">
                                                  <a:alpha val="50000"/>
                                                </a:srgbClr>
                                              </a:inn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00" spc="50">
                                            <a:ln w="0"/>
                                            <a:solidFill>
                                              <a:schemeClr val="bg2"/>
                                            </a:solidFill>
                                            <a:effectLst>
                                              <a:innerShdw blurRad="63500" dist="50800" dir="13500000">
                                                <a:srgbClr val="000000">
                                                  <a:alpha val="50000"/>
                                                </a:srgbClr>
                                              </a:inn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00" spc="50">
                                            <a:ln w="0"/>
                                            <a:solidFill>
                                              <a:schemeClr val="bg2"/>
                                            </a:solidFill>
                                            <a:effectLst>
                                              <a:innerShdw blurRad="63500" dist="50800" dir="13500000">
                                                <a:srgbClr val="000000">
                                                  <a:alpha val="50000"/>
                                                </a:srgbClr>
                                              </a:inn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𝑠𝑤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kern="100" spc="50">
                                    <a:ln w="0"/>
                                    <a:solidFill>
                                      <a:schemeClr val="bg2"/>
                                    </a:solidFill>
                                    <a:effectLst>
                                      <a:innerShdw blurRad="63500" dist="50800" dir="13500000">
                                        <a:srgbClr val="000000">
                                          <a:alpha val="50000"/>
                                        </a:srgbClr>
                                      </a:inn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US" sz="1800" b="1" i="1" kern="100" spc="50">
                                <a:ln w="0"/>
                                <a:solidFill>
                                  <a:schemeClr val="bg2"/>
                                </a:solidFill>
                                <a:effectLst>
                                  <a:innerShdw blurRad="63500" dist="50800" dir="13500000">
                                    <a:srgbClr val="000000">
                                      <a:alpha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kern="100" spc="50">
                                <a:ln w="0"/>
                                <a:solidFill>
                                  <a:schemeClr val="bg2"/>
                                </a:solidFill>
                                <a:effectLst>
                                  <a:innerShdw blurRad="63500" dist="50800" dir="13500000">
                                    <a:srgbClr val="000000">
                                      <a:alpha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1" i="1" kern="100" spc="50">
                                <a:ln w="0"/>
                                <a:solidFill>
                                  <a:schemeClr val="bg2"/>
                                </a:solidFill>
                                <a:effectLst>
                                  <a:innerShdw blurRad="63500" dist="50800" dir="13500000">
                                    <a:srgbClr val="000000">
                                      <a:alpha val="50000"/>
                                    </a:srgbClr>
                                  </a:inn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1" i="1" kern="100" spc="50">
                            <a:ln w="0"/>
                            <a:solidFill>
                              <a:schemeClr val="bg2"/>
                            </a:solidFill>
                            <a:effectLst>
                              <a:innerShdw blurRad="63500" dist="50800" dir="13500000">
                                <a:srgbClr val="000000">
                                  <a:alpha val="50000"/>
                                </a:srgbClr>
                              </a:inn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1400" b="1" kern="1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 spc="5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 spc="5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1" i="1" kern="100" spc="5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𝑑𝑒𝑛𝑠𝑖𝑡𝑦</m:t>
                      </m:r>
                    </m:oMath>
                  </m:oMathPara>
                </a14:m>
                <a:endParaRPr lang="en-US" sz="1400" b="1" kern="1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 spc="5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 spc="5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1" i="1" kern="100" spc="50">
                              <a:ln w="0"/>
                              <a:solidFill>
                                <a:schemeClr val="bg2"/>
                              </a:solidFill>
                              <a:effectLst>
                                <a:innerShdw blurRad="63500" dist="50800" dir="13500000">
                                  <a:srgbClr val="000000">
                                    <a:alpha val="50000"/>
                                  </a:srgbClr>
                                </a:inn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𝑠𝑜𝑙𝑎𝑟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𝑤𝑖𝑛𝑑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 kern="100" spc="5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𝑣𝑒𝑙𝑜𝑐𝑖𝑡𝑦</m:t>
                      </m:r>
                    </m:oMath>
                  </m:oMathPara>
                </a14:m>
                <a:endParaRPr lang="en-US" sz="1400" b="1" kern="100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A4972-2C71-AA8A-0CB2-8BA2BA2AD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524732"/>
                <a:ext cx="3505201" cy="1684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3FC392D-133C-A77B-A5B1-C460207B8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157"/>
            <a:ext cx="897387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232293" y="1252715"/>
            <a:ext cx="4587300" cy="2122714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36996" y="1216990"/>
            <a:ext cx="4587300" cy="21227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B92EC-1840-C254-3F35-63A7E01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32115"/>
            <a:ext cx="9448800" cy="311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en-US" sz="5100" dirty="0"/>
              <a:t>4) Study maximum sunspot number observed solar cycle 23,24</a:t>
            </a:r>
          </a:p>
        </p:txBody>
      </p:sp>
    </p:spTree>
    <p:extLst>
      <p:ext uri="{BB962C8B-B14F-4D97-AF65-F5344CB8AC3E}">
        <p14:creationId xmlns:p14="http://schemas.microsoft.com/office/powerpoint/2010/main" val="11367475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1581</TotalTime>
  <Words>867</Words>
  <Application>Microsoft Office PowerPoint</Application>
  <PresentationFormat>Widescreen</PresentationFormat>
  <Paragraphs>97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SegoeUIVariable</vt:lpstr>
      <vt:lpstr>Times New Roman</vt:lpstr>
      <vt:lpstr>Vapor Trail</vt:lpstr>
      <vt:lpstr>The effect of the solar wind on the Earth’s magnetosphere </vt:lpstr>
      <vt:lpstr>PowerPoint Presentation</vt:lpstr>
      <vt:lpstr>PowerPoint Presentation</vt:lpstr>
      <vt:lpstr>solar wind</vt:lpstr>
      <vt:lpstr>2) Study sample dataset</vt:lpstr>
      <vt:lpstr>Visualization of ion number density and ion number density (per cc)  Data 10-12 May 1999:</vt:lpstr>
      <vt:lpstr>3) Calculate radius magnetopause</vt:lpstr>
      <vt:lpstr>Visualization radius magnetopause  Data 10-12 May 1999:</vt:lpstr>
      <vt:lpstr>4) Study maximum sunspot number observed solar cycle 23,24</vt:lpstr>
      <vt:lpstr>Visualization normal distribution for the year 2001  ion number density and plasma flow speed :</vt:lpstr>
      <vt:lpstr>Visualization normal distribution for the year 2014  ion number density and plasma flow speed :</vt:lpstr>
      <vt:lpstr>Visualization Box plot during the years 2001 and 2014  ion number density :</vt:lpstr>
      <vt:lpstr>Visualization Box plot during the years 2001 and 2014  plasma flow speed :</vt:lpstr>
      <vt:lpstr>Visualization histogram plot during the years 2001 and 2014  ion number density :</vt:lpstr>
      <vt:lpstr>Visualization histogram plot during the years 2001 and 2014  plasma flow speed:</vt:lpstr>
      <vt:lpstr>Visualization regression plot during the years 2001 ion number density and plasma flow speed :</vt:lpstr>
      <vt:lpstr>Visualization regression plot during the years 2014 ion number density and plasma flow speed :</vt:lpstr>
      <vt:lpstr>5) Prediction model on solar cycle 25 2023:2030</vt:lpstr>
      <vt:lpstr>Prediction radius magnetopause from 2020: 2030</vt:lpstr>
      <vt:lpstr>Prediction of ion number density from 2023 to 2030</vt:lpstr>
      <vt:lpstr>Prediction of plasma flow speed from 2023 to 2030</vt:lpstr>
      <vt:lpstr>6) Prediction model on solar cycle 25 2023:2030</vt:lpstr>
      <vt:lpstr>Visualization radius magnetopause from 1996 to 2030</vt:lpstr>
      <vt:lpstr>2) Data sources: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Elsayed Mahmoud</dc:creator>
  <cp:lastModifiedBy>Mohamed Elsayed Mahmoud</cp:lastModifiedBy>
  <cp:revision>12</cp:revision>
  <dcterms:created xsi:type="dcterms:W3CDTF">2023-07-03T22:38:05Z</dcterms:created>
  <dcterms:modified xsi:type="dcterms:W3CDTF">2023-11-06T02:02:22Z</dcterms:modified>
</cp:coreProperties>
</file>