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4" r:id="rId5"/>
    <p:sldId id="266" r:id="rId6"/>
    <p:sldId id="265" r:id="rId7"/>
    <p:sldId id="263" r:id="rId8"/>
    <p:sldId id="270" r:id="rId9"/>
    <p:sldId id="280" r:id="rId10"/>
    <p:sldId id="261" r:id="rId11"/>
    <p:sldId id="275" r:id="rId12"/>
    <p:sldId id="281" r:id="rId13"/>
    <p:sldId id="262" r:id="rId14"/>
    <p:sldId id="268" r:id="rId15"/>
    <p:sldId id="283" r:id="rId16"/>
    <p:sldId id="282" r:id="rId17"/>
    <p:sldId id="284" r:id="rId18"/>
    <p:sldId id="285" r:id="rId19"/>
    <p:sldId id="286" r:id="rId20"/>
    <p:sldId id="257"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B8D2"/>
    <a:srgbClr val="1671C2"/>
    <a:srgbClr val="199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p:scale>
          <a:sx n="66" d="100"/>
          <a:sy n="66" d="100"/>
        </p:scale>
        <p:origin x="90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53619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107F-95AD-66ED-3EC9-E08D3F6E6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C98F8-77A6-F9B2-755A-8A8C3DEB4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04260-281F-6A1A-A653-C7C97D798D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6A67FB-690C-9B02-1ED4-F31D9E2BC0ED}"/>
              </a:ext>
            </a:extLst>
          </p:cNvPr>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26943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14</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20</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195764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226470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384142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rotWithShape="1">
          <a:blip r:embed="rId2"/>
          <a:srcRect l="763"/>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rotWithShape="1">
          <a:blip r:embed="rId2"/>
          <a:srcRect l="763"/>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lstStyle/>
          <a:p>
            <a:fld id="{4A2C6F17-E8DF-4AC4-A987-47B82A6FC001}" type="datetimeFigureOut">
              <a:rPr lang="zh-CN" altLang="en-US" smtClean="0"/>
              <a:t>2024/2/9</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C6F17-E8DF-4AC4-A987-47B82A6FC001}" type="datetimeFigureOut">
              <a:rPr lang="zh-CN" altLang="en-US" smtClean="0"/>
              <a:t>2024/2/9</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877783" y="3175986"/>
            <a:ext cx="9485497" cy="830997"/>
          </a:xfrm>
          <a:prstGeom prst="rect">
            <a:avLst/>
          </a:prstGeom>
          <a:noFill/>
        </p:spPr>
        <p:txBody>
          <a:bodyPr wrap="square" rtlCol="0">
            <a:spAutoFit/>
          </a:bodyPr>
          <a:lstStyle/>
          <a:p>
            <a:pPr algn="ctr"/>
            <a:r>
              <a:rPr lang="en-US" altLang="zh-CN" sz="4800" b="1" dirty="0">
                <a:solidFill>
                  <a:srgbClr val="595959"/>
                </a:solidFill>
                <a:latin typeface="Yeseva One" panose="00000500000000000000" pitchFamily="2" charset="0"/>
                <a:ea typeface="字魂5号-无外润黑体" panose="00000500000000000000" pitchFamily="2" charset="-122"/>
              </a:rPr>
              <a:t>CampusPay System </a:t>
            </a:r>
            <a:endParaRPr lang="zh-CN" altLang="en-US" sz="4800" b="1" dirty="0">
              <a:solidFill>
                <a:srgbClr val="595959"/>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711143" y="3988129"/>
            <a:ext cx="781876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Graduation Project – 2024 </a:t>
            </a: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6128461" y="4326683"/>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1C28F39-2FB9-4709-0631-0B180B80F3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5628811" y="1313349"/>
            <a:ext cx="2530209" cy="19023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DF35620-2D53-6EFC-3EF3-13F58599BF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285" y="563218"/>
            <a:ext cx="1442720" cy="2037458"/>
          </a:xfrm>
          <a:prstGeom prst="rect">
            <a:avLst/>
          </a:prstGeom>
          <a:noFill/>
          <a:ln>
            <a:noFill/>
          </a:ln>
        </p:spPr>
      </p:pic>
      <p:pic>
        <p:nvPicPr>
          <p:cNvPr id="4" name="Picture 3">
            <a:extLst>
              <a:ext uri="{FF2B5EF4-FFF2-40B4-BE49-F238E27FC236}">
                <a16:creationId xmlns:a16="http://schemas.microsoft.com/office/drawing/2014/main" id="{D0D0498B-516E-5489-6823-9DCA790B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9827" y="743766"/>
            <a:ext cx="1326906" cy="1856910"/>
          </a:xfrm>
          <a:prstGeom prst="rect">
            <a:avLst/>
          </a:prstGeom>
        </p:spPr>
      </p:pic>
    </p:spTree>
    <p:extLst>
      <p:ext uri="{BB962C8B-B14F-4D97-AF65-F5344CB8AC3E}">
        <p14:creationId xmlns:p14="http://schemas.microsoft.com/office/powerpoint/2010/main" val="54463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500"/>
                                        <p:tgtEl>
                                          <p:spTgt spid="14"/>
                                        </p:tgtEl>
                                      </p:cBhvr>
                                    </p:animEffect>
                                  </p:childTnLst>
                                </p:cTn>
                              </p:par>
                              <p:par>
                                <p:cTn id="12" presetID="16" presetClass="entr" presetSubtype="37"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par>
                                <p:cTn id="15" presetID="22" presetClass="entr" presetSubtype="4"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9985079" cy="1785104"/>
            <a:chOff x="2508242" y="2488758"/>
            <a:chExt cx="9985079" cy="1785104"/>
          </a:xfrm>
        </p:grpSpPr>
        <p:sp>
          <p:nvSpPr>
            <p:cNvPr id="35" name="文本框 34">
              <a:extLst>
                <a:ext uri="{FF2B5EF4-FFF2-40B4-BE49-F238E27FC236}">
                  <a16:creationId xmlns:a16="http://schemas.microsoft.com/office/drawing/2014/main" id="{BCF1FD45-B7DF-4DC9-9BC3-F90B79E4F31E}"/>
                </a:ext>
              </a:extLst>
            </p:cNvPr>
            <p:cNvSpPr txBox="1"/>
            <p:nvPr/>
          </p:nvSpPr>
          <p:spPr>
            <a:xfrm>
              <a:off x="4293896" y="2790179"/>
              <a:ext cx="8199425" cy="1261884"/>
            </a:xfrm>
            <a:prstGeom prst="rect">
              <a:avLst/>
            </a:prstGeom>
            <a:noFill/>
          </p:spPr>
          <p:txBody>
            <a:bodyPr wrap="square" rtlCol="0">
              <a:spAutoFit/>
            </a:bodyPr>
            <a:lstStyle/>
            <a:p>
              <a:r>
                <a:rPr lang="en-US" altLang="zh-CN" sz="3800" dirty="0">
                  <a:latin typeface="Yeseva One" panose="00000500000000000000" pitchFamily="2" charset="0"/>
                  <a:ea typeface="Yu Gothic" panose="020B0400000000000000" pitchFamily="34" charset="-128"/>
                </a:rPr>
                <a:t>Technologies &amp; the difference between CampusPay and any other System ? </a:t>
              </a:r>
              <a:endParaRPr lang="zh-CN" altLang="en-US" sz="3800" dirty="0">
                <a:latin typeface="Yeseva One" panose="00000500000000000000" pitchFamily="2" charset="0"/>
                <a:ea typeface="Yu Gothic" panose="020B0400000000000000" pitchFamily="34" charset="-128"/>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03.</a:t>
              </a:r>
              <a:endParaRPr lang="zh-CN" altLang="en-US" sz="11000" dirty="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0" y="519725"/>
            <a:ext cx="5357459" cy="369332"/>
            <a:chOff x="567034" y="550952"/>
            <a:chExt cx="4837450"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0952"/>
              <a:ext cx="4475136" cy="369332"/>
            </a:xfrm>
            <a:prstGeom prst="rect">
              <a:avLst/>
            </a:prstGeom>
            <a:noFill/>
          </p:spPr>
          <p:txBody>
            <a:bodyPr wrap="square" rtlCol="0">
              <a:spAutoFit/>
            </a:bodyPr>
            <a:lstStyle/>
            <a:p>
              <a:pPr marL="0" marR="0" algn="ctr">
                <a:spcBef>
                  <a:spcPts val="0"/>
                </a:spcBef>
                <a:spcAft>
                  <a:spcPts val="1000"/>
                </a:spcAft>
              </a:pPr>
              <a:r>
                <a:rPr lang="en-US" sz="1800" b="1" i="0" dirty="0">
                  <a:solidFill>
                    <a:srgbClr val="44546A"/>
                  </a:solidFill>
                  <a:effectLst/>
                  <a:latin typeface="Cambria Math" panose="02040503050406030204" pitchFamily="18" charset="0"/>
                  <a:ea typeface="Times New Roman" panose="02020603050405020304" pitchFamily="18" charset="0"/>
                  <a:cs typeface="Arial" panose="020B0604020202020204" pitchFamily="34" charset="0"/>
                </a:rPr>
                <a:t>The technologies used to develop CampusPay</a:t>
              </a:r>
              <a:endParaRPr lang="en-US" sz="1800"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矩形: 圆角 6">
            <a:extLst>
              <a:ext uri="{FF2B5EF4-FFF2-40B4-BE49-F238E27FC236}">
                <a16:creationId xmlns:a16="http://schemas.microsoft.com/office/drawing/2014/main" id="{9BE59518-80D9-4EC1-86E1-39CE1915ED12}"/>
              </a:ext>
            </a:extLst>
          </p:cNvPr>
          <p:cNvSpPr/>
          <p:nvPr/>
        </p:nvSpPr>
        <p:spPr>
          <a:xfrm>
            <a:off x="5926649" y="3602025"/>
            <a:ext cx="3822041" cy="237024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8" name="矩形: 圆角 7">
            <a:extLst>
              <a:ext uri="{FF2B5EF4-FFF2-40B4-BE49-F238E27FC236}">
                <a16:creationId xmlns:a16="http://schemas.microsoft.com/office/drawing/2014/main" id="{7844E466-5C07-4C60-ACB1-CE9D9F55416F}"/>
              </a:ext>
            </a:extLst>
          </p:cNvPr>
          <p:cNvSpPr/>
          <p:nvPr/>
        </p:nvSpPr>
        <p:spPr>
          <a:xfrm>
            <a:off x="8061864" y="1295588"/>
            <a:ext cx="3969366"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矩形: 圆角 9">
            <a:extLst>
              <a:ext uri="{FF2B5EF4-FFF2-40B4-BE49-F238E27FC236}">
                <a16:creationId xmlns:a16="http://schemas.microsoft.com/office/drawing/2014/main" id="{556326A6-1908-48AE-81A1-E8CFAAAA0DDD}"/>
              </a:ext>
            </a:extLst>
          </p:cNvPr>
          <p:cNvSpPr/>
          <p:nvPr/>
        </p:nvSpPr>
        <p:spPr>
          <a:xfrm>
            <a:off x="363514" y="1341872"/>
            <a:ext cx="3858333" cy="2133410"/>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1" name="矩形: 圆角 10">
            <a:extLst>
              <a:ext uri="{FF2B5EF4-FFF2-40B4-BE49-F238E27FC236}">
                <a16:creationId xmlns:a16="http://schemas.microsoft.com/office/drawing/2014/main" id="{1945CE2E-F1F3-420D-B074-4B523E2312A2}"/>
              </a:ext>
            </a:extLst>
          </p:cNvPr>
          <p:cNvSpPr/>
          <p:nvPr/>
        </p:nvSpPr>
        <p:spPr>
          <a:xfrm>
            <a:off x="1589650" y="3602025"/>
            <a:ext cx="4165576" cy="2418507"/>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矩形: 圆角 11">
            <a:extLst>
              <a:ext uri="{FF2B5EF4-FFF2-40B4-BE49-F238E27FC236}">
                <a16:creationId xmlns:a16="http://schemas.microsoft.com/office/drawing/2014/main" id="{D5C69017-FFD1-4958-980F-E50A20AF29C8}"/>
              </a:ext>
            </a:extLst>
          </p:cNvPr>
          <p:cNvSpPr/>
          <p:nvPr/>
        </p:nvSpPr>
        <p:spPr>
          <a:xfrm>
            <a:off x="468291" y="1480701"/>
            <a:ext cx="803978" cy="712309"/>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15" name="文本框 14">
            <a:extLst>
              <a:ext uri="{FF2B5EF4-FFF2-40B4-BE49-F238E27FC236}">
                <a16:creationId xmlns:a16="http://schemas.microsoft.com/office/drawing/2014/main" id="{FDF5D84F-5132-401E-ABA5-45EA0E2F15F4}"/>
              </a:ext>
            </a:extLst>
          </p:cNvPr>
          <p:cNvSpPr txBox="1"/>
          <p:nvPr/>
        </p:nvSpPr>
        <p:spPr>
          <a:xfrm>
            <a:off x="1318325" y="1591343"/>
            <a:ext cx="1948707" cy="464871"/>
          </a:xfrm>
          <a:prstGeom prst="rect">
            <a:avLst/>
          </a:prstGeom>
          <a:noFill/>
        </p:spPr>
        <p:txBody>
          <a:bodyPr wrap="square" rtlCol="0">
            <a:spAutoFit/>
            <a:scene3d>
              <a:camera prst="orthographicFront"/>
              <a:lightRig rig="threePt" dir="t"/>
            </a:scene3d>
            <a:sp3d contourW="12700"/>
          </a:bodyPr>
          <a:lstStyle/>
          <a:p>
            <a:pPr algn="r">
              <a:lnSpc>
                <a:spcPct val="150000"/>
              </a:lnSpc>
            </a:pPr>
            <a:r>
              <a:rPr lang="en-US" altLang="zh-CN" b="1" dirty="0">
                <a:latin typeface="Yeseva One" panose="00000500000000000000" pitchFamily="2" charset="0"/>
                <a:ea typeface="字魂5号-无外润黑体" panose="00000500000000000000" pitchFamily="2" charset="-122"/>
              </a:rPr>
              <a:t>UI&amp;UX and Flutter</a:t>
            </a:r>
            <a:endParaRPr lang="zh-CN" altLang="en-US" b="1" dirty="0">
              <a:latin typeface="Yeseva One" panose="00000500000000000000" pitchFamily="2" charset="0"/>
              <a:ea typeface="字魂5号-无外润黑体" panose="00000500000000000000" pitchFamily="2" charset="-122"/>
            </a:endParaRPr>
          </a:p>
        </p:txBody>
      </p:sp>
      <p:sp>
        <p:nvSpPr>
          <p:cNvPr id="16" name="矩形: 圆角 15">
            <a:extLst>
              <a:ext uri="{FF2B5EF4-FFF2-40B4-BE49-F238E27FC236}">
                <a16:creationId xmlns:a16="http://schemas.microsoft.com/office/drawing/2014/main" id="{D72717F0-69E9-4345-AA59-AEF612308FC2}"/>
              </a:ext>
            </a:extLst>
          </p:cNvPr>
          <p:cNvSpPr/>
          <p:nvPr/>
        </p:nvSpPr>
        <p:spPr>
          <a:xfrm>
            <a:off x="4355181" y="1295588"/>
            <a:ext cx="3573349"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圆角 16">
            <a:extLst>
              <a:ext uri="{FF2B5EF4-FFF2-40B4-BE49-F238E27FC236}">
                <a16:creationId xmlns:a16="http://schemas.microsoft.com/office/drawing/2014/main" id="{4A2F57B7-655B-4AA4-A9C2-41C2457E1F06}"/>
              </a:ext>
            </a:extLst>
          </p:cNvPr>
          <p:cNvSpPr/>
          <p:nvPr/>
        </p:nvSpPr>
        <p:spPr>
          <a:xfrm>
            <a:off x="4427770" y="1434523"/>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20" name="文本框 19">
            <a:extLst>
              <a:ext uri="{FF2B5EF4-FFF2-40B4-BE49-F238E27FC236}">
                <a16:creationId xmlns:a16="http://schemas.microsoft.com/office/drawing/2014/main" id="{7B55B5EA-DD8E-4109-A530-6C7C59C07153}"/>
              </a:ext>
            </a:extLst>
          </p:cNvPr>
          <p:cNvSpPr txBox="1"/>
          <p:nvPr/>
        </p:nvSpPr>
        <p:spPr>
          <a:xfrm>
            <a:off x="5211919" y="1630521"/>
            <a:ext cx="2201200"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Dotnet software</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矩形: 圆角 20">
            <a:extLst>
              <a:ext uri="{FF2B5EF4-FFF2-40B4-BE49-F238E27FC236}">
                <a16:creationId xmlns:a16="http://schemas.microsoft.com/office/drawing/2014/main" id="{55F9C8BC-D6EB-4C59-BF8C-69B1104F24C0}"/>
              </a:ext>
            </a:extLst>
          </p:cNvPr>
          <p:cNvSpPr/>
          <p:nvPr/>
        </p:nvSpPr>
        <p:spPr>
          <a:xfrm>
            <a:off x="8133051" y="1408054"/>
            <a:ext cx="695153"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4" name="文本框 23">
            <a:extLst>
              <a:ext uri="{FF2B5EF4-FFF2-40B4-BE49-F238E27FC236}">
                <a16:creationId xmlns:a16="http://schemas.microsoft.com/office/drawing/2014/main" id="{5683D7C7-106A-45C4-A832-A186C450BABB}"/>
              </a:ext>
            </a:extLst>
          </p:cNvPr>
          <p:cNvSpPr txBox="1"/>
          <p:nvPr/>
        </p:nvSpPr>
        <p:spPr>
          <a:xfrm>
            <a:off x="9028947" y="1603496"/>
            <a:ext cx="1871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Data Analysis</a:t>
            </a:r>
            <a:endParaRPr lang="zh-CN" altLang="en-US" sz="16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矩形: 圆角 24">
            <a:extLst>
              <a:ext uri="{FF2B5EF4-FFF2-40B4-BE49-F238E27FC236}">
                <a16:creationId xmlns:a16="http://schemas.microsoft.com/office/drawing/2014/main" id="{959FCDE2-CF05-49DE-90B0-FF55476D3CCF}"/>
              </a:ext>
            </a:extLst>
          </p:cNvPr>
          <p:cNvSpPr/>
          <p:nvPr/>
        </p:nvSpPr>
        <p:spPr>
          <a:xfrm>
            <a:off x="1683336" y="3736227"/>
            <a:ext cx="723752"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8" name="文本框 27">
            <a:extLst>
              <a:ext uri="{FF2B5EF4-FFF2-40B4-BE49-F238E27FC236}">
                <a16:creationId xmlns:a16="http://schemas.microsoft.com/office/drawing/2014/main" id="{9B8A0347-1F16-4219-9D14-9E5C6A16052A}"/>
              </a:ext>
            </a:extLst>
          </p:cNvPr>
          <p:cNvSpPr txBox="1"/>
          <p:nvPr/>
        </p:nvSpPr>
        <p:spPr>
          <a:xfrm>
            <a:off x="2578355" y="3953335"/>
            <a:ext cx="1948707"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Machine Learning</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9" name="矩形: 圆角 28">
            <a:extLst>
              <a:ext uri="{FF2B5EF4-FFF2-40B4-BE49-F238E27FC236}">
                <a16:creationId xmlns:a16="http://schemas.microsoft.com/office/drawing/2014/main" id="{102D8D12-ACED-4BC4-AE54-761A38A98849}"/>
              </a:ext>
            </a:extLst>
          </p:cNvPr>
          <p:cNvSpPr/>
          <p:nvPr/>
        </p:nvSpPr>
        <p:spPr>
          <a:xfrm>
            <a:off x="6022921" y="3749045"/>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32" name="文本框 31">
            <a:extLst>
              <a:ext uri="{FF2B5EF4-FFF2-40B4-BE49-F238E27FC236}">
                <a16:creationId xmlns:a16="http://schemas.microsoft.com/office/drawing/2014/main" id="{BC464039-C6FA-4660-BB0D-79FC0C2D89CB}"/>
              </a:ext>
            </a:extLst>
          </p:cNvPr>
          <p:cNvSpPr txBox="1"/>
          <p:nvPr/>
        </p:nvSpPr>
        <p:spPr>
          <a:xfrm>
            <a:off x="6932595" y="3968724"/>
            <a:ext cx="1948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 SQL server software</a:t>
            </a:r>
            <a:endParaRPr lang="zh-CN" altLang="en-US" sz="16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4" name="Picture 43">
            <a:extLst>
              <a:ext uri="{FF2B5EF4-FFF2-40B4-BE49-F238E27FC236}">
                <a16:creationId xmlns:a16="http://schemas.microsoft.com/office/drawing/2014/main" id="{254BE436-F908-C01D-45BB-F530DB99E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3184" y="1570060"/>
            <a:ext cx="545432" cy="545432"/>
          </a:xfrm>
          <a:prstGeom prst="rect">
            <a:avLst/>
          </a:prstGeom>
        </p:spPr>
      </p:pic>
      <p:sp>
        <p:nvSpPr>
          <p:cNvPr id="45" name="矩形 13">
            <a:extLst>
              <a:ext uri="{FF2B5EF4-FFF2-40B4-BE49-F238E27FC236}">
                <a16:creationId xmlns:a16="http://schemas.microsoft.com/office/drawing/2014/main" id="{0E1D9072-3403-492B-9FA4-F09322931176}"/>
              </a:ext>
            </a:extLst>
          </p:cNvPr>
          <p:cNvSpPr/>
          <p:nvPr/>
        </p:nvSpPr>
        <p:spPr bwMode="auto">
          <a:xfrm>
            <a:off x="620747" y="2166856"/>
            <a:ext cx="334386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UI &amp; UX techniques </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are utilized in the design system using the Figma platform, while </a:t>
            </a: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Flutter</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the technology used to convert the system into an application through coding.</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9" name="Picture 48">
            <a:extLst>
              <a:ext uri="{FF2B5EF4-FFF2-40B4-BE49-F238E27FC236}">
                <a16:creationId xmlns:a16="http://schemas.microsoft.com/office/drawing/2014/main" id="{DF873559-BB71-5903-79CA-4F09F88F1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599" y="1498577"/>
            <a:ext cx="547311" cy="547311"/>
          </a:xfrm>
          <a:prstGeom prst="rect">
            <a:avLst/>
          </a:prstGeom>
        </p:spPr>
      </p:pic>
      <p:sp>
        <p:nvSpPr>
          <p:cNvPr id="50" name="矩形 18">
            <a:extLst>
              <a:ext uri="{FF2B5EF4-FFF2-40B4-BE49-F238E27FC236}">
                <a16:creationId xmlns:a16="http://schemas.microsoft.com/office/drawing/2014/main" id="{C747478D-5A6C-4237-BB3B-7CDFD559BBB8}"/>
              </a:ext>
            </a:extLst>
          </p:cNvPr>
          <p:cNvSpPr/>
          <p:nvPr/>
        </p:nvSpPr>
        <p:spPr bwMode="auto">
          <a:xfrm>
            <a:off x="4503346" y="2115492"/>
            <a:ext cx="3338592" cy="960263"/>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altLang="zh-CN" sz="1300" b="1" dirty="0">
                <a:solidFill>
                  <a:srgbClr val="000000"/>
                </a:solidFill>
                <a:latin typeface="Cambria Math" panose="02040503050406030204" pitchFamily="18" charset="0"/>
                <a:ea typeface="字魂5号-无外润黑体" panose="00000500000000000000" pitchFamily="2" charset="-122"/>
                <a:cs typeface="Arial" panose="020B0604020202020204" pitchFamily="34" charset="0"/>
              </a:rPr>
              <a:t>Dotnet</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software platform that provides a set of tools and libraries for building &amp; running applications on Windows</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3" name="Picture 52">
            <a:extLst>
              <a:ext uri="{FF2B5EF4-FFF2-40B4-BE49-F238E27FC236}">
                <a16:creationId xmlns:a16="http://schemas.microsoft.com/office/drawing/2014/main" id="{03327484-D66A-AC7C-C23D-14B243DE3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514" y="1457416"/>
            <a:ext cx="561168" cy="561168"/>
          </a:xfrm>
          <a:prstGeom prst="rect">
            <a:avLst/>
          </a:prstGeom>
        </p:spPr>
      </p:pic>
      <p:sp>
        <p:nvSpPr>
          <p:cNvPr id="54" name="矩形 18">
            <a:extLst>
              <a:ext uri="{FF2B5EF4-FFF2-40B4-BE49-F238E27FC236}">
                <a16:creationId xmlns:a16="http://schemas.microsoft.com/office/drawing/2014/main" id="{3E985FA0-DFAF-AAFC-AFB0-69857F3FF418}"/>
              </a:ext>
            </a:extLst>
          </p:cNvPr>
          <p:cNvSpPr/>
          <p:nvPr/>
        </p:nvSpPr>
        <p:spPr bwMode="auto">
          <a:xfrm>
            <a:off x="8117380" y="2045888"/>
            <a:ext cx="3858333" cy="1351588"/>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400" b="0" i="0" dirty="0">
                <a:solidFill>
                  <a:srgbClr val="0D0D0D"/>
                </a:solidFill>
                <a:effectLst/>
                <a:latin typeface="Söhne"/>
              </a:rPr>
              <a:t>Data analysis involves examining data to find insights and patterns, using techniques like python , excel , power bi to  cleansing and interpretation to make informed decisions based on evidence.</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5" name="矩形 18">
            <a:extLst>
              <a:ext uri="{FF2B5EF4-FFF2-40B4-BE49-F238E27FC236}">
                <a16:creationId xmlns:a16="http://schemas.microsoft.com/office/drawing/2014/main" id="{E514F39C-9870-3FB0-1342-E733E74AE1B4}"/>
              </a:ext>
            </a:extLst>
          </p:cNvPr>
          <p:cNvSpPr/>
          <p:nvPr/>
        </p:nvSpPr>
        <p:spPr bwMode="auto">
          <a:xfrm>
            <a:off x="6032355" y="4520230"/>
            <a:ext cx="345303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effectLst/>
                <a:latin typeface="Cambria Math" panose="02040503050406030204" pitchFamily="18" charset="0"/>
                <a:ea typeface="Times New Roman" panose="02020603050405020304" pitchFamily="18" charset="0"/>
                <a:cs typeface="Arial" panose="020B0604020202020204" pitchFamily="34" charset="0"/>
              </a:rPr>
              <a:t>(RDBMS) that supports a wide variety of transaction processing, business intelligence, and analytics applications in corporate IT environments</a:t>
            </a:r>
            <a:r>
              <a:rPr lang="en-US" altLang="zh-CN" sz="1300" b="1" dirty="0">
                <a:solidFill>
                  <a:schemeClr val="tx1">
                    <a:lumMod val="75000"/>
                    <a:lumOff val="25000"/>
                  </a:schemeClr>
                </a:solidFill>
                <a:latin typeface="Yeseva One" panose="00000500000000000000" pitchFamily="2" charset="0"/>
                <a:ea typeface="字魂5号-无外润黑体" panose="00000500000000000000" pitchFamily="2" charset="-122"/>
              </a:rPr>
              <a:t>.</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6" name="矩形 18">
            <a:extLst>
              <a:ext uri="{FF2B5EF4-FFF2-40B4-BE49-F238E27FC236}">
                <a16:creationId xmlns:a16="http://schemas.microsoft.com/office/drawing/2014/main" id="{A7CF5895-DEC0-38C8-9D4D-F324A9FA82DD}"/>
              </a:ext>
            </a:extLst>
          </p:cNvPr>
          <p:cNvSpPr/>
          <p:nvPr/>
        </p:nvSpPr>
        <p:spPr bwMode="auto">
          <a:xfrm>
            <a:off x="1667818" y="4511988"/>
            <a:ext cx="4042697" cy="1261627"/>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solidFill>
                  <a:srgbClr val="0D0D0D"/>
                </a:solidFill>
                <a:latin typeface="Söhne"/>
              </a:rPr>
              <a:t>ML </a:t>
            </a:r>
            <a:r>
              <a:rPr lang="en-US" sz="1300" b="0" i="0" dirty="0">
                <a:solidFill>
                  <a:srgbClr val="0D0D0D"/>
                </a:solidFill>
                <a:effectLst/>
                <a:latin typeface="Söhne"/>
              </a:rPr>
              <a:t>is a subset of artificial intelligence that focuses on developing algorithms and models that enable computers to learn from and make predictions or decisions based on data without explicit programming</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9" name="Picture 58">
            <a:extLst>
              <a:ext uri="{FF2B5EF4-FFF2-40B4-BE49-F238E27FC236}">
                <a16:creationId xmlns:a16="http://schemas.microsoft.com/office/drawing/2014/main" id="{2606CBF7-0CD8-B632-5AF3-A3267B38EB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9984" y="3771761"/>
            <a:ext cx="692447" cy="692447"/>
          </a:xfrm>
          <a:prstGeom prst="rect">
            <a:avLst/>
          </a:prstGeom>
        </p:spPr>
      </p:pic>
      <p:pic>
        <p:nvPicPr>
          <p:cNvPr id="61" name="Picture 60">
            <a:extLst>
              <a:ext uri="{FF2B5EF4-FFF2-40B4-BE49-F238E27FC236}">
                <a16:creationId xmlns:a16="http://schemas.microsoft.com/office/drawing/2014/main" id="{6F6E22E8-51F2-B64A-886E-83ADA5A1C2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179" y="3827190"/>
            <a:ext cx="593870" cy="593870"/>
          </a:xfrm>
          <a:prstGeom prst="rect">
            <a:avLst/>
          </a:prstGeom>
        </p:spPr>
      </p:pic>
    </p:spTree>
    <p:extLst>
      <p:ext uri="{BB962C8B-B14F-4D97-AF65-F5344CB8AC3E}">
        <p14:creationId xmlns:p14="http://schemas.microsoft.com/office/powerpoint/2010/main" val="1171577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par>
                                <p:cTn id="68" presetID="22" presetClass="entr" presetSubtype="4"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down)">
                                      <p:cBhvr>
                                        <p:cTn id="76" dur="500"/>
                                        <p:tgtEl>
                                          <p:spTgt spid="56"/>
                                        </p:tgtEl>
                                      </p:cBhvr>
                                    </p:animEffect>
                                  </p:childTnLst>
                                </p:cTn>
                              </p:par>
                              <p:par>
                                <p:cTn id="77" presetID="22" presetClass="entr" presetSubtype="4"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down)">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5" grpId="0"/>
      <p:bldP spid="16" grpId="0" animBg="1"/>
      <p:bldP spid="17" grpId="0" animBg="1"/>
      <p:bldP spid="20" grpId="0"/>
      <p:bldP spid="21" grpId="0" animBg="1"/>
      <p:bldP spid="24" grpId="0"/>
      <p:bldP spid="25" grpId="0" animBg="1"/>
      <p:bldP spid="28" grpId="0"/>
      <p:bldP spid="29" grpId="0" animBg="1"/>
      <p:bldP spid="32" grpId="0"/>
      <p:bldP spid="45" grpId="0"/>
      <p:bldP spid="5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B523F6-42EB-9702-7959-B323198CF980}"/>
              </a:ext>
            </a:extLst>
          </p:cNvPr>
          <p:cNvGrpSpPr/>
          <p:nvPr/>
        </p:nvGrpSpPr>
        <p:grpSpPr>
          <a:xfrm>
            <a:off x="3786540" y="489165"/>
            <a:ext cx="6042044" cy="396823"/>
            <a:chOff x="567034" y="520392"/>
            <a:chExt cx="5455588" cy="396823"/>
          </a:xfrm>
        </p:grpSpPr>
        <p:sp>
          <p:nvSpPr>
            <p:cNvPr id="3" name="文本框 2">
              <a:extLst>
                <a:ext uri="{FF2B5EF4-FFF2-40B4-BE49-F238E27FC236}">
                  <a16:creationId xmlns:a16="http://schemas.microsoft.com/office/drawing/2014/main" id="{2D091A59-62D9-6BAE-5D69-91241BBB55E3}"/>
                </a:ext>
              </a:extLst>
            </p:cNvPr>
            <p:cNvSpPr txBox="1"/>
            <p:nvPr/>
          </p:nvSpPr>
          <p:spPr>
            <a:xfrm>
              <a:off x="798051" y="520392"/>
              <a:ext cx="5224571" cy="369332"/>
            </a:xfrm>
            <a:prstGeom prst="rect">
              <a:avLst/>
            </a:prstGeom>
            <a:noFill/>
          </p:spPr>
          <p:txBody>
            <a:bodyPr wrap="square" rtlCol="0">
              <a:spAutoFit/>
            </a:bodyPr>
            <a:lstStyle/>
            <a:p>
              <a:pPr marL="0" marR="0" algn="ctr">
                <a:spcBef>
                  <a:spcPts val="0"/>
                </a:spcBef>
                <a:spcAft>
                  <a:spcPts val="1000"/>
                </a:spcAft>
              </a:pPr>
              <a:r>
                <a:rPr lang="en-US" altLang="zh-CN" b="1" dirty="0">
                  <a:latin typeface="Yeseva One" panose="00000500000000000000" pitchFamily="2" charset="0"/>
                  <a:ea typeface="Yu Gothic" panose="020B0400000000000000" pitchFamily="34" charset="-128"/>
                </a:rPr>
                <a:t>the difference between CampusPay &amp; any other System</a:t>
              </a:r>
              <a:endParaRPr lang="en-US" b="1"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B1E284E2-C97D-A541-1B94-366E0FF77CD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685DD3D7-9ED7-111C-46E7-01A0E7934CA5}"/>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849A39D-2661-1DFB-E357-FE8C1D51C8D8}"/>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Rectangle 4">
            <a:extLst>
              <a:ext uri="{FF2B5EF4-FFF2-40B4-BE49-F238E27FC236}">
                <a16:creationId xmlns:a16="http://schemas.microsoft.com/office/drawing/2014/main" id="{DF702DA0-FF04-C7D9-6896-9168581446D2}"/>
              </a:ext>
            </a:extLst>
          </p:cNvPr>
          <p:cNvSpPr/>
          <p:nvPr/>
        </p:nvSpPr>
        <p:spPr>
          <a:xfrm rot="16200000">
            <a:off x="652607" y="891005"/>
            <a:ext cx="5015871" cy="5870919"/>
          </a:xfrm>
          <a:prstGeom prst="round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8" name="Rectangle 34">
            <a:extLst>
              <a:ext uri="{FF2B5EF4-FFF2-40B4-BE49-F238E27FC236}">
                <a16:creationId xmlns:a16="http://schemas.microsoft.com/office/drawing/2014/main" id="{ABBC1973-4B44-F858-F462-ED9D2836B24F}"/>
              </a:ext>
            </a:extLst>
          </p:cNvPr>
          <p:cNvSpPr/>
          <p:nvPr/>
        </p:nvSpPr>
        <p:spPr>
          <a:xfrm rot="16200000">
            <a:off x="6537687" y="905131"/>
            <a:ext cx="5015859" cy="5842603"/>
          </a:xfrm>
          <a:prstGeom prst="round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Rounded Corners 8">
            <a:extLst>
              <a:ext uri="{FF2B5EF4-FFF2-40B4-BE49-F238E27FC236}">
                <a16:creationId xmlns:a16="http://schemas.microsoft.com/office/drawing/2014/main" id="{76702CC3-3234-AC56-14AA-D65B9530F89F}"/>
              </a:ext>
            </a:extLst>
          </p:cNvPr>
          <p:cNvSpPr/>
          <p:nvPr/>
        </p:nvSpPr>
        <p:spPr>
          <a:xfrm>
            <a:off x="225080" y="1969477"/>
            <a:ext cx="5870920" cy="4364911"/>
          </a:xfrm>
          <a:prstGeom prst="round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74E98D06-B0CF-C35A-4B4B-77B0B3967421}"/>
              </a:ext>
            </a:extLst>
          </p:cNvPr>
          <p:cNvSpPr/>
          <p:nvPr/>
        </p:nvSpPr>
        <p:spPr>
          <a:xfrm>
            <a:off x="6114863" y="1969455"/>
            <a:ext cx="5852055" cy="4364911"/>
          </a:xfrm>
          <a:prstGeom prst="round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a:extLst>
              <a:ext uri="{FF2B5EF4-FFF2-40B4-BE49-F238E27FC236}">
                <a16:creationId xmlns:a16="http://schemas.microsoft.com/office/drawing/2014/main" id="{1956B4E9-22EB-4776-86AA-F3275A1A3C84}"/>
              </a:ext>
            </a:extLst>
          </p:cNvPr>
          <p:cNvSpPr txBox="1"/>
          <p:nvPr/>
        </p:nvSpPr>
        <p:spPr>
          <a:xfrm>
            <a:off x="438437" y="1369326"/>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CampusPay System</a:t>
            </a:r>
            <a:endParaRPr lang="ar-EG" sz="2800" dirty="0">
              <a:solidFill>
                <a:schemeClr val="bg1"/>
              </a:solidFill>
            </a:endParaRPr>
          </a:p>
        </p:txBody>
      </p:sp>
      <p:sp>
        <p:nvSpPr>
          <p:cNvPr id="12" name="TextBox 11">
            <a:extLst>
              <a:ext uri="{FF2B5EF4-FFF2-40B4-BE49-F238E27FC236}">
                <a16:creationId xmlns:a16="http://schemas.microsoft.com/office/drawing/2014/main" id="{0566B70D-12E9-670C-2B1B-6D1C2EFED544}"/>
              </a:ext>
            </a:extLst>
          </p:cNvPr>
          <p:cNvSpPr txBox="1"/>
          <p:nvPr/>
        </p:nvSpPr>
        <p:spPr>
          <a:xfrm>
            <a:off x="6318791" y="1362309"/>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Other Systems</a:t>
            </a:r>
            <a:endParaRPr lang="ar-EG" sz="2800" dirty="0">
              <a:solidFill>
                <a:schemeClr val="bg1"/>
              </a:solidFill>
            </a:endParaRPr>
          </a:p>
        </p:txBody>
      </p:sp>
      <p:sp>
        <p:nvSpPr>
          <p:cNvPr id="18" name="TextBox 17">
            <a:extLst>
              <a:ext uri="{FF2B5EF4-FFF2-40B4-BE49-F238E27FC236}">
                <a16:creationId xmlns:a16="http://schemas.microsoft.com/office/drawing/2014/main" id="{4DE322E6-2E47-DB46-1A2B-8346780ED34F}"/>
              </a:ext>
            </a:extLst>
          </p:cNvPr>
          <p:cNvSpPr txBox="1"/>
          <p:nvPr/>
        </p:nvSpPr>
        <p:spPr>
          <a:xfrm>
            <a:off x="157027" y="5127835"/>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err="1">
                <a:solidFill>
                  <a:schemeClr val="bg1"/>
                </a:solidFill>
                <a:latin typeface="Arial Rounded MT Bold" panose="020F0704030504030204" pitchFamily="34" charset="0"/>
              </a:rPr>
              <a:t>CampusPay</a:t>
            </a:r>
            <a:r>
              <a:rPr lang="en-US" sz="1400" dirty="0">
                <a:solidFill>
                  <a:schemeClr val="bg1"/>
                </a:solidFill>
                <a:latin typeface="Arial Rounded MT Bold" panose="020F0704030504030204" pitchFamily="34" charset="0"/>
              </a:rPr>
              <a:t> Make students chat with their moderators of the </a:t>
            </a:r>
            <a:r>
              <a:rPr lang="en-US" sz="1400" dirty="0" err="1">
                <a:solidFill>
                  <a:schemeClr val="bg1"/>
                </a:solidFill>
                <a:latin typeface="Arial Rounded MT Bold" panose="020F0704030504030204" pitchFamily="34" charset="0"/>
              </a:rPr>
              <a:t>fayoum</a:t>
            </a:r>
            <a:r>
              <a:rPr lang="en-US" sz="1400" dirty="0">
                <a:solidFill>
                  <a:schemeClr val="bg1"/>
                </a:solidFill>
                <a:latin typeface="Arial Rounded MT Bold" panose="020F0704030504030204" pitchFamily="34" charset="0"/>
              </a:rPr>
              <a:t> university to solving any problems </a:t>
            </a:r>
            <a:r>
              <a:rPr lang="en-US" sz="1400" dirty="0" err="1">
                <a:solidFill>
                  <a:schemeClr val="bg1"/>
                </a:solidFill>
                <a:latin typeface="Arial Rounded MT Bold" panose="020F0704030504030204" pitchFamily="34" charset="0"/>
              </a:rPr>
              <a:t>tecniqucal</a:t>
            </a:r>
            <a:r>
              <a:rPr lang="en-US" sz="1400" dirty="0">
                <a:solidFill>
                  <a:schemeClr val="bg1"/>
                </a:solidFill>
                <a:latin typeface="Arial Rounded MT Bold" panose="020F0704030504030204" pitchFamily="34" charset="0"/>
              </a:rPr>
              <a:t> or non technical that related to the collage of the student</a:t>
            </a:r>
          </a:p>
        </p:txBody>
      </p:sp>
      <p:sp>
        <p:nvSpPr>
          <p:cNvPr id="19" name="TextBox 18">
            <a:extLst>
              <a:ext uri="{FF2B5EF4-FFF2-40B4-BE49-F238E27FC236}">
                <a16:creationId xmlns:a16="http://schemas.microsoft.com/office/drawing/2014/main" id="{6D5F208B-1A99-61D0-4219-542E58019B34}"/>
              </a:ext>
            </a:extLst>
          </p:cNvPr>
          <p:cNvSpPr txBox="1"/>
          <p:nvPr/>
        </p:nvSpPr>
        <p:spPr>
          <a:xfrm>
            <a:off x="6095988" y="4687246"/>
            <a:ext cx="5870917" cy="349583"/>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endParaRPr lang="en-US"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211E5912-3BA2-7143-25E0-1D18D3D6AC76}"/>
              </a:ext>
            </a:extLst>
          </p:cNvPr>
          <p:cNvSpPr txBox="1"/>
          <p:nvPr/>
        </p:nvSpPr>
        <p:spPr>
          <a:xfrm>
            <a:off x="6086548" y="2287054"/>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Broad user base including individuals, businesses, and organizations across various industries</a:t>
            </a:r>
          </a:p>
        </p:txBody>
      </p:sp>
      <p:sp>
        <p:nvSpPr>
          <p:cNvPr id="25" name="TextBox 24">
            <a:extLst>
              <a:ext uri="{FF2B5EF4-FFF2-40B4-BE49-F238E27FC236}">
                <a16:creationId xmlns:a16="http://schemas.microsoft.com/office/drawing/2014/main" id="{4DE322E6-2E47-DB46-1A2B-8346780ED34F}"/>
              </a:ext>
            </a:extLst>
          </p:cNvPr>
          <p:cNvSpPr txBox="1"/>
          <p:nvPr/>
        </p:nvSpPr>
        <p:spPr>
          <a:xfrm>
            <a:off x="225078" y="2287055"/>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Specifically designed for students of Fayoum University.</a:t>
            </a:r>
          </a:p>
        </p:txBody>
      </p:sp>
      <p:sp>
        <p:nvSpPr>
          <p:cNvPr id="27" name="TextBox 26">
            <a:extLst>
              <a:ext uri="{FF2B5EF4-FFF2-40B4-BE49-F238E27FC236}">
                <a16:creationId xmlns:a16="http://schemas.microsoft.com/office/drawing/2014/main" id="{A212826E-4EA8-4221-ED70-C45CF604132E}"/>
              </a:ext>
            </a:extLst>
          </p:cNvPr>
          <p:cNvSpPr txBox="1"/>
          <p:nvPr/>
        </p:nvSpPr>
        <p:spPr>
          <a:xfrm>
            <a:off x="6058249" y="306152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Offers a wide range of payment services, including peer-to-peer transactions, online shopping, bill payments, and more.</a:t>
            </a:r>
          </a:p>
        </p:txBody>
      </p:sp>
      <p:sp>
        <p:nvSpPr>
          <p:cNvPr id="28" name="TextBox 27">
            <a:extLst>
              <a:ext uri="{FF2B5EF4-FFF2-40B4-BE49-F238E27FC236}">
                <a16:creationId xmlns:a16="http://schemas.microsoft.com/office/drawing/2014/main" id="{1A1481DE-67FF-8105-73CF-30B490B492BC}"/>
              </a:ext>
            </a:extLst>
          </p:cNvPr>
          <p:cNvSpPr txBox="1"/>
          <p:nvPr/>
        </p:nvSpPr>
        <p:spPr>
          <a:xfrm>
            <a:off x="196772" y="3011252"/>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Primarily focuses on facilitating payments related to tuition fees and student services within the university ecosystem</a:t>
            </a:r>
          </a:p>
        </p:txBody>
      </p:sp>
      <p:sp>
        <p:nvSpPr>
          <p:cNvPr id="29" name="TextBox 28">
            <a:extLst>
              <a:ext uri="{FF2B5EF4-FFF2-40B4-BE49-F238E27FC236}">
                <a16:creationId xmlns:a16="http://schemas.microsoft.com/office/drawing/2014/main" id="{6DEF700E-A1C5-91FB-CFD6-123158198954}"/>
              </a:ext>
            </a:extLst>
          </p:cNvPr>
          <p:cNvSpPr txBox="1"/>
          <p:nvPr/>
        </p:nvSpPr>
        <p:spPr>
          <a:xfrm>
            <a:off x="177897" y="404905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Limited to transactions and services directly associated with the university, providing a specialized solution for campus-related payments.</a:t>
            </a:r>
          </a:p>
        </p:txBody>
      </p:sp>
      <p:sp>
        <p:nvSpPr>
          <p:cNvPr id="30" name="TextBox 29">
            <a:extLst>
              <a:ext uri="{FF2B5EF4-FFF2-40B4-BE49-F238E27FC236}">
                <a16:creationId xmlns:a16="http://schemas.microsoft.com/office/drawing/2014/main" id="{32EC240B-6C41-8C7E-BDF9-BDDB451BB21A}"/>
              </a:ext>
            </a:extLst>
          </p:cNvPr>
          <p:cNvSpPr txBox="1"/>
          <p:nvPr/>
        </p:nvSpPr>
        <p:spPr>
          <a:xfrm>
            <a:off x="6058250" y="3936294"/>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Covers a wide spectrum of transactions beyond specific institutional or industry boundaries, serving as a versatile solution for everyday financial activities.</a:t>
            </a:r>
          </a:p>
        </p:txBody>
      </p:sp>
      <p:sp>
        <p:nvSpPr>
          <p:cNvPr id="31" name="TextBox 30">
            <a:extLst>
              <a:ext uri="{FF2B5EF4-FFF2-40B4-BE49-F238E27FC236}">
                <a16:creationId xmlns:a16="http://schemas.microsoft.com/office/drawing/2014/main" id="{5CF1BBBA-7B1E-BB41-4691-6877C7EC330F}"/>
              </a:ext>
            </a:extLst>
          </p:cNvPr>
          <p:cNvSpPr txBox="1"/>
          <p:nvPr/>
        </p:nvSpPr>
        <p:spPr>
          <a:xfrm>
            <a:off x="6048814" y="4975041"/>
            <a:ext cx="5870917" cy="571567"/>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Other systems help students in solving the technical problems only that related to the system </a:t>
            </a:r>
          </a:p>
        </p:txBody>
      </p:sp>
    </p:spTree>
    <p:extLst>
      <p:ext uri="{BB962C8B-B14F-4D97-AF65-F5344CB8AC3E}">
        <p14:creationId xmlns:p14="http://schemas.microsoft.com/office/powerpoint/2010/main" val="1172722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8" grpId="0"/>
      <p:bldP spid="20" grpId="0"/>
      <p:bldP spid="25"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A8C3-171A-C09E-F04C-127F0A21E4B7}"/>
            </a:ext>
          </a:extLst>
        </p:cNvPr>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6F51DED2-E7DE-CD81-860D-85BA7A5A615A}"/>
              </a:ext>
            </a:extLst>
          </p:cNvPr>
          <p:cNvCxnSpPr>
            <a:cxnSpLocks/>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ABA9F08-DB00-7F73-5DBB-C50E9CF3CCB6}"/>
              </a:ext>
            </a:extLst>
          </p:cNvPr>
          <p:cNvCxnSpPr>
            <a:cxnSpLocks/>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EC1332D5-C9C9-EAB9-56DD-26BFDC8401AB}"/>
              </a:ext>
            </a:extLst>
          </p:cNvPr>
          <p:cNvGrpSpPr/>
          <p:nvPr/>
        </p:nvGrpSpPr>
        <p:grpSpPr>
          <a:xfrm>
            <a:off x="2045025" y="2488758"/>
            <a:ext cx="8100493" cy="1785104"/>
            <a:chOff x="2508242" y="2488758"/>
            <a:chExt cx="8100493" cy="1785104"/>
          </a:xfrm>
        </p:grpSpPr>
        <p:sp>
          <p:nvSpPr>
            <p:cNvPr id="29" name="文本框 28">
              <a:extLst>
                <a:ext uri="{FF2B5EF4-FFF2-40B4-BE49-F238E27FC236}">
                  <a16:creationId xmlns:a16="http://schemas.microsoft.com/office/drawing/2014/main" id="{4542409D-3633-8433-282C-95FC96BF226D}"/>
                </a:ext>
              </a:extLst>
            </p:cNvPr>
            <p:cNvSpPr txBox="1"/>
            <p:nvPr/>
          </p:nvSpPr>
          <p:spPr>
            <a:xfrm>
              <a:off x="4520082" y="2705725"/>
              <a:ext cx="6088653" cy="1446550"/>
            </a:xfrm>
            <a:prstGeom prst="rect">
              <a:avLst/>
            </a:prstGeom>
            <a:noFill/>
          </p:spPr>
          <p:txBody>
            <a:bodyPr wrap="square" rtlCol="0">
              <a:spAutoFit/>
            </a:bodyPr>
            <a:lstStyle/>
            <a:p>
              <a:pPr algn="ctr"/>
              <a:r>
                <a:rPr lang="en-US" altLang="zh-CN" sz="4400" dirty="0">
                  <a:latin typeface="Yeseva One" panose="00000500000000000000" pitchFamily="2" charset="0"/>
                  <a:ea typeface="字魂5号-无外润黑体" panose="00000500000000000000" pitchFamily="2" charset="-122"/>
                </a:rPr>
                <a:t>System Analysis and design</a:t>
              </a:r>
              <a:endParaRPr lang="zh-CN" altLang="en-US" sz="4400" dirty="0">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A58CE8AE-8CA1-AD5C-4E11-B4004645F6C1}"/>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04.</a:t>
              </a:r>
              <a:endParaRPr lang="zh-CN" altLang="en-US" sz="11000" dirty="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F4F5CA6A-2F81-7F70-CEE5-F4BBD2109252}"/>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57152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09B56DBD-806E-487C-A195-40667033486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Context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6" name="文本框 19">
            <a:extLst>
              <a:ext uri="{FF2B5EF4-FFF2-40B4-BE49-F238E27FC236}">
                <a16:creationId xmlns:a16="http://schemas.microsoft.com/office/drawing/2014/main" id="{3F4CEBC4-4622-4D98-A94E-85B407588453}"/>
              </a:ext>
            </a:extLst>
          </p:cNvPr>
          <p:cNvSpPr txBox="1"/>
          <p:nvPr/>
        </p:nvSpPr>
        <p:spPr>
          <a:xfrm>
            <a:off x="6657630" y="215746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657630" y="3397916"/>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9" name="文本框 23">
            <a:extLst>
              <a:ext uri="{FF2B5EF4-FFF2-40B4-BE49-F238E27FC236}">
                <a16:creationId xmlns:a16="http://schemas.microsoft.com/office/drawing/2014/main" id="{FC7913D1-A28F-4614-86AE-F73E32FFBAF0}"/>
              </a:ext>
            </a:extLst>
          </p:cNvPr>
          <p:cNvSpPr txBox="1"/>
          <p:nvPr/>
        </p:nvSpPr>
        <p:spPr>
          <a:xfrm>
            <a:off x="6657630" y="4684642"/>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pic>
        <p:nvPicPr>
          <p:cNvPr id="25" name="Picture 24">
            <a:extLst>
              <a:ext uri="{FF2B5EF4-FFF2-40B4-BE49-F238E27FC236}">
                <a16:creationId xmlns:a16="http://schemas.microsoft.com/office/drawing/2014/main" id="{524AE741-AE8B-D8A6-DD51-92260186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38" y="1048220"/>
            <a:ext cx="6977576" cy="4761560"/>
          </a:xfrm>
          <a:prstGeom prst="rect">
            <a:avLst/>
          </a:prstGeom>
        </p:spPr>
      </p:pic>
    </p:spTree>
    <p:extLst>
      <p:ext uri="{BB962C8B-B14F-4D97-AF65-F5344CB8AC3E}">
        <p14:creationId xmlns:p14="http://schemas.microsoft.com/office/powerpoint/2010/main" val="307765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42"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2BDD8-E0EF-32C6-A704-4B89C2235F3C}"/>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19E4A4E3-2D76-0545-EEDC-77933383BE9A}"/>
              </a:ext>
            </a:extLst>
          </p:cNvPr>
          <p:cNvGrpSpPr/>
          <p:nvPr/>
        </p:nvGrpSpPr>
        <p:grpSpPr>
          <a:xfrm>
            <a:off x="4041668" y="509257"/>
            <a:ext cx="5444184" cy="385841"/>
            <a:chOff x="567034" y="531374"/>
            <a:chExt cx="5444184" cy="385841"/>
          </a:xfrm>
        </p:grpSpPr>
        <p:sp>
          <p:nvSpPr>
            <p:cNvPr id="3" name="文本框 2">
              <a:extLst>
                <a:ext uri="{FF2B5EF4-FFF2-40B4-BE49-F238E27FC236}">
                  <a16:creationId xmlns:a16="http://schemas.microsoft.com/office/drawing/2014/main" id="{F08E921B-331E-396C-234B-3253A935552B}"/>
                </a:ext>
              </a:extLst>
            </p:cNvPr>
            <p:cNvSpPr txBox="1"/>
            <p:nvPr/>
          </p:nvSpPr>
          <p:spPr>
            <a:xfrm>
              <a:off x="798051" y="531374"/>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Use Case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1460B3EF-6452-E1BA-B54A-C0B25CDF6ECA}"/>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1DA74654-C674-D891-E218-A32FD441CB3D}"/>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4A5A4C84-3964-2BDB-796F-45D5E2CC7AF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2C773200-2555-0E4A-7F5A-299FD411D3A7}"/>
              </a:ext>
            </a:extLst>
          </p:cNvPr>
          <p:cNvPicPr>
            <a:picLocks noChangeAspect="1"/>
          </p:cNvPicPr>
          <p:nvPr/>
        </p:nvPicPr>
        <p:blipFill>
          <a:blip r:embed="rId2"/>
          <a:stretch>
            <a:fillRect/>
          </a:stretch>
        </p:blipFill>
        <p:spPr>
          <a:xfrm>
            <a:off x="5715710" y="744751"/>
            <a:ext cx="6424708" cy="5603992"/>
          </a:xfrm>
          <a:prstGeom prst="rect">
            <a:avLst/>
          </a:prstGeom>
        </p:spPr>
      </p:pic>
      <p:sp>
        <p:nvSpPr>
          <p:cNvPr id="8" name="Rectangle 7">
            <a:extLst>
              <a:ext uri="{FF2B5EF4-FFF2-40B4-BE49-F238E27FC236}">
                <a16:creationId xmlns:a16="http://schemas.microsoft.com/office/drawing/2014/main" id="{BC5A29E5-FF80-8A11-6E2F-730DFED23F7F}"/>
              </a:ext>
            </a:extLst>
          </p:cNvPr>
          <p:cNvSpPr/>
          <p:nvPr/>
        </p:nvSpPr>
        <p:spPr>
          <a:xfrm>
            <a:off x="6355861" y="1090642"/>
            <a:ext cx="4940496" cy="5258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pic>
        <p:nvPicPr>
          <p:cNvPr id="9" name="Picture 8">
            <a:extLst>
              <a:ext uri="{FF2B5EF4-FFF2-40B4-BE49-F238E27FC236}">
                <a16:creationId xmlns:a16="http://schemas.microsoft.com/office/drawing/2014/main" id="{A322F942-B153-59EC-CA59-ACEF90687CC3}"/>
              </a:ext>
            </a:extLst>
          </p:cNvPr>
          <p:cNvPicPr>
            <a:picLocks noChangeAspect="1"/>
          </p:cNvPicPr>
          <p:nvPr/>
        </p:nvPicPr>
        <p:blipFill>
          <a:blip r:embed="rId3"/>
          <a:stretch>
            <a:fillRect/>
          </a:stretch>
        </p:blipFill>
        <p:spPr>
          <a:xfrm>
            <a:off x="347610" y="1090642"/>
            <a:ext cx="5165118" cy="5258099"/>
          </a:xfrm>
          <a:prstGeom prst="rect">
            <a:avLst/>
          </a:prstGeom>
        </p:spPr>
      </p:pic>
      <p:sp>
        <p:nvSpPr>
          <p:cNvPr id="10" name="Rectangle 9">
            <a:extLst>
              <a:ext uri="{FF2B5EF4-FFF2-40B4-BE49-F238E27FC236}">
                <a16:creationId xmlns:a16="http://schemas.microsoft.com/office/drawing/2014/main" id="{6088207D-CE0C-AE89-655E-D243E8905C12}"/>
              </a:ext>
            </a:extLst>
          </p:cNvPr>
          <p:cNvSpPr/>
          <p:nvPr/>
        </p:nvSpPr>
        <p:spPr>
          <a:xfrm>
            <a:off x="1223890" y="1090641"/>
            <a:ext cx="3647760" cy="5234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spTree>
    <p:extLst>
      <p:ext uri="{BB962C8B-B14F-4D97-AF65-F5344CB8AC3E}">
        <p14:creationId xmlns:p14="http://schemas.microsoft.com/office/powerpoint/2010/main" val="28580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356108-9C51-0E35-7F3A-116014254FF9}"/>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86BA0131-750D-6BBB-F679-20DD94C3DD8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Diagram-1</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E0A0D6F6-FB54-B58A-EFF3-AD9FB80F67E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B7466E17-6AF4-2569-B198-7D99C57287FA}"/>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65DFD13-C83E-2D0B-827F-68BD76B308A7}"/>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2" name="Picture 11">
            <a:extLst>
              <a:ext uri="{FF2B5EF4-FFF2-40B4-BE49-F238E27FC236}">
                <a16:creationId xmlns:a16="http://schemas.microsoft.com/office/drawing/2014/main" id="{D2E935FD-EFE4-1F83-6D97-4ACBF9418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9" y="1217848"/>
            <a:ext cx="4695239" cy="5201123"/>
          </a:xfrm>
          <a:prstGeom prst="rect">
            <a:avLst/>
          </a:prstGeom>
        </p:spPr>
      </p:pic>
      <p:pic>
        <p:nvPicPr>
          <p:cNvPr id="13" name="Picture 12">
            <a:extLst>
              <a:ext uri="{FF2B5EF4-FFF2-40B4-BE49-F238E27FC236}">
                <a16:creationId xmlns:a16="http://schemas.microsoft.com/office/drawing/2014/main" id="{E6838DA7-AFEC-5353-CA47-4624C6392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007" y="1124178"/>
            <a:ext cx="5026011" cy="5388464"/>
          </a:xfrm>
          <a:prstGeom prst="rect">
            <a:avLst/>
          </a:prstGeom>
        </p:spPr>
      </p:pic>
    </p:spTree>
    <p:extLst>
      <p:ext uri="{BB962C8B-B14F-4D97-AF65-F5344CB8AC3E}">
        <p14:creationId xmlns:p14="http://schemas.microsoft.com/office/powerpoint/2010/main" val="13014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865D-57EF-84CA-5335-C070639A1843}"/>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7AE3C1D-E4C5-196B-99D9-E35268B68920}"/>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40371B0B-E6AC-957D-FAA9-1EDD8BBCBDA5}"/>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Diagram-2</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9B28000E-FCFB-6682-CE52-8B8259C435F2}"/>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2A2D560C-09A4-F517-7E1C-23B98F578261}"/>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8C51EB32-1F04-4C9C-D1C6-8A8CBC4AFC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998137C2-CFAA-2E29-CBE9-0DDED9BE7C35}"/>
              </a:ext>
            </a:extLst>
          </p:cNvPr>
          <p:cNvPicPr>
            <a:picLocks noChangeAspect="1"/>
          </p:cNvPicPr>
          <p:nvPr/>
        </p:nvPicPr>
        <p:blipFill rotWithShape="1">
          <a:blip r:embed="rId2">
            <a:extLst>
              <a:ext uri="{28A0092B-C50C-407E-A947-70E740481C1C}">
                <a14:useLocalDpi xmlns:a14="http://schemas.microsoft.com/office/drawing/2010/main" val="0"/>
              </a:ext>
            </a:extLst>
          </a:blip>
          <a:srcRect l="25387" r="15779"/>
          <a:stretch/>
        </p:blipFill>
        <p:spPr>
          <a:xfrm>
            <a:off x="407963" y="1122595"/>
            <a:ext cx="3358228" cy="5254336"/>
          </a:xfrm>
          <a:prstGeom prst="rect">
            <a:avLst/>
          </a:prstGeom>
        </p:spPr>
      </p:pic>
      <p:pic>
        <p:nvPicPr>
          <p:cNvPr id="8" name="Picture 7">
            <a:extLst>
              <a:ext uri="{FF2B5EF4-FFF2-40B4-BE49-F238E27FC236}">
                <a16:creationId xmlns:a16="http://schemas.microsoft.com/office/drawing/2014/main" id="{528026FB-04D4-3C3E-5D34-706487888D0F}"/>
              </a:ext>
            </a:extLst>
          </p:cNvPr>
          <p:cNvPicPr>
            <a:picLocks noChangeAspect="1"/>
          </p:cNvPicPr>
          <p:nvPr/>
        </p:nvPicPr>
        <p:blipFill rotWithShape="1">
          <a:blip r:embed="rId3">
            <a:extLst>
              <a:ext uri="{28A0092B-C50C-407E-A947-70E740481C1C}">
                <a14:useLocalDpi xmlns:a14="http://schemas.microsoft.com/office/drawing/2010/main" val="0"/>
              </a:ext>
            </a:extLst>
          </a:blip>
          <a:srcRect l="7034" r="21972"/>
          <a:stretch/>
        </p:blipFill>
        <p:spPr>
          <a:xfrm>
            <a:off x="4285664" y="1122595"/>
            <a:ext cx="3354124" cy="5254336"/>
          </a:xfrm>
          <a:prstGeom prst="rect">
            <a:avLst/>
          </a:prstGeom>
        </p:spPr>
      </p:pic>
      <p:pic>
        <p:nvPicPr>
          <p:cNvPr id="9" name="Picture 8">
            <a:extLst>
              <a:ext uri="{FF2B5EF4-FFF2-40B4-BE49-F238E27FC236}">
                <a16:creationId xmlns:a16="http://schemas.microsoft.com/office/drawing/2014/main" id="{5D301F2B-98C3-8565-DAAD-74DC8E5C7B61}"/>
              </a:ext>
            </a:extLst>
          </p:cNvPr>
          <p:cNvPicPr>
            <a:picLocks noChangeAspect="1"/>
          </p:cNvPicPr>
          <p:nvPr/>
        </p:nvPicPr>
        <p:blipFill rotWithShape="1">
          <a:blip r:embed="rId4">
            <a:extLst>
              <a:ext uri="{28A0092B-C50C-407E-A947-70E740481C1C}">
                <a14:useLocalDpi xmlns:a14="http://schemas.microsoft.com/office/drawing/2010/main" val="0"/>
              </a:ext>
            </a:extLst>
          </a:blip>
          <a:srcRect l="17441" r="21034" b="3033"/>
          <a:stretch/>
        </p:blipFill>
        <p:spPr>
          <a:xfrm>
            <a:off x="8159262" y="1122595"/>
            <a:ext cx="4032738" cy="5404814"/>
          </a:xfrm>
          <a:prstGeom prst="rect">
            <a:avLst/>
          </a:prstGeom>
        </p:spPr>
      </p:pic>
    </p:spTree>
    <p:extLst>
      <p:ext uri="{BB962C8B-B14F-4D97-AF65-F5344CB8AC3E}">
        <p14:creationId xmlns:p14="http://schemas.microsoft.com/office/powerpoint/2010/main" val="3215930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5A48D4-74E3-3647-5BDA-4B9F197BC9CF}"/>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C53BADA3-7492-85A4-1903-02D976CE0039}"/>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Diagram-3</a:t>
              </a:r>
            </a:p>
          </p:txBody>
        </p:sp>
        <p:grpSp>
          <p:nvGrpSpPr>
            <p:cNvPr id="4" name="组合 3">
              <a:extLst>
                <a:ext uri="{FF2B5EF4-FFF2-40B4-BE49-F238E27FC236}">
                  <a16:creationId xmlns:a16="http://schemas.microsoft.com/office/drawing/2014/main" id="{D1857647-1B5C-5E93-ED5A-461C2B4AF60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6EFAAA04-34CF-941A-FAB8-427203E41AF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6891251A-F763-3D87-0611-E32B2590F63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48ADF795-BB34-301B-AFBD-4F235F2A416F}"/>
              </a:ext>
            </a:extLst>
          </p:cNvPr>
          <p:cNvPicPr>
            <a:picLocks noChangeAspect="1"/>
          </p:cNvPicPr>
          <p:nvPr/>
        </p:nvPicPr>
        <p:blipFill rotWithShape="1">
          <a:blip r:embed="rId2">
            <a:extLst>
              <a:ext uri="{28A0092B-C50C-407E-A947-70E740481C1C}">
                <a14:useLocalDpi xmlns:a14="http://schemas.microsoft.com/office/drawing/2010/main" val="0"/>
              </a:ext>
            </a:extLst>
          </a:blip>
          <a:srcRect l="32165" t="12549" r="36135" b="6673"/>
          <a:stretch/>
        </p:blipFill>
        <p:spPr>
          <a:xfrm>
            <a:off x="-1" y="1137058"/>
            <a:ext cx="3137095" cy="5354387"/>
          </a:xfrm>
          <a:prstGeom prst="rect">
            <a:avLst/>
          </a:prstGeom>
        </p:spPr>
      </p:pic>
      <p:pic>
        <p:nvPicPr>
          <p:cNvPr id="8" name="Picture 7">
            <a:extLst>
              <a:ext uri="{FF2B5EF4-FFF2-40B4-BE49-F238E27FC236}">
                <a16:creationId xmlns:a16="http://schemas.microsoft.com/office/drawing/2014/main" id="{342F4176-3617-6DC2-19DF-6C55BCDC7ABC}"/>
              </a:ext>
            </a:extLst>
          </p:cNvPr>
          <p:cNvPicPr>
            <a:picLocks noChangeAspect="1"/>
          </p:cNvPicPr>
          <p:nvPr/>
        </p:nvPicPr>
        <p:blipFill rotWithShape="1">
          <a:blip r:embed="rId3">
            <a:extLst>
              <a:ext uri="{28A0092B-C50C-407E-A947-70E740481C1C}">
                <a14:useLocalDpi xmlns:a14="http://schemas.microsoft.com/office/drawing/2010/main" val="0"/>
              </a:ext>
            </a:extLst>
          </a:blip>
          <a:srcRect l="15513" r="17655"/>
          <a:stretch/>
        </p:blipFill>
        <p:spPr>
          <a:xfrm>
            <a:off x="3694299" y="1137057"/>
            <a:ext cx="3735981" cy="5354388"/>
          </a:xfrm>
          <a:prstGeom prst="rect">
            <a:avLst/>
          </a:prstGeom>
        </p:spPr>
      </p:pic>
      <p:pic>
        <p:nvPicPr>
          <p:cNvPr id="9" name="Picture 8">
            <a:extLst>
              <a:ext uri="{FF2B5EF4-FFF2-40B4-BE49-F238E27FC236}">
                <a16:creationId xmlns:a16="http://schemas.microsoft.com/office/drawing/2014/main" id="{2896C0AC-7866-FC55-9BE1-65E692C2F9D6}"/>
              </a:ext>
            </a:extLst>
          </p:cNvPr>
          <p:cNvPicPr>
            <a:picLocks noChangeAspect="1"/>
          </p:cNvPicPr>
          <p:nvPr/>
        </p:nvPicPr>
        <p:blipFill rotWithShape="1">
          <a:blip r:embed="rId4">
            <a:extLst>
              <a:ext uri="{28A0092B-C50C-407E-A947-70E740481C1C}">
                <a14:useLocalDpi xmlns:a14="http://schemas.microsoft.com/office/drawing/2010/main" val="0"/>
              </a:ext>
            </a:extLst>
          </a:blip>
          <a:srcRect l="15751" t="3213" r="26733"/>
          <a:stretch/>
        </p:blipFill>
        <p:spPr>
          <a:xfrm>
            <a:off x="7987484" y="1137057"/>
            <a:ext cx="4001635" cy="5354388"/>
          </a:xfrm>
          <a:prstGeom prst="rect">
            <a:avLst/>
          </a:prstGeom>
        </p:spPr>
      </p:pic>
    </p:spTree>
    <p:extLst>
      <p:ext uri="{BB962C8B-B14F-4D97-AF65-F5344CB8AC3E}">
        <p14:creationId xmlns:p14="http://schemas.microsoft.com/office/powerpoint/2010/main" val="40461541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E1CC22B-EC6A-4899-D6E1-10F9DE2ACA56}"/>
              </a:ext>
            </a:extLst>
          </p:cNvPr>
          <p:cNvGrpSpPr/>
          <p:nvPr/>
        </p:nvGrpSpPr>
        <p:grpSpPr>
          <a:xfrm>
            <a:off x="0" y="377294"/>
            <a:ext cx="5213167" cy="392623"/>
            <a:chOff x="455162" y="524592"/>
            <a:chExt cx="5213167" cy="392623"/>
          </a:xfrm>
        </p:grpSpPr>
        <p:sp>
          <p:nvSpPr>
            <p:cNvPr id="3" name="文本框 2">
              <a:extLst>
                <a:ext uri="{FF2B5EF4-FFF2-40B4-BE49-F238E27FC236}">
                  <a16:creationId xmlns:a16="http://schemas.microsoft.com/office/drawing/2014/main" id="{FC6F568C-911E-6377-8EE4-3E553B1BE525}"/>
                </a:ext>
              </a:extLst>
            </p:cNvPr>
            <p:cNvSpPr txBox="1"/>
            <p:nvPr/>
          </p:nvSpPr>
          <p:spPr>
            <a:xfrm>
              <a:off x="455162" y="524592"/>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Class Diagram</a:t>
              </a:r>
            </a:p>
          </p:txBody>
        </p:sp>
        <p:grpSp>
          <p:nvGrpSpPr>
            <p:cNvPr id="4" name="组合 3">
              <a:extLst>
                <a:ext uri="{FF2B5EF4-FFF2-40B4-BE49-F238E27FC236}">
                  <a16:creationId xmlns:a16="http://schemas.microsoft.com/office/drawing/2014/main" id="{06CFFE25-C379-D67F-48F0-3E8E2163C546}"/>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1DC2C05-3814-F618-5485-A4CE6F3F911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9A3C9FA-9095-5A66-78A4-EAF88CC5E6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1" name="Picture 10">
            <a:extLst>
              <a:ext uri="{FF2B5EF4-FFF2-40B4-BE49-F238E27FC236}">
                <a16:creationId xmlns:a16="http://schemas.microsoft.com/office/drawing/2014/main" id="{5D649D99-50C8-6EFE-91BD-0A686512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85" y="467783"/>
            <a:ext cx="6075823" cy="5922434"/>
          </a:xfrm>
          <a:prstGeom prst="rect">
            <a:avLst/>
          </a:prstGeom>
        </p:spPr>
      </p:pic>
    </p:spTree>
    <p:extLst>
      <p:ext uri="{BB962C8B-B14F-4D97-AF65-F5344CB8AC3E}">
        <p14:creationId xmlns:p14="http://schemas.microsoft.com/office/powerpoint/2010/main" val="36411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575226" y="865896"/>
            <a:ext cx="3017520" cy="954107"/>
          </a:xfrm>
          <a:prstGeom prst="rect">
            <a:avLst/>
          </a:prstGeom>
          <a:noFill/>
        </p:spPr>
        <p:txBody>
          <a:bodyPr wrap="square" rtlCol="0">
            <a:spAutoFit/>
          </a:bodyPr>
          <a:lstStyle/>
          <a:p>
            <a:pPr algn="ctr"/>
            <a:r>
              <a:rPr lang="en-US" altLang="zh-CN" sz="3600" dirty="0">
                <a:solidFill>
                  <a:srgbClr val="1671C2"/>
                </a:solidFill>
                <a:latin typeface="Yeseva One" panose="00000500000000000000" pitchFamily="2" charset="0"/>
                <a:ea typeface="字魂5号-无外润黑体" panose="00000500000000000000" pitchFamily="2" charset="-122"/>
              </a:rPr>
              <a:t>Catalogue</a:t>
            </a:r>
          </a:p>
          <a:p>
            <a:pPr algn="ctr"/>
            <a:r>
              <a:rPr lang="en-US" altLang="zh-CN" sz="2000" dirty="0">
                <a:solidFill>
                  <a:srgbClr val="1671C2"/>
                </a:solidFill>
                <a:latin typeface="Yeseva One" panose="00000500000000000000" pitchFamily="2" charset="0"/>
                <a:ea typeface="字魂5号-无外润黑体" panose="00000500000000000000" pitchFamily="2" charset="-122"/>
              </a:rPr>
              <a:t>Contents</a:t>
            </a:r>
            <a:endParaRPr lang="zh-CN" altLang="en-US" sz="20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930738" y="2191765"/>
            <a:ext cx="4437776" cy="800219"/>
            <a:chOff x="1315958" y="2802054"/>
            <a:chExt cx="4437776"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344244" y="2819104"/>
              <a:ext cx="3409490" cy="707886"/>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Introduction to CampusPay </a:t>
              </a:r>
            </a:p>
            <a:p>
              <a:r>
                <a:rPr lang="en-US" altLang="zh-CN" sz="2000" dirty="0">
                  <a:latin typeface="Yeseva One" panose="00000500000000000000" pitchFamily="2" charset="0"/>
                  <a:ea typeface="字魂5号-无外润黑体" panose="00000500000000000000" pitchFamily="2" charset="-122"/>
                </a:rPr>
                <a:t>And Problems &amp; objectives</a:t>
              </a:r>
              <a:endParaRPr lang="zh-CN" altLang="en-US" sz="2000" dirty="0">
                <a:latin typeface="Yeseva One" panose="00000500000000000000" pitchFamily="2" charset="0"/>
                <a:ea typeface="字魂5号-无外润黑体" panose="00000500000000000000" pitchFamily="2" charset="-122"/>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spAutoFit/>
            </a:bodyPr>
            <a:lstStyle/>
            <a:p>
              <a:pPr algn="dist"/>
              <a:r>
                <a:rPr lang="en-US" altLang="zh-CN" sz="4600" dirty="0">
                  <a:latin typeface="Yeseva One" panose="00000500000000000000" pitchFamily="2" charset="0"/>
                  <a:ea typeface="字魂5号-无外润黑体" panose="00000500000000000000" pitchFamily="2" charset="-122"/>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930738" y="3305513"/>
            <a:ext cx="4124040" cy="1369605"/>
            <a:chOff x="1404398" y="4491623"/>
            <a:chExt cx="4124040" cy="1369605"/>
          </a:xfrm>
        </p:grpSpPr>
        <p:sp>
          <p:nvSpPr>
            <p:cNvPr id="19" name="文本框 18">
              <a:extLst>
                <a:ext uri="{FF2B5EF4-FFF2-40B4-BE49-F238E27FC236}">
                  <a16:creationId xmlns:a16="http://schemas.microsoft.com/office/drawing/2014/main" id="{16457ABB-31AE-42F3-AFC7-32AA5B2CA561}"/>
                </a:ext>
              </a:extLst>
            </p:cNvPr>
            <p:cNvSpPr txBox="1"/>
            <p:nvPr/>
          </p:nvSpPr>
          <p:spPr>
            <a:xfrm>
              <a:off x="2344244" y="4537789"/>
              <a:ext cx="3184194" cy="1323439"/>
            </a:xfrm>
            <a:prstGeom prst="rect">
              <a:avLst/>
            </a:prstGeom>
            <a:noFill/>
          </p:spPr>
          <p:txBody>
            <a:bodyPr wrap="square" rtlCol="0">
              <a:spAutoFit/>
            </a:bodyPr>
            <a:lstStyle/>
            <a:p>
              <a:r>
                <a:rPr lang="en-US" altLang="zh-CN" sz="2000" dirty="0">
                  <a:latin typeface="Yeseva One" panose="00000500000000000000" pitchFamily="2" charset="0"/>
                  <a:ea typeface="Yu Gothic" panose="020B0400000000000000" pitchFamily="34" charset="-128"/>
                </a:rPr>
                <a:t>Technologies &amp; the difference between campusPay and any other System ? </a:t>
              </a:r>
              <a:endParaRPr lang="zh-CN" altLang="en-US" sz="2000" dirty="0">
                <a:latin typeface="Yeseva One" panose="00000500000000000000" pitchFamily="2" charset="0"/>
                <a:ea typeface="Yu Gothic" panose="020B0400000000000000" pitchFamily="34" charset="-128"/>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22110" y="2146475"/>
            <a:ext cx="4177334" cy="1015663"/>
            <a:chOff x="6473534" y="2802054"/>
            <a:chExt cx="4177334" cy="1015663"/>
          </a:xfrm>
        </p:grpSpPr>
        <p:sp>
          <p:nvSpPr>
            <p:cNvPr id="22" name="文本框 21">
              <a:extLst>
                <a:ext uri="{FF2B5EF4-FFF2-40B4-BE49-F238E27FC236}">
                  <a16:creationId xmlns:a16="http://schemas.microsoft.com/office/drawing/2014/main" id="{8D44CE2B-0A37-402A-B860-1266F166933F}"/>
                </a:ext>
              </a:extLst>
            </p:cNvPr>
            <p:cNvSpPr txBox="1"/>
            <p:nvPr/>
          </p:nvSpPr>
          <p:spPr>
            <a:xfrm>
              <a:off x="7466674" y="2802054"/>
              <a:ext cx="3184194" cy="1015663"/>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Who are the users ? And what are the features of these users ?</a:t>
              </a:r>
              <a:endParaRPr lang="zh-CN" altLang="en-US" sz="2000" dirty="0">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02.</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511197"/>
            <a:ext cx="4177334" cy="800219"/>
            <a:chOff x="6473534" y="4491623"/>
            <a:chExt cx="4177334" cy="80021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675734"/>
              <a:ext cx="3184194" cy="400110"/>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System Analysis &amp; design</a:t>
              </a:r>
              <a:endParaRPr lang="zh-CN" altLang="en-US" sz="2000" dirty="0">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04.</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59463" y="2396054"/>
            <a:ext cx="7987862" cy="1446550"/>
          </a:xfrm>
          <a:prstGeom prst="rect">
            <a:avLst/>
          </a:prstGeom>
          <a:noFill/>
        </p:spPr>
        <p:txBody>
          <a:bodyPr wrap="square" rtlCol="0">
            <a:spAutoFit/>
          </a:bodyPr>
          <a:lstStyle/>
          <a:p>
            <a:pPr algn="ctr"/>
            <a:r>
              <a:rPr lang="en-US" altLang="zh-CN" sz="4400" b="1" dirty="0">
                <a:solidFill>
                  <a:srgbClr val="595959"/>
                </a:solidFill>
                <a:latin typeface="Yeseva One" panose="00000500000000000000" pitchFamily="2" charset="0"/>
                <a:ea typeface="字魂5号-无外润黑体" panose="00000500000000000000" pitchFamily="2" charset="-122"/>
              </a:rPr>
              <a:t>Thank you for </a:t>
            </a:r>
          </a:p>
          <a:p>
            <a:pPr algn="ctr"/>
            <a:r>
              <a:rPr lang="en-US" altLang="zh-CN" sz="4400" b="1" dirty="0">
                <a:solidFill>
                  <a:srgbClr val="595959"/>
                </a:solidFill>
                <a:latin typeface="Yeseva One" panose="00000500000000000000" pitchFamily="2" charset="0"/>
                <a:ea typeface="字魂5号-无外润黑体" panose="00000500000000000000" pitchFamily="2" charset="-122"/>
              </a:rPr>
              <a:t>watching and listening!</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
        <p:nvSpPr>
          <p:cNvPr id="2" name="TextBox 1">
            <a:extLst>
              <a:ext uri="{FF2B5EF4-FFF2-40B4-BE49-F238E27FC236}">
                <a16:creationId xmlns:a16="http://schemas.microsoft.com/office/drawing/2014/main" id="{72A31088-2A56-9A42-FDD9-47423D548CC7}"/>
              </a:ext>
            </a:extLst>
          </p:cNvPr>
          <p:cNvSpPr txBox="1"/>
          <p:nvPr/>
        </p:nvSpPr>
        <p:spPr>
          <a:xfrm>
            <a:off x="3817919" y="3917180"/>
            <a:ext cx="3277850" cy="307777"/>
          </a:xfrm>
          <a:prstGeom prst="rect">
            <a:avLst/>
          </a:prstGeom>
          <a:solidFill>
            <a:schemeClr val="tx1">
              <a:lumMod val="75000"/>
              <a:lumOff val="25000"/>
            </a:schemeClr>
          </a:solidFill>
        </p:spPr>
        <p:txBody>
          <a:bodyPr wrap="square" rtlCol="1">
            <a:spAutoFit/>
          </a:bodyPr>
          <a:lstStyle/>
          <a:p>
            <a:pPr algn="ctr"/>
            <a:r>
              <a:rPr lang="en-US" sz="1400" b="1" dirty="0">
                <a:solidFill>
                  <a:schemeClr val="bg1"/>
                </a:solidFill>
              </a:rPr>
              <a:t>Team members</a:t>
            </a:r>
            <a:endParaRPr lang="ar-EG" sz="1400" b="1" dirty="0">
              <a:solidFill>
                <a:schemeClr val="bg1"/>
              </a:solidFill>
            </a:endParaRPr>
          </a:p>
        </p:txBody>
      </p:sp>
      <p:sp>
        <p:nvSpPr>
          <p:cNvPr id="3" name="TextBox 2">
            <a:extLst>
              <a:ext uri="{FF2B5EF4-FFF2-40B4-BE49-F238E27FC236}">
                <a16:creationId xmlns:a16="http://schemas.microsoft.com/office/drawing/2014/main" id="{B1A56C86-79FE-863E-DB18-080DD4070C64}"/>
              </a:ext>
            </a:extLst>
          </p:cNvPr>
          <p:cNvSpPr txBox="1"/>
          <p:nvPr/>
        </p:nvSpPr>
        <p:spPr>
          <a:xfrm>
            <a:off x="1964970" y="4268852"/>
            <a:ext cx="3077029" cy="1526187"/>
          </a:xfrm>
          <a:prstGeom prst="rect">
            <a:avLst/>
          </a:prstGeom>
          <a:noFill/>
        </p:spPr>
        <p:txBody>
          <a:bodyPr wrap="square" rtlCol="1">
            <a:spAutoFit/>
          </a:bodyPr>
          <a:lstStyle/>
          <a:p>
            <a:pPr rtl="1">
              <a:lnSpc>
                <a:spcPct val="150000"/>
              </a:lnSpc>
            </a:pPr>
            <a:r>
              <a:rPr lang="en-US" sz="1600" dirty="0"/>
              <a:t>- </a:t>
            </a:r>
            <a:r>
              <a:rPr lang="en-US" sz="1600" dirty="0" err="1"/>
              <a:t>mohamed</a:t>
            </a:r>
            <a:r>
              <a:rPr lang="en-US" sz="1600" dirty="0"/>
              <a:t> </a:t>
            </a:r>
            <a:r>
              <a:rPr lang="en-US" sz="1600" dirty="0" err="1"/>
              <a:t>ahmed</a:t>
            </a:r>
            <a:r>
              <a:rPr lang="en-US" sz="1600" dirty="0"/>
              <a:t> </a:t>
            </a:r>
            <a:r>
              <a:rPr lang="en-US" sz="1600" dirty="0" err="1"/>
              <a:t>saad</a:t>
            </a:r>
            <a:r>
              <a:rPr lang="en-US" sz="1600" dirty="0"/>
              <a:t> </a:t>
            </a:r>
            <a:r>
              <a:rPr lang="en-US" sz="1600" dirty="0" err="1"/>
              <a:t>ali</a:t>
            </a:r>
            <a:endParaRPr lang="en-US" sz="1600" dirty="0"/>
          </a:p>
          <a:p>
            <a:pPr rtl="1">
              <a:lnSpc>
                <a:spcPct val="150000"/>
              </a:lnSpc>
            </a:pPr>
            <a:r>
              <a:rPr lang="en-US" sz="1600" dirty="0"/>
              <a:t>- Abdullah Salah Mohammed</a:t>
            </a:r>
          </a:p>
          <a:p>
            <a:pPr rtl="1">
              <a:lnSpc>
                <a:spcPct val="150000"/>
              </a:lnSpc>
            </a:pPr>
            <a:r>
              <a:rPr lang="en-US" sz="1600" dirty="0"/>
              <a:t>- Abdullah Khaled Sayed</a:t>
            </a:r>
            <a:endParaRPr lang="ar-EG" sz="1600" dirty="0"/>
          </a:p>
          <a:p>
            <a:pPr rtl="1">
              <a:lnSpc>
                <a:spcPct val="150000"/>
              </a:lnSpc>
            </a:pPr>
            <a:r>
              <a:rPr lang="en-US" sz="1600" dirty="0"/>
              <a:t>- </a:t>
            </a:r>
            <a:r>
              <a:rPr lang="en-US" sz="1600" dirty="0" err="1"/>
              <a:t>Israa</a:t>
            </a:r>
            <a:r>
              <a:rPr lang="en-US" sz="1600" dirty="0"/>
              <a:t> Arafa Ahmed </a:t>
            </a:r>
            <a:r>
              <a:rPr lang="en-US" sz="1600" dirty="0" err="1"/>
              <a:t>Ahmed</a:t>
            </a:r>
            <a:endParaRPr lang="en-US" sz="1600" dirty="0"/>
          </a:p>
        </p:txBody>
      </p:sp>
      <p:sp>
        <p:nvSpPr>
          <p:cNvPr id="4" name="TextBox 3">
            <a:extLst>
              <a:ext uri="{FF2B5EF4-FFF2-40B4-BE49-F238E27FC236}">
                <a16:creationId xmlns:a16="http://schemas.microsoft.com/office/drawing/2014/main" id="{099505CE-5EF4-B34E-BE05-7275B92360CD}"/>
              </a:ext>
            </a:extLst>
          </p:cNvPr>
          <p:cNvSpPr txBox="1"/>
          <p:nvPr/>
        </p:nvSpPr>
        <p:spPr>
          <a:xfrm>
            <a:off x="5353394" y="4299533"/>
            <a:ext cx="3962398" cy="1156407"/>
          </a:xfrm>
          <a:prstGeom prst="rect">
            <a:avLst/>
          </a:prstGeom>
          <a:noFill/>
        </p:spPr>
        <p:txBody>
          <a:bodyPr wrap="square" rtlCol="1">
            <a:spAutoFit/>
          </a:bodyPr>
          <a:lstStyle/>
          <a:p>
            <a:pPr>
              <a:lnSpc>
                <a:spcPct val="150000"/>
              </a:lnSpc>
            </a:pPr>
            <a:r>
              <a:rPr lang="en-US" sz="1600" dirty="0"/>
              <a:t>- Abdul Rahman Muhammad Sayed</a:t>
            </a:r>
          </a:p>
          <a:p>
            <a:pPr rtl="1">
              <a:lnSpc>
                <a:spcPct val="150000"/>
              </a:lnSpc>
            </a:pPr>
            <a:r>
              <a:rPr lang="en-US" sz="1600" dirty="0"/>
              <a:t>- Ahmed Ayman Salah</a:t>
            </a:r>
          </a:p>
          <a:p>
            <a:pPr rtl="1">
              <a:lnSpc>
                <a:spcPct val="150000"/>
              </a:lnSpc>
            </a:pPr>
            <a:r>
              <a:rPr lang="en-US" sz="1600" dirty="0"/>
              <a:t>- Youssef Ali Saber Hussein</a:t>
            </a:r>
            <a:endParaRPr lang="ar-EG" sz="1600" dirty="0"/>
          </a:p>
        </p:txBody>
      </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P spid="2"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a:cxnSpLocks/>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a:cxnSpLocks/>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100493" cy="1785104"/>
            <a:chOff x="2508242" y="2488758"/>
            <a:chExt cx="8100493"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520082" y="2828995"/>
              <a:ext cx="6088653"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Introduction to CampusPay </a:t>
              </a:r>
            </a:p>
            <a:p>
              <a:r>
                <a:rPr lang="en-US" altLang="zh-CN" sz="3600" dirty="0">
                  <a:latin typeface="Yeseva One" panose="00000500000000000000" pitchFamily="2" charset="0"/>
                  <a:ea typeface="字魂5号-无外润黑体" panose="00000500000000000000" pitchFamily="2" charset="-122"/>
                </a:rPr>
                <a:t>And Problems &amp; objectives</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01.</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062059" cy="362399"/>
            <a:chOff x="567034" y="554816"/>
            <a:chExt cx="4062059" cy="362399"/>
          </a:xfrm>
        </p:grpSpPr>
        <p:sp>
          <p:nvSpPr>
            <p:cNvPr id="3" name="文本框 2">
              <a:extLst>
                <a:ext uri="{FF2B5EF4-FFF2-40B4-BE49-F238E27FC236}">
                  <a16:creationId xmlns:a16="http://schemas.microsoft.com/office/drawing/2014/main" id="{09B56DBD-806E-487C-A195-406670334867}"/>
                </a:ext>
              </a:extLst>
            </p:cNvPr>
            <p:cNvSpPr txBox="1"/>
            <p:nvPr/>
          </p:nvSpPr>
          <p:spPr>
            <a:xfrm>
              <a:off x="1015183" y="554816"/>
              <a:ext cx="3613910"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Introduction to CampusPay </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1" name="矩形 10">
            <a:extLst>
              <a:ext uri="{FF2B5EF4-FFF2-40B4-BE49-F238E27FC236}">
                <a16:creationId xmlns:a16="http://schemas.microsoft.com/office/drawing/2014/main" id="{F2B7934D-442A-4186-962C-249F0303FCA9}"/>
              </a:ext>
            </a:extLst>
          </p:cNvPr>
          <p:cNvSpPr/>
          <p:nvPr/>
        </p:nvSpPr>
        <p:spPr>
          <a:xfrm>
            <a:off x="2832818" y="1522793"/>
            <a:ext cx="7352192" cy="4680384"/>
          </a:xfrm>
          <a:prstGeom prst="rect">
            <a:avLst/>
          </a:prstGeom>
        </p:spPr>
        <p:txBody>
          <a:bodyPr wrap="square">
            <a:spAutoFit/>
          </a:bodyPr>
          <a:lstStyle/>
          <a:p>
            <a:pPr algn="just">
              <a:lnSpc>
                <a:spcPct val="150000"/>
              </a:lnSpc>
            </a:pPr>
            <a:r>
              <a:rPr lang="en-US" altLang="zh-CN" sz="2000" b="1" dirty="0">
                <a:latin typeface="Cambria Math" panose="02040503050406030204" pitchFamily="18" charset="0"/>
                <a:cs typeface="Arial" panose="020B0604020202020204" pitchFamily="34" charset="0"/>
                <a:sym typeface="Arial" panose="020B0604020202020204" pitchFamily="34" charset="0"/>
              </a:rPr>
              <a:t>- </a:t>
            </a:r>
            <a:r>
              <a:rPr lang="en-US" altLang="zh-CN" b="1" dirty="0">
                <a:latin typeface="Yeseva One" panose="00000500000000000000" pitchFamily="2" charset="0"/>
                <a:ea typeface="字魂5号-无外润黑体" panose="00000500000000000000" pitchFamily="2" charset="-122"/>
                <a:sym typeface="Arial" panose="020B0604020202020204" pitchFamily="34" charset="0"/>
              </a:rPr>
              <a:t>CampusPay</a:t>
            </a:r>
            <a:r>
              <a:rPr lang="en-US" altLang="zh-CN" sz="1600" b="1"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 is </a:t>
            </a:r>
            <a:r>
              <a:rPr lang="en-US" altLang="zh-CN" sz="16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a portable application </a:t>
            </a:r>
            <a:r>
              <a:rPr lang="en-US" sz="1600" dirty="0">
                <a:latin typeface="Cambria Math" panose="02040503050406030204" pitchFamily="18" charset="0"/>
                <a:ea typeface="Times New Roman" panose="02020603050405020304" pitchFamily="18" charset="0"/>
                <a:cs typeface="Arial" panose="020B0604020202020204" pitchFamily="34" charset="0"/>
              </a:rPr>
              <a:t>dedicated to the Students of Fayoum University , which will be an integrated center for all financial services and payments related to the University of Fayoum  , The CampusPay app  will be equipped with a range of Features, including custom digital wallets for students, support for various payment methods to add money to wallets, and the ability to manage invoice payments and money transfers.</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600" b="1" dirty="0">
                <a:latin typeface="Cambria Math" panose="02040503050406030204" pitchFamily="18" charset="0"/>
                <a:ea typeface="Times New Roman" panose="02020603050405020304" pitchFamily="18" charset="0"/>
                <a:cs typeface="Arial" panose="020B0604020202020204" pitchFamily="34" charset="0"/>
              </a:rPr>
              <a:t> </a:t>
            </a:r>
            <a:r>
              <a:rPr lang="en-US" b="1" dirty="0">
                <a:latin typeface="Cambria Math" panose="02040503050406030204" pitchFamily="18" charset="0"/>
                <a:ea typeface="Times New Roman" panose="02020603050405020304" pitchFamily="18" charset="0"/>
                <a:cs typeface="Arial" panose="020B0604020202020204" pitchFamily="34" charset="0"/>
              </a:rPr>
              <a:t>CampusPay</a:t>
            </a:r>
            <a:r>
              <a:rPr lang="en-US" sz="1600" dirty="0">
                <a:latin typeface="Cambria Math" panose="02040503050406030204" pitchFamily="18" charset="0"/>
                <a:ea typeface="Times New Roman" panose="02020603050405020304" pitchFamily="18" charset="0"/>
                <a:cs typeface="Arial" panose="020B0604020202020204" pitchFamily="34" charset="0"/>
              </a:rPr>
              <a:t> offers all the services of students specifically to the University of Fayoum, from the expenses of study and medical examinations to the payment of expenses for the ability’s exams, University City, registration of courses, and more .</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400" dirty="0">
                <a:latin typeface="Cambria Math" panose="02040503050406030204" pitchFamily="18" charset="0"/>
                <a:cs typeface="Arial" panose="020B0604020202020204" pitchFamily="34" charset="0"/>
              </a:rPr>
              <a:t>  </a:t>
            </a:r>
            <a:r>
              <a:rPr lang="en-US" sz="1600" b="1" dirty="0">
                <a:latin typeface="Cambria Math" panose="02040503050406030204" pitchFamily="18" charset="0"/>
                <a:cs typeface="Arial" panose="020B0604020202020204" pitchFamily="34" charset="0"/>
              </a:rPr>
              <a:t>Campus Pay</a:t>
            </a:r>
            <a:r>
              <a:rPr lang="en-US" sz="1600" dirty="0">
                <a:latin typeface="Cambria Math" panose="02040503050406030204" pitchFamily="18" charset="0"/>
                <a:cs typeface="Arial" panose="020B0604020202020204" pitchFamily="34" charset="0"/>
              </a:rPr>
              <a:t> is not used by Students only but with other users and have different interfaces for each user </a:t>
            </a:r>
            <a:endParaRPr lang="ar-EG" sz="1600" dirty="0"/>
          </a:p>
          <a:p>
            <a:pPr>
              <a:lnSpc>
                <a:spcPct val="150000"/>
              </a:lnSpc>
            </a:pPr>
            <a:endParaRPr lang="en-US" altLang="zh-CN" sz="12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endParaRPr>
          </a:p>
        </p:txBody>
      </p:sp>
      <p:pic>
        <p:nvPicPr>
          <p:cNvPr id="12" name="Picture 11">
            <a:extLst>
              <a:ext uri="{FF2B5EF4-FFF2-40B4-BE49-F238E27FC236}">
                <a16:creationId xmlns:a16="http://schemas.microsoft.com/office/drawing/2014/main" id="{424FB363-AE38-5A2B-303C-218CF61724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302609" y="2477838"/>
            <a:ext cx="2530209" cy="1902323"/>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0D9F003-F827-DACC-7F1B-CCA456716F63}"/>
              </a:ext>
            </a:extLst>
          </p:cNvPr>
          <p:cNvSpPr txBox="1"/>
          <p:nvPr/>
        </p:nvSpPr>
        <p:spPr>
          <a:xfrm>
            <a:off x="3744392" y="1082238"/>
            <a:ext cx="6105378" cy="523220"/>
          </a:xfrm>
          <a:prstGeom prst="rect">
            <a:avLst/>
          </a:prstGeom>
          <a:noFill/>
        </p:spPr>
        <p:txBody>
          <a:bodyPr wrap="square" rtlCol="1">
            <a:spAutoFit/>
          </a:bodyPr>
          <a:lstStyle/>
          <a:p>
            <a:r>
              <a:rPr lang="en-US" sz="2800" b="1" dirty="0"/>
              <a:t>- What is the Campus Pay ?</a:t>
            </a:r>
            <a:endParaRPr lang="ar-EG" sz="2800" b="1" dirty="0"/>
          </a:p>
        </p:txBody>
      </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B8DA30-965A-C15C-A141-E086EA33C547}"/>
              </a:ext>
            </a:extLst>
          </p:cNvPr>
          <p:cNvSpPr/>
          <p:nvPr/>
        </p:nvSpPr>
        <p:spPr>
          <a:xfrm>
            <a:off x="6372665" y="1269589"/>
            <a:ext cx="5819335" cy="5300023"/>
          </a:xfrm>
          <a:prstGeom prst="rect">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1" name="Rectangle 10">
            <a:extLst>
              <a:ext uri="{FF2B5EF4-FFF2-40B4-BE49-F238E27FC236}">
                <a16:creationId xmlns:a16="http://schemas.microsoft.com/office/drawing/2014/main" id="{933D3B0E-CDF2-04FB-A105-22E56C081F91}"/>
              </a:ext>
            </a:extLst>
          </p:cNvPr>
          <p:cNvSpPr/>
          <p:nvPr/>
        </p:nvSpPr>
        <p:spPr>
          <a:xfrm>
            <a:off x="0" y="1269588"/>
            <a:ext cx="6372665" cy="5300023"/>
          </a:xfrm>
          <a:prstGeom prst="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400110"/>
            <a:chOff x="567034" y="554816"/>
            <a:chExt cx="3976224" cy="40011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4816"/>
              <a:ext cx="3613910"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Yeseva One" panose="00000500000000000000" pitchFamily="2" charset="0"/>
                  <a:ea typeface="字魂5号-无外润黑体" panose="00000500000000000000" pitchFamily="2" charset="-122"/>
                </a:rPr>
                <a:t>Problems</a:t>
              </a: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 </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33" name="组合 32">
            <a:extLst>
              <a:ext uri="{FF2B5EF4-FFF2-40B4-BE49-F238E27FC236}">
                <a16:creationId xmlns:a16="http://schemas.microsoft.com/office/drawing/2014/main" id="{4E3AC8F1-BBD4-4C09-B46F-346ABC1CCDA1}"/>
              </a:ext>
            </a:extLst>
          </p:cNvPr>
          <p:cNvGrpSpPr/>
          <p:nvPr/>
        </p:nvGrpSpPr>
        <p:grpSpPr>
          <a:xfrm>
            <a:off x="0" y="704787"/>
            <a:ext cx="12100828" cy="5864823"/>
            <a:chOff x="1340132" y="3234718"/>
            <a:chExt cx="8253386" cy="5265345"/>
          </a:xfrm>
        </p:grpSpPr>
        <p:sp>
          <p:nvSpPr>
            <p:cNvPr id="34" name="矩形 33">
              <a:extLst>
                <a:ext uri="{FF2B5EF4-FFF2-40B4-BE49-F238E27FC236}">
                  <a16:creationId xmlns:a16="http://schemas.microsoft.com/office/drawing/2014/main" id="{B0CC7F24-6AA9-4B0E-B46D-6CB176C23CF3}"/>
                </a:ext>
              </a:extLst>
            </p:cNvPr>
            <p:cNvSpPr/>
            <p:nvPr/>
          </p:nvSpPr>
          <p:spPr bwMode="auto">
            <a:xfrm>
              <a:off x="1402315" y="3771555"/>
              <a:ext cx="4205063" cy="1175352"/>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1-Inconvenience: </a:t>
              </a:r>
              <a:r>
                <a:rPr lang="en-US" altLang="zh-CN" sz="1600" dirty="0">
                  <a:solidFill>
                    <a:schemeClr val="bg1"/>
                  </a:solidFill>
                  <a:latin typeface="Yeseva One" panose="00000500000000000000" pitchFamily="2" charset="0"/>
                  <a:ea typeface="字魂5号-无外润黑体" panose="00000500000000000000" pitchFamily="2" charset="-122"/>
                </a:rPr>
                <a:t>The traditional methods of bill payments and money transfers require students to visit different offices or locations on campus, which can be time-consuming and inconvenient. </a:t>
              </a:r>
            </a:p>
          </p:txBody>
        </p:sp>
        <p:sp>
          <p:nvSpPr>
            <p:cNvPr id="35" name="文本框 34">
              <a:extLst>
                <a:ext uri="{FF2B5EF4-FFF2-40B4-BE49-F238E27FC236}">
                  <a16:creationId xmlns:a16="http://schemas.microsoft.com/office/drawing/2014/main" id="{51365DE5-E21E-4C01-AFCA-F66F1A66E21F}"/>
                </a:ext>
              </a:extLst>
            </p:cNvPr>
            <p:cNvSpPr txBox="1"/>
            <p:nvPr/>
          </p:nvSpPr>
          <p:spPr>
            <a:xfrm>
              <a:off x="1340132" y="3234718"/>
              <a:ext cx="1821915" cy="523220"/>
            </a:xfrm>
            <a:prstGeom prst="rect">
              <a:avLst/>
            </a:prstGeom>
            <a:solidFill>
              <a:srgbClr val="1671C2"/>
            </a:solidFill>
            <a:ln>
              <a:solidFill>
                <a:schemeClr val="bg1"/>
              </a:solidFill>
            </a:ln>
          </p:spPr>
          <p:txBody>
            <a:bodyPr wrap="square" rtlCol="0">
              <a:spAutoFit/>
              <a:scene3d>
                <a:camera prst="orthographicFront"/>
                <a:lightRig rig="threePt" dir="t"/>
              </a:scene3d>
              <a:sp3d contourW="12700"/>
            </a:bodyPr>
            <a:lstStyle/>
            <a:p>
              <a:pPr lvl="0" algn="ctr"/>
              <a:r>
                <a:rPr lang="en-US" altLang="zh-CN" sz="2800" dirty="0">
                  <a:solidFill>
                    <a:schemeClr val="bg1"/>
                  </a:solidFill>
                  <a:latin typeface="Yeseva One" panose="00000500000000000000" pitchFamily="2" charset="0"/>
                  <a:ea typeface="字魂5号-无外润黑体" panose="00000500000000000000" pitchFamily="2" charset="-122"/>
                </a:rPr>
                <a:t>Problems : </a:t>
              </a:r>
              <a:endParaRPr lang="zh-CN" altLang="en-US" sz="2800" dirty="0">
                <a:solidFill>
                  <a:schemeClr val="bg1"/>
                </a:solidFill>
                <a:latin typeface="Yeseva One" panose="00000500000000000000" pitchFamily="2" charset="0"/>
                <a:ea typeface="字魂5号-无外润黑体" panose="00000500000000000000" pitchFamily="2" charset="-122"/>
              </a:endParaRPr>
            </a:p>
          </p:txBody>
        </p:sp>
        <p:sp>
          <p:nvSpPr>
            <p:cNvPr id="37" name="矩形 33">
              <a:extLst>
                <a:ext uri="{FF2B5EF4-FFF2-40B4-BE49-F238E27FC236}">
                  <a16:creationId xmlns:a16="http://schemas.microsoft.com/office/drawing/2014/main" id="{97E24E3F-7B34-7563-048E-5EB46F14DABE}"/>
                </a:ext>
              </a:extLst>
            </p:cNvPr>
            <p:cNvSpPr/>
            <p:nvPr/>
          </p:nvSpPr>
          <p:spPr bwMode="auto">
            <a:xfrm>
              <a:off x="5804678" y="3776991"/>
              <a:ext cx="3788840" cy="1848979"/>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5-</a:t>
              </a:r>
              <a:r>
                <a:rPr lang="zh-CN" altLang="en-US" sz="1600" b="1"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Analysis and collection of information is a major challenge: </a:t>
              </a:r>
              <a:r>
                <a:rPr lang="en-US" altLang="zh-CN" sz="1600" dirty="0">
                  <a:solidFill>
                    <a:schemeClr val="bg1"/>
                  </a:solidFill>
                  <a:latin typeface="Yeseva One" panose="00000500000000000000" pitchFamily="2" charset="0"/>
                  <a:ea typeface="字魂5号-无外润黑体" panose="00000500000000000000" pitchFamily="2" charset="-122"/>
                </a:rPr>
                <a:t>The collection and analysis of information is an exceptional challenge, requiring considerable time and effort. This work can cause mistakes, leading to potential problems for individuals, especially students.</a:t>
              </a:r>
            </a:p>
          </p:txBody>
        </p:sp>
        <p:sp>
          <p:nvSpPr>
            <p:cNvPr id="10" name="矩形 33">
              <a:extLst>
                <a:ext uri="{FF2B5EF4-FFF2-40B4-BE49-F238E27FC236}">
                  <a16:creationId xmlns:a16="http://schemas.microsoft.com/office/drawing/2014/main" id="{82AECBE7-EA09-BA80-D3F6-94F66EB3071C}"/>
                </a:ext>
              </a:extLst>
            </p:cNvPr>
            <p:cNvSpPr/>
            <p:nvPr/>
          </p:nvSpPr>
          <p:spPr bwMode="auto">
            <a:xfrm>
              <a:off x="5804678" y="5932550"/>
              <a:ext cx="3788840" cy="2567513"/>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6-The challenge for students when communicating with a moderator: </a:t>
              </a:r>
              <a:r>
                <a:rPr lang="en-US" altLang="zh-CN" sz="1600" dirty="0">
                  <a:solidFill>
                    <a:schemeClr val="bg1"/>
                  </a:solidFill>
                  <a:latin typeface="Yeseva One" panose="00000500000000000000" pitchFamily="2" charset="0"/>
                  <a:ea typeface="字魂5号-无外润黑体" panose="00000500000000000000" pitchFamily="2" charset="-122"/>
                </a:rPr>
                <a:t>communicating with moderator one of the most common problems as some students have a specific problem so they need to communicate with moderator so they don’t have any method to communicate with them , also moderator want to notify some students about specific thing so they don’t have a communication method with students</a:t>
              </a:r>
            </a:p>
          </p:txBody>
        </p:sp>
      </p:grpSp>
      <p:sp>
        <p:nvSpPr>
          <p:cNvPr id="7" name="TextBox 6">
            <a:extLst>
              <a:ext uri="{FF2B5EF4-FFF2-40B4-BE49-F238E27FC236}">
                <a16:creationId xmlns:a16="http://schemas.microsoft.com/office/drawing/2014/main" id="{50757DD8-93EB-E7F4-1C84-1055E03A7DA9}"/>
              </a:ext>
            </a:extLst>
          </p:cNvPr>
          <p:cNvSpPr txBox="1"/>
          <p:nvPr/>
        </p:nvSpPr>
        <p:spPr>
          <a:xfrm>
            <a:off x="91170" y="2464943"/>
            <a:ext cx="6165317" cy="1510798"/>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2- Lack of Real-time Information: </a:t>
            </a:r>
            <a:r>
              <a:rPr lang="en-US" altLang="zh-CN" sz="1500" dirty="0">
                <a:solidFill>
                  <a:schemeClr val="bg1"/>
                </a:solidFill>
                <a:latin typeface="Yeseva One" panose="00000500000000000000" pitchFamily="2" charset="0"/>
                <a:ea typeface="字魂5号-无外润黑体" panose="00000500000000000000" pitchFamily="2" charset="-122"/>
              </a:rPr>
              <a:t>Students often struggle to stay updated on their financial obligations, leading to missed payments, late fees, and penalties. The lack of real-time bill notifications and reminders makes it difficult for students to manage their expenses effectively.</a:t>
            </a:r>
          </a:p>
        </p:txBody>
      </p:sp>
      <p:sp>
        <p:nvSpPr>
          <p:cNvPr id="8" name="TextBox 7">
            <a:extLst>
              <a:ext uri="{FF2B5EF4-FFF2-40B4-BE49-F238E27FC236}">
                <a16:creationId xmlns:a16="http://schemas.microsoft.com/office/drawing/2014/main" id="{87A1DF44-B1DE-7DDD-7A0F-BA6ED56419CE}"/>
              </a:ext>
            </a:extLst>
          </p:cNvPr>
          <p:cNvSpPr txBox="1"/>
          <p:nvPr/>
        </p:nvSpPr>
        <p:spPr>
          <a:xfrm>
            <a:off x="46189" y="4151587"/>
            <a:ext cx="6165317" cy="1292662"/>
          </a:xfrm>
          <a:prstGeom prst="rect">
            <a:avLst/>
          </a:prstGeom>
          <a:noFill/>
        </p:spPr>
        <p:txBody>
          <a:bodyPr wrap="square" rtlCol="1">
            <a:spAutoFit/>
          </a:bodyPr>
          <a:lstStyle/>
          <a:p>
            <a:pPr algn="just"/>
            <a:r>
              <a:rPr lang="en-US" altLang="zh-CN" sz="1600" b="1" dirty="0">
                <a:latin typeface="Yeseva One" panose="00000500000000000000" pitchFamily="2" charset="0"/>
                <a:ea typeface="字魂5号-无外润黑体" panose="00000500000000000000" pitchFamily="2" charset="-122"/>
              </a:rPr>
              <a:t>3- Lack of Security</a:t>
            </a:r>
            <a:r>
              <a:rPr lang="en-US" altLang="zh-CN" b="1" dirty="0">
                <a:latin typeface="Yeseva One" panose="00000500000000000000" pitchFamily="2" charset="0"/>
                <a:ea typeface="字魂5号-无外润黑体" panose="00000500000000000000" pitchFamily="2" charset="-122"/>
              </a:rPr>
              <a:t>: </a:t>
            </a:r>
            <a:r>
              <a:rPr lang="en-US" altLang="zh-CN" sz="1500" dirty="0">
                <a:solidFill>
                  <a:schemeClr val="bg1"/>
                </a:solidFill>
                <a:latin typeface="Yeseva One" panose="00000500000000000000" pitchFamily="2" charset="0"/>
                <a:ea typeface="字魂5号-无外润黑体" panose="00000500000000000000" pitchFamily="2" charset="-122"/>
              </a:rPr>
              <a:t>Carrying cash or using physical payment methods puts students at risk of theft or loss. Additionally, the manual handling of cash and paper-based transactions increases the chances of errors and fraudulent activities.</a:t>
            </a:r>
          </a:p>
          <a:p>
            <a:pPr algn="just"/>
            <a:endParaRPr lang="ar-EG" sz="1500" dirty="0"/>
          </a:p>
        </p:txBody>
      </p:sp>
      <p:sp>
        <p:nvSpPr>
          <p:cNvPr id="9" name="TextBox 8">
            <a:extLst>
              <a:ext uri="{FF2B5EF4-FFF2-40B4-BE49-F238E27FC236}">
                <a16:creationId xmlns:a16="http://schemas.microsoft.com/office/drawing/2014/main" id="{292790AB-F07C-3665-72A9-F3E60A3BFF92}"/>
              </a:ext>
            </a:extLst>
          </p:cNvPr>
          <p:cNvSpPr txBox="1"/>
          <p:nvPr/>
        </p:nvSpPr>
        <p:spPr>
          <a:xfrm>
            <a:off x="91170" y="5310693"/>
            <a:ext cx="5874585" cy="1118383"/>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4- The student's inability to afford university fees :</a:t>
            </a:r>
          </a:p>
          <a:p>
            <a:pPr algn="just">
              <a:lnSpc>
                <a:spcPct val="150000"/>
              </a:lnSpc>
              <a:defRPr/>
            </a:pPr>
            <a:r>
              <a:rPr lang="en-US" altLang="zh-CN" sz="1500" dirty="0">
                <a:solidFill>
                  <a:schemeClr val="bg1"/>
                </a:solidFill>
                <a:latin typeface="Yeseva One" panose="00000500000000000000" pitchFamily="2" charset="0"/>
                <a:ea typeface="字魂5号-无外润黑体" panose="00000500000000000000" pitchFamily="2" charset="-122"/>
              </a:rPr>
              <a:t>The student may have social difficulties and be unable to afford the costs of study</a:t>
            </a:r>
          </a:p>
        </p:txBody>
      </p:sp>
    </p:spTree>
    <p:extLst>
      <p:ext uri="{BB962C8B-B14F-4D97-AF65-F5344CB8AC3E}">
        <p14:creationId xmlns:p14="http://schemas.microsoft.com/office/powerpoint/2010/main" val="957417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07107"/>
            <a:ext cx="4166302" cy="378881"/>
            <a:chOff x="567034" y="538334"/>
            <a:chExt cx="4166302" cy="378881"/>
          </a:xfrm>
        </p:grpSpPr>
        <p:sp>
          <p:nvSpPr>
            <p:cNvPr id="3" name="文本框 2">
              <a:extLst>
                <a:ext uri="{FF2B5EF4-FFF2-40B4-BE49-F238E27FC236}">
                  <a16:creationId xmlns:a16="http://schemas.microsoft.com/office/drawing/2014/main" id="{09B56DBD-806E-487C-A195-406670334867}"/>
                </a:ext>
              </a:extLst>
            </p:cNvPr>
            <p:cNvSpPr txBox="1"/>
            <p:nvPr/>
          </p:nvSpPr>
          <p:spPr>
            <a:xfrm>
              <a:off x="734735" y="538334"/>
              <a:ext cx="3998601" cy="369332"/>
            </a:xfrm>
            <a:prstGeom prst="rect">
              <a:avLst/>
            </a:prstGeom>
            <a:noFill/>
          </p:spPr>
          <p:txBody>
            <a:bodyPr wrap="square" rtlCol="0">
              <a:spAutoFit/>
            </a:bodyPr>
            <a:lstStyle/>
            <a:p>
              <a:pPr algn="ct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The Objectives of the system</a:t>
              </a:r>
              <a:endParaRPr lang="zh-CN" altLang="en-US" sz="32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5">
            <a:extLst>
              <a:ext uri="{FF2B5EF4-FFF2-40B4-BE49-F238E27FC236}">
                <a16:creationId xmlns:a16="http://schemas.microsoft.com/office/drawing/2014/main" id="{1E899F63-330F-45FE-A0C8-B8A7491D15FE}"/>
              </a:ext>
            </a:extLst>
          </p:cNvPr>
          <p:cNvSpPr/>
          <p:nvPr/>
        </p:nvSpPr>
        <p:spPr bwMode="auto">
          <a:xfrm>
            <a:off x="1275174" y="1405893"/>
            <a:ext cx="852066" cy="1004003"/>
          </a:xfrm>
          <a:custGeom>
            <a:avLst/>
            <a:gdLst>
              <a:gd name="T0" fmla="*/ 0 w 296"/>
              <a:gd name="T1" fmla="*/ 20 h 349"/>
              <a:gd name="T2" fmla="*/ 0 w 296"/>
              <a:gd name="T3" fmla="*/ 101 h 349"/>
              <a:gd name="T4" fmla="*/ 9 w 296"/>
              <a:gd name="T5" fmla="*/ 101 h 349"/>
              <a:gd name="T6" fmla="*/ 20 w 296"/>
              <a:gd name="T7" fmla="*/ 95 h 349"/>
              <a:gd name="T8" fmla="*/ 50 w 296"/>
              <a:gd name="T9" fmla="*/ 84 h 349"/>
              <a:gd name="T10" fmla="*/ 84 w 296"/>
              <a:gd name="T11" fmla="*/ 95 h 349"/>
              <a:gd name="T12" fmla="*/ 101 w 296"/>
              <a:gd name="T13" fmla="*/ 135 h 349"/>
              <a:gd name="T14" fmla="*/ 84 w 296"/>
              <a:gd name="T15" fmla="*/ 174 h 349"/>
              <a:gd name="T16" fmla="*/ 50 w 296"/>
              <a:gd name="T17" fmla="*/ 185 h 349"/>
              <a:gd name="T18" fmla="*/ 19 w 296"/>
              <a:gd name="T19" fmla="*/ 172 h 349"/>
              <a:gd name="T20" fmla="*/ 7 w 296"/>
              <a:gd name="T21" fmla="*/ 164 h 349"/>
              <a:gd name="T22" fmla="*/ 0 w 296"/>
              <a:gd name="T23" fmla="*/ 164 h 349"/>
              <a:gd name="T24" fmla="*/ 0 w 296"/>
              <a:gd name="T25" fmla="*/ 241 h 349"/>
              <a:gd name="T26" fmla="*/ 198 w 296"/>
              <a:gd name="T27" fmla="*/ 241 h 349"/>
              <a:gd name="T28" fmla="*/ 198 w 296"/>
              <a:gd name="T29" fmla="*/ 276 h 349"/>
              <a:gd name="T30" fmla="*/ 198 w 296"/>
              <a:gd name="T31" fmla="*/ 276 h 349"/>
              <a:gd name="T32" fmla="*/ 186 w 296"/>
              <a:gd name="T33" fmla="*/ 299 h 349"/>
              <a:gd name="T34" fmla="*/ 178 w 296"/>
              <a:gd name="T35" fmla="*/ 317 h 349"/>
              <a:gd name="T36" fmla="*/ 184 w 296"/>
              <a:gd name="T37" fmla="*/ 339 h 349"/>
              <a:gd name="T38" fmla="*/ 209 w 296"/>
              <a:gd name="T39" fmla="*/ 348 h 349"/>
              <a:gd name="T40" fmla="*/ 233 w 296"/>
              <a:gd name="T41" fmla="*/ 339 h 349"/>
              <a:gd name="T42" fmla="*/ 239 w 296"/>
              <a:gd name="T43" fmla="*/ 317 h 349"/>
              <a:gd name="T44" fmla="*/ 232 w 296"/>
              <a:gd name="T45" fmla="*/ 299 h 349"/>
              <a:gd name="T46" fmla="*/ 221 w 296"/>
              <a:gd name="T47" fmla="*/ 277 h 349"/>
              <a:gd name="T48" fmla="*/ 221 w 296"/>
              <a:gd name="T49" fmla="*/ 241 h 349"/>
              <a:gd name="T50" fmla="*/ 296 w 296"/>
              <a:gd name="T51" fmla="*/ 241 h 349"/>
              <a:gd name="T52" fmla="*/ 296 w 296"/>
              <a:gd name="T53" fmla="*/ 162 h 349"/>
              <a:gd name="T54" fmla="*/ 284 w 296"/>
              <a:gd name="T55" fmla="*/ 162 h 349"/>
              <a:gd name="T56" fmla="*/ 272 w 296"/>
              <a:gd name="T57" fmla="*/ 170 h 349"/>
              <a:gd name="T58" fmla="*/ 241 w 296"/>
              <a:gd name="T59" fmla="*/ 183 h 349"/>
              <a:gd name="T60" fmla="*/ 207 w 296"/>
              <a:gd name="T61" fmla="*/ 172 h 349"/>
              <a:gd name="T62" fmla="*/ 190 w 296"/>
              <a:gd name="T63" fmla="*/ 132 h 349"/>
              <a:gd name="T64" fmla="*/ 207 w 296"/>
              <a:gd name="T65" fmla="*/ 92 h 349"/>
              <a:gd name="T66" fmla="*/ 241 w 296"/>
              <a:gd name="T67" fmla="*/ 82 h 349"/>
              <a:gd name="T68" fmla="*/ 271 w 296"/>
              <a:gd name="T69" fmla="*/ 93 h 349"/>
              <a:gd name="T70" fmla="*/ 281 w 296"/>
              <a:gd name="T71" fmla="*/ 99 h 349"/>
              <a:gd name="T72" fmla="*/ 296 w 296"/>
              <a:gd name="T73" fmla="*/ 99 h 349"/>
              <a:gd name="T74" fmla="*/ 296 w 296"/>
              <a:gd name="T75" fmla="*/ 16 h 349"/>
              <a:gd name="T76" fmla="*/ 149 w 296"/>
              <a:gd name="T77" fmla="*/ 0 h 349"/>
              <a:gd name="T78" fmla="*/ 0 w 296"/>
              <a:gd name="T79" fmla="*/ 2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49">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975EFE95-8867-46D5-AFC6-D2C4D719FEB9}"/>
              </a:ext>
            </a:extLst>
          </p:cNvPr>
          <p:cNvSpPr/>
          <p:nvPr/>
        </p:nvSpPr>
        <p:spPr bwMode="auto">
          <a:xfrm>
            <a:off x="1879277" y="1471530"/>
            <a:ext cx="1042899" cy="938366"/>
          </a:xfrm>
          <a:custGeom>
            <a:avLst/>
            <a:gdLst>
              <a:gd name="T0" fmla="*/ 362 w 362"/>
              <a:gd name="T1" fmla="*/ 218 h 326"/>
              <a:gd name="T2" fmla="*/ 110 w 362"/>
              <a:gd name="T3" fmla="*/ 0 h 326"/>
              <a:gd name="T4" fmla="*/ 110 w 362"/>
              <a:gd name="T5" fmla="*/ 96 h 326"/>
              <a:gd name="T6" fmla="*/ 71 w 362"/>
              <a:gd name="T7" fmla="*/ 96 h 326"/>
              <a:gd name="T8" fmla="*/ 50 w 362"/>
              <a:gd name="T9" fmla="*/ 86 h 326"/>
              <a:gd name="T10" fmla="*/ 31 w 362"/>
              <a:gd name="T11" fmla="*/ 79 h 326"/>
              <a:gd name="T12" fmla="*/ 9 w 362"/>
              <a:gd name="T13" fmla="*/ 85 h 326"/>
              <a:gd name="T14" fmla="*/ 0 w 362"/>
              <a:gd name="T15" fmla="*/ 109 h 326"/>
              <a:gd name="T16" fmla="*/ 9 w 362"/>
              <a:gd name="T17" fmla="*/ 133 h 326"/>
              <a:gd name="T18" fmla="*/ 31 w 362"/>
              <a:gd name="T19" fmla="*/ 140 h 326"/>
              <a:gd name="T20" fmla="*/ 50 w 362"/>
              <a:gd name="T21" fmla="*/ 132 h 326"/>
              <a:gd name="T22" fmla="*/ 72 w 362"/>
              <a:gd name="T23" fmla="*/ 119 h 326"/>
              <a:gd name="T24" fmla="*/ 73 w 362"/>
              <a:gd name="T25" fmla="*/ 119 h 326"/>
              <a:gd name="T26" fmla="*/ 110 w 362"/>
              <a:gd name="T27" fmla="*/ 119 h 326"/>
              <a:gd name="T28" fmla="*/ 110 w 362"/>
              <a:gd name="T29" fmla="*/ 218 h 326"/>
              <a:gd name="T30" fmla="*/ 300 w 362"/>
              <a:gd name="T31" fmla="*/ 218 h 326"/>
              <a:gd name="T32" fmla="*/ 300 w 362"/>
              <a:gd name="T33" fmla="*/ 253 h 326"/>
              <a:gd name="T34" fmla="*/ 300 w 362"/>
              <a:gd name="T35" fmla="*/ 253 h 326"/>
              <a:gd name="T36" fmla="*/ 288 w 362"/>
              <a:gd name="T37" fmla="*/ 276 h 326"/>
              <a:gd name="T38" fmla="*/ 280 w 362"/>
              <a:gd name="T39" fmla="*/ 294 h 326"/>
              <a:gd name="T40" fmla="*/ 286 w 362"/>
              <a:gd name="T41" fmla="*/ 316 h 326"/>
              <a:gd name="T42" fmla="*/ 311 w 362"/>
              <a:gd name="T43" fmla="*/ 325 h 326"/>
              <a:gd name="T44" fmla="*/ 335 w 362"/>
              <a:gd name="T45" fmla="*/ 316 h 326"/>
              <a:gd name="T46" fmla="*/ 341 w 362"/>
              <a:gd name="T47" fmla="*/ 294 h 326"/>
              <a:gd name="T48" fmla="*/ 334 w 362"/>
              <a:gd name="T49" fmla="*/ 276 h 326"/>
              <a:gd name="T50" fmla="*/ 323 w 362"/>
              <a:gd name="T51" fmla="*/ 254 h 326"/>
              <a:gd name="T52" fmla="*/ 323 w 362"/>
              <a:gd name="T53" fmla="*/ 218 h 326"/>
              <a:gd name="T54" fmla="*/ 362 w 362"/>
              <a:gd name="T55" fmla="*/ 2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2" h="326">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9" name="Freeform 7">
            <a:extLst>
              <a:ext uri="{FF2B5EF4-FFF2-40B4-BE49-F238E27FC236}">
                <a16:creationId xmlns:a16="http://schemas.microsoft.com/office/drawing/2014/main" id="{C38FBB34-74BC-41A5-A88E-263D4A63FB9D}"/>
              </a:ext>
            </a:extLst>
          </p:cNvPr>
          <p:cNvSpPr/>
          <p:nvPr/>
        </p:nvSpPr>
        <p:spPr bwMode="auto">
          <a:xfrm>
            <a:off x="517917" y="1483685"/>
            <a:ext cx="990633" cy="926211"/>
          </a:xfrm>
          <a:custGeom>
            <a:avLst/>
            <a:gdLst>
              <a:gd name="T0" fmla="*/ 335 w 344"/>
              <a:gd name="T1" fmla="*/ 83 h 322"/>
              <a:gd name="T2" fmla="*/ 313 w 344"/>
              <a:gd name="T3" fmla="*/ 77 h 322"/>
              <a:gd name="T4" fmla="*/ 294 w 344"/>
              <a:gd name="T5" fmla="*/ 84 h 322"/>
              <a:gd name="T6" fmla="*/ 272 w 344"/>
              <a:gd name="T7" fmla="*/ 95 h 322"/>
              <a:gd name="T8" fmla="*/ 239 w 344"/>
              <a:gd name="T9" fmla="*/ 95 h 322"/>
              <a:gd name="T10" fmla="*/ 239 w 344"/>
              <a:gd name="T11" fmla="*/ 0 h 322"/>
              <a:gd name="T12" fmla="*/ 0 w 344"/>
              <a:gd name="T13" fmla="*/ 214 h 322"/>
              <a:gd name="T14" fmla="*/ 109 w 344"/>
              <a:gd name="T15" fmla="*/ 214 h 322"/>
              <a:gd name="T16" fmla="*/ 109 w 344"/>
              <a:gd name="T17" fmla="*/ 249 h 322"/>
              <a:gd name="T18" fmla="*/ 109 w 344"/>
              <a:gd name="T19" fmla="*/ 249 h 322"/>
              <a:gd name="T20" fmla="*/ 97 w 344"/>
              <a:gd name="T21" fmla="*/ 272 h 322"/>
              <a:gd name="T22" fmla="*/ 89 w 344"/>
              <a:gd name="T23" fmla="*/ 290 h 322"/>
              <a:gd name="T24" fmla="*/ 95 w 344"/>
              <a:gd name="T25" fmla="*/ 312 h 322"/>
              <a:gd name="T26" fmla="*/ 120 w 344"/>
              <a:gd name="T27" fmla="*/ 321 h 322"/>
              <a:gd name="T28" fmla="*/ 144 w 344"/>
              <a:gd name="T29" fmla="*/ 312 h 322"/>
              <a:gd name="T30" fmla="*/ 150 w 344"/>
              <a:gd name="T31" fmla="*/ 290 h 322"/>
              <a:gd name="T32" fmla="*/ 143 w 344"/>
              <a:gd name="T33" fmla="*/ 272 h 322"/>
              <a:gd name="T34" fmla="*/ 132 w 344"/>
              <a:gd name="T35" fmla="*/ 250 h 322"/>
              <a:gd name="T36" fmla="*/ 132 w 344"/>
              <a:gd name="T37" fmla="*/ 214 h 322"/>
              <a:gd name="T38" fmla="*/ 239 w 344"/>
              <a:gd name="T39" fmla="*/ 214 h 322"/>
              <a:gd name="T40" fmla="*/ 239 w 344"/>
              <a:gd name="T41" fmla="*/ 117 h 322"/>
              <a:gd name="T42" fmla="*/ 271 w 344"/>
              <a:gd name="T43" fmla="*/ 117 h 322"/>
              <a:gd name="T44" fmla="*/ 272 w 344"/>
              <a:gd name="T45" fmla="*/ 117 h 322"/>
              <a:gd name="T46" fmla="*/ 294 w 344"/>
              <a:gd name="T47" fmla="*/ 130 h 322"/>
              <a:gd name="T48" fmla="*/ 313 w 344"/>
              <a:gd name="T49" fmla="*/ 138 h 322"/>
              <a:gd name="T50" fmla="*/ 334 w 344"/>
              <a:gd name="T51" fmla="*/ 131 h 322"/>
              <a:gd name="T52" fmla="*/ 344 w 344"/>
              <a:gd name="T53" fmla="*/ 107 h 322"/>
              <a:gd name="T54" fmla="*/ 335 w 344"/>
              <a:gd name="T55" fmla="*/ 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322">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0" name="Freeform 8">
            <a:extLst>
              <a:ext uri="{FF2B5EF4-FFF2-40B4-BE49-F238E27FC236}">
                <a16:creationId xmlns:a16="http://schemas.microsoft.com/office/drawing/2014/main" id="{01F5090A-0092-4E31-982F-7332AB819DF1}"/>
              </a:ext>
            </a:extLst>
          </p:cNvPr>
          <p:cNvSpPr/>
          <p:nvPr/>
        </p:nvSpPr>
        <p:spPr bwMode="auto">
          <a:xfrm>
            <a:off x="109509" y="2168011"/>
            <a:ext cx="1493850" cy="730515"/>
          </a:xfrm>
          <a:custGeom>
            <a:avLst/>
            <a:gdLst>
              <a:gd name="T0" fmla="*/ 295 w 519"/>
              <a:gd name="T1" fmla="*/ 12 h 254"/>
              <a:gd name="T2" fmla="*/ 301 w 519"/>
              <a:gd name="T3" fmla="*/ 22 h 254"/>
              <a:gd name="T4" fmla="*/ 312 w 519"/>
              <a:gd name="T5" fmla="*/ 52 h 254"/>
              <a:gd name="T6" fmla="*/ 301 w 519"/>
              <a:gd name="T7" fmla="*/ 87 h 254"/>
              <a:gd name="T8" fmla="*/ 261 w 519"/>
              <a:gd name="T9" fmla="*/ 103 h 254"/>
              <a:gd name="T10" fmla="*/ 222 w 519"/>
              <a:gd name="T11" fmla="*/ 87 h 254"/>
              <a:gd name="T12" fmla="*/ 211 w 519"/>
              <a:gd name="T13" fmla="*/ 52 h 254"/>
              <a:gd name="T14" fmla="*/ 224 w 519"/>
              <a:gd name="T15" fmla="*/ 21 h 254"/>
              <a:gd name="T16" fmla="*/ 232 w 519"/>
              <a:gd name="T17" fmla="*/ 10 h 254"/>
              <a:gd name="T18" fmla="*/ 232 w 519"/>
              <a:gd name="T19" fmla="*/ 0 h 254"/>
              <a:gd name="T20" fmla="*/ 131 w 519"/>
              <a:gd name="T21" fmla="*/ 0 h 254"/>
              <a:gd name="T22" fmla="*/ 89 w 519"/>
              <a:gd name="T23" fmla="*/ 180 h 254"/>
              <a:gd name="T24" fmla="*/ 121 w 519"/>
              <a:gd name="T25" fmla="*/ 254 h 254"/>
              <a:gd name="T26" fmla="*/ 519 w 519"/>
              <a:gd name="T27" fmla="*/ 254 h 254"/>
              <a:gd name="T28" fmla="*/ 519 w 519"/>
              <a:gd name="T29" fmla="*/ 160 h 254"/>
              <a:gd name="T30" fmla="*/ 496 w 519"/>
              <a:gd name="T31" fmla="*/ 160 h 254"/>
              <a:gd name="T32" fmla="*/ 486 w 519"/>
              <a:gd name="T33" fmla="*/ 167 h 254"/>
              <a:gd name="T34" fmla="*/ 456 w 519"/>
              <a:gd name="T35" fmla="*/ 178 h 254"/>
              <a:gd name="T36" fmla="*/ 422 w 519"/>
              <a:gd name="T37" fmla="*/ 167 h 254"/>
              <a:gd name="T38" fmla="*/ 405 w 519"/>
              <a:gd name="T39" fmla="*/ 127 h 254"/>
              <a:gd name="T40" fmla="*/ 422 w 519"/>
              <a:gd name="T41" fmla="*/ 88 h 254"/>
              <a:gd name="T42" fmla="*/ 456 w 519"/>
              <a:gd name="T43" fmla="*/ 77 h 254"/>
              <a:gd name="T44" fmla="*/ 487 w 519"/>
              <a:gd name="T45" fmla="*/ 89 h 254"/>
              <a:gd name="T46" fmla="*/ 499 w 519"/>
              <a:gd name="T47" fmla="*/ 97 h 254"/>
              <a:gd name="T48" fmla="*/ 519 w 519"/>
              <a:gd name="T49" fmla="*/ 97 h 254"/>
              <a:gd name="T50" fmla="*/ 519 w 519"/>
              <a:gd name="T51" fmla="*/ 0 h 254"/>
              <a:gd name="T52" fmla="*/ 295 w 519"/>
              <a:gd name="T53" fmla="*/ 0 h 254"/>
              <a:gd name="T54" fmla="*/ 295 w 519"/>
              <a:gd name="T55" fmla="*/ 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9" h="254">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1" name="Freeform 9">
            <a:extLst>
              <a:ext uri="{FF2B5EF4-FFF2-40B4-BE49-F238E27FC236}">
                <a16:creationId xmlns:a16="http://schemas.microsoft.com/office/drawing/2014/main" id="{7C05E01D-C560-4EF7-B924-7E0DDE761239}"/>
              </a:ext>
            </a:extLst>
          </p:cNvPr>
          <p:cNvSpPr/>
          <p:nvPr/>
        </p:nvSpPr>
        <p:spPr bwMode="auto">
          <a:xfrm>
            <a:off x="1332302" y="2168011"/>
            <a:ext cx="1177820" cy="730515"/>
          </a:xfrm>
          <a:custGeom>
            <a:avLst/>
            <a:gdLst>
              <a:gd name="T0" fmla="*/ 222 w 409"/>
              <a:gd name="T1" fmla="*/ 0 h 254"/>
              <a:gd name="T2" fmla="*/ 222 w 409"/>
              <a:gd name="T3" fmla="*/ 12 h 254"/>
              <a:gd name="T4" fmla="*/ 228 w 409"/>
              <a:gd name="T5" fmla="*/ 22 h 254"/>
              <a:gd name="T6" fmla="*/ 239 w 409"/>
              <a:gd name="T7" fmla="*/ 52 h 254"/>
              <a:gd name="T8" fmla="*/ 228 w 409"/>
              <a:gd name="T9" fmla="*/ 87 h 254"/>
              <a:gd name="T10" fmla="*/ 188 w 409"/>
              <a:gd name="T11" fmla="*/ 103 h 254"/>
              <a:gd name="T12" fmla="*/ 149 w 409"/>
              <a:gd name="T13" fmla="*/ 87 h 254"/>
              <a:gd name="T14" fmla="*/ 138 w 409"/>
              <a:gd name="T15" fmla="*/ 52 h 254"/>
              <a:gd name="T16" fmla="*/ 151 w 409"/>
              <a:gd name="T17" fmla="*/ 21 h 254"/>
              <a:gd name="T18" fmla="*/ 159 w 409"/>
              <a:gd name="T19" fmla="*/ 10 h 254"/>
              <a:gd name="T20" fmla="*/ 159 w 409"/>
              <a:gd name="T21" fmla="*/ 0 h 254"/>
              <a:gd name="T22" fmla="*/ 118 w 409"/>
              <a:gd name="T23" fmla="*/ 0 h 254"/>
              <a:gd name="T24" fmla="*/ 118 w 409"/>
              <a:gd name="T25" fmla="*/ 117 h 254"/>
              <a:gd name="T26" fmla="*/ 73 w 409"/>
              <a:gd name="T27" fmla="*/ 117 h 254"/>
              <a:gd name="T28" fmla="*/ 72 w 409"/>
              <a:gd name="T29" fmla="*/ 117 h 254"/>
              <a:gd name="T30" fmla="*/ 50 w 409"/>
              <a:gd name="T31" fmla="*/ 105 h 254"/>
              <a:gd name="T32" fmla="*/ 31 w 409"/>
              <a:gd name="T33" fmla="*/ 97 h 254"/>
              <a:gd name="T34" fmla="*/ 9 w 409"/>
              <a:gd name="T35" fmla="*/ 103 h 254"/>
              <a:gd name="T36" fmla="*/ 0 w 409"/>
              <a:gd name="T37" fmla="*/ 127 h 254"/>
              <a:gd name="T38" fmla="*/ 9 w 409"/>
              <a:gd name="T39" fmla="*/ 151 h 254"/>
              <a:gd name="T40" fmla="*/ 31 w 409"/>
              <a:gd name="T41" fmla="*/ 158 h 254"/>
              <a:gd name="T42" fmla="*/ 50 w 409"/>
              <a:gd name="T43" fmla="*/ 150 h 254"/>
              <a:gd name="T44" fmla="*/ 71 w 409"/>
              <a:gd name="T45" fmla="*/ 140 h 254"/>
              <a:gd name="T46" fmla="*/ 118 w 409"/>
              <a:gd name="T47" fmla="*/ 140 h 254"/>
              <a:gd name="T48" fmla="*/ 118 w 409"/>
              <a:gd name="T49" fmla="*/ 254 h 254"/>
              <a:gd name="T50" fmla="*/ 409 w 409"/>
              <a:gd name="T51" fmla="*/ 254 h 254"/>
              <a:gd name="T52" fmla="*/ 409 w 409"/>
              <a:gd name="T53" fmla="*/ 0 h 254"/>
              <a:gd name="T54" fmla="*/ 222 w 409"/>
              <a:gd name="T5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254">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2" name="Freeform 10">
            <a:extLst>
              <a:ext uri="{FF2B5EF4-FFF2-40B4-BE49-F238E27FC236}">
                <a16:creationId xmlns:a16="http://schemas.microsoft.com/office/drawing/2014/main" id="{306C6899-F0C9-4461-878D-4247D16B31DB}"/>
              </a:ext>
            </a:extLst>
          </p:cNvPr>
          <p:cNvSpPr/>
          <p:nvPr/>
        </p:nvSpPr>
        <p:spPr bwMode="auto">
          <a:xfrm>
            <a:off x="2579405" y="2168011"/>
            <a:ext cx="900686" cy="734162"/>
          </a:xfrm>
          <a:custGeom>
            <a:avLst/>
            <a:gdLst>
              <a:gd name="T0" fmla="*/ 275 w 313"/>
              <a:gd name="T1" fmla="*/ 180 h 255"/>
              <a:gd name="T2" fmla="*/ 162 w 313"/>
              <a:gd name="T3" fmla="*/ 151 h 255"/>
              <a:gd name="T4" fmla="*/ 129 w 313"/>
              <a:gd name="T5" fmla="*/ 0 h 255"/>
              <a:gd name="T6" fmla="*/ 101 w 313"/>
              <a:gd name="T7" fmla="*/ 0 h 255"/>
              <a:gd name="T8" fmla="*/ 101 w 313"/>
              <a:gd name="T9" fmla="*/ 12 h 255"/>
              <a:gd name="T10" fmla="*/ 107 w 313"/>
              <a:gd name="T11" fmla="*/ 22 h 255"/>
              <a:gd name="T12" fmla="*/ 118 w 313"/>
              <a:gd name="T13" fmla="*/ 52 h 255"/>
              <a:gd name="T14" fmla="*/ 107 w 313"/>
              <a:gd name="T15" fmla="*/ 87 h 255"/>
              <a:gd name="T16" fmla="*/ 67 w 313"/>
              <a:gd name="T17" fmla="*/ 103 h 255"/>
              <a:gd name="T18" fmla="*/ 28 w 313"/>
              <a:gd name="T19" fmla="*/ 87 h 255"/>
              <a:gd name="T20" fmla="*/ 17 w 313"/>
              <a:gd name="T21" fmla="*/ 52 h 255"/>
              <a:gd name="T22" fmla="*/ 30 w 313"/>
              <a:gd name="T23" fmla="*/ 21 h 255"/>
              <a:gd name="T24" fmla="*/ 38 w 313"/>
              <a:gd name="T25" fmla="*/ 10 h 255"/>
              <a:gd name="T26" fmla="*/ 38 w 313"/>
              <a:gd name="T27" fmla="*/ 0 h 255"/>
              <a:gd name="T28" fmla="*/ 0 w 313"/>
              <a:gd name="T29" fmla="*/ 0 h 255"/>
              <a:gd name="T30" fmla="*/ 0 w 313"/>
              <a:gd name="T31" fmla="*/ 2 h 255"/>
              <a:gd name="T32" fmla="*/ 0 w 313"/>
              <a:gd name="T33" fmla="*/ 2 h 255"/>
              <a:gd name="T34" fmla="*/ 0 w 313"/>
              <a:gd name="T35" fmla="*/ 254 h 255"/>
              <a:gd name="T36" fmla="*/ 130 w 313"/>
              <a:gd name="T37" fmla="*/ 254 h 255"/>
              <a:gd name="T38" fmla="*/ 275 w 313"/>
              <a:gd name="T39" fmla="*/ 254 h 255"/>
              <a:gd name="T40" fmla="*/ 313 w 313"/>
              <a:gd name="T41" fmla="*/ 218 h 255"/>
              <a:gd name="T42" fmla="*/ 275 w 313"/>
              <a:gd name="T43"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3" h="255">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3" name="Freeform 11">
            <a:extLst>
              <a:ext uri="{FF2B5EF4-FFF2-40B4-BE49-F238E27FC236}">
                <a16:creationId xmlns:a16="http://schemas.microsoft.com/office/drawing/2014/main" id="{9100975F-EFE5-4442-ABA9-534DFF32B85D}"/>
              </a:ext>
            </a:extLst>
          </p:cNvPr>
          <p:cNvSpPr/>
          <p:nvPr/>
        </p:nvSpPr>
        <p:spPr bwMode="auto">
          <a:xfrm>
            <a:off x="549520" y="3127041"/>
            <a:ext cx="1053839" cy="675818"/>
          </a:xfrm>
          <a:custGeom>
            <a:avLst/>
            <a:gdLst>
              <a:gd name="T0" fmla="*/ 40 w 366"/>
              <a:gd name="T1" fmla="*/ 235 h 235"/>
              <a:gd name="T2" fmla="*/ 176 w 366"/>
              <a:gd name="T3" fmla="*/ 235 h 235"/>
              <a:gd name="T4" fmla="*/ 176 w 366"/>
              <a:gd name="T5" fmla="*/ 219 h 235"/>
              <a:gd name="T6" fmla="*/ 168 w 366"/>
              <a:gd name="T7" fmla="*/ 208 h 235"/>
              <a:gd name="T8" fmla="*/ 156 w 366"/>
              <a:gd name="T9" fmla="*/ 177 h 235"/>
              <a:gd name="T10" fmla="*/ 167 w 366"/>
              <a:gd name="T11" fmla="*/ 142 h 235"/>
              <a:gd name="T12" fmla="*/ 206 w 366"/>
              <a:gd name="T13" fmla="*/ 126 h 235"/>
              <a:gd name="T14" fmla="*/ 246 w 366"/>
              <a:gd name="T15" fmla="*/ 142 h 235"/>
              <a:gd name="T16" fmla="*/ 257 w 366"/>
              <a:gd name="T17" fmla="*/ 177 h 235"/>
              <a:gd name="T18" fmla="*/ 246 w 366"/>
              <a:gd name="T19" fmla="*/ 207 h 235"/>
              <a:gd name="T20" fmla="*/ 239 w 366"/>
              <a:gd name="T21" fmla="*/ 217 h 235"/>
              <a:gd name="T22" fmla="*/ 239 w 366"/>
              <a:gd name="T23" fmla="*/ 235 h 235"/>
              <a:gd name="T24" fmla="*/ 366 w 366"/>
              <a:gd name="T25" fmla="*/ 235 h 235"/>
              <a:gd name="T26" fmla="*/ 366 w 366"/>
              <a:gd name="T27" fmla="*/ 0 h 235"/>
              <a:gd name="T28" fmla="*/ 0 w 366"/>
              <a:gd name="T29" fmla="*/ 0 h 235"/>
              <a:gd name="T30" fmla="*/ 40 w 366"/>
              <a:gd name="T3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235">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4" name="Freeform 12">
            <a:extLst>
              <a:ext uri="{FF2B5EF4-FFF2-40B4-BE49-F238E27FC236}">
                <a16:creationId xmlns:a16="http://schemas.microsoft.com/office/drawing/2014/main" id="{A699EA95-F128-4982-8FC9-56CC8BC1D539}"/>
              </a:ext>
            </a:extLst>
          </p:cNvPr>
          <p:cNvSpPr/>
          <p:nvPr/>
        </p:nvSpPr>
        <p:spPr bwMode="auto">
          <a:xfrm>
            <a:off x="1672642" y="3127041"/>
            <a:ext cx="1513298" cy="675818"/>
          </a:xfrm>
          <a:custGeom>
            <a:avLst/>
            <a:gdLst>
              <a:gd name="T0" fmla="*/ 428 w 526"/>
              <a:gd name="T1" fmla="*/ 0 h 235"/>
              <a:gd name="T2" fmla="*/ 0 w 526"/>
              <a:gd name="T3" fmla="*/ 0 h 235"/>
              <a:gd name="T4" fmla="*/ 0 w 526"/>
              <a:gd name="T5" fmla="*/ 235 h 235"/>
              <a:gd name="T6" fmla="*/ 76 w 526"/>
              <a:gd name="T7" fmla="*/ 235 h 235"/>
              <a:gd name="T8" fmla="*/ 76 w 526"/>
              <a:gd name="T9" fmla="*/ 219 h 235"/>
              <a:gd name="T10" fmla="*/ 68 w 526"/>
              <a:gd name="T11" fmla="*/ 208 h 235"/>
              <a:gd name="T12" fmla="*/ 55 w 526"/>
              <a:gd name="T13" fmla="*/ 177 h 235"/>
              <a:gd name="T14" fmla="*/ 66 w 526"/>
              <a:gd name="T15" fmla="*/ 142 h 235"/>
              <a:gd name="T16" fmla="*/ 105 w 526"/>
              <a:gd name="T17" fmla="*/ 126 h 235"/>
              <a:gd name="T18" fmla="*/ 145 w 526"/>
              <a:gd name="T19" fmla="*/ 142 h 235"/>
              <a:gd name="T20" fmla="*/ 156 w 526"/>
              <a:gd name="T21" fmla="*/ 177 h 235"/>
              <a:gd name="T22" fmla="*/ 145 w 526"/>
              <a:gd name="T23" fmla="*/ 207 h 235"/>
              <a:gd name="T24" fmla="*/ 139 w 526"/>
              <a:gd name="T25" fmla="*/ 217 h 235"/>
              <a:gd name="T26" fmla="*/ 139 w 526"/>
              <a:gd name="T27" fmla="*/ 235 h 235"/>
              <a:gd name="T28" fmla="*/ 320 w 526"/>
              <a:gd name="T29" fmla="*/ 235 h 235"/>
              <a:gd name="T30" fmla="*/ 320 w 526"/>
              <a:gd name="T31" fmla="*/ 219 h 235"/>
              <a:gd name="T32" fmla="*/ 312 w 526"/>
              <a:gd name="T33" fmla="*/ 208 h 235"/>
              <a:gd name="T34" fmla="*/ 300 w 526"/>
              <a:gd name="T35" fmla="*/ 177 h 235"/>
              <a:gd name="T36" fmla="*/ 311 w 526"/>
              <a:gd name="T37" fmla="*/ 142 h 235"/>
              <a:gd name="T38" fmla="*/ 350 w 526"/>
              <a:gd name="T39" fmla="*/ 126 h 235"/>
              <a:gd name="T40" fmla="*/ 390 w 526"/>
              <a:gd name="T41" fmla="*/ 142 h 235"/>
              <a:gd name="T42" fmla="*/ 401 w 526"/>
              <a:gd name="T43" fmla="*/ 177 h 235"/>
              <a:gd name="T44" fmla="*/ 390 w 526"/>
              <a:gd name="T45" fmla="*/ 207 h 235"/>
              <a:gd name="T46" fmla="*/ 383 w 526"/>
              <a:gd name="T47" fmla="*/ 217 h 235"/>
              <a:gd name="T48" fmla="*/ 383 w 526"/>
              <a:gd name="T49" fmla="*/ 235 h 235"/>
              <a:gd name="T50" fmla="*/ 473 w 526"/>
              <a:gd name="T51" fmla="*/ 235 h 235"/>
              <a:gd name="T52" fmla="*/ 516 w 526"/>
              <a:gd name="T53" fmla="*/ 205 h 235"/>
              <a:gd name="T54" fmla="*/ 424 w 526"/>
              <a:gd name="T55" fmla="*/ 55 h 235"/>
              <a:gd name="T56" fmla="*/ 428 w 526"/>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235">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2508A477-8FC3-485B-B972-F4CF2ED66651}"/>
              </a:ext>
            </a:extLst>
          </p:cNvPr>
          <p:cNvSpPr/>
          <p:nvPr/>
        </p:nvSpPr>
        <p:spPr bwMode="auto">
          <a:xfrm>
            <a:off x="682010" y="3546388"/>
            <a:ext cx="921349" cy="1171742"/>
          </a:xfrm>
          <a:custGeom>
            <a:avLst/>
            <a:gdLst>
              <a:gd name="T0" fmla="*/ 173 w 320"/>
              <a:gd name="T1" fmla="*/ 71 h 407"/>
              <a:gd name="T2" fmla="*/ 183 w 320"/>
              <a:gd name="T3" fmla="*/ 49 h 407"/>
              <a:gd name="T4" fmla="*/ 191 w 320"/>
              <a:gd name="T5" fmla="*/ 31 h 407"/>
              <a:gd name="T6" fmla="*/ 184 w 320"/>
              <a:gd name="T7" fmla="*/ 9 h 407"/>
              <a:gd name="T8" fmla="*/ 160 w 320"/>
              <a:gd name="T9" fmla="*/ 0 h 407"/>
              <a:gd name="T10" fmla="*/ 136 w 320"/>
              <a:gd name="T11" fmla="*/ 9 h 407"/>
              <a:gd name="T12" fmla="*/ 130 w 320"/>
              <a:gd name="T13" fmla="*/ 31 h 407"/>
              <a:gd name="T14" fmla="*/ 138 w 320"/>
              <a:gd name="T15" fmla="*/ 49 h 407"/>
              <a:gd name="T16" fmla="*/ 150 w 320"/>
              <a:gd name="T17" fmla="*/ 72 h 407"/>
              <a:gd name="T18" fmla="*/ 150 w 320"/>
              <a:gd name="T19" fmla="*/ 72 h 407"/>
              <a:gd name="T20" fmla="*/ 150 w 320"/>
              <a:gd name="T21" fmla="*/ 113 h 407"/>
              <a:gd name="T22" fmla="*/ 0 w 320"/>
              <a:gd name="T23" fmla="*/ 113 h 407"/>
              <a:gd name="T24" fmla="*/ 115 w 320"/>
              <a:gd name="T25" fmla="*/ 311 h 407"/>
              <a:gd name="T26" fmla="*/ 102 w 320"/>
              <a:gd name="T27" fmla="*/ 384 h 407"/>
              <a:gd name="T28" fmla="*/ 84 w 320"/>
              <a:gd name="T29" fmla="*/ 384 h 407"/>
              <a:gd name="T30" fmla="*/ 81 w 320"/>
              <a:gd name="T31" fmla="*/ 407 h 407"/>
              <a:gd name="T32" fmla="*/ 320 w 320"/>
              <a:gd name="T33" fmla="*/ 407 h 407"/>
              <a:gd name="T34" fmla="*/ 320 w 320"/>
              <a:gd name="T35" fmla="*/ 293 h 407"/>
              <a:gd name="T36" fmla="*/ 297 w 320"/>
              <a:gd name="T37" fmla="*/ 293 h 407"/>
              <a:gd name="T38" fmla="*/ 287 w 320"/>
              <a:gd name="T39" fmla="*/ 300 h 407"/>
              <a:gd name="T40" fmla="*/ 257 w 320"/>
              <a:gd name="T41" fmla="*/ 311 h 407"/>
              <a:gd name="T42" fmla="*/ 223 w 320"/>
              <a:gd name="T43" fmla="*/ 300 h 407"/>
              <a:gd name="T44" fmla="*/ 206 w 320"/>
              <a:gd name="T45" fmla="*/ 260 h 407"/>
              <a:gd name="T46" fmla="*/ 223 w 320"/>
              <a:gd name="T47" fmla="*/ 221 h 407"/>
              <a:gd name="T48" fmla="*/ 257 w 320"/>
              <a:gd name="T49" fmla="*/ 210 h 407"/>
              <a:gd name="T50" fmla="*/ 288 w 320"/>
              <a:gd name="T51" fmla="*/ 222 h 407"/>
              <a:gd name="T52" fmla="*/ 300 w 320"/>
              <a:gd name="T53" fmla="*/ 230 h 407"/>
              <a:gd name="T54" fmla="*/ 320 w 320"/>
              <a:gd name="T55" fmla="*/ 230 h 407"/>
              <a:gd name="T56" fmla="*/ 320 w 320"/>
              <a:gd name="T57" fmla="*/ 113 h 407"/>
              <a:gd name="T58" fmla="*/ 173 w 320"/>
              <a:gd name="T59" fmla="*/ 113 h 407"/>
              <a:gd name="T60" fmla="*/ 173 w 320"/>
              <a:gd name="T61" fmla="*/ 7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407">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6" name="Freeform 14">
            <a:extLst>
              <a:ext uri="{FF2B5EF4-FFF2-40B4-BE49-F238E27FC236}">
                <a16:creationId xmlns:a16="http://schemas.microsoft.com/office/drawing/2014/main" id="{741E95EA-EAD3-4C08-860A-133E583503FA}"/>
              </a:ext>
            </a:extLst>
          </p:cNvPr>
          <p:cNvSpPr/>
          <p:nvPr/>
        </p:nvSpPr>
        <p:spPr bwMode="auto">
          <a:xfrm>
            <a:off x="1332302" y="3546388"/>
            <a:ext cx="1264120" cy="1171742"/>
          </a:xfrm>
          <a:custGeom>
            <a:avLst/>
            <a:gdLst>
              <a:gd name="T0" fmla="*/ 429 w 439"/>
              <a:gd name="T1" fmla="*/ 236 h 407"/>
              <a:gd name="T2" fmla="*/ 408 w 439"/>
              <a:gd name="T3" fmla="*/ 230 h 407"/>
              <a:gd name="T4" fmla="*/ 389 w 439"/>
              <a:gd name="T5" fmla="*/ 238 h 407"/>
              <a:gd name="T6" fmla="*/ 367 w 439"/>
              <a:gd name="T7" fmla="*/ 250 h 407"/>
              <a:gd name="T8" fmla="*/ 366 w 439"/>
              <a:gd name="T9" fmla="*/ 250 h 407"/>
              <a:gd name="T10" fmla="*/ 329 w 439"/>
              <a:gd name="T11" fmla="*/ 250 h 407"/>
              <a:gd name="T12" fmla="*/ 329 w 439"/>
              <a:gd name="T13" fmla="*/ 113 h 407"/>
              <a:gd name="T14" fmla="*/ 237 w 439"/>
              <a:gd name="T15" fmla="*/ 113 h 407"/>
              <a:gd name="T16" fmla="*/ 237 w 439"/>
              <a:gd name="T17" fmla="*/ 71 h 407"/>
              <a:gd name="T18" fmla="*/ 247 w 439"/>
              <a:gd name="T19" fmla="*/ 49 h 407"/>
              <a:gd name="T20" fmla="*/ 254 w 439"/>
              <a:gd name="T21" fmla="*/ 31 h 407"/>
              <a:gd name="T22" fmla="*/ 248 w 439"/>
              <a:gd name="T23" fmla="*/ 9 h 407"/>
              <a:gd name="T24" fmla="*/ 224 w 439"/>
              <a:gd name="T25" fmla="*/ 0 h 407"/>
              <a:gd name="T26" fmla="*/ 200 w 439"/>
              <a:gd name="T27" fmla="*/ 9 h 407"/>
              <a:gd name="T28" fmla="*/ 193 w 439"/>
              <a:gd name="T29" fmla="*/ 31 h 407"/>
              <a:gd name="T30" fmla="*/ 201 w 439"/>
              <a:gd name="T31" fmla="*/ 49 h 407"/>
              <a:gd name="T32" fmla="*/ 214 w 439"/>
              <a:gd name="T33" fmla="*/ 72 h 407"/>
              <a:gd name="T34" fmla="*/ 214 w 439"/>
              <a:gd name="T35" fmla="*/ 72 h 407"/>
              <a:gd name="T36" fmla="*/ 214 w 439"/>
              <a:gd name="T37" fmla="*/ 113 h 407"/>
              <a:gd name="T38" fmla="*/ 118 w 439"/>
              <a:gd name="T39" fmla="*/ 113 h 407"/>
              <a:gd name="T40" fmla="*/ 118 w 439"/>
              <a:gd name="T41" fmla="*/ 250 h 407"/>
              <a:gd name="T42" fmla="*/ 73 w 439"/>
              <a:gd name="T43" fmla="*/ 250 h 407"/>
              <a:gd name="T44" fmla="*/ 72 w 439"/>
              <a:gd name="T45" fmla="*/ 250 h 407"/>
              <a:gd name="T46" fmla="*/ 50 w 439"/>
              <a:gd name="T47" fmla="*/ 238 h 407"/>
              <a:gd name="T48" fmla="*/ 31 w 439"/>
              <a:gd name="T49" fmla="*/ 230 h 407"/>
              <a:gd name="T50" fmla="*/ 9 w 439"/>
              <a:gd name="T51" fmla="*/ 236 h 407"/>
              <a:gd name="T52" fmla="*/ 0 w 439"/>
              <a:gd name="T53" fmla="*/ 260 h 407"/>
              <a:gd name="T54" fmla="*/ 9 w 439"/>
              <a:gd name="T55" fmla="*/ 284 h 407"/>
              <a:gd name="T56" fmla="*/ 31 w 439"/>
              <a:gd name="T57" fmla="*/ 291 h 407"/>
              <a:gd name="T58" fmla="*/ 50 w 439"/>
              <a:gd name="T59" fmla="*/ 283 h 407"/>
              <a:gd name="T60" fmla="*/ 71 w 439"/>
              <a:gd name="T61" fmla="*/ 273 h 407"/>
              <a:gd name="T62" fmla="*/ 118 w 439"/>
              <a:gd name="T63" fmla="*/ 273 h 407"/>
              <a:gd name="T64" fmla="*/ 118 w 439"/>
              <a:gd name="T65" fmla="*/ 407 h 407"/>
              <a:gd name="T66" fmla="*/ 194 w 439"/>
              <a:gd name="T67" fmla="*/ 407 h 407"/>
              <a:gd name="T68" fmla="*/ 194 w 439"/>
              <a:gd name="T69" fmla="*/ 393 h 407"/>
              <a:gd name="T70" fmla="*/ 186 w 439"/>
              <a:gd name="T71" fmla="*/ 382 h 407"/>
              <a:gd name="T72" fmla="*/ 173 w 439"/>
              <a:gd name="T73" fmla="*/ 351 h 407"/>
              <a:gd name="T74" fmla="*/ 184 w 439"/>
              <a:gd name="T75" fmla="*/ 316 h 407"/>
              <a:gd name="T76" fmla="*/ 223 w 439"/>
              <a:gd name="T77" fmla="*/ 300 h 407"/>
              <a:gd name="T78" fmla="*/ 263 w 439"/>
              <a:gd name="T79" fmla="*/ 316 h 407"/>
              <a:gd name="T80" fmla="*/ 274 w 439"/>
              <a:gd name="T81" fmla="*/ 351 h 407"/>
              <a:gd name="T82" fmla="*/ 263 w 439"/>
              <a:gd name="T83" fmla="*/ 381 h 407"/>
              <a:gd name="T84" fmla="*/ 257 w 439"/>
              <a:gd name="T85" fmla="*/ 391 h 407"/>
              <a:gd name="T86" fmla="*/ 257 w 439"/>
              <a:gd name="T87" fmla="*/ 407 h 407"/>
              <a:gd name="T88" fmla="*/ 329 w 439"/>
              <a:gd name="T89" fmla="*/ 407 h 407"/>
              <a:gd name="T90" fmla="*/ 329 w 439"/>
              <a:gd name="T91" fmla="*/ 273 h 407"/>
              <a:gd name="T92" fmla="*/ 367 w 439"/>
              <a:gd name="T93" fmla="*/ 273 h 407"/>
              <a:gd name="T94" fmla="*/ 389 w 439"/>
              <a:gd name="T95" fmla="*/ 283 h 407"/>
              <a:gd name="T96" fmla="*/ 408 w 439"/>
              <a:gd name="T97" fmla="*/ 291 h 407"/>
              <a:gd name="T98" fmla="*/ 430 w 439"/>
              <a:gd name="T99" fmla="*/ 284 h 407"/>
              <a:gd name="T100" fmla="*/ 439 w 439"/>
              <a:gd name="T101" fmla="*/ 260 h 407"/>
              <a:gd name="T102" fmla="*/ 429 w 439"/>
              <a:gd name="T103" fmla="*/ 23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07">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7" name="Freeform 15">
            <a:extLst>
              <a:ext uri="{FF2B5EF4-FFF2-40B4-BE49-F238E27FC236}">
                <a16:creationId xmlns:a16="http://schemas.microsoft.com/office/drawing/2014/main" id="{93F8790D-33B4-42F9-B345-755A37A2C6DE}"/>
              </a:ext>
            </a:extLst>
          </p:cNvPr>
          <p:cNvSpPr/>
          <p:nvPr/>
        </p:nvSpPr>
        <p:spPr bwMode="auto">
          <a:xfrm>
            <a:off x="2348460" y="3546388"/>
            <a:ext cx="670956" cy="1171742"/>
          </a:xfrm>
          <a:custGeom>
            <a:avLst/>
            <a:gdLst>
              <a:gd name="T0" fmla="*/ 128 w 233"/>
              <a:gd name="T1" fmla="*/ 113 h 407"/>
              <a:gd name="T2" fmla="*/ 128 w 233"/>
              <a:gd name="T3" fmla="*/ 71 h 407"/>
              <a:gd name="T4" fmla="*/ 139 w 233"/>
              <a:gd name="T5" fmla="*/ 49 h 407"/>
              <a:gd name="T6" fmla="*/ 146 w 233"/>
              <a:gd name="T7" fmla="*/ 31 h 407"/>
              <a:gd name="T8" fmla="*/ 140 w 233"/>
              <a:gd name="T9" fmla="*/ 9 h 407"/>
              <a:gd name="T10" fmla="*/ 116 w 233"/>
              <a:gd name="T11" fmla="*/ 0 h 407"/>
              <a:gd name="T12" fmla="*/ 91 w 233"/>
              <a:gd name="T13" fmla="*/ 9 h 407"/>
              <a:gd name="T14" fmla="*/ 85 w 233"/>
              <a:gd name="T15" fmla="*/ 31 h 407"/>
              <a:gd name="T16" fmla="*/ 93 w 233"/>
              <a:gd name="T17" fmla="*/ 49 h 407"/>
              <a:gd name="T18" fmla="*/ 105 w 233"/>
              <a:gd name="T19" fmla="*/ 72 h 407"/>
              <a:gd name="T20" fmla="*/ 105 w 233"/>
              <a:gd name="T21" fmla="*/ 72 h 407"/>
              <a:gd name="T22" fmla="*/ 105 w 233"/>
              <a:gd name="T23" fmla="*/ 113 h 407"/>
              <a:gd name="T24" fmla="*/ 0 w 233"/>
              <a:gd name="T25" fmla="*/ 113 h 407"/>
              <a:gd name="T26" fmla="*/ 0 w 233"/>
              <a:gd name="T27" fmla="*/ 230 h 407"/>
              <a:gd name="T28" fmla="*/ 12 w 233"/>
              <a:gd name="T29" fmla="*/ 230 h 407"/>
              <a:gd name="T30" fmla="*/ 24 w 233"/>
              <a:gd name="T31" fmla="*/ 222 h 407"/>
              <a:gd name="T32" fmla="*/ 55 w 233"/>
              <a:gd name="T33" fmla="*/ 210 h 407"/>
              <a:gd name="T34" fmla="*/ 89 w 233"/>
              <a:gd name="T35" fmla="*/ 221 h 407"/>
              <a:gd name="T36" fmla="*/ 106 w 233"/>
              <a:gd name="T37" fmla="*/ 260 h 407"/>
              <a:gd name="T38" fmla="*/ 89 w 233"/>
              <a:gd name="T39" fmla="*/ 300 h 407"/>
              <a:gd name="T40" fmla="*/ 55 w 233"/>
              <a:gd name="T41" fmla="*/ 311 h 407"/>
              <a:gd name="T42" fmla="*/ 25 w 233"/>
              <a:gd name="T43" fmla="*/ 300 h 407"/>
              <a:gd name="T44" fmla="*/ 14 w 233"/>
              <a:gd name="T45" fmla="*/ 293 h 407"/>
              <a:gd name="T46" fmla="*/ 0 w 233"/>
              <a:gd name="T47" fmla="*/ 293 h 407"/>
              <a:gd name="T48" fmla="*/ 0 w 233"/>
              <a:gd name="T49" fmla="*/ 407 h 407"/>
              <a:gd name="T50" fmla="*/ 131 w 233"/>
              <a:gd name="T51" fmla="*/ 407 h 407"/>
              <a:gd name="T52" fmla="*/ 219 w 233"/>
              <a:gd name="T53" fmla="*/ 354 h 407"/>
              <a:gd name="T54" fmla="*/ 217 w 233"/>
              <a:gd name="T55" fmla="*/ 273 h 407"/>
              <a:gd name="T56" fmla="*/ 222 w 233"/>
              <a:gd name="T57" fmla="*/ 225 h 407"/>
              <a:gd name="T58" fmla="*/ 206 w 233"/>
              <a:gd name="T59" fmla="*/ 194 h 407"/>
              <a:gd name="T60" fmla="*/ 230 w 233"/>
              <a:gd name="T61" fmla="*/ 155 h 407"/>
              <a:gd name="T62" fmla="*/ 221 w 233"/>
              <a:gd name="T63" fmla="*/ 113 h 407"/>
              <a:gd name="T64" fmla="*/ 128 w 233"/>
              <a:gd name="T65" fmla="*/ 11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407">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8" name="Freeform 16">
            <a:extLst>
              <a:ext uri="{FF2B5EF4-FFF2-40B4-BE49-F238E27FC236}">
                <a16:creationId xmlns:a16="http://schemas.microsoft.com/office/drawing/2014/main" id="{36BB13E6-4827-4FB3-828A-094661385E5A}"/>
              </a:ext>
            </a:extLst>
          </p:cNvPr>
          <p:cNvSpPr/>
          <p:nvPr/>
        </p:nvSpPr>
        <p:spPr bwMode="auto">
          <a:xfrm>
            <a:off x="198241" y="4786198"/>
            <a:ext cx="1405118" cy="929857"/>
          </a:xfrm>
          <a:custGeom>
            <a:avLst/>
            <a:gdLst>
              <a:gd name="T0" fmla="*/ 227 w 488"/>
              <a:gd name="T1" fmla="*/ 67 h 323"/>
              <a:gd name="T2" fmla="*/ 234 w 488"/>
              <a:gd name="T3" fmla="*/ 83 h 323"/>
              <a:gd name="T4" fmla="*/ 196 w 488"/>
              <a:gd name="T5" fmla="*/ 143 h 323"/>
              <a:gd name="T6" fmla="*/ 0 w 488"/>
              <a:gd name="T7" fmla="*/ 323 h 323"/>
              <a:gd name="T8" fmla="*/ 488 w 488"/>
              <a:gd name="T9" fmla="*/ 323 h 323"/>
              <a:gd name="T10" fmla="*/ 488 w 488"/>
              <a:gd name="T11" fmla="*/ 194 h 323"/>
              <a:gd name="T12" fmla="*/ 465 w 488"/>
              <a:gd name="T13" fmla="*/ 194 h 323"/>
              <a:gd name="T14" fmla="*/ 455 w 488"/>
              <a:gd name="T15" fmla="*/ 201 h 323"/>
              <a:gd name="T16" fmla="*/ 425 w 488"/>
              <a:gd name="T17" fmla="*/ 212 h 323"/>
              <a:gd name="T18" fmla="*/ 391 w 488"/>
              <a:gd name="T19" fmla="*/ 201 h 323"/>
              <a:gd name="T20" fmla="*/ 374 w 488"/>
              <a:gd name="T21" fmla="*/ 161 h 323"/>
              <a:gd name="T22" fmla="*/ 391 w 488"/>
              <a:gd name="T23" fmla="*/ 122 h 323"/>
              <a:gd name="T24" fmla="*/ 425 w 488"/>
              <a:gd name="T25" fmla="*/ 111 h 323"/>
              <a:gd name="T26" fmla="*/ 456 w 488"/>
              <a:gd name="T27" fmla="*/ 123 h 323"/>
              <a:gd name="T28" fmla="*/ 468 w 488"/>
              <a:gd name="T29" fmla="*/ 131 h 323"/>
              <a:gd name="T30" fmla="*/ 488 w 488"/>
              <a:gd name="T31" fmla="*/ 131 h 323"/>
              <a:gd name="T32" fmla="*/ 488 w 488"/>
              <a:gd name="T33" fmla="*/ 0 h 323"/>
              <a:gd name="T34" fmla="*/ 246 w 488"/>
              <a:gd name="T35" fmla="*/ 0 h 323"/>
              <a:gd name="T36" fmla="*/ 227 w 488"/>
              <a:gd name="T37" fmla="*/ 6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23">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9" name="Freeform 17">
            <a:extLst>
              <a:ext uri="{FF2B5EF4-FFF2-40B4-BE49-F238E27FC236}">
                <a16:creationId xmlns:a16="http://schemas.microsoft.com/office/drawing/2014/main" id="{1B0683BA-2A27-461C-933B-51A33A6816B1}"/>
              </a:ext>
            </a:extLst>
          </p:cNvPr>
          <p:cNvSpPr/>
          <p:nvPr/>
        </p:nvSpPr>
        <p:spPr bwMode="auto">
          <a:xfrm>
            <a:off x="1332302" y="4467737"/>
            <a:ext cx="1194837" cy="1248318"/>
          </a:xfrm>
          <a:custGeom>
            <a:avLst/>
            <a:gdLst>
              <a:gd name="T0" fmla="*/ 289 w 415"/>
              <a:gd name="T1" fmla="*/ 277 h 434"/>
              <a:gd name="T2" fmla="*/ 317 w 415"/>
              <a:gd name="T3" fmla="*/ 172 h 434"/>
              <a:gd name="T4" fmla="*/ 343 w 415"/>
              <a:gd name="T5" fmla="*/ 111 h 434"/>
              <a:gd name="T6" fmla="*/ 237 w 415"/>
              <a:gd name="T7" fmla="*/ 111 h 434"/>
              <a:gd name="T8" fmla="*/ 237 w 415"/>
              <a:gd name="T9" fmla="*/ 71 h 434"/>
              <a:gd name="T10" fmla="*/ 247 w 415"/>
              <a:gd name="T11" fmla="*/ 49 h 434"/>
              <a:gd name="T12" fmla="*/ 254 w 415"/>
              <a:gd name="T13" fmla="*/ 31 h 434"/>
              <a:gd name="T14" fmla="*/ 248 w 415"/>
              <a:gd name="T15" fmla="*/ 9 h 434"/>
              <a:gd name="T16" fmla="*/ 224 w 415"/>
              <a:gd name="T17" fmla="*/ 0 h 434"/>
              <a:gd name="T18" fmla="*/ 200 w 415"/>
              <a:gd name="T19" fmla="*/ 9 h 434"/>
              <a:gd name="T20" fmla="*/ 193 w 415"/>
              <a:gd name="T21" fmla="*/ 31 h 434"/>
              <a:gd name="T22" fmla="*/ 201 w 415"/>
              <a:gd name="T23" fmla="*/ 49 h 434"/>
              <a:gd name="T24" fmla="*/ 214 w 415"/>
              <a:gd name="T25" fmla="*/ 72 h 434"/>
              <a:gd name="T26" fmla="*/ 214 w 415"/>
              <a:gd name="T27" fmla="*/ 72 h 434"/>
              <a:gd name="T28" fmla="*/ 214 w 415"/>
              <a:gd name="T29" fmla="*/ 111 h 434"/>
              <a:gd name="T30" fmla="*/ 118 w 415"/>
              <a:gd name="T31" fmla="*/ 111 h 434"/>
              <a:gd name="T32" fmla="*/ 118 w 415"/>
              <a:gd name="T33" fmla="*/ 262 h 434"/>
              <a:gd name="T34" fmla="*/ 73 w 415"/>
              <a:gd name="T35" fmla="*/ 262 h 434"/>
              <a:gd name="T36" fmla="*/ 72 w 415"/>
              <a:gd name="T37" fmla="*/ 262 h 434"/>
              <a:gd name="T38" fmla="*/ 50 w 415"/>
              <a:gd name="T39" fmla="*/ 250 h 434"/>
              <a:gd name="T40" fmla="*/ 31 w 415"/>
              <a:gd name="T41" fmla="*/ 242 h 434"/>
              <a:gd name="T42" fmla="*/ 9 w 415"/>
              <a:gd name="T43" fmla="*/ 248 h 434"/>
              <a:gd name="T44" fmla="*/ 0 w 415"/>
              <a:gd name="T45" fmla="*/ 273 h 434"/>
              <a:gd name="T46" fmla="*/ 9 w 415"/>
              <a:gd name="T47" fmla="*/ 297 h 434"/>
              <a:gd name="T48" fmla="*/ 31 w 415"/>
              <a:gd name="T49" fmla="*/ 303 h 434"/>
              <a:gd name="T50" fmla="*/ 50 w 415"/>
              <a:gd name="T51" fmla="*/ 296 h 434"/>
              <a:gd name="T52" fmla="*/ 71 w 415"/>
              <a:gd name="T53" fmla="*/ 285 h 434"/>
              <a:gd name="T54" fmla="*/ 118 w 415"/>
              <a:gd name="T55" fmla="*/ 285 h 434"/>
              <a:gd name="T56" fmla="*/ 118 w 415"/>
              <a:gd name="T57" fmla="*/ 434 h 434"/>
              <a:gd name="T58" fmla="*/ 415 w 415"/>
              <a:gd name="T59" fmla="*/ 434 h 434"/>
              <a:gd name="T60" fmla="*/ 289 w 415"/>
              <a:gd name="T61" fmla="*/ 27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434">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20" name="Oval 19">
            <a:extLst>
              <a:ext uri="{FF2B5EF4-FFF2-40B4-BE49-F238E27FC236}">
                <a16:creationId xmlns:a16="http://schemas.microsoft.com/office/drawing/2014/main" id="{8B8304BD-C414-4C72-ABE5-E577C5BF3352}"/>
              </a:ext>
            </a:extLst>
          </p:cNvPr>
          <p:cNvSpPr/>
          <p:nvPr/>
        </p:nvSpPr>
        <p:spPr>
          <a:xfrm>
            <a:off x="3669746" y="102918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1</a:t>
            </a:r>
          </a:p>
        </p:txBody>
      </p:sp>
      <p:sp>
        <p:nvSpPr>
          <p:cNvPr id="21" name="Oval 24">
            <a:extLst>
              <a:ext uri="{FF2B5EF4-FFF2-40B4-BE49-F238E27FC236}">
                <a16:creationId xmlns:a16="http://schemas.microsoft.com/office/drawing/2014/main" id="{A6B99E06-B113-4CEE-B6F7-12461A033DA9}"/>
              </a:ext>
            </a:extLst>
          </p:cNvPr>
          <p:cNvSpPr/>
          <p:nvPr/>
        </p:nvSpPr>
        <p:spPr>
          <a:xfrm>
            <a:off x="3668215" y="1820348"/>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2</a:t>
            </a:r>
          </a:p>
        </p:txBody>
      </p:sp>
      <p:sp>
        <p:nvSpPr>
          <p:cNvPr id="22" name="Oval 29">
            <a:extLst>
              <a:ext uri="{FF2B5EF4-FFF2-40B4-BE49-F238E27FC236}">
                <a16:creationId xmlns:a16="http://schemas.microsoft.com/office/drawing/2014/main" id="{A6C890F9-6734-4F4B-B2EB-F7B3CC078C52}"/>
              </a:ext>
            </a:extLst>
          </p:cNvPr>
          <p:cNvSpPr/>
          <p:nvPr/>
        </p:nvSpPr>
        <p:spPr>
          <a:xfrm>
            <a:off x="3673395" y="2708197"/>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3</a:t>
            </a:r>
          </a:p>
        </p:txBody>
      </p:sp>
      <p:sp>
        <p:nvSpPr>
          <p:cNvPr id="23" name="Oval 34">
            <a:extLst>
              <a:ext uri="{FF2B5EF4-FFF2-40B4-BE49-F238E27FC236}">
                <a16:creationId xmlns:a16="http://schemas.microsoft.com/office/drawing/2014/main" id="{89919AA8-30B0-4068-8910-8236FC125EA3}"/>
              </a:ext>
            </a:extLst>
          </p:cNvPr>
          <p:cNvSpPr/>
          <p:nvPr/>
        </p:nvSpPr>
        <p:spPr>
          <a:xfrm>
            <a:off x="3669746" y="3584823"/>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4</a:t>
            </a:r>
          </a:p>
        </p:txBody>
      </p:sp>
      <p:sp>
        <p:nvSpPr>
          <p:cNvPr id="24" name="Oval 39">
            <a:extLst>
              <a:ext uri="{FF2B5EF4-FFF2-40B4-BE49-F238E27FC236}">
                <a16:creationId xmlns:a16="http://schemas.microsoft.com/office/drawing/2014/main" id="{4D2F2A5C-FBC3-48F1-A1F1-5D6C29DB1E1E}"/>
              </a:ext>
            </a:extLst>
          </p:cNvPr>
          <p:cNvSpPr/>
          <p:nvPr/>
        </p:nvSpPr>
        <p:spPr>
          <a:xfrm>
            <a:off x="3669746" y="444495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5</a:t>
            </a:r>
          </a:p>
        </p:txBody>
      </p:sp>
      <p:sp>
        <p:nvSpPr>
          <p:cNvPr id="25" name="文本框 24">
            <a:extLst>
              <a:ext uri="{FF2B5EF4-FFF2-40B4-BE49-F238E27FC236}">
                <a16:creationId xmlns:a16="http://schemas.microsoft.com/office/drawing/2014/main" id="{FD7F6834-24FB-411E-AE7A-7C56F08964E6}"/>
              </a:ext>
            </a:extLst>
          </p:cNvPr>
          <p:cNvSpPr txBox="1"/>
          <p:nvPr/>
        </p:nvSpPr>
        <p:spPr>
          <a:xfrm>
            <a:off x="4342408" y="1057752"/>
            <a:ext cx="7073020" cy="593176"/>
          </a:xfrm>
          <a:prstGeom prst="rect">
            <a:avLst/>
          </a:prstGeom>
          <a:noFill/>
        </p:spPr>
        <p:txBody>
          <a:bodyPr wrap="square" rtlCol="0">
            <a:spAutoFit/>
          </a:bodyPr>
          <a:lstStyle/>
          <a:p>
            <a:pPr algn="just">
              <a:lnSpc>
                <a:spcPct val="125000"/>
              </a:lnSpc>
            </a:pPr>
            <a:r>
              <a:rPr lang="en-US" altLang="zh-CN" sz="1400" b="1" dirty="0">
                <a:solidFill>
                  <a:schemeClr val="tx1">
                    <a:lumMod val="75000"/>
                    <a:lumOff val="25000"/>
                  </a:schemeClr>
                </a:solidFill>
                <a:latin typeface="Yeseva One" panose="00000500000000000000" pitchFamily="2" charset="0"/>
                <a:ea typeface="字魂5号-无外润黑体" panose="00000500000000000000" pitchFamily="2" charset="-122"/>
              </a:rPr>
              <a:t>Quick services : </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This app provides all services for Fayoum University students in a convenient manner. They can utilize their wallet to cover any expenses related to any college within the university. </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B7F131F4-CA61-40D8-B020-1B7BEF15ECFD}"/>
              </a:ext>
            </a:extLst>
          </p:cNvPr>
          <p:cNvSpPr txBox="1"/>
          <p:nvPr/>
        </p:nvSpPr>
        <p:spPr>
          <a:xfrm>
            <a:off x="4336051" y="1759373"/>
            <a:ext cx="7338032" cy="843244"/>
          </a:xfrm>
          <a:prstGeom prst="rect">
            <a:avLst/>
          </a:prstGeom>
          <a:noFill/>
        </p:spPr>
        <p:txBody>
          <a:bodyPr wrap="square" rtlCol="0">
            <a:spAutoFit/>
          </a:bodyPr>
          <a:lstStyle/>
          <a:p>
            <a:pPr algn="just">
              <a:lnSpc>
                <a:spcPct val="125000"/>
              </a:lnSpc>
            </a:pPr>
            <a:r>
              <a:rPr lang="en-US" sz="1400" b="1" dirty="0"/>
              <a:t>convenience : </a:t>
            </a:r>
            <a:r>
              <a:rPr lang="en-US" sz="1300" dirty="0"/>
              <a:t>the</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 app offers a convenient solution by providing a user-friendly interface for students to manage bills and expenses directly from their mobile devices. This eliminates the need for physical visits to different campus offices, saving students time and effort.</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E3BEF3AA-91A5-4997-A1FB-20605B7F5D60}"/>
              </a:ext>
            </a:extLst>
          </p:cNvPr>
          <p:cNvSpPr txBox="1"/>
          <p:nvPr/>
        </p:nvSpPr>
        <p:spPr>
          <a:xfrm>
            <a:off x="4346057" y="2648836"/>
            <a:ext cx="7886672" cy="838884"/>
          </a:xfrm>
          <a:prstGeom prst="rect">
            <a:avLst/>
          </a:prstGeom>
          <a:noFill/>
        </p:spPr>
        <p:txBody>
          <a:bodyPr wrap="square" rtlCol="0">
            <a:spAutoFit/>
          </a:bodyPr>
          <a:lstStyle/>
          <a:p>
            <a:pPr algn="just">
              <a:lnSpc>
                <a:spcPct val="125000"/>
              </a:lnSpc>
            </a:pPr>
            <a:r>
              <a:rPr lang="en-US" altLang="zh-CN" sz="1400" b="1" dirty="0"/>
              <a:t>Real-time Information: </a:t>
            </a:r>
            <a:r>
              <a:rPr lang="en-US" altLang="zh-CN" sz="1300" dirty="0">
                <a:solidFill>
                  <a:schemeClr val="bg2">
                    <a:lumMod val="25000"/>
                  </a:schemeClr>
                </a:solidFill>
              </a:rPr>
              <a:t>The app will provide students with real-time notifications and reminders for their financial obligations. They will receive timely updates on bill due dates, payment confirmations, and any changes or updates related to their financial transactions.</a:t>
            </a:r>
            <a:endParaRPr lang="zh-CN" altLang="en-US" sz="1300" dirty="0">
              <a:solidFill>
                <a:schemeClr val="bg2">
                  <a:lumMod val="25000"/>
                </a:schemeClr>
              </a:solidFill>
            </a:endParaRPr>
          </a:p>
        </p:txBody>
      </p:sp>
      <p:sp>
        <p:nvSpPr>
          <p:cNvPr id="28" name="文本框 27">
            <a:extLst>
              <a:ext uri="{FF2B5EF4-FFF2-40B4-BE49-F238E27FC236}">
                <a16:creationId xmlns:a16="http://schemas.microsoft.com/office/drawing/2014/main" id="{3E8C68E0-1FD2-4F73-9C31-160C5A13A8F4}"/>
              </a:ext>
            </a:extLst>
          </p:cNvPr>
          <p:cNvSpPr txBox="1"/>
          <p:nvPr/>
        </p:nvSpPr>
        <p:spPr>
          <a:xfrm>
            <a:off x="4342408" y="3505051"/>
            <a:ext cx="7338032" cy="665760"/>
          </a:xfrm>
          <a:prstGeom prst="rect">
            <a:avLst/>
          </a:prstGeom>
          <a:noFill/>
        </p:spPr>
        <p:txBody>
          <a:bodyPr wrap="square" rtlCol="0">
            <a:spAutoFit/>
          </a:bodyPr>
          <a:lstStyle/>
          <a:p>
            <a:pPr>
              <a:lnSpc>
                <a:spcPct val="125000"/>
              </a:lnSpc>
            </a:pPr>
            <a:r>
              <a:rPr lang="en-US" sz="1400" b="1" dirty="0"/>
              <a:t>Donator</a:t>
            </a:r>
            <a:r>
              <a:rPr lang="en-US" dirty="0"/>
              <a:t>: </a:t>
            </a:r>
            <a:r>
              <a:rPr lang="en-US" sz="1300" dirty="0"/>
              <a:t>This feature assists any financially challenged student who is unable to cover university fees. This is also crucial and not present in other applications</a:t>
            </a:r>
          </a:p>
        </p:txBody>
      </p:sp>
      <p:sp>
        <p:nvSpPr>
          <p:cNvPr id="29" name="文本框 28">
            <a:extLst>
              <a:ext uri="{FF2B5EF4-FFF2-40B4-BE49-F238E27FC236}">
                <a16:creationId xmlns:a16="http://schemas.microsoft.com/office/drawing/2014/main" id="{131006AD-1E94-4D45-837B-7F7D1F4AA601}"/>
              </a:ext>
            </a:extLst>
          </p:cNvPr>
          <p:cNvSpPr txBox="1"/>
          <p:nvPr/>
        </p:nvSpPr>
        <p:spPr>
          <a:xfrm>
            <a:off x="4354108" y="4264159"/>
            <a:ext cx="7727239" cy="907941"/>
          </a:xfrm>
          <a:prstGeom prst="rect">
            <a:avLst/>
          </a:prstGeom>
          <a:noFill/>
        </p:spPr>
        <p:txBody>
          <a:bodyPr wrap="square" rtlCol="0">
            <a:spAutoFit/>
          </a:bodyPr>
          <a:lstStyle/>
          <a:p>
            <a:pPr lvl="0" algn="just"/>
            <a:r>
              <a:rPr lang="en-US" sz="1400" b="1" dirty="0"/>
              <a:t>Security</a:t>
            </a:r>
            <a:r>
              <a:rPr lang="en-US" sz="1400" dirty="0"/>
              <a:t>: </a:t>
            </a:r>
            <a:r>
              <a:rPr lang="en-US" sz="1300" dirty="0">
                <a:solidFill>
                  <a:schemeClr val="bg2">
                    <a:lumMod val="25000"/>
                  </a:schemeClr>
                </a:solidFill>
              </a:rPr>
              <a:t>The app will provide a secure platform for financial transactions, reducing the risk of theft or loss associated with carrying cash or using physical payment methods. It will incorporate robust security measures to protect students' financial information and prevent fraudulent activities.</a:t>
            </a:r>
          </a:p>
        </p:txBody>
      </p:sp>
      <p:sp>
        <p:nvSpPr>
          <p:cNvPr id="30" name="Oval 39">
            <a:extLst>
              <a:ext uri="{FF2B5EF4-FFF2-40B4-BE49-F238E27FC236}">
                <a16:creationId xmlns:a16="http://schemas.microsoft.com/office/drawing/2014/main" id="{F91B9A58-AD7B-9A84-EBD8-51CD39D9C759}"/>
              </a:ext>
            </a:extLst>
          </p:cNvPr>
          <p:cNvSpPr/>
          <p:nvPr/>
        </p:nvSpPr>
        <p:spPr>
          <a:xfrm>
            <a:off x="3669746" y="545731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6</a:t>
            </a:r>
          </a:p>
        </p:txBody>
      </p:sp>
      <p:sp>
        <p:nvSpPr>
          <p:cNvPr id="31" name="文本框 28">
            <a:extLst>
              <a:ext uri="{FF2B5EF4-FFF2-40B4-BE49-F238E27FC236}">
                <a16:creationId xmlns:a16="http://schemas.microsoft.com/office/drawing/2014/main" id="{E5B5C42A-B0E0-8D7F-679F-EF7E6AA6A3CD}"/>
              </a:ext>
            </a:extLst>
          </p:cNvPr>
          <p:cNvSpPr txBox="1"/>
          <p:nvPr/>
        </p:nvSpPr>
        <p:spPr>
          <a:xfrm>
            <a:off x="4317047" y="5251126"/>
            <a:ext cx="7168325" cy="1337161"/>
          </a:xfrm>
          <a:prstGeom prst="rect">
            <a:avLst/>
          </a:prstGeom>
          <a:noFill/>
        </p:spPr>
        <p:txBody>
          <a:bodyPr wrap="square" rtlCol="0">
            <a:spAutoFit/>
          </a:bodyPr>
          <a:lstStyle/>
          <a:p>
            <a:pPr lvl="0" algn="just"/>
            <a:r>
              <a:rPr lang="en-US" sz="1400" b="1" dirty="0"/>
              <a:t>Chatting: </a:t>
            </a:r>
            <a:r>
              <a:rPr lang="en-US" sz="1300" dirty="0"/>
              <a:t>The app also includes a chat to facilitate communication between students and the university.</a:t>
            </a:r>
          </a:p>
          <a:p>
            <a:pPr lvl="0" algn="just"/>
            <a:r>
              <a:rPr lang="en-US" sz="1400" b="1" dirty="0"/>
              <a:t>Dashboard: </a:t>
            </a:r>
            <a:r>
              <a:rPr lang="en-US" sz="1300" dirty="0"/>
              <a:t>offer to the university clear visions of how many students paid and did not pay and the total amount they received, both from expenses, e-books, courses, and all other services</a:t>
            </a:r>
          </a:p>
          <a:p>
            <a:pPr>
              <a:lnSpc>
                <a:spcPct val="125000"/>
              </a:lnSpc>
            </a:pPr>
            <a:endParaRPr lang="zh-CN" altLang="en-US" sz="1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1960492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083711" y="2974019"/>
            <a:ext cx="9156375" cy="1785104"/>
            <a:chOff x="2496128" y="2725263"/>
            <a:chExt cx="9156375" cy="1785104"/>
          </a:xfrm>
        </p:grpSpPr>
        <p:sp>
          <p:nvSpPr>
            <p:cNvPr id="5" name="文本框 4">
              <a:extLst>
                <a:ext uri="{FF2B5EF4-FFF2-40B4-BE49-F238E27FC236}">
                  <a16:creationId xmlns:a16="http://schemas.microsoft.com/office/drawing/2014/main" id="{5E8DAB8D-1C44-492E-997A-22F3F364E5EE}"/>
                </a:ext>
              </a:extLst>
            </p:cNvPr>
            <p:cNvSpPr txBox="1"/>
            <p:nvPr/>
          </p:nvSpPr>
          <p:spPr>
            <a:xfrm>
              <a:off x="4500929" y="3072908"/>
              <a:ext cx="7151574"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Who are the users ? &amp;</a:t>
              </a:r>
            </a:p>
            <a:p>
              <a:r>
                <a:rPr lang="en-US" altLang="zh-CN" sz="3600" dirty="0">
                  <a:latin typeface="Yeseva One" panose="00000500000000000000" pitchFamily="2" charset="0"/>
                  <a:ea typeface="字魂5号-无外润黑体" panose="00000500000000000000" pitchFamily="2" charset="-122"/>
                </a:rPr>
                <a:t> what are the features of these users ?</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496128" y="2725263"/>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221321" cy="677108"/>
            <a:chOff x="567034" y="554816"/>
            <a:chExt cx="4221321" cy="677108"/>
          </a:xfrm>
        </p:grpSpPr>
        <p:sp>
          <p:nvSpPr>
            <p:cNvPr id="3" name="文本框 2">
              <a:extLst>
                <a:ext uri="{FF2B5EF4-FFF2-40B4-BE49-F238E27FC236}">
                  <a16:creationId xmlns:a16="http://schemas.microsoft.com/office/drawing/2014/main" id="{09B56DBD-806E-487C-A195-406670334867}"/>
                </a:ext>
              </a:extLst>
            </p:cNvPr>
            <p:cNvSpPr txBox="1"/>
            <p:nvPr/>
          </p:nvSpPr>
          <p:spPr>
            <a:xfrm>
              <a:off x="721653" y="554816"/>
              <a:ext cx="4066702"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Who are the users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E643D54D-B9CC-4587-87DC-6AF61A531B2E}"/>
              </a:ext>
            </a:extLst>
          </p:cNvPr>
          <p:cNvGrpSpPr/>
          <p:nvPr/>
        </p:nvGrpSpPr>
        <p:grpSpPr>
          <a:xfrm>
            <a:off x="494466" y="2046700"/>
            <a:ext cx="11203067" cy="3432319"/>
            <a:chOff x="966745" y="2475009"/>
            <a:chExt cx="10166386" cy="3114708"/>
          </a:xfrm>
        </p:grpSpPr>
        <p:sp>
          <p:nvSpPr>
            <p:cNvPr id="8" name="Rectangle 4">
              <a:extLst>
                <a:ext uri="{FF2B5EF4-FFF2-40B4-BE49-F238E27FC236}">
                  <a16:creationId xmlns:a16="http://schemas.microsoft.com/office/drawing/2014/main" id="{9F09F911-4D83-4A6E-9883-5047D4266982}"/>
                </a:ext>
              </a:extLst>
            </p:cNvPr>
            <p:cNvSpPr/>
            <p:nvPr/>
          </p:nvSpPr>
          <p:spPr>
            <a:xfrm>
              <a:off x="966745" y="2476060"/>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33">
              <a:extLst>
                <a:ext uri="{FF2B5EF4-FFF2-40B4-BE49-F238E27FC236}">
                  <a16:creationId xmlns:a16="http://schemas.microsoft.com/office/drawing/2014/main" id="{FA4D5BDE-6D8D-4197-B0FB-8821CC6B6668}"/>
                </a:ext>
              </a:extLst>
            </p:cNvPr>
            <p:cNvSpPr/>
            <p:nvPr/>
          </p:nvSpPr>
          <p:spPr>
            <a:xfrm>
              <a:off x="6049938" y="2479424"/>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0" name="Rectangle 34">
              <a:extLst>
                <a:ext uri="{FF2B5EF4-FFF2-40B4-BE49-F238E27FC236}">
                  <a16:creationId xmlns:a16="http://schemas.microsoft.com/office/drawing/2014/main" id="{8D015B7C-4AB0-4C8E-B948-1DC547BD3444}"/>
                </a:ext>
              </a:extLst>
            </p:cNvPr>
            <p:cNvSpPr/>
            <p:nvPr/>
          </p:nvSpPr>
          <p:spPr>
            <a:xfrm>
              <a:off x="966745" y="4032888"/>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1" name="Rectangle 35">
              <a:extLst>
                <a:ext uri="{FF2B5EF4-FFF2-40B4-BE49-F238E27FC236}">
                  <a16:creationId xmlns:a16="http://schemas.microsoft.com/office/drawing/2014/main" id="{A3E23E34-4676-4561-8A02-711976FBBB28}"/>
                </a:ext>
              </a:extLst>
            </p:cNvPr>
            <p:cNvSpPr/>
            <p:nvPr/>
          </p:nvSpPr>
          <p:spPr>
            <a:xfrm>
              <a:off x="6049938" y="4032888"/>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2" name="Oval 6">
              <a:extLst>
                <a:ext uri="{FF2B5EF4-FFF2-40B4-BE49-F238E27FC236}">
                  <a16:creationId xmlns:a16="http://schemas.microsoft.com/office/drawing/2014/main" id="{EDB4E080-C961-4315-870C-BC0008512DDF}"/>
                </a:ext>
              </a:extLst>
            </p:cNvPr>
            <p:cNvSpPr/>
            <p:nvPr/>
          </p:nvSpPr>
          <p:spPr>
            <a:xfrm>
              <a:off x="4492905" y="2475009"/>
              <a:ext cx="3115114" cy="3114708"/>
            </a:xfrm>
            <a:prstGeom prst="ellipse">
              <a:avLst/>
            </a:prstGeom>
            <a:solidFill>
              <a:schemeClr val="bg1">
                <a:alpha val="38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cxnSp>
          <p:nvCxnSpPr>
            <p:cNvPr id="13" name="Straight Connector 3">
              <a:extLst>
                <a:ext uri="{FF2B5EF4-FFF2-40B4-BE49-F238E27FC236}">
                  <a16:creationId xmlns:a16="http://schemas.microsoft.com/office/drawing/2014/main" id="{FC6F5676-D1BF-4AC6-81B2-C645C6C2BB60}"/>
                </a:ext>
              </a:extLst>
            </p:cNvPr>
            <p:cNvCxnSpPr>
              <a:cxnSpLocks/>
              <a:stCxn id="12" idx="4"/>
              <a:endCxn id="12" idx="0"/>
            </p:cNvCxnSpPr>
            <p:nvPr/>
          </p:nvCxnSpPr>
          <p:spPr>
            <a:xfrm flipV="1">
              <a:off x="6050463" y="2475009"/>
              <a:ext cx="0" cy="311470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47">
              <a:extLst>
                <a:ext uri="{FF2B5EF4-FFF2-40B4-BE49-F238E27FC236}">
                  <a16:creationId xmlns:a16="http://schemas.microsoft.com/office/drawing/2014/main" id="{25D1F78D-E13C-4749-A395-D8C18083E0D4}"/>
                </a:ext>
              </a:extLst>
            </p:cNvPr>
            <p:cNvCxnSpPr/>
            <p:nvPr/>
          </p:nvCxnSpPr>
          <p:spPr>
            <a:xfrm>
              <a:off x="4492905" y="4032888"/>
              <a:ext cx="3115114"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9" name="文本框 28">
            <a:extLst>
              <a:ext uri="{FF2B5EF4-FFF2-40B4-BE49-F238E27FC236}">
                <a16:creationId xmlns:a16="http://schemas.microsoft.com/office/drawing/2014/main" id="{BFCF63AD-4FE0-46EE-B11F-CD20ACF700A0}"/>
              </a:ext>
            </a:extLst>
          </p:cNvPr>
          <p:cNvSpPr txBox="1"/>
          <p:nvPr/>
        </p:nvSpPr>
        <p:spPr>
          <a:xfrm>
            <a:off x="641349" y="4117357"/>
            <a:ext cx="3712757"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字魂5号-无外润黑体" panose="00000500000000000000" pitchFamily="2" charset="-122"/>
                <a:ea typeface="字魂5号-无外润黑体" panose="00000500000000000000" pitchFamily="2" charset="-122"/>
              </a:rPr>
              <a:t>is the person that work on solving all problems of students or donators or notify admin for specific problems in app , also it work on manage the social research requests and he can make a report from the dashboard to manager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1622D7E4-9BE0-4EF5-9965-817283256BB1}"/>
              </a:ext>
            </a:extLst>
          </p:cNvPr>
          <p:cNvSpPr txBox="1"/>
          <p:nvPr/>
        </p:nvSpPr>
        <p:spPr>
          <a:xfrm>
            <a:off x="2039858" y="3851944"/>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Moderator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260A71EA-14CD-4B33-95DD-98390F7E7983}"/>
              </a:ext>
            </a:extLst>
          </p:cNvPr>
          <p:cNvSpPr txBox="1"/>
          <p:nvPr/>
        </p:nvSpPr>
        <p:spPr>
          <a:xfrm>
            <a:off x="2039858" y="2466963"/>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Student</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68824D41-82BF-44FC-9ADD-BF3BE93F14B1}"/>
              </a:ext>
            </a:extLst>
          </p:cNvPr>
          <p:cNvSpPr txBox="1"/>
          <p:nvPr/>
        </p:nvSpPr>
        <p:spPr>
          <a:xfrm>
            <a:off x="7750587" y="4172710"/>
            <a:ext cx="4056134" cy="956993"/>
          </a:xfrm>
          <a:prstGeom prst="rect">
            <a:avLst/>
          </a:prstGeom>
          <a:noFill/>
        </p:spPr>
        <p:txBody>
          <a:bodyPr wrap="square" rtlCol="0">
            <a:spAutoFit/>
          </a:bodyPr>
          <a:lstStyle/>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Donators can see the social research requests</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of students who are unable to pay university fees  </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then try helping them who cannot pay their</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 expenses of university</a:t>
            </a:r>
            <a:endParaRPr lang="zh-CN" altLang="en-US" sz="1150" dirty="0">
              <a:solidFill>
                <a:schemeClr val="bg1"/>
              </a:solidFill>
              <a:latin typeface="字魂5号-无外润黑体" panose="00000500000000000000" pitchFamily="2" charset="-122"/>
              <a:ea typeface="字魂5号-无外润黑体" panose="00000500000000000000" pitchFamily="2" charset="-122"/>
            </a:endParaRPr>
          </a:p>
        </p:txBody>
      </p:sp>
      <p:sp>
        <p:nvSpPr>
          <p:cNvPr id="34" name="文本框 33">
            <a:extLst>
              <a:ext uri="{FF2B5EF4-FFF2-40B4-BE49-F238E27FC236}">
                <a16:creationId xmlns:a16="http://schemas.microsoft.com/office/drawing/2014/main" id="{D0043A32-E38B-4E8C-92BF-1AE873AF13B0}"/>
              </a:ext>
            </a:extLst>
          </p:cNvPr>
          <p:cNvSpPr txBox="1"/>
          <p:nvPr/>
        </p:nvSpPr>
        <p:spPr>
          <a:xfrm>
            <a:off x="7874288" y="3904860"/>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Donator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5" name="文本框 34">
            <a:extLst>
              <a:ext uri="{FF2B5EF4-FFF2-40B4-BE49-F238E27FC236}">
                <a16:creationId xmlns:a16="http://schemas.microsoft.com/office/drawing/2014/main" id="{85A80A72-40F7-4B46-9684-42E327A972FD}"/>
              </a:ext>
            </a:extLst>
          </p:cNvPr>
          <p:cNvSpPr txBox="1"/>
          <p:nvPr/>
        </p:nvSpPr>
        <p:spPr>
          <a:xfrm>
            <a:off x="7942793" y="270084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Administrators responsible for managing and organizing and maintains System where it work on managing accounts all users or managing services and other additional things</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6" name="文本框 35">
            <a:extLst>
              <a:ext uri="{FF2B5EF4-FFF2-40B4-BE49-F238E27FC236}">
                <a16:creationId xmlns:a16="http://schemas.microsoft.com/office/drawing/2014/main" id="{4C80DDCB-0422-44AF-8F07-8A48C2DC9791}"/>
              </a:ext>
            </a:extLst>
          </p:cNvPr>
          <p:cNvSpPr txBox="1"/>
          <p:nvPr/>
        </p:nvSpPr>
        <p:spPr>
          <a:xfrm>
            <a:off x="7921573" y="2431432"/>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Administrator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pic>
        <p:nvPicPr>
          <p:cNvPr id="38" name="Picture 37">
            <a:extLst>
              <a:ext uri="{FF2B5EF4-FFF2-40B4-BE49-F238E27FC236}">
                <a16:creationId xmlns:a16="http://schemas.microsoft.com/office/drawing/2014/main" id="{4BB0CA01-B42E-CE20-997D-00324887D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169" y="2467948"/>
            <a:ext cx="1115568" cy="1115568"/>
          </a:xfrm>
          <a:prstGeom prst="rect">
            <a:avLst/>
          </a:prstGeom>
        </p:spPr>
      </p:pic>
      <p:pic>
        <p:nvPicPr>
          <p:cNvPr id="40" name="Picture 39">
            <a:extLst>
              <a:ext uri="{FF2B5EF4-FFF2-40B4-BE49-F238E27FC236}">
                <a16:creationId xmlns:a16="http://schemas.microsoft.com/office/drawing/2014/main" id="{7DA33D38-9DEC-3710-1A0D-6423A4B19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339" y="2466963"/>
            <a:ext cx="1115568" cy="1115568"/>
          </a:xfrm>
          <a:prstGeom prst="rect">
            <a:avLst/>
          </a:prstGeom>
        </p:spPr>
      </p:pic>
      <p:pic>
        <p:nvPicPr>
          <p:cNvPr id="42" name="Picture 41">
            <a:extLst>
              <a:ext uri="{FF2B5EF4-FFF2-40B4-BE49-F238E27FC236}">
                <a16:creationId xmlns:a16="http://schemas.microsoft.com/office/drawing/2014/main" id="{5B4632F7-7B18-8200-9EF7-289C45BD0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061" y="3864436"/>
            <a:ext cx="1114971" cy="1114971"/>
          </a:xfrm>
          <a:prstGeom prst="rect">
            <a:avLst/>
          </a:prstGeom>
        </p:spPr>
      </p:pic>
      <p:pic>
        <p:nvPicPr>
          <p:cNvPr id="44" name="Picture 43">
            <a:extLst>
              <a:ext uri="{FF2B5EF4-FFF2-40B4-BE49-F238E27FC236}">
                <a16:creationId xmlns:a16="http://schemas.microsoft.com/office/drawing/2014/main" id="{15D2FBED-D669-7734-412F-DD474861B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766" y="3873889"/>
            <a:ext cx="1115568" cy="1115568"/>
          </a:xfrm>
          <a:prstGeom prst="rect">
            <a:avLst/>
          </a:prstGeom>
        </p:spPr>
      </p:pic>
      <p:sp>
        <p:nvSpPr>
          <p:cNvPr id="45" name="文本框 34">
            <a:extLst>
              <a:ext uri="{FF2B5EF4-FFF2-40B4-BE49-F238E27FC236}">
                <a16:creationId xmlns:a16="http://schemas.microsoft.com/office/drawing/2014/main" id="{48EC0ADE-9F88-2B36-A0D3-F2FC85E8B8E5}"/>
              </a:ext>
            </a:extLst>
          </p:cNvPr>
          <p:cNvSpPr txBox="1"/>
          <p:nvPr/>
        </p:nvSpPr>
        <p:spPr>
          <a:xfrm>
            <a:off x="693581" y="276515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Student is the person that use app for pay for a specific service , transfer money , make request financial aid or chat with moderator for specific problem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747691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randombar(horizontal)">
                                      <p:cBhvr>
                                        <p:cTn id="29" dur="500"/>
                                        <p:tgtEl>
                                          <p:spTgt spid="36"/>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a:extLst>
              <a:ext uri="{FF2B5EF4-FFF2-40B4-BE49-F238E27FC236}">
                <a16:creationId xmlns:a16="http://schemas.microsoft.com/office/drawing/2014/main" id="{7D301C90-B883-38F5-3503-DD5EB762E16B}"/>
              </a:ext>
            </a:extLst>
          </p:cNvPr>
          <p:cNvSpPr/>
          <p:nvPr/>
        </p:nvSpPr>
        <p:spPr>
          <a:xfrm>
            <a:off x="5874466" y="3579344"/>
            <a:ext cx="6209009" cy="2371078"/>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7">
            <a:extLst>
              <a:ext uri="{FF2B5EF4-FFF2-40B4-BE49-F238E27FC236}">
                <a16:creationId xmlns:a16="http://schemas.microsoft.com/office/drawing/2014/main" id="{59EC35F7-690C-4301-AF7C-142C8A7E9089}"/>
              </a:ext>
            </a:extLst>
          </p:cNvPr>
          <p:cNvSpPr/>
          <p:nvPr/>
        </p:nvSpPr>
        <p:spPr>
          <a:xfrm>
            <a:off x="5874466" y="1059057"/>
            <a:ext cx="6209009" cy="24467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6" name="矩形 7">
            <a:extLst>
              <a:ext uri="{FF2B5EF4-FFF2-40B4-BE49-F238E27FC236}">
                <a16:creationId xmlns:a16="http://schemas.microsoft.com/office/drawing/2014/main" id="{9BA6E719-EDAE-18B6-623B-90AE5A0D380B}"/>
              </a:ext>
            </a:extLst>
          </p:cNvPr>
          <p:cNvSpPr/>
          <p:nvPr/>
        </p:nvSpPr>
        <p:spPr>
          <a:xfrm>
            <a:off x="108524" y="3563325"/>
            <a:ext cx="5674823" cy="238709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5" name="矩形 7">
            <a:extLst>
              <a:ext uri="{FF2B5EF4-FFF2-40B4-BE49-F238E27FC236}">
                <a16:creationId xmlns:a16="http://schemas.microsoft.com/office/drawing/2014/main" id="{38380864-7246-913B-A0AB-D014D995EFCF}"/>
              </a:ext>
            </a:extLst>
          </p:cNvPr>
          <p:cNvSpPr/>
          <p:nvPr/>
        </p:nvSpPr>
        <p:spPr>
          <a:xfrm>
            <a:off x="108524" y="1075076"/>
            <a:ext cx="5674823" cy="2387096"/>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2" name="组合 1">
            <a:extLst>
              <a:ext uri="{FF2B5EF4-FFF2-40B4-BE49-F238E27FC236}">
                <a16:creationId xmlns:a16="http://schemas.microsoft.com/office/drawing/2014/main" id="{1A3B7ACE-2D5F-7FA6-EA6E-73F5E6974655}"/>
              </a:ext>
            </a:extLst>
          </p:cNvPr>
          <p:cNvGrpSpPr/>
          <p:nvPr/>
        </p:nvGrpSpPr>
        <p:grpSpPr>
          <a:xfrm>
            <a:off x="3945291" y="551878"/>
            <a:ext cx="5059009" cy="677108"/>
            <a:chOff x="567034" y="545005"/>
            <a:chExt cx="5059009" cy="677108"/>
          </a:xfrm>
        </p:grpSpPr>
        <p:sp>
          <p:nvSpPr>
            <p:cNvPr id="3" name="文本框 2">
              <a:extLst>
                <a:ext uri="{FF2B5EF4-FFF2-40B4-BE49-F238E27FC236}">
                  <a16:creationId xmlns:a16="http://schemas.microsoft.com/office/drawing/2014/main" id="{AD8936C2-F13A-0AF1-B265-D13D5840A031}"/>
                </a:ext>
              </a:extLst>
            </p:cNvPr>
            <p:cNvSpPr txBox="1"/>
            <p:nvPr/>
          </p:nvSpPr>
          <p:spPr>
            <a:xfrm>
              <a:off x="658153" y="545005"/>
              <a:ext cx="4967890"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What are the features of each user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45438136-0AE7-619B-1137-BD94488DFBB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9869B105-009E-7450-4CCB-B0492C0FDB6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0C35032-31DF-F521-0207-B09244359F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C99C53E2-E701-9DAF-DFAB-CC8CB4A02AAA}"/>
              </a:ext>
            </a:extLst>
          </p:cNvPr>
          <p:cNvSpPr txBox="1"/>
          <p:nvPr/>
        </p:nvSpPr>
        <p:spPr>
          <a:xfrm>
            <a:off x="1402405" y="1655067"/>
            <a:ext cx="4132348" cy="1600438"/>
          </a:xfrm>
          <a:prstGeom prst="rect">
            <a:avLst/>
          </a:prstGeom>
          <a:noFill/>
        </p:spPr>
        <p:txBody>
          <a:bodyPr wrap="square" rtlCol="1">
            <a:spAutoFit/>
          </a:bodyPr>
          <a:lstStyle/>
          <a:p>
            <a:r>
              <a:rPr lang="en-US" sz="1400" dirty="0">
                <a:solidFill>
                  <a:schemeClr val="bg1"/>
                </a:solidFill>
              </a:rPr>
              <a:t>- View services &amp; Pay for services</a:t>
            </a:r>
          </a:p>
          <a:p>
            <a:r>
              <a:rPr lang="en-US" sz="1400" dirty="0">
                <a:solidFill>
                  <a:schemeClr val="bg1"/>
                </a:solidFill>
              </a:rPr>
              <a:t>- Deposit Funds</a:t>
            </a:r>
          </a:p>
          <a:p>
            <a:r>
              <a:rPr lang="en-US" sz="1400" dirty="0">
                <a:solidFill>
                  <a:schemeClr val="bg1"/>
                </a:solidFill>
              </a:rPr>
              <a:t>- Review Balance &amp; his transaction history</a:t>
            </a:r>
          </a:p>
          <a:p>
            <a:r>
              <a:rPr lang="en-US" sz="1400" dirty="0">
                <a:solidFill>
                  <a:schemeClr val="bg1"/>
                </a:solidFill>
              </a:rPr>
              <a:t>- Chat with Moderator</a:t>
            </a:r>
          </a:p>
          <a:p>
            <a:r>
              <a:rPr lang="en-US" sz="1400" dirty="0">
                <a:solidFill>
                  <a:schemeClr val="bg1"/>
                </a:solidFill>
              </a:rPr>
              <a:t>- Transfer Money for another student</a:t>
            </a:r>
          </a:p>
          <a:p>
            <a:r>
              <a:rPr lang="en-US" sz="1400" dirty="0">
                <a:solidFill>
                  <a:schemeClr val="bg1"/>
                </a:solidFill>
              </a:rPr>
              <a:t>- make a social research request</a:t>
            </a:r>
          </a:p>
          <a:p>
            <a:r>
              <a:rPr lang="en-US" sz="1400" dirty="0">
                <a:solidFill>
                  <a:schemeClr val="bg1"/>
                </a:solidFill>
              </a:rPr>
              <a:t>- add feedback </a:t>
            </a:r>
          </a:p>
        </p:txBody>
      </p:sp>
      <p:sp>
        <p:nvSpPr>
          <p:cNvPr id="12" name="TextBox 11">
            <a:extLst>
              <a:ext uri="{FF2B5EF4-FFF2-40B4-BE49-F238E27FC236}">
                <a16:creationId xmlns:a16="http://schemas.microsoft.com/office/drawing/2014/main" id="{A957CFBC-BB05-0AB4-F869-B1BD6152A923}"/>
              </a:ext>
            </a:extLst>
          </p:cNvPr>
          <p:cNvSpPr txBox="1"/>
          <p:nvPr/>
        </p:nvSpPr>
        <p:spPr>
          <a:xfrm>
            <a:off x="1680661" y="4107907"/>
            <a:ext cx="4102686" cy="1384995"/>
          </a:xfrm>
          <a:prstGeom prst="rect">
            <a:avLst/>
          </a:prstGeom>
          <a:noFill/>
        </p:spPr>
        <p:txBody>
          <a:bodyPr wrap="square" rtlCol="1">
            <a:spAutoFit/>
          </a:bodyPr>
          <a:lstStyle/>
          <a:p>
            <a:r>
              <a:rPr lang="en-US" sz="1400" dirty="0">
                <a:solidFill>
                  <a:schemeClr val="bg1"/>
                </a:solidFill>
              </a:rPr>
              <a:t>- Manage all accounts </a:t>
            </a:r>
          </a:p>
          <a:p>
            <a:r>
              <a:rPr lang="en-US" sz="1400" dirty="0">
                <a:solidFill>
                  <a:schemeClr val="bg1"/>
                </a:solidFill>
              </a:rPr>
              <a:t>- manage services</a:t>
            </a:r>
          </a:p>
          <a:p>
            <a:r>
              <a:rPr lang="en-US" sz="1400" dirty="0">
                <a:solidFill>
                  <a:schemeClr val="bg1"/>
                </a:solidFill>
              </a:rPr>
              <a:t>- Providing technical support</a:t>
            </a:r>
          </a:p>
          <a:p>
            <a:r>
              <a:rPr lang="en-US" sz="1400" dirty="0">
                <a:solidFill>
                  <a:schemeClr val="bg1"/>
                </a:solidFill>
              </a:rPr>
              <a:t>- show feedbacks for improving System</a:t>
            </a:r>
          </a:p>
          <a:p>
            <a:r>
              <a:rPr lang="en-US" sz="1400" dirty="0">
                <a:solidFill>
                  <a:schemeClr val="bg1"/>
                </a:solidFill>
              </a:rPr>
              <a:t>- managing &amp; organizing main interface</a:t>
            </a:r>
          </a:p>
          <a:p>
            <a:endParaRPr lang="en-US" sz="1400" dirty="0"/>
          </a:p>
        </p:txBody>
      </p:sp>
      <p:sp>
        <p:nvSpPr>
          <p:cNvPr id="13" name="TextBox 12">
            <a:extLst>
              <a:ext uri="{FF2B5EF4-FFF2-40B4-BE49-F238E27FC236}">
                <a16:creationId xmlns:a16="http://schemas.microsoft.com/office/drawing/2014/main" id="{74F9FBCC-0763-33A8-A4FF-2464876C55D1}"/>
              </a:ext>
            </a:extLst>
          </p:cNvPr>
          <p:cNvSpPr txBox="1"/>
          <p:nvPr/>
        </p:nvSpPr>
        <p:spPr>
          <a:xfrm>
            <a:off x="6949734" y="1605772"/>
            <a:ext cx="5133741" cy="1384995"/>
          </a:xfrm>
          <a:prstGeom prst="rect">
            <a:avLst/>
          </a:prstGeom>
          <a:noFill/>
        </p:spPr>
        <p:txBody>
          <a:bodyPr wrap="square" rtlCol="1">
            <a:spAutoFit/>
          </a:bodyPr>
          <a:lstStyle/>
          <a:p>
            <a:pPr algn="just"/>
            <a:r>
              <a:rPr lang="en-US" sz="1400" dirty="0">
                <a:solidFill>
                  <a:schemeClr val="bg1"/>
                </a:solidFill>
              </a:rPr>
              <a:t>- make Report from the Dashboard</a:t>
            </a:r>
          </a:p>
          <a:p>
            <a:pPr algn="just"/>
            <a:r>
              <a:rPr lang="en-US" sz="1400" dirty="0">
                <a:solidFill>
                  <a:schemeClr val="bg1"/>
                </a:solidFill>
              </a:rPr>
              <a:t>- chat with students for solving problems</a:t>
            </a:r>
          </a:p>
          <a:p>
            <a:pPr algn="just"/>
            <a:r>
              <a:rPr lang="en-US" sz="1400" dirty="0">
                <a:solidFill>
                  <a:schemeClr val="bg1"/>
                </a:solidFill>
              </a:rPr>
              <a:t>- chat with Donators</a:t>
            </a:r>
          </a:p>
          <a:p>
            <a:pPr algn="just"/>
            <a:r>
              <a:rPr lang="en-US" sz="1400" dirty="0">
                <a:solidFill>
                  <a:schemeClr val="bg1"/>
                </a:solidFill>
              </a:rPr>
              <a:t>- Chat with admins </a:t>
            </a:r>
          </a:p>
          <a:p>
            <a:pPr algn="just"/>
            <a:r>
              <a:rPr lang="en-US" sz="1400" dirty="0">
                <a:solidFill>
                  <a:schemeClr val="bg1"/>
                </a:solidFill>
              </a:rPr>
              <a:t>- View Social research requests to accept or refuse requests and sending the accepted requests to donators</a:t>
            </a:r>
          </a:p>
        </p:txBody>
      </p:sp>
      <p:sp>
        <p:nvSpPr>
          <p:cNvPr id="14" name="TextBox 13">
            <a:extLst>
              <a:ext uri="{FF2B5EF4-FFF2-40B4-BE49-F238E27FC236}">
                <a16:creationId xmlns:a16="http://schemas.microsoft.com/office/drawing/2014/main" id="{D156285F-9802-1622-F72A-BFE2EB993A24}"/>
              </a:ext>
            </a:extLst>
          </p:cNvPr>
          <p:cNvSpPr txBox="1"/>
          <p:nvPr/>
        </p:nvSpPr>
        <p:spPr>
          <a:xfrm>
            <a:off x="7175954" y="4192138"/>
            <a:ext cx="4907521" cy="1169551"/>
          </a:xfrm>
          <a:prstGeom prst="rect">
            <a:avLst/>
          </a:prstGeom>
          <a:noFill/>
        </p:spPr>
        <p:txBody>
          <a:bodyPr wrap="square" rtlCol="1">
            <a:spAutoFit/>
          </a:bodyPr>
          <a:lstStyle/>
          <a:p>
            <a:r>
              <a:rPr lang="en-US" sz="1400" dirty="0">
                <a:solidFill>
                  <a:schemeClr val="bg1"/>
                </a:solidFill>
              </a:rPr>
              <a:t>- View accepted Social research requests</a:t>
            </a:r>
          </a:p>
          <a:p>
            <a:r>
              <a:rPr lang="en-US" sz="1400" dirty="0">
                <a:solidFill>
                  <a:schemeClr val="bg1"/>
                </a:solidFill>
              </a:rPr>
              <a:t>- Chat with Moderatos </a:t>
            </a:r>
          </a:p>
          <a:p>
            <a:r>
              <a:rPr lang="en-US" sz="1400" dirty="0">
                <a:solidFill>
                  <a:schemeClr val="bg1"/>
                </a:solidFill>
              </a:rPr>
              <a:t>- Transfer Money for specific request who are confirmed   </a:t>
            </a:r>
          </a:p>
          <a:p>
            <a:r>
              <a:rPr lang="en-US" sz="1400" dirty="0">
                <a:solidFill>
                  <a:schemeClr val="bg1"/>
                </a:solidFill>
              </a:rPr>
              <a:t>- add feedback</a:t>
            </a:r>
          </a:p>
        </p:txBody>
      </p:sp>
      <p:sp>
        <p:nvSpPr>
          <p:cNvPr id="19" name="TextBox 18">
            <a:extLst>
              <a:ext uri="{FF2B5EF4-FFF2-40B4-BE49-F238E27FC236}">
                <a16:creationId xmlns:a16="http://schemas.microsoft.com/office/drawing/2014/main" id="{63077AC2-E136-0A6F-4B34-BC0874E47998}"/>
              </a:ext>
            </a:extLst>
          </p:cNvPr>
          <p:cNvSpPr txBox="1"/>
          <p:nvPr/>
        </p:nvSpPr>
        <p:spPr>
          <a:xfrm>
            <a:off x="6964226" y="1228986"/>
            <a:ext cx="5119249" cy="369332"/>
          </a:xfrm>
          <a:prstGeom prst="rect">
            <a:avLst/>
          </a:prstGeom>
          <a:noFill/>
        </p:spPr>
        <p:txBody>
          <a:bodyPr wrap="square" rtlCol="1">
            <a:spAutoFit/>
          </a:bodyPr>
          <a:lstStyle/>
          <a:p>
            <a:pPr algn="just"/>
            <a:r>
              <a:rPr lang="en-US" b="1" dirty="0">
                <a:solidFill>
                  <a:schemeClr val="bg1"/>
                </a:solidFill>
              </a:rPr>
              <a:t>Moderator Features </a:t>
            </a:r>
            <a:r>
              <a:rPr lang="en-US" dirty="0">
                <a:solidFill>
                  <a:schemeClr val="bg1"/>
                </a:solidFill>
              </a:rPr>
              <a:t>:</a:t>
            </a:r>
          </a:p>
        </p:txBody>
      </p:sp>
      <p:sp>
        <p:nvSpPr>
          <p:cNvPr id="20" name="TextBox 19">
            <a:extLst>
              <a:ext uri="{FF2B5EF4-FFF2-40B4-BE49-F238E27FC236}">
                <a16:creationId xmlns:a16="http://schemas.microsoft.com/office/drawing/2014/main" id="{55B90ECF-3D08-69F5-BEDF-354A2959F215}"/>
              </a:ext>
            </a:extLst>
          </p:cNvPr>
          <p:cNvSpPr txBox="1"/>
          <p:nvPr/>
        </p:nvSpPr>
        <p:spPr>
          <a:xfrm>
            <a:off x="1396560" y="1285730"/>
            <a:ext cx="3667809" cy="369332"/>
          </a:xfrm>
          <a:prstGeom prst="rect">
            <a:avLst/>
          </a:prstGeom>
          <a:noFill/>
        </p:spPr>
        <p:txBody>
          <a:bodyPr wrap="square" rtlCol="1">
            <a:spAutoFit/>
          </a:bodyPr>
          <a:lstStyle/>
          <a:p>
            <a:r>
              <a:rPr lang="en-US" b="1" dirty="0">
                <a:solidFill>
                  <a:schemeClr val="bg1"/>
                </a:solidFill>
              </a:rPr>
              <a:t>Student Features:</a:t>
            </a:r>
          </a:p>
        </p:txBody>
      </p:sp>
      <p:sp>
        <p:nvSpPr>
          <p:cNvPr id="21" name="TextBox 20">
            <a:extLst>
              <a:ext uri="{FF2B5EF4-FFF2-40B4-BE49-F238E27FC236}">
                <a16:creationId xmlns:a16="http://schemas.microsoft.com/office/drawing/2014/main" id="{C4E1A09F-69E7-3CF9-FC2A-69EA744EE899}"/>
              </a:ext>
            </a:extLst>
          </p:cNvPr>
          <p:cNvSpPr txBox="1"/>
          <p:nvPr/>
        </p:nvSpPr>
        <p:spPr>
          <a:xfrm>
            <a:off x="1654564" y="3738570"/>
            <a:ext cx="3667809" cy="369332"/>
          </a:xfrm>
          <a:prstGeom prst="rect">
            <a:avLst/>
          </a:prstGeom>
          <a:noFill/>
        </p:spPr>
        <p:txBody>
          <a:bodyPr wrap="square" rtlCol="1">
            <a:spAutoFit/>
          </a:bodyPr>
          <a:lstStyle/>
          <a:p>
            <a:r>
              <a:rPr lang="en-US" b="1" dirty="0">
                <a:solidFill>
                  <a:schemeClr val="bg1"/>
                </a:solidFill>
              </a:rPr>
              <a:t>Admin Features </a:t>
            </a:r>
            <a:r>
              <a:rPr lang="en-US" dirty="0">
                <a:solidFill>
                  <a:schemeClr val="bg1"/>
                </a:solidFill>
              </a:rPr>
              <a:t>:</a:t>
            </a:r>
          </a:p>
        </p:txBody>
      </p:sp>
      <p:sp>
        <p:nvSpPr>
          <p:cNvPr id="22" name="TextBox 21">
            <a:extLst>
              <a:ext uri="{FF2B5EF4-FFF2-40B4-BE49-F238E27FC236}">
                <a16:creationId xmlns:a16="http://schemas.microsoft.com/office/drawing/2014/main" id="{875C66C8-76AD-7D06-C5EF-D53026694656}"/>
              </a:ext>
            </a:extLst>
          </p:cNvPr>
          <p:cNvSpPr txBox="1"/>
          <p:nvPr/>
        </p:nvSpPr>
        <p:spPr>
          <a:xfrm>
            <a:off x="7188957" y="3749268"/>
            <a:ext cx="5119249" cy="369332"/>
          </a:xfrm>
          <a:prstGeom prst="rect">
            <a:avLst/>
          </a:prstGeom>
          <a:noFill/>
        </p:spPr>
        <p:txBody>
          <a:bodyPr wrap="square" rtlCol="1">
            <a:spAutoFit/>
          </a:bodyPr>
          <a:lstStyle/>
          <a:p>
            <a:r>
              <a:rPr lang="en-US" b="1" dirty="0">
                <a:solidFill>
                  <a:schemeClr val="bg1"/>
                </a:solidFill>
              </a:rPr>
              <a:t>Donators Features </a:t>
            </a:r>
            <a:r>
              <a:rPr lang="en-US" dirty="0">
                <a:solidFill>
                  <a:schemeClr val="bg1"/>
                </a:solidFill>
              </a:rPr>
              <a:t>:</a:t>
            </a:r>
          </a:p>
        </p:txBody>
      </p:sp>
      <p:pic>
        <p:nvPicPr>
          <p:cNvPr id="24" name="Picture 23">
            <a:extLst>
              <a:ext uri="{FF2B5EF4-FFF2-40B4-BE49-F238E27FC236}">
                <a16:creationId xmlns:a16="http://schemas.microsoft.com/office/drawing/2014/main" id="{945EE7E1-ECD9-71E9-5776-3BE2F308F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03" y="3884903"/>
            <a:ext cx="1073586" cy="1073586"/>
          </a:xfrm>
          <a:prstGeom prst="rect">
            <a:avLst/>
          </a:prstGeom>
        </p:spPr>
      </p:pic>
      <p:pic>
        <p:nvPicPr>
          <p:cNvPr id="26" name="Picture 25">
            <a:extLst>
              <a:ext uri="{FF2B5EF4-FFF2-40B4-BE49-F238E27FC236}">
                <a16:creationId xmlns:a16="http://schemas.microsoft.com/office/drawing/2014/main" id="{8EE53FB7-1F7A-7B19-B0B2-C861CAAAF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372" y="1464425"/>
            <a:ext cx="1013701" cy="1013701"/>
          </a:xfrm>
          <a:prstGeom prst="rect">
            <a:avLst/>
          </a:prstGeom>
        </p:spPr>
      </p:pic>
      <p:pic>
        <p:nvPicPr>
          <p:cNvPr id="28" name="Picture 27">
            <a:extLst>
              <a:ext uri="{FF2B5EF4-FFF2-40B4-BE49-F238E27FC236}">
                <a16:creationId xmlns:a16="http://schemas.microsoft.com/office/drawing/2014/main" id="{15B239C2-FAD0-61CA-0122-1CB3CE9C9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49" y="1377876"/>
            <a:ext cx="1077410" cy="1077410"/>
          </a:xfrm>
          <a:prstGeom prst="rect">
            <a:avLst/>
          </a:prstGeom>
        </p:spPr>
      </p:pic>
      <p:pic>
        <p:nvPicPr>
          <p:cNvPr id="30" name="Picture 29">
            <a:extLst>
              <a:ext uri="{FF2B5EF4-FFF2-40B4-BE49-F238E27FC236}">
                <a16:creationId xmlns:a16="http://schemas.microsoft.com/office/drawing/2014/main" id="{A313F327-E149-9965-00FC-009EE4B47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1885" y="3975539"/>
            <a:ext cx="982950" cy="982950"/>
          </a:xfrm>
          <a:prstGeom prst="rect">
            <a:avLst/>
          </a:prstGeom>
        </p:spPr>
      </p:pic>
    </p:spTree>
    <p:extLst>
      <p:ext uri="{BB962C8B-B14F-4D97-AF65-F5344CB8AC3E}">
        <p14:creationId xmlns:p14="http://schemas.microsoft.com/office/powerpoint/2010/main" val="1291600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Effect transition="in" filter="fade">
                                      <p:cBhvr>
                                        <p:cTn id="13" dur="10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Effect transition="in" filter="fade">
                                      <p:cBhvr>
                                        <p:cTn id="18" dur="10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8"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1369</TotalTime>
  <Words>1463</Words>
  <Application>Microsoft Office PowerPoint</Application>
  <PresentationFormat>Widescreen</PresentationFormat>
  <Paragraphs>156</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DengXian</vt:lpstr>
      <vt:lpstr>等线 Light</vt:lpstr>
      <vt:lpstr>Arial</vt:lpstr>
      <vt:lpstr>Arial Rounded MT Bold</vt:lpstr>
      <vt:lpstr>Calibri</vt:lpstr>
      <vt:lpstr>Cambria Math</vt:lpstr>
      <vt:lpstr>Söhne</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MOHAMED AHMED SAAD</cp:lastModifiedBy>
  <cp:revision>47</cp:revision>
  <cp:lastPrinted>2024-02-09T20:22:39Z</cp:lastPrinted>
  <dcterms:created xsi:type="dcterms:W3CDTF">2019-05-23T07:10:44Z</dcterms:created>
  <dcterms:modified xsi:type="dcterms:W3CDTF">2024-02-09T20:27:31Z</dcterms:modified>
</cp:coreProperties>
</file>