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0" r:id="rId4"/>
    <p:sldId id="264" r:id="rId5"/>
    <p:sldId id="266" r:id="rId6"/>
    <p:sldId id="265" r:id="rId7"/>
    <p:sldId id="263" r:id="rId8"/>
    <p:sldId id="270" r:id="rId9"/>
    <p:sldId id="280" r:id="rId10"/>
    <p:sldId id="261" r:id="rId11"/>
    <p:sldId id="275" r:id="rId12"/>
    <p:sldId id="281" r:id="rId13"/>
    <p:sldId id="262" r:id="rId14"/>
    <p:sldId id="268" r:id="rId15"/>
    <p:sldId id="283" r:id="rId16"/>
    <p:sldId id="282" r:id="rId17"/>
    <p:sldId id="284" r:id="rId18"/>
    <p:sldId id="285" r:id="rId19"/>
    <p:sldId id="287" r:id="rId20"/>
    <p:sldId id="288" r:id="rId21"/>
    <p:sldId id="289" r:id="rId22"/>
    <p:sldId id="286" r:id="rId23"/>
    <p:sldId id="257"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8D2"/>
    <a:srgbClr val="1671C2"/>
    <a:srgbClr val="199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22CBF-43D6-46F5-B57B-60264FF51F10}" type="datetimeFigureOut">
              <a:rPr lang="zh-CN" altLang="en-US" smtClean="0"/>
              <a:t>2024/2/11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87BF4-016C-420C-9319-4A8131913F32}" type="slidenum">
              <a:rPr lang="zh-CN" altLang="en-US" smtClean="0"/>
              <a:t>‹#›</a:t>
            </a:fld>
            <a:endParaRPr lang="zh-CN" altLang="en-US"/>
          </a:p>
        </p:txBody>
      </p:sp>
    </p:spTree>
    <p:extLst>
      <p:ext uri="{BB962C8B-B14F-4D97-AF65-F5344CB8AC3E}">
        <p14:creationId xmlns:p14="http://schemas.microsoft.com/office/powerpoint/2010/main" val="245432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a:t>
            </a:fld>
            <a:endParaRPr lang="zh-CN" altLang="en-US"/>
          </a:p>
        </p:txBody>
      </p:sp>
    </p:spTree>
    <p:extLst>
      <p:ext uri="{BB962C8B-B14F-4D97-AF65-F5344CB8AC3E}">
        <p14:creationId xmlns:p14="http://schemas.microsoft.com/office/powerpoint/2010/main" val="320834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11</a:t>
            </a:fld>
            <a:endParaRPr lang="zh-CN" altLang="en-US"/>
          </a:p>
        </p:txBody>
      </p:sp>
    </p:spTree>
    <p:extLst>
      <p:ext uri="{BB962C8B-B14F-4D97-AF65-F5344CB8AC3E}">
        <p14:creationId xmlns:p14="http://schemas.microsoft.com/office/powerpoint/2010/main" val="53619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3107F-95AD-66ED-3EC9-E08D3F6E6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02C98F8-77A6-F9B2-755A-8A8C3DEB46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504260-281F-6A1A-A653-C7C97D798D2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36A67FB-690C-9B02-1ED4-F31D9E2BC0ED}"/>
              </a:ext>
            </a:extLst>
          </p:cNvPr>
          <p:cNvSpPr>
            <a:spLocks noGrp="1"/>
          </p:cNvSpPr>
          <p:nvPr>
            <p:ph type="sldNum" sz="quarter" idx="5"/>
          </p:nvPr>
        </p:nvSpPr>
        <p:spPr/>
        <p:txBody>
          <a:bodyPr/>
          <a:lstStyle/>
          <a:p>
            <a:fld id="{F5987BF4-016C-420C-9319-4A8131913F32}" type="slidenum">
              <a:rPr lang="zh-CN" altLang="en-US" smtClean="0"/>
              <a:t>13</a:t>
            </a:fld>
            <a:endParaRPr lang="zh-CN" altLang="en-US"/>
          </a:p>
        </p:txBody>
      </p:sp>
    </p:spTree>
    <p:extLst>
      <p:ext uri="{BB962C8B-B14F-4D97-AF65-F5344CB8AC3E}">
        <p14:creationId xmlns:p14="http://schemas.microsoft.com/office/powerpoint/2010/main" val="26943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14</a:t>
            </a:fld>
            <a:endParaRPr lang="zh-CN" altLang="en-US"/>
          </a:p>
        </p:txBody>
      </p:sp>
    </p:spTree>
    <p:extLst>
      <p:ext uri="{BB962C8B-B14F-4D97-AF65-F5344CB8AC3E}">
        <p14:creationId xmlns:p14="http://schemas.microsoft.com/office/powerpoint/2010/main" val="360950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23</a:t>
            </a:fld>
            <a:endParaRPr lang="zh-CN" altLang="en-US"/>
          </a:p>
        </p:txBody>
      </p:sp>
    </p:spTree>
    <p:extLst>
      <p:ext uri="{BB962C8B-B14F-4D97-AF65-F5344CB8AC3E}">
        <p14:creationId xmlns:p14="http://schemas.microsoft.com/office/powerpoint/2010/main" val="385187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a:t>
            </a:fld>
            <a:endParaRPr lang="zh-CN" altLang="en-US"/>
          </a:p>
        </p:txBody>
      </p:sp>
    </p:spTree>
    <p:extLst>
      <p:ext uri="{BB962C8B-B14F-4D97-AF65-F5344CB8AC3E}">
        <p14:creationId xmlns:p14="http://schemas.microsoft.com/office/powerpoint/2010/main" val="345437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3</a:t>
            </a:fld>
            <a:endParaRPr lang="zh-CN" altLang="en-US"/>
          </a:p>
        </p:txBody>
      </p:sp>
    </p:spTree>
    <p:extLst>
      <p:ext uri="{BB962C8B-B14F-4D97-AF65-F5344CB8AC3E}">
        <p14:creationId xmlns:p14="http://schemas.microsoft.com/office/powerpoint/2010/main" val="161182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4</a:t>
            </a:fld>
            <a:endParaRPr lang="zh-CN" altLang="en-US"/>
          </a:p>
        </p:txBody>
      </p:sp>
    </p:spTree>
    <p:extLst>
      <p:ext uri="{BB962C8B-B14F-4D97-AF65-F5344CB8AC3E}">
        <p14:creationId xmlns:p14="http://schemas.microsoft.com/office/powerpoint/2010/main" val="123152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987BF4-016C-420C-9319-4A8131913F32}" type="slidenum">
              <a:rPr lang="zh-CN" altLang="en-US" smtClean="0"/>
              <a:t>5</a:t>
            </a:fld>
            <a:endParaRPr lang="zh-CN" altLang="en-US"/>
          </a:p>
        </p:txBody>
      </p:sp>
    </p:spTree>
    <p:extLst>
      <p:ext uri="{BB962C8B-B14F-4D97-AF65-F5344CB8AC3E}">
        <p14:creationId xmlns:p14="http://schemas.microsoft.com/office/powerpoint/2010/main" val="195764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6</a:t>
            </a:fld>
            <a:endParaRPr lang="zh-CN" altLang="en-US"/>
          </a:p>
        </p:txBody>
      </p:sp>
    </p:spTree>
    <p:extLst>
      <p:ext uri="{BB962C8B-B14F-4D97-AF65-F5344CB8AC3E}">
        <p14:creationId xmlns:p14="http://schemas.microsoft.com/office/powerpoint/2010/main" val="226470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7</a:t>
            </a:fld>
            <a:endParaRPr lang="zh-CN" altLang="en-US"/>
          </a:p>
        </p:txBody>
      </p:sp>
    </p:spTree>
    <p:extLst>
      <p:ext uri="{BB962C8B-B14F-4D97-AF65-F5344CB8AC3E}">
        <p14:creationId xmlns:p14="http://schemas.microsoft.com/office/powerpoint/2010/main" val="399997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8</a:t>
            </a:fld>
            <a:endParaRPr lang="zh-CN" altLang="en-US"/>
          </a:p>
        </p:txBody>
      </p:sp>
    </p:spTree>
    <p:extLst>
      <p:ext uri="{BB962C8B-B14F-4D97-AF65-F5344CB8AC3E}">
        <p14:creationId xmlns:p14="http://schemas.microsoft.com/office/powerpoint/2010/main" val="384142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10</a:t>
            </a:fld>
            <a:endParaRPr lang="zh-CN" altLang="en-US"/>
          </a:p>
        </p:txBody>
      </p:sp>
    </p:spTree>
    <p:extLst>
      <p:ext uri="{BB962C8B-B14F-4D97-AF65-F5344CB8AC3E}">
        <p14:creationId xmlns:p14="http://schemas.microsoft.com/office/powerpoint/2010/main" val="342584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C0709F-33DD-4354-BA26-D2F6414AD2E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D318F77-9C78-4323-8106-937A50BEAEB8}"/>
              </a:ext>
            </a:extLst>
          </p:cNvPr>
          <p:cNvPicPr>
            <a:picLocks noChangeAspect="1"/>
          </p:cNvPicPr>
          <p:nvPr userDrawn="1"/>
        </p:nvPicPr>
        <p:blipFill rotWithShape="1">
          <a:blip r:embed="rId2"/>
          <a:srcRect l="763"/>
          <a:stretch/>
        </p:blipFill>
        <p:spPr>
          <a:xfrm flipH="1">
            <a:off x="0" y="86614"/>
            <a:ext cx="12191998" cy="6519460"/>
          </a:xfrm>
          <a:prstGeom prst="rect">
            <a:avLst/>
          </a:prstGeom>
        </p:spPr>
      </p:pic>
    </p:spTree>
    <p:extLst>
      <p:ext uri="{BB962C8B-B14F-4D97-AF65-F5344CB8AC3E}">
        <p14:creationId xmlns:p14="http://schemas.microsoft.com/office/powerpoint/2010/main" val="1470075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AD006-A774-4188-8BCA-2CE9FED646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E4B2CB-A603-4B17-9557-DBEBA808DF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EF585D-91AE-4468-AF04-D3FCFD8B9D7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41AD2F37-870A-4B38-8004-AEEFA34B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EBC83-5C8F-42A6-9F3E-5E1F8476765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049842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AFC400-2BCD-4E7E-8E51-16293B6EC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2E6145-E8CB-460B-BBF6-A6E90BEE27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AE425-D6DF-48C8-9EAC-1D5F18E7D1A5}"/>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6BC0F2D3-6E95-4C95-B0CD-AF4F46D8B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CA4BC-4B54-4BA5-ABD0-29D637A9474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819150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2F0E57-1467-4299-889C-5EC982F2864E}"/>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66587863-1294-4582-A311-192AF8467215}"/>
              </a:ext>
            </a:extLst>
          </p:cNvPr>
          <p:cNvPicPr>
            <a:picLocks noChangeAspect="1"/>
          </p:cNvPicPr>
          <p:nvPr userDrawn="1"/>
        </p:nvPicPr>
        <p:blipFill rotWithShape="1">
          <a:blip r:embed="rId2"/>
          <a:srcRect l="763"/>
          <a:stretch/>
        </p:blipFill>
        <p:spPr>
          <a:xfrm>
            <a:off x="-1" y="86614"/>
            <a:ext cx="12191999" cy="6519460"/>
          </a:xfrm>
          <a:prstGeom prst="rect">
            <a:avLst/>
          </a:prstGeom>
        </p:spPr>
      </p:pic>
    </p:spTree>
    <p:extLst>
      <p:ext uri="{BB962C8B-B14F-4D97-AF65-F5344CB8AC3E}">
        <p14:creationId xmlns:p14="http://schemas.microsoft.com/office/powerpoint/2010/main" val="1785384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1D46C2A-E7E7-4474-A5C6-84BDBEBF099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6D5453D-62E3-41B3-8AB9-27BB995608E5}"/>
              </a:ext>
            </a:extLst>
          </p:cNvPr>
          <p:cNvPicPr>
            <a:picLocks noChangeAspect="1"/>
          </p:cNvPicPr>
          <p:nvPr userDrawn="1"/>
        </p:nvPicPr>
        <p:blipFill>
          <a:blip r:embed="rId2"/>
          <a:stretch>
            <a:fillRect/>
          </a:stretch>
        </p:blipFill>
        <p:spPr>
          <a:xfrm>
            <a:off x="0" y="-272917"/>
            <a:ext cx="12192000" cy="7403833"/>
          </a:xfrm>
          <a:prstGeom prst="rect">
            <a:avLst/>
          </a:prstGeom>
        </p:spPr>
      </p:pic>
    </p:spTree>
    <p:extLst>
      <p:ext uri="{BB962C8B-B14F-4D97-AF65-F5344CB8AC3E}">
        <p14:creationId xmlns:p14="http://schemas.microsoft.com/office/powerpoint/2010/main" val="1879023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168BD-4714-4896-AE02-A7C2AF3348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46A7B-9962-411A-8546-075FD4F1DC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C6A980-F573-465B-B137-27F76D2B29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CED6F4-07C3-4CC4-BE8B-5B871AED527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7FDDCDBA-355C-44B7-A239-B02518E7C8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EF6E9-6347-4A71-B7A6-1FEB306CE76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13909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C6E57-7ED1-4F43-A7F1-97559296A8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D2F4F4-B3F6-46F2-9D3E-A848F9FB7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1C64BA-7008-4801-B50F-3840492C1B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D6199B-0EAF-4D81-8871-5E0DCE996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F83E4F-4549-4C36-BA39-704F904964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6D9190-3ED5-474C-98B2-8AD9E74AA92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8" name="页脚占位符 7">
            <a:extLst>
              <a:ext uri="{FF2B5EF4-FFF2-40B4-BE49-F238E27FC236}">
                <a16:creationId xmlns:a16="http://schemas.microsoft.com/office/drawing/2014/main" id="{9F49291C-EADE-44A7-9651-43C9A5F7EA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2EDF6F-A4A6-4438-9786-98248A64D51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251258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DF1DD-AEF0-4473-B939-47E388B975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915096-517F-477D-85B4-96CA0556BBA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4" name="页脚占位符 3">
            <a:extLst>
              <a:ext uri="{FF2B5EF4-FFF2-40B4-BE49-F238E27FC236}">
                <a16:creationId xmlns:a16="http://schemas.microsoft.com/office/drawing/2014/main" id="{E7F11479-198D-4485-8F65-69A67CDA57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FAE3C-A250-4427-B7DC-63D61C0AC788}"/>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821078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07BAE-40DB-440E-B128-56FB331E0D2A}"/>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3" name="页脚占位符 2">
            <a:extLst>
              <a:ext uri="{FF2B5EF4-FFF2-40B4-BE49-F238E27FC236}">
                <a16:creationId xmlns:a16="http://schemas.microsoft.com/office/drawing/2014/main" id="{24F77EDF-1963-4958-AE21-A84E52D0B3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D0DF19-2A2D-4F75-B27F-632870554F75}"/>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039840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3384-10F3-47BD-B607-1DD26CBE55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B6149C-25E2-47A0-9B5E-BEB417D6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00DDF7-06AC-416E-AD4B-1685EF883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EE3146-F837-47A5-B285-A1E2934E0B2A}"/>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2002AE1A-77EA-4213-9DE0-B9BA1541A9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99BDA4-8247-4F38-A6FE-81B961FB28D4}"/>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153132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BA58E-B99E-423C-85A9-D1A9A22EB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95DA59-32B9-405F-9F00-E4A57444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39C40-920B-49AF-B110-16AA0700C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5FC320-3923-47FB-8EBF-CF9DA67A0884}"/>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4124AAAD-3DCB-4217-AB0D-D75EBE260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30F67-6077-4B0E-AE2A-D130C3A0060E}"/>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313175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F2F934-3D33-434C-9D69-2AF605FA4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3ECCBF-5F50-4CDE-A0CF-3C5D88EC1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59EB5D-1373-4477-B65F-16A2F245F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42753B77-43D3-4C5E-8D2F-27CC091F7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E67DA2-14B6-4001-92EE-30D7545CA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000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B32D08B-9A21-4926-82A1-0F14E15D0E6C}"/>
              </a:ext>
            </a:extLst>
          </p:cNvPr>
          <p:cNvSpPr txBox="1"/>
          <p:nvPr/>
        </p:nvSpPr>
        <p:spPr>
          <a:xfrm>
            <a:off x="1877783" y="3175986"/>
            <a:ext cx="9485497" cy="830997"/>
          </a:xfrm>
          <a:prstGeom prst="rect">
            <a:avLst/>
          </a:prstGeom>
          <a:noFill/>
        </p:spPr>
        <p:txBody>
          <a:bodyPr wrap="square" rtlCol="0">
            <a:spAutoFit/>
          </a:bodyPr>
          <a:lstStyle/>
          <a:p>
            <a:pPr algn="ctr"/>
            <a:r>
              <a:rPr lang="en-US" altLang="zh-CN" sz="4800" b="1" dirty="0">
                <a:solidFill>
                  <a:srgbClr val="595959"/>
                </a:solidFill>
                <a:latin typeface="Yeseva One" panose="00000500000000000000" pitchFamily="2" charset="0"/>
                <a:ea typeface="字魂5号-无外润黑体" panose="00000500000000000000" pitchFamily="2" charset="-122"/>
              </a:rPr>
              <a:t>CampusPay System </a:t>
            </a:r>
            <a:endParaRPr lang="zh-CN" altLang="en-US" sz="4800" b="1" dirty="0">
              <a:solidFill>
                <a:srgbClr val="595959"/>
              </a:solidFill>
              <a:latin typeface="Yeseva One" panose="00000500000000000000" pitchFamily="2" charset="0"/>
              <a:ea typeface="字魂5号-无外润黑体" panose="00000500000000000000" pitchFamily="2" charset="-122"/>
            </a:endParaRPr>
          </a:p>
        </p:txBody>
      </p:sp>
      <p:sp>
        <p:nvSpPr>
          <p:cNvPr id="14" name="文本框 13">
            <a:extLst>
              <a:ext uri="{FF2B5EF4-FFF2-40B4-BE49-F238E27FC236}">
                <a16:creationId xmlns:a16="http://schemas.microsoft.com/office/drawing/2014/main" id="{F95D0478-6C7A-4CCB-BADA-A514D38E1BA7}"/>
              </a:ext>
            </a:extLst>
          </p:cNvPr>
          <p:cNvSpPr txBox="1"/>
          <p:nvPr/>
        </p:nvSpPr>
        <p:spPr>
          <a:xfrm>
            <a:off x="2711143" y="3988129"/>
            <a:ext cx="7818769" cy="338554"/>
          </a:xfrm>
          <a:prstGeom prst="rect">
            <a:avLst/>
          </a:prstGeom>
          <a:noFill/>
        </p:spPr>
        <p:txBody>
          <a:bodyPr wrap="square" rtlCol="0">
            <a:spAutoFit/>
          </a:bodyPr>
          <a:lstStyle/>
          <a:p>
            <a:pPr algn="ctr"/>
            <a:r>
              <a:rPr lang="en-US" altLang="zh-CN" sz="1600" dirty="0">
                <a:solidFill>
                  <a:srgbClr val="595959"/>
                </a:solidFill>
                <a:latin typeface="Yeseva One" panose="00000500000000000000" pitchFamily="2" charset="0"/>
                <a:ea typeface="字魂5号-无外润黑体" panose="00000500000000000000" pitchFamily="2" charset="-122"/>
              </a:rPr>
              <a:t>Graduation Project – 2024 </a:t>
            </a:r>
          </a:p>
        </p:txBody>
      </p:sp>
      <p:cxnSp>
        <p:nvCxnSpPr>
          <p:cNvPr id="15" name="直接连接符 14">
            <a:extLst>
              <a:ext uri="{FF2B5EF4-FFF2-40B4-BE49-F238E27FC236}">
                <a16:creationId xmlns:a16="http://schemas.microsoft.com/office/drawing/2014/main" id="{5777F091-F6E9-4CB6-8EEC-3AD0F1824C52}"/>
              </a:ext>
            </a:extLst>
          </p:cNvPr>
          <p:cNvCxnSpPr/>
          <p:nvPr/>
        </p:nvCxnSpPr>
        <p:spPr>
          <a:xfrm>
            <a:off x="6128461" y="4326683"/>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1C28F39-2FB9-4709-0631-0B180B80F3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5628811" y="1313349"/>
            <a:ext cx="2530209" cy="190232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6DF35620-2D53-6EFC-3EF3-13F58599BF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285" y="563218"/>
            <a:ext cx="1442720" cy="2037458"/>
          </a:xfrm>
          <a:prstGeom prst="rect">
            <a:avLst/>
          </a:prstGeom>
          <a:noFill/>
          <a:ln>
            <a:noFill/>
          </a:ln>
        </p:spPr>
      </p:pic>
      <p:pic>
        <p:nvPicPr>
          <p:cNvPr id="4" name="Picture 3">
            <a:extLst>
              <a:ext uri="{FF2B5EF4-FFF2-40B4-BE49-F238E27FC236}">
                <a16:creationId xmlns:a16="http://schemas.microsoft.com/office/drawing/2014/main" id="{D0D0498B-516E-5489-6823-9DCA790B4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9827" y="743766"/>
            <a:ext cx="1326906" cy="1856910"/>
          </a:xfrm>
          <a:prstGeom prst="rect">
            <a:avLst/>
          </a:prstGeom>
        </p:spPr>
      </p:pic>
    </p:spTree>
    <p:extLst>
      <p:ext uri="{BB962C8B-B14F-4D97-AF65-F5344CB8AC3E}">
        <p14:creationId xmlns:p14="http://schemas.microsoft.com/office/powerpoint/2010/main" val="54463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outVertical)">
                                      <p:cBhvr>
                                        <p:cTn id="11" dur="500"/>
                                        <p:tgtEl>
                                          <p:spTgt spid="14"/>
                                        </p:tgtEl>
                                      </p:cBhvr>
                                    </p:animEffect>
                                  </p:childTnLst>
                                </p:cTn>
                              </p:par>
                              <p:par>
                                <p:cTn id="12" presetID="16" presetClass="entr" presetSubtype="37"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par>
                                <p:cTn id="15" presetID="22" presetClass="entr" presetSubtype="4"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22E9CD77-E7DB-4297-BCBF-CC25B1946FA2}"/>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65B034C-93F7-4932-9748-3ACEC4CEAADF}"/>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E7C35F18-8987-4A22-9F65-AEB9839EF4C0}"/>
              </a:ext>
            </a:extLst>
          </p:cNvPr>
          <p:cNvGrpSpPr/>
          <p:nvPr/>
        </p:nvGrpSpPr>
        <p:grpSpPr>
          <a:xfrm>
            <a:off x="2070425" y="3012656"/>
            <a:ext cx="9985079" cy="1785104"/>
            <a:chOff x="2508242" y="2488758"/>
            <a:chExt cx="9985079" cy="1785104"/>
          </a:xfrm>
        </p:grpSpPr>
        <p:sp>
          <p:nvSpPr>
            <p:cNvPr id="35" name="文本框 34">
              <a:extLst>
                <a:ext uri="{FF2B5EF4-FFF2-40B4-BE49-F238E27FC236}">
                  <a16:creationId xmlns:a16="http://schemas.microsoft.com/office/drawing/2014/main" id="{BCF1FD45-B7DF-4DC9-9BC3-F90B79E4F31E}"/>
                </a:ext>
              </a:extLst>
            </p:cNvPr>
            <p:cNvSpPr txBox="1"/>
            <p:nvPr/>
          </p:nvSpPr>
          <p:spPr>
            <a:xfrm>
              <a:off x="4293896" y="2790179"/>
              <a:ext cx="8199425" cy="1261884"/>
            </a:xfrm>
            <a:prstGeom prst="rect">
              <a:avLst/>
            </a:prstGeom>
            <a:noFill/>
          </p:spPr>
          <p:txBody>
            <a:bodyPr wrap="square" rtlCol="0">
              <a:spAutoFit/>
            </a:bodyPr>
            <a:lstStyle/>
            <a:p>
              <a:r>
                <a:rPr lang="en-US" altLang="zh-CN" sz="3800" dirty="0">
                  <a:latin typeface="Yeseva One" panose="00000500000000000000" pitchFamily="2" charset="0"/>
                  <a:ea typeface="Yu Gothic" panose="020B0400000000000000" pitchFamily="34" charset="-128"/>
                </a:rPr>
                <a:t>Technologies &amp; the difference between CampusPay and any other System ? </a:t>
              </a:r>
              <a:endParaRPr lang="zh-CN" altLang="en-US" sz="3800" dirty="0">
                <a:latin typeface="Yeseva One" panose="00000500000000000000" pitchFamily="2" charset="0"/>
                <a:ea typeface="Yu Gothic" panose="020B0400000000000000" pitchFamily="34" charset="-128"/>
              </a:endParaRPr>
            </a:p>
          </p:txBody>
        </p:sp>
        <p:sp>
          <p:nvSpPr>
            <p:cNvPr id="36" name="文本框 35">
              <a:extLst>
                <a:ext uri="{FF2B5EF4-FFF2-40B4-BE49-F238E27FC236}">
                  <a16:creationId xmlns:a16="http://schemas.microsoft.com/office/drawing/2014/main" id="{03815746-AC31-48B3-8D23-B107A8D0886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03.</a:t>
              </a:r>
              <a:endParaRPr lang="zh-CN" altLang="en-US" sz="11000" dirty="0">
                <a:latin typeface="Yeseva One" panose="00000500000000000000" pitchFamily="2" charset="0"/>
                <a:ea typeface="字魂5号-无外润黑体" panose="00000500000000000000" pitchFamily="2" charset="-122"/>
              </a:endParaRPr>
            </a:p>
          </p:txBody>
        </p:sp>
      </p:grpSp>
      <p:sp>
        <p:nvSpPr>
          <p:cNvPr id="37" name="Freeform 14">
            <a:extLst>
              <a:ext uri="{FF2B5EF4-FFF2-40B4-BE49-F238E27FC236}">
                <a16:creationId xmlns:a16="http://schemas.microsoft.com/office/drawing/2014/main" id="{6AF5F6AF-5BBC-4206-8233-071A55246DE4}"/>
              </a:ext>
            </a:extLst>
          </p:cNvPr>
          <p:cNvSpPr/>
          <p:nvPr/>
        </p:nvSpPr>
        <p:spPr>
          <a:xfrm>
            <a:off x="5566970" y="1917892"/>
            <a:ext cx="1108861" cy="1039289"/>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860636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1500"/>
                                        <p:tgtEl>
                                          <p:spTgt spid="33"/>
                                        </p:tgtEl>
                                      </p:cBhvr>
                                    </p:animEffect>
                                  </p:childTnLst>
                                </p:cTn>
                              </p:par>
                              <p:par>
                                <p:cTn id="18" presetID="16" presetClass="entr" presetSubtype="37"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1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0" y="519725"/>
            <a:ext cx="5357459" cy="369332"/>
            <a:chOff x="567034" y="550952"/>
            <a:chExt cx="4837450"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0952"/>
              <a:ext cx="4475136" cy="369332"/>
            </a:xfrm>
            <a:prstGeom prst="rect">
              <a:avLst/>
            </a:prstGeom>
            <a:noFill/>
          </p:spPr>
          <p:txBody>
            <a:bodyPr wrap="square" rtlCol="0">
              <a:spAutoFit/>
            </a:bodyPr>
            <a:lstStyle/>
            <a:p>
              <a:pPr marL="0" marR="0" algn="ctr">
                <a:spcBef>
                  <a:spcPts val="0"/>
                </a:spcBef>
                <a:spcAft>
                  <a:spcPts val="1000"/>
                </a:spcAft>
              </a:pPr>
              <a:r>
                <a:rPr lang="en-US" sz="1800" b="1" i="0" dirty="0">
                  <a:solidFill>
                    <a:srgbClr val="44546A"/>
                  </a:solidFill>
                  <a:effectLst/>
                  <a:latin typeface="Cambria Math" panose="02040503050406030204" pitchFamily="18" charset="0"/>
                  <a:ea typeface="Times New Roman" panose="02020603050405020304" pitchFamily="18" charset="0"/>
                  <a:cs typeface="Arial" panose="020B0604020202020204" pitchFamily="34" charset="0"/>
                </a:rPr>
                <a:t>The technologies used to develop CampusPay</a:t>
              </a:r>
              <a:endParaRPr lang="en-US" sz="1800"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矩形: 圆角 6">
            <a:extLst>
              <a:ext uri="{FF2B5EF4-FFF2-40B4-BE49-F238E27FC236}">
                <a16:creationId xmlns:a16="http://schemas.microsoft.com/office/drawing/2014/main" id="{9BE59518-80D9-4EC1-86E1-39CE1915ED12}"/>
              </a:ext>
            </a:extLst>
          </p:cNvPr>
          <p:cNvSpPr/>
          <p:nvPr/>
        </p:nvSpPr>
        <p:spPr>
          <a:xfrm>
            <a:off x="5926649" y="3602025"/>
            <a:ext cx="3822041" cy="237024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8" name="矩形: 圆角 7">
            <a:extLst>
              <a:ext uri="{FF2B5EF4-FFF2-40B4-BE49-F238E27FC236}">
                <a16:creationId xmlns:a16="http://schemas.microsoft.com/office/drawing/2014/main" id="{7844E466-5C07-4C60-ACB1-CE9D9F55416F}"/>
              </a:ext>
            </a:extLst>
          </p:cNvPr>
          <p:cNvSpPr/>
          <p:nvPr/>
        </p:nvSpPr>
        <p:spPr>
          <a:xfrm>
            <a:off x="8061864" y="1295588"/>
            <a:ext cx="3969366"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0" name="矩形: 圆角 9">
            <a:extLst>
              <a:ext uri="{FF2B5EF4-FFF2-40B4-BE49-F238E27FC236}">
                <a16:creationId xmlns:a16="http://schemas.microsoft.com/office/drawing/2014/main" id="{556326A6-1908-48AE-81A1-E8CFAAAA0DDD}"/>
              </a:ext>
            </a:extLst>
          </p:cNvPr>
          <p:cNvSpPr/>
          <p:nvPr/>
        </p:nvSpPr>
        <p:spPr>
          <a:xfrm>
            <a:off x="363514" y="1341872"/>
            <a:ext cx="3858333" cy="2133410"/>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1" name="矩形: 圆角 10">
            <a:extLst>
              <a:ext uri="{FF2B5EF4-FFF2-40B4-BE49-F238E27FC236}">
                <a16:creationId xmlns:a16="http://schemas.microsoft.com/office/drawing/2014/main" id="{1945CE2E-F1F3-420D-B074-4B523E2312A2}"/>
              </a:ext>
            </a:extLst>
          </p:cNvPr>
          <p:cNvSpPr/>
          <p:nvPr/>
        </p:nvSpPr>
        <p:spPr>
          <a:xfrm>
            <a:off x="1589650" y="3602025"/>
            <a:ext cx="4165576" cy="2418507"/>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2" name="矩形: 圆角 11">
            <a:extLst>
              <a:ext uri="{FF2B5EF4-FFF2-40B4-BE49-F238E27FC236}">
                <a16:creationId xmlns:a16="http://schemas.microsoft.com/office/drawing/2014/main" id="{D5C69017-FFD1-4958-980F-E50A20AF29C8}"/>
              </a:ext>
            </a:extLst>
          </p:cNvPr>
          <p:cNvSpPr/>
          <p:nvPr/>
        </p:nvSpPr>
        <p:spPr>
          <a:xfrm>
            <a:off x="468291" y="1480701"/>
            <a:ext cx="803978" cy="712309"/>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15" name="文本框 14">
            <a:extLst>
              <a:ext uri="{FF2B5EF4-FFF2-40B4-BE49-F238E27FC236}">
                <a16:creationId xmlns:a16="http://schemas.microsoft.com/office/drawing/2014/main" id="{FDF5D84F-5132-401E-ABA5-45EA0E2F15F4}"/>
              </a:ext>
            </a:extLst>
          </p:cNvPr>
          <p:cNvSpPr txBox="1"/>
          <p:nvPr/>
        </p:nvSpPr>
        <p:spPr>
          <a:xfrm>
            <a:off x="1318325" y="1591343"/>
            <a:ext cx="1948707" cy="464871"/>
          </a:xfrm>
          <a:prstGeom prst="rect">
            <a:avLst/>
          </a:prstGeom>
          <a:noFill/>
        </p:spPr>
        <p:txBody>
          <a:bodyPr wrap="square" rtlCol="0">
            <a:spAutoFit/>
            <a:scene3d>
              <a:camera prst="orthographicFront"/>
              <a:lightRig rig="threePt" dir="t"/>
            </a:scene3d>
            <a:sp3d contourW="12700"/>
          </a:bodyPr>
          <a:lstStyle/>
          <a:p>
            <a:pPr algn="r">
              <a:lnSpc>
                <a:spcPct val="150000"/>
              </a:lnSpc>
            </a:pPr>
            <a:r>
              <a:rPr lang="en-US" altLang="zh-CN" b="1" dirty="0">
                <a:latin typeface="Yeseva One" panose="00000500000000000000" pitchFamily="2" charset="0"/>
                <a:ea typeface="字魂5号-无外润黑体" panose="00000500000000000000" pitchFamily="2" charset="-122"/>
              </a:rPr>
              <a:t>UI&amp;UX and Flutter</a:t>
            </a:r>
            <a:endParaRPr lang="zh-CN" altLang="en-US" b="1" dirty="0">
              <a:latin typeface="Yeseva One" panose="00000500000000000000" pitchFamily="2" charset="0"/>
              <a:ea typeface="字魂5号-无外润黑体" panose="00000500000000000000" pitchFamily="2" charset="-122"/>
            </a:endParaRPr>
          </a:p>
        </p:txBody>
      </p:sp>
      <p:sp>
        <p:nvSpPr>
          <p:cNvPr id="16" name="矩形: 圆角 15">
            <a:extLst>
              <a:ext uri="{FF2B5EF4-FFF2-40B4-BE49-F238E27FC236}">
                <a16:creationId xmlns:a16="http://schemas.microsoft.com/office/drawing/2014/main" id="{D72717F0-69E9-4345-AA59-AEF612308FC2}"/>
              </a:ext>
            </a:extLst>
          </p:cNvPr>
          <p:cNvSpPr/>
          <p:nvPr/>
        </p:nvSpPr>
        <p:spPr>
          <a:xfrm>
            <a:off x="4355181" y="1295588"/>
            <a:ext cx="3573349"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圆角 16">
            <a:extLst>
              <a:ext uri="{FF2B5EF4-FFF2-40B4-BE49-F238E27FC236}">
                <a16:creationId xmlns:a16="http://schemas.microsoft.com/office/drawing/2014/main" id="{4A2F57B7-655B-4AA4-A9C2-41C2457E1F06}"/>
              </a:ext>
            </a:extLst>
          </p:cNvPr>
          <p:cNvSpPr/>
          <p:nvPr/>
        </p:nvSpPr>
        <p:spPr>
          <a:xfrm>
            <a:off x="4427770" y="1434523"/>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20" name="文本框 19">
            <a:extLst>
              <a:ext uri="{FF2B5EF4-FFF2-40B4-BE49-F238E27FC236}">
                <a16:creationId xmlns:a16="http://schemas.microsoft.com/office/drawing/2014/main" id="{7B55B5EA-DD8E-4109-A530-6C7C59C07153}"/>
              </a:ext>
            </a:extLst>
          </p:cNvPr>
          <p:cNvSpPr txBox="1"/>
          <p:nvPr/>
        </p:nvSpPr>
        <p:spPr>
          <a:xfrm>
            <a:off x="5211919" y="1630521"/>
            <a:ext cx="2201200"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Dotnet software</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1" name="矩形: 圆角 20">
            <a:extLst>
              <a:ext uri="{FF2B5EF4-FFF2-40B4-BE49-F238E27FC236}">
                <a16:creationId xmlns:a16="http://schemas.microsoft.com/office/drawing/2014/main" id="{55F9C8BC-D6EB-4C59-BF8C-69B1104F24C0}"/>
              </a:ext>
            </a:extLst>
          </p:cNvPr>
          <p:cNvSpPr/>
          <p:nvPr/>
        </p:nvSpPr>
        <p:spPr>
          <a:xfrm>
            <a:off x="8133051" y="1408054"/>
            <a:ext cx="695153"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4" name="文本框 23">
            <a:extLst>
              <a:ext uri="{FF2B5EF4-FFF2-40B4-BE49-F238E27FC236}">
                <a16:creationId xmlns:a16="http://schemas.microsoft.com/office/drawing/2014/main" id="{5683D7C7-106A-45C4-A832-A186C450BABB}"/>
              </a:ext>
            </a:extLst>
          </p:cNvPr>
          <p:cNvSpPr txBox="1"/>
          <p:nvPr/>
        </p:nvSpPr>
        <p:spPr>
          <a:xfrm>
            <a:off x="9028947" y="1603496"/>
            <a:ext cx="1871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Data Analysis</a:t>
            </a:r>
            <a:endParaRPr lang="zh-CN" altLang="en-US" sz="16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矩形: 圆角 24">
            <a:extLst>
              <a:ext uri="{FF2B5EF4-FFF2-40B4-BE49-F238E27FC236}">
                <a16:creationId xmlns:a16="http://schemas.microsoft.com/office/drawing/2014/main" id="{959FCDE2-CF05-49DE-90B0-FF55476D3CCF}"/>
              </a:ext>
            </a:extLst>
          </p:cNvPr>
          <p:cNvSpPr/>
          <p:nvPr/>
        </p:nvSpPr>
        <p:spPr>
          <a:xfrm>
            <a:off x="1683336" y="3736227"/>
            <a:ext cx="723752"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8" name="文本框 27">
            <a:extLst>
              <a:ext uri="{FF2B5EF4-FFF2-40B4-BE49-F238E27FC236}">
                <a16:creationId xmlns:a16="http://schemas.microsoft.com/office/drawing/2014/main" id="{9B8A0347-1F16-4219-9D14-9E5C6A16052A}"/>
              </a:ext>
            </a:extLst>
          </p:cNvPr>
          <p:cNvSpPr txBox="1"/>
          <p:nvPr/>
        </p:nvSpPr>
        <p:spPr>
          <a:xfrm>
            <a:off x="2578355" y="3953335"/>
            <a:ext cx="1948707"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Machine Learning</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9" name="矩形: 圆角 28">
            <a:extLst>
              <a:ext uri="{FF2B5EF4-FFF2-40B4-BE49-F238E27FC236}">
                <a16:creationId xmlns:a16="http://schemas.microsoft.com/office/drawing/2014/main" id="{102D8D12-ACED-4BC4-AE54-761A38A98849}"/>
              </a:ext>
            </a:extLst>
          </p:cNvPr>
          <p:cNvSpPr/>
          <p:nvPr/>
        </p:nvSpPr>
        <p:spPr>
          <a:xfrm>
            <a:off x="6022921" y="3749045"/>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32" name="文本框 31">
            <a:extLst>
              <a:ext uri="{FF2B5EF4-FFF2-40B4-BE49-F238E27FC236}">
                <a16:creationId xmlns:a16="http://schemas.microsoft.com/office/drawing/2014/main" id="{BC464039-C6FA-4660-BB0D-79FC0C2D89CB}"/>
              </a:ext>
            </a:extLst>
          </p:cNvPr>
          <p:cNvSpPr txBox="1"/>
          <p:nvPr/>
        </p:nvSpPr>
        <p:spPr>
          <a:xfrm>
            <a:off x="6932595" y="3968724"/>
            <a:ext cx="1948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 SQL server software</a:t>
            </a:r>
            <a:endParaRPr lang="zh-CN" altLang="en-US" sz="16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4" name="Picture 43">
            <a:extLst>
              <a:ext uri="{FF2B5EF4-FFF2-40B4-BE49-F238E27FC236}">
                <a16:creationId xmlns:a16="http://schemas.microsoft.com/office/drawing/2014/main" id="{254BE436-F908-C01D-45BB-F530DB99EC3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583184" y="1570060"/>
            <a:ext cx="545432" cy="545432"/>
          </a:xfrm>
          <a:prstGeom prst="rect">
            <a:avLst/>
          </a:prstGeom>
        </p:spPr>
      </p:pic>
      <p:sp>
        <p:nvSpPr>
          <p:cNvPr id="45" name="矩形 13">
            <a:extLst>
              <a:ext uri="{FF2B5EF4-FFF2-40B4-BE49-F238E27FC236}">
                <a16:creationId xmlns:a16="http://schemas.microsoft.com/office/drawing/2014/main" id="{0E1D9072-3403-492B-9FA4-F09322931176}"/>
              </a:ext>
            </a:extLst>
          </p:cNvPr>
          <p:cNvSpPr/>
          <p:nvPr/>
        </p:nvSpPr>
        <p:spPr bwMode="auto">
          <a:xfrm>
            <a:off x="620747" y="2166856"/>
            <a:ext cx="334386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UI &amp; UX techniques </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are utilized in the design system using the Figma platform, while </a:t>
            </a: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Flutter</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the technology used to convert the system into an application through coding.</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9" name="Picture 48">
            <a:extLst>
              <a:ext uri="{FF2B5EF4-FFF2-40B4-BE49-F238E27FC236}">
                <a16:creationId xmlns:a16="http://schemas.microsoft.com/office/drawing/2014/main" id="{DF873559-BB71-5903-79CA-4F09F88F10C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97599" y="1498577"/>
            <a:ext cx="547311" cy="547311"/>
          </a:xfrm>
          <a:prstGeom prst="rect">
            <a:avLst/>
          </a:prstGeom>
        </p:spPr>
      </p:pic>
      <p:sp>
        <p:nvSpPr>
          <p:cNvPr id="50" name="矩形 18">
            <a:extLst>
              <a:ext uri="{FF2B5EF4-FFF2-40B4-BE49-F238E27FC236}">
                <a16:creationId xmlns:a16="http://schemas.microsoft.com/office/drawing/2014/main" id="{C747478D-5A6C-4237-BB3B-7CDFD559BBB8}"/>
              </a:ext>
            </a:extLst>
          </p:cNvPr>
          <p:cNvSpPr/>
          <p:nvPr/>
        </p:nvSpPr>
        <p:spPr bwMode="auto">
          <a:xfrm>
            <a:off x="4503346" y="2115492"/>
            <a:ext cx="3338592" cy="960263"/>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altLang="zh-CN" sz="1300" b="1" dirty="0">
                <a:solidFill>
                  <a:srgbClr val="000000"/>
                </a:solidFill>
                <a:latin typeface="Cambria Math" panose="02040503050406030204" pitchFamily="18" charset="0"/>
                <a:ea typeface="字魂5号-无外润黑体" panose="00000500000000000000" pitchFamily="2" charset="-122"/>
                <a:cs typeface="Arial" panose="020B0604020202020204" pitchFamily="34" charset="0"/>
              </a:rPr>
              <a:t>Dotnet</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software platform that provides a set of tools and libraries for building &amp; running applications on Windows</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3" name="Picture 52">
            <a:extLst>
              <a:ext uri="{FF2B5EF4-FFF2-40B4-BE49-F238E27FC236}">
                <a16:creationId xmlns:a16="http://schemas.microsoft.com/office/drawing/2014/main" id="{03327484-D66A-AC7C-C23D-14B243DE387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188514" y="1457416"/>
            <a:ext cx="561168" cy="561168"/>
          </a:xfrm>
          <a:prstGeom prst="rect">
            <a:avLst/>
          </a:prstGeom>
        </p:spPr>
      </p:pic>
      <p:sp>
        <p:nvSpPr>
          <p:cNvPr id="54" name="矩形 18">
            <a:extLst>
              <a:ext uri="{FF2B5EF4-FFF2-40B4-BE49-F238E27FC236}">
                <a16:creationId xmlns:a16="http://schemas.microsoft.com/office/drawing/2014/main" id="{3E985FA0-DFAF-AAFC-AFB0-69857F3FF418}"/>
              </a:ext>
            </a:extLst>
          </p:cNvPr>
          <p:cNvSpPr/>
          <p:nvPr/>
        </p:nvSpPr>
        <p:spPr bwMode="auto">
          <a:xfrm>
            <a:off x="8117380" y="2045888"/>
            <a:ext cx="3858333" cy="1351588"/>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400" b="0" i="0" dirty="0">
                <a:solidFill>
                  <a:srgbClr val="0D0D0D"/>
                </a:solidFill>
                <a:effectLst/>
                <a:latin typeface="Söhne"/>
              </a:rPr>
              <a:t>Data analysis involves examining data to find insights and patterns, using techniques like python , excel , power bi to  cleansing and interpretation to make informed decisions based on evidence.</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5" name="矩形 18">
            <a:extLst>
              <a:ext uri="{FF2B5EF4-FFF2-40B4-BE49-F238E27FC236}">
                <a16:creationId xmlns:a16="http://schemas.microsoft.com/office/drawing/2014/main" id="{E514F39C-9870-3FB0-1342-E733E74AE1B4}"/>
              </a:ext>
            </a:extLst>
          </p:cNvPr>
          <p:cNvSpPr/>
          <p:nvPr/>
        </p:nvSpPr>
        <p:spPr bwMode="auto">
          <a:xfrm>
            <a:off x="6032355" y="4520230"/>
            <a:ext cx="345303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effectLst/>
                <a:latin typeface="Cambria Math" panose="02040503050406030204" pitchFamily="18" charset="0"/>
                <a:ea typeface="Times New Roman" panose="02020603050405020304" pitchFamily="18" charset="0"/>
                <a:cs typeface="Arial" panose="020B0604020202020204" pitchFamily="34" charset="0"/>
              </a:rPr>
              <a:t>(RDBMS) that supports a wide variety of transaction processing, business intelligence, and analytics applications in corporate IT environments</a:t>
            </a:r>
            <a:r>
              <a:rPr lang="en-US" altLang="zh-CN" sz="1300" b="1" dirty="0">
                <a:solidFill>
                  <a:schemeClr val="tx1">
                    <a:lumMod val="75000"/>
                    <a:lumOff val="25000"/>
                  </a:schemeClr>
                </a:solidFill>
                <a:latin typeface="Yeseva One" panose="00000500000000000000" pitchFamily="2" charset="0"/>
                <a:ea typeface="字魂5号-无外润黑体" panose="00000500000000000000" pitchFamily="2" charset="-122"/>
              </a:rPr>
              <a:t>.</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6" name="矩形 18">
            <a:extLst>
              <a:ext uri="{FF2B5EF4-FFF2-40B4-BE49-F238E27FC236}">
                <a16:creationId xmlns:a16="http://schemas.microsoft.com/office/drawing/2014/main" id="{A7CF5895-DEC0-38C8-9D4D-F324A9FA82DD}"/>
              </a:ext>
            </a:extLst>
          </p:cNvPr>
          <p:cNvSpPr/>
          <p:nvPr/>
        </p:nvSpPr>
        <p:spPr bwMode="auto">
          <a:xfrm>
            <a:off x="1667818" y="4511988"/>
            <a:ext cx="4042697" cy="1261627"/>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solidFill>
                  <a:srgbClr val="0D0D0D"/>
                </a:solidFill>
                <a:latin typeface="Söhne"/>
              </a:rPr>
              <a:t>ML </a:t>
            </a:r>
            <a:r>
              <a:rPr lang="en-US" sz="1300" b="0" i="0" dirty="0">
                <a:solidFill>
                  <a:srgbClr val="0D0D0D"/>
                </a:solidFill>
                <a:effectLst/>
                <a:latin typeface="Söhne"/>
              </a:rPr>
              <a:t>is a subset of artificial intelligence that focuses on developing algorithms and models that enable computers to learn from and make predictions or decisions based on data without explicit programming</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9" name="Picture 58">
            <a:extLst>
              <a:ext uri="{FF2B5EF4-FFF2-40B4-BE49-F238E27FC236}">
                <a16:creationId xmlns:a16="http://schemas.microsoft.com/office/drawing/2014/main" id="{2606CBF7-0CD8-B632-5AF3-A3267B38EB9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699984" y="3771761"/>
            <a:ext cx="692447" cy="692447"/>
          </a:xfrm>
          <a:prstGeom prst="rect">
            <a:avLst/>
          </a:prstGeom>
        </p:spPr>
      </p:pic>
      <p:pic>
        <p:nvPicPr>
          <p:cNvPr id="61" name="Picture 60">
            <a:extLst>
              <a:ext uri="{FF2B5EF4-FFF2-40B4-BE49-F238E27FC236}">
                <a16:creationId xmlns:a16="http://schemas.microsoft.com/office/drawing/2014/main" id="{6F6E22E8-51F2-B64A-886E-83ADA5A1C2F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114179" y="3827190"/>
            <a:ext cx="593870" cy="593870"/>
          </a:xfrm>
          <a:prstGeom prst="rect">
            <a:avLst/>
          </a:prstGeom>
        </p:spPr>
      </p:pic>
    </p:spTree>
    <p:extLst>
      <p:ext uri="{BB962C8B-B14F-4D97-AF65-F5344CB8AC3E}">
        <p14:creationId xmlns:p14="http://schemas.microsoft.com/office/powerpoint/2010/main" val="11715777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par>
                                <p:cTn id="44" presetID="22" presetClass="entr" presetSubtype="4"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down)">
                                      <p:cBhvr>
                                        <p:cTn id="55" dur="500"/>
                                        <p:tgtEl>
                                          <p:spTgt spid="5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00"/>
                                        <p:tgtEl>
                                          <p:spTgt spid="32"/>
                                        </p:tgtEl>
                                      </p:cBhvr>
                                    </p:animEffect>
                                  </p:childTnLst>
                                </p:cTn>
                              </p:par>
                              <p:par>
                                <p:cTn id="68" presetID="22" presetClass="entr" presetSubtype="4"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wipe(down)">
                                      <p:cBhvr>
                                        <p:cTn id="76" dur="500"/>
                                        <p:tgtEl>
                                          <p:spTgt spid="56"/>
                                        </p:tgtEl>
                                      </p:cBhvr>
                                    </p:animEffect>
                                  </p:childTnLst>
                                </p:cTn>
                              </p:par>
                              <p:par>
                                <p:cTn id="77" presetID="22" presetClass="entr" presetSubtype="4"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down)">
                                      <p:cBhvr>
                                        <p:cTn id="79" dur="500"/>
                                        <p:tgtEl>
                                          <p:spTgt spid="59"/>
                                        </p:tgtEl>
                                      </p:cBhvr>
                                    </p:animEffect>
                                  </p:childTnLst>
                                </p:cTn>
                              </p:par>
                              <p:par>
                                <p:cTn id="80" presetID="22" presetClass="entr" presetSubtype="4"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down)">
                                      <p:cBhvr>
                                        <p:cTn id="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5" grpId="0"/>
      <p:bldP spid="16" grpId="0" animBg="1"/>
      <p:bldP spid="17" grpId="0" animBg="1"/>
      <p:bldP spid="20" grpId="0"/>
      <p:bldP spid="21" grpId="0" animBg="1"/>
      <p:bldP spid="24" grpId="0"/>
      <p:bldP spid="25" grpId="0" animBg="1"/>
      <p:bldP spid="28" grpId="0"/>
      <p:bldP spid="29" grpId="0" animBg="1"/>
      <p:bldP spid="32" grpId="0"/>
      <p:bldP spid="45" grpId="0"/>
      <p:bldP spid="50"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B523F6-42EB-9702-7959-B323198CF980}"/>
              </a:ext>
            </a:extLst>
          </p:cNvPr>
          <p:cNvGrpSpPr/>
          <p:nvPr/>
        </p:nvGrpSpPr>
        <p:grpSpPr>
          <a:xfrm>
            <a:off x="3786540" y="489165"/>
            <a:ext cx="6042044" cy="396823"/>
            <a:chOff x="567034" y="520392"/>
            <a:chExt cx="5455588" cy="396823"/>
          </a:xfrm>
        </p:grpSpPr>
        <p:sp>
          <p:nvSpPr>
            <p:cNvPr id="3" name="文本框 2">
              <a:extLst>
                <a:ext uri="{FF2B5EF4-FFF2-40B4-BE49-F238E27FC236}">
                  <a16:creationId xmlns:a16="http://schemas.microsoft.com/office/drawing/2014/main" id="{2D091A59-62D9-6BAE-5D69-91241BBB55E3}"/>
                </a:ext>
              </a:extLst>
            </p:cNvPr>
            <p:cNvSpPr txBox="1"/>
            <p:nvPr/>
          </p:nvSpPr>
          <p:spPr>
            <a:xfrm>
              <a:off x="798051" y="520392"/>
              <a:ext cx="5224571" cy="369332"/>
            </a:xfrm>
            <a:prstGeom prst="rect">
              <a:avLst/>
            </a:prstGeom>
            <a:noFill/>
          </p:spPr>
          <p:txBody>
            <a:bodyPr wrap="square" rtlCol="0">
              <a:spAutoFit/>
            </a:bodyPr>
            <a:lstStyle/>
            <a:p>
              <a:pPr marL="0" marR="0" algn="ctr">
                <a:spcBef>
                  <a:spcPts val="0"/>
                </a:spcBef>
                <a:spcAft>
                  <a:spcPts val="1000"/>
                </a:spcAft>
              </a:pPr>
              <a:r>
                <a:rPr lang="en-US" altLang="zh-CN" b="1" dirty="0">
                  <a:latin typeface="Yeseva One" panose="00000500000000000000" pitchFamily="2" charset="0"/>
                  <a:ea typeface="Yu Gothic" panose="020B0400000000000000" pitchFamily="34" charset="-128"/>
                </a:rPr>
                <a:t>the difference between CampusPay &amp; any other System</a:t>
              </a:r>
              <a:endParaRPr lang="en-US" b="1"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B1E284E2-C97D-A541-1B94-366E0FF77CD1}"/>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685DD3D7-9ED7-111C-46E7-01A0E7934CA5}"/>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1849A39D-2661-1DFB-E357-FE8C1D51C8D8}"/>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Rectangle 4">
            <a:extLst>
              <a:ext uri="{FF2B5EF4-FFF2-40B4-BE49-F238E27FC236}">
                <a16:creationId xmlns:a16="http://schemas.microsoft.com/office/drawing/2014/main" id="{DF702DA0-FF04-C7D9-6896-9168581446D2}"/>
              </a:ext>
            </a:extLst>
          </p:cNvPr>
          <p:cNvSpPr/>
          <p:nvPr/>
        </p:nvSpPr>
        <p:spPr>
          <a:xfrm rot="16200000">
            <a:off x="652607" y="891005"/>
            <a:ext cx="5015871" cy="5870919"/>
          </a:xfrm>
          <a:prstGeom prst="round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8" name="Rectangle 34">
            <a:extLst>
              <a:ext uri="{FF2B5EF4-FFF2-40B4-BE49-F238E27FC236}">
                <a16:creationId xmlns:a16="http://schemas.microsoft.com/office/drawing/2014/main" id="{ABBC1973-4B44-F858-F462-ED9D2836B24F}"/>
              </a:ext>
            </a:extLst>
          </p:cNvPr>
          <p:cNvSpPr/>
          <p:nvPr/>
        </p:nvSpPr>
        <p:spPr>
          <a:xfrm rot="16200000">
            <a:off x="6537687" y="905131"/>
            <a:ext cx="5015859" cy="5842603"/>
          </a:xfrm>
          <a:prstGeom prst="round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Rounded Corners 8">
            <a:extLst>
              <a:ext uri="{FF2B5EF4-FFF2-40B4-BE49-F238E27FC236}">
                <a16:creationId xmlns:a16="http://schemas.microsoft.com/office/drawing/2014/main" id="{76702CC3-3234-AC56-14AA-D65B9530F89F}"/>
              </a:ext>
            </a:extLst>
          </p:cNvPr>
          <p:cNvSpPr/>
          <p:nvPr/>
        </p:nvSpPr>
        <p:spPr>
          <a:xfrm>
            <a:off x="225080" y="1969477"/>
            <a:ext cx="5870920" cy="4364911"/>
          </a:xfrm>
          <a:prstGeom prst="round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74E98D06-B0CF-C35A-4B4B-77B0B3967421}"/>
              </a:ext>
            </a:extLst>
          </p:cNvPr>
          <p:cNvSpPr/>
          <p:nvPr/>
        </p:nvSpPr>
        <p:spPr>
          <a:xfrm>
            <a:off x="6114863" y="1969455"/>
            <a:ext cx="5852055" cy="4364911"/>
          </a:xfrm>
          <a:prstGeom prst="round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TextBox 10">
            <a:extLst>
              <a:ext uri="{FF2B5EF4-FFF2-40B4-BE49-F238E27FC236}">
                <a16:creationId xmlns:a16="http://schemas.microsoft.com/office/drawing/2014/main" id="{1956B4E9-22EB-4776-86AA-F3275A1A3C84}"/>
              </a:ext>
            </a:extLst>
          </p:cNvPr>
          <p:cNvSpPr txBox="1"/>
          <p:nvPr/>
        </p:nvSpPr>
        <p:spPr>
          <a:xfrm>
            <a:off x="438437" y="1369326"/>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CampusPay System</a:t>
            </a:r>
            <a:endParaRPr lang="ar-EG" sz="2800" dirty="0">
              <a:solidFill>
                <a:schemeClr val="bg1"/>
              </a:solidFill>
            </a:endParaRPr>
          </a:p>
        </p:txBody>
      </p:sp>
      <p:sp>
        <p:nvSpPr>
          <p:cNvPr id="12" name="TextBox 11">
            <a:extLst>
              <a:ext uri="{FF2B5EF4-FFF2-40B4-BE49-F238E27FC236}">
                <a16:creationId xmlns:a16="http://schemas.microsoft.com/office/drawing/2014/main" id="{0566B70D-12E9-670C-2B1B-6D1C2EFED544}"/>
              </a:ext>
            </a:extLst>
          </p:cNvPr>
          <p:cNvSpPr txBox="1"/>
          <p:nvPr/>
        </p:nvSpPr>
        <p:spPr>
          <a:xfrm>
            <a:off x="6318791" y="1362309"/>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Other Systems</a:t>
            </a:r>
            <a:endParaRPr lang="ar-EG" sz="2800" dirty="0">
              <a:solidFill>
                <a:schemeClr val="bg1"/>
              </a:solidFill>
            </a:endParaRPr>
          </a:p>
        </p:txBody>
      </p:sp>
      <p:sp>
        <p:nvSpPr>
          <p:cNvPr id="18" name="TextBox 17">
            <a:extLst>
              <a:ext uri="{FF2B5EF4-FFF2-40B4-BE49-F238E27FC236}">
                <a16:creationId xmlns:a16="http://schemas.microsoft.com/office/drawing/2014/main" id="{4DE322E6-2E47-DB46-1A2B-8346780ED34F}"/>
              </a:ext>
            </a:extLst>
          </p:cNvPr>
          <p:cNvSpPr txBox="1"/>
          <p:nvPr/>
        </p:nvSpPr>
        <p:spPr>
          <a:xfrm>
            <a:off x="157027" y="5127835"/>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err="1">
                <a:solidFill>
                  <a:schemeClr val="bg1"/>
                </a:solidFill>
                <a:latin typeface="Arial Rounded MT Bold" panose="020F0704030504030204" pitchFamily="34" charset="0"/>
              </a:rPr>
              <a:t>CampusPay</a:t>
            </a:r>
            <a:r>
              <a:rPr lang="en-US" sz="1400" dirty="0">
                <a:solidFill>
                  <a:schemeClr val="bg1"/>
                </a:solidFill>
                <a:latin typeface="Arial Rounded MT Bold" panose="020F0704030504030204" pitchFamily="34" charset="0"/>
              </a:rPr>
              <a:t> Make students chat with their moderators of the </a:t>
            </a:r>
            <a:r>
              <a:rPr lang="en-US" sz="1400" dirty="0" err="1">
                <a:solidFill>
                  <a:schemeClr val="bg1"/>
                </a:solidFill>
                <a:latin typeface="Arial Rounded MT Bold" panose="020F0704030504030204" pitchFamily="34" charset="0"/>
              </a:rPr>
              <a:t>fayoum</a:t>
            </a:r>
            <a:r>
              <a:rPr lang="en-US" sz="1400" dirty="0">
                <a:solidFill>
                  <a:schemeClr val="bg1"/>
                </a:solidFill>
                <a:latin typeface="Arial Rounded MT Bold" panose="020F0704030504030204" pitchFamily="34" charset="0"/>
              </a:rPr>
              <a:t> university to solving any problems </a:t>
            </a:r>
            <a:r>
              <a:rPr lang="en-US" sz="1400" dirty="0" err="1">
                <a:solidFill>
                  <a:schemeClr val="bg1"/>
                </a:solidFill>
                <a:latin typeface="Arial Rounded MT Bold" panose="020F0704030504030204" pitchFamily="34" charset="0"/>
              </a:rPr>
              <a:t>tecniqucal</a:t>
            </a:r>
            <a:r>
              <a:rPr lang="en-US" sz="1400" dirty="0">
                <a:solidFill>
                  <a:schemeClr val="bg1"/>
                </a:solidFill>
                <a:latin typeface="Arial Rounded MT Bold" panose="020F0704030504030204" pitchFamily="34" charset="0"/>
              </a:rPr>
              <a:t> or non technical that related to the collage of the student</a:t>
            </a:r>
          </a:p>
        </p:txBody>
      </p:sp>
      <p:sp>
        <p:nvSpPr>
          <p:cNvPr id="19" name="TextBox 18">
            <a:extLst>
              <a:ext uri="{FF2B5EF4-FFF2-40B4-BE49-F238E27FC236}">
                <a16:creationId xmlns:a16="http://schemas.microsoft.com/office/drawing/2014/main" id="{6D5F208B-1A99-61D0-4219-542E58019B34}"/>
              </a:ext>
            </a:extLst>
          </p:cNvPr>
          <p:cNvSpPr txBox="1"/>
          <p:nvPr/>
        </p:nvSpPr>
        <p:spPr>
          <a:xfrm>
            <a:off x="6095988" y="4687246"/>
            <a:ext cx="5870917" cy="349583"/>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endParaRPr lang="en-US"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211E5912-3BA2-7143-25E0-1D18D3D6AC76}"/>
              </a:ext>
            </a:extLst>
          </p:cNvPr>
          <p:cNvSpPr txBox="1"/>
          <p:nvPr/>
        </p:nvSpPr>
        <p:spPr>
          <a:xfrm>
            <a:off x="6086548" y="2287054"/>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Broad user base including individuals, businesses, and organizations across various industries</a:t>
            </a:r>
          </a:p>
        </p:txBody>
      </p:sp>
      <p:sp>
        <p:nvSpPr>
          <p:cNvPr id="25" name="TextBox 24">
            <a:extLst>
              <a:ext uri="{FF2B5EF4-FFF2-40B4-BE49-F238E27FC236}">
                <a16:creationId xmlns:a16="http://schemas.microsoft.com/office/drawing/2014/main" id="{4DE322E6-2E47-DB46-1A2B-8346780ED34F}"/>
              </a:ext>
            </a:extLst>
          </p:cNvPr>
          <p:cNvSpPr txBox="1"/>
          <p:nvPr/>
        </p:nvSpPr>
        <p:spPr>
          <a:xfrm>
            <a:off x="225078" y="2287055"/>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Specifically designed for students of Fayoum University.</a:t>
            </a:r>
          </a:p>
        </p:txBody>
      </p:sp>
      <p:sp>
        <p:nvSpPr>
          <p:cNvPr id="27" name="TextBox 26">
            <a:extLst>
              <a:ext uri="{FF2B5EF4-FFF2-40B4-BE49-F238E27FC236}">
                <a16:creationId xmlns:a16="http://schemas.microsoft.com/office/drawing/2014/main" id="{A212826E-4EA8-4221-ED70-C45CF604132E}"/>
              </a:ext>
            </a:extLst>
          </p:cNvPr>
          <p:cNvSpPr txBox="1"/>
          <p:nvPr/>
        </p:nvSpPr>
        <p:spPr>
          <a:xfrm>
            <a:off x="6058249" y="306152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Offers a wide range of payment services, including peer-to-peer transactions, online shopping, bill payments, and more.</a:t>
            </a:r>
          </a:p>
        </p:txBody>
      </p:sp>
      <p:sp>
        <p:nvSpPr>
          <p:cNvPr id="28" name="TextBox 27">
            <a:extLst>
              <a:ext uri="{FF2B5EF4-FFF2-40B4-BE49-F238E27FC236}">
                <a16:creationId xmlns:a16="http://schemas.microsoft.com/office/drawing/2014/main" id="{1A1481DE-67FF-8105-73CF-30B490B492BC}"/>
              </a:ext>
            </a:extLst>
          </p:cNvPr>
          <p:cNvSpPr txBox="1"/>
          <p:nvPr/>
        </p:nvSpPr>
        <p:spPr>
          <a:xfrm>
            <a:off x="196772" y="3011252"/>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Primarily focuses on facilitating payments related to tuition fees and student services within the university ecosystem</a:t>
            </a:r>
          </a:p>
        </p:txBody>
      </p:sp>
      <p:sp>
        <p:nvSpPr>
          <p:cNvPr id="29" name="TextBox 28">
            <a:extLst>
              <a:ext uri="{FF2B5EF4-FFF2-40B4-BE49-F238E27FC236}">
                <a16:creationId xmlns:a16="http://schemas.microsoft.com/office/drawing/2014/main" id="{6DEF700E-A1C5-91FB-CFD6-123158198954}"/>
              </a:ext>
            </a:extLst>
          </p:cNvPr>
          <p:cNvSpPr txBox="1"/>
          <p:nvPr/>
        </p:nvSpPr>
        <p:spPr>
          <a:xfrm>
            <a:off x="177897" y="404905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Limited to transactions and services directly associated with the university, providing a specialized solution for campus-related payments.</a:t>
            </a:r>
          </a:p>
        </p:txBody>
      </p:sp>
      <p:sp>
        <p:nvSpPr>
          <p:cNvPr id="30" name="TextBox 29">
            <a:extLst>
              <a:ext uri="{FF2B5EF4-FFF2-40B4-BE49-F238E27FC236}">
                <a16:creationId xmlns:a16="http://schemas.microsoft.com/office/drawing/2014/main" id="{32EC240B-6C41-8C7E-BDF9-BDDB451BB21A}"/>
              </a:ext>
            </a:extLst>
          </p:cNvPr>
          <p:cNvSpPr txBox="1"/>
          <p:nvPr/>
        </p:nvSpPr>
        <p:spPr>
          <a:xfrm>
            <a:off x="6058250" y="3936294"/>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Covers a wide spectrum of transactions beyond specific institutional or industry boundaries, serving as a versatile solution for everyday financial activities.</a:t>
            </a:r>
          </a:p>
        </p:txBody>
      </p:sp>
      <p:sp>
        <p:nvSpPr>
          <p:cNvPr id="31" name="TextBox 30">
            <a:extLst>
              <a:ext uri="{FF2B5EF4-FFF2-40B4-BE49-F238E27FC236}">
                <a16:creationId xmlns:a16="http://schemas.microsoft.com/office/drawing/2014/main" id="{5CF1BBBA-7B1E-BB41-4691-6877C7EC330F}"/>
              </a:ext>
            </a:extLst>
          </p:cNvPr>
          <p:cNvSpPr txBox="1"/>
          <p:nvPr/>
        </p:nvSpPr>
        <p:spPr>
          <a:xfrm>
            <a:off x="6048814" y="4975041"/>
            <a:ext cx="5870917" cy="571567"/>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Other systems help students in solving the technical problems only that related to the system </a:t>
            </a:r>
          </a:p>
        </p:txBody>
      </p:sp>
    </p:spTree>
    <p:extLst>
      <p:ext uri="{BB962C8B-B14F-4D97-AF65-F5344CB8AC3E}">
        <p14:creationId xmlns:p14="http://schemas.microsoft.com/office/powerpoint/2010/main" val="1172722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8" grpId="0"/>
      <p:bldP spid="20" grpId="0"/>
      <p:bldP spid="25" grpId="0"/>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A8C3-171A-C09E-F04C-127F0A21E4B7}"/>
            </a:ext>
          </a:extLst>
        </p:cNvPr>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6F51DED2-E7DE-CD81-860D-85BA7A5A615A}"/>
              </a:ext>
            </a:extLst>
          </p:cNvPr>
          <p:cNvCxnSpPr>
            <a:cxnSpLocks/>
          </p:cNvCxnSpPr>
          <p:nvPr/>
        </p:nvCxnSpPr>
        <p:spPr>
          <a:xfrm>
            <a:off x="1884000" y="4234376"/>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ABA9F08-DB00-7F73-5DBB-C50E9CF3CCB6}"/>
              </a:ext>
            </a:extLst>
          </p:cNvPr>
          <p:cNvCxnSpPr>
            <a:cxnSpLocks/>
          </p:cNvCxnSpPr>
          <p:nvPr/>
        </p:nvCxnSpPr>
        <p:spPr>
          <a:xfrm>
            <a:off x="1884000" y="2623943"/>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EC1332D5-C9C9-EAB9-56DD-26BFDC8401AB}"/>
              </a:ext>
            </a:extLst>
          </p:cNvPr>
          <p:cNvGrpSpPr/>
          <p:nvPr/>
        </p:nvGrpSpPr>
        <p:grpSpPr>
          <a:xfrm>
            <a:off x="2045025" y="2488758"/>
            <a:ext cx="8100493" cy="1785104"/>
            <a:chOff x="2508242" y="2488758"/>
            <a:chExt cx="8100493" cy="1785104"/>
          </a:xfrm>
        </p:grpSpPr>
        <p:sp>
          <p:nvSpPr>
            <p:cNvPr id="29" name="文本框 28">
              <a:extLst>
                <a:ext uri="{FF2B5EF4-FFF2-40B4-BE49-F238E27FC236}">
                  <a16:creationId xmlns:a16="http://schemas.microsoft.com/office/drawing/2014/main" id="{4542409D-3633-8433-282C-95FC96BF226D}"/>
                </a:ext>
              </a:extLst>
            </p:cNvPr>
            <p:cNvSpPr txBox="1"/>
            <p:nvPr/>
          </p:nvSpPr>
          <p:spPr>
            <a:xfrm>
              <a:off x="4520082" y="2705725"/>
              <a:ext cx="6088653" cy="1446550"/>
            </a:xfrm>
            <a:prstGeom prst="rect">
              <a:avLst/>
            </a:prstGeom>
            <a:noFill/>
          </p:spPr>
          <p:txBody>
            <a:bodyPr wrap="square" rtlCol="0">
              <a:spAutoFit/>
            </a:bodyPr>
            <a:lstStyle/>
            <a:p>
              <a:pPr algn="ctr"/>
              <a:r>
                <a:rPr lang="en-US" altLang="zh-CN" sz="4400" dirty="0">
                  <a:latin typeface="Yeseva One" panose="00000500000000000000" pitchFamily="2" charset="0"/>
                  <a:ea typeface="字魂5号-无外润黑体" panose="00000500000000000000" pitchFamily="2" charset="-122"/>
                </a:rPr>
                <a:t>System Analysis and design</a:t>
              </a:r>
              <a:endParaRPr lang="zh-CN" altLang="en-US" sz="4400" dirty="0">
                <a:latin typeface="Yeseva One" panose="00000500000000000000" pitchFamily="2" charset="0"/>
                <a:ea typeface="字魂5号-无外润黑体" panose="00000500000000000000" pitchFamily="2" charset="-122"/>
              </a:endParaRPr>
            </a:p>
          </p:txBody>
        </p:sp>
        <p:sp>
          <p:nvSpPr>
            <p:cNvPr id="30" name="文本框 29">
              <a:extLst>
                <a:ext uri="{FF2B5EF4-FFF2-40B4-BE49-F238E27FC236}">
                  <a16:creationId xmlns:a16="http://schemas.microsoft.com/office/drawing/2014/main" id="{A58CE8AE-8CA1-AD5C-4E11-B4004645F6C1}"/>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04.</a:t>
              </a:r>
              <a:endParaRPr lang="zh-CN" altLang="en-US" sz="11000" dirty="0">
                <a:latin typeface="Yeseva One" panose="00000500000000000000" pitchFamily="2" charset="0"/>
                <a:ea typeface="字魂5号-无外润黑体" panose="00000500000000000000" pitchFamily="2" charset="-122"/>
              </a:endParaRPr>
            </a:p>
          </p:txBody>
        </p:sp>
      </p:grpSp>
      <p:sp>
        <p:nvSpPr>
          <p:cNvPr id="31" name="Freeform 77">
            <a:extLst>
              <a:ext uri="{FF2B5EF4-FFF2-40B4-BE49-F238E27FC236}">
                <a16:creationId xmlns:a16="http://schemas.microsoft.com/office/drawing/2014/main" id="{F4F5CA6A-2F81-7F70-CEE5-F4BBD2109252}"/>
              </a:ext>
            </a:extLst>
          </p:cNvPr>
          <p:cNvSpPr/>
          <p:nvPr/>
        </p:nvSpPr>
        <p:spPr>
          <a:xfrm>
            <a:off x="5658606" y="1380117"/>
            <a:ext cx="874788" cy="1074159"/>
          </a:xfrm>
          <a:custGeom>
            <a:avLst/>
            <a:gdLst>
              <a:gd name="T0" fmla="*/ 1681 w 1962"/>
              <a:gd name="T1" fmla="*/ 295 h 2413"/>
              <a:gd name="T2" fmla="*/ 926 w 1962"/>
              <a:gd name="T3" fmla="*/ 1 h 2413"/>
              <a:gd name="T4" fmla="*/ 285 w 1962"/>
              <a:gd name="T5" fmla="*/ 257 h 2413"/>
              <a:gd name="T6" fmla="*/ 96 w 1962"/>
              <a:gd name="T7" fmla="*/ 823 h 2413"/>
              <a:gd name="T8" fmla="*/ 127 w 1962"/>
              <a:gd name="T9" fmla="*/ 1063 h 2413"/>
              <a:gd name="T10" fmla="*/ 5 w 1962"/>
              <a:gd name="T11" fmla="*/ 1322 h 2413"/>
              <a:gd name="T12" fmla="*/ 107 w 1962"/>
              <a:gd name="T13" fmla="*/ 1392 h 2413"/>
              <a:gd name="T14" fmla="*/ 126 w 1962"/>
              <a:gd name="T15" fmla="*/ 1453 h 2413"/>
              <a:gd name="T16" fmla="*/ 125 w 1962"/>
              <a:gd name="T17" fmla="*/ 1537 h 2413"/>
              <a:gd name="T18" fmla="*/ 174 w 1962"/>
              <a:gd name="T19" fmla="*/ 1577 h 2413"/>
              <a:gd name="T20" fmla="*/ 169 w 1962"/>
              <a:gd name="T21" fmla="*/ 1602 h 2413"/>
              <a:gd name="T22" fmla="*/ 187 w 1962"/>
              <a:gd name="T23" fmla="*/ 1687 h 2413"/>
              <a:gd name="T24" fmla="*/ 212 w 1962"/>
              <a:gd name="T25" fmla="*/ 1789 h 2413"/>
              <a:gd name="T26" fmla="*/ 233 w 1962"/>
              <a:gd name="T27" fmla="*/ 1920 h 2413"/>
              <a:gd name="T28" fmla="*/ 470 w 1962"/>
              <a:gd name="T29" fmla="*/ 1952 h 2413"/>
              <a:gd name="T30" fmla="*/ 731 w 1962"/>
              <a:gd name="T31" fmla="*/ 2004 h 2413"/>
              <a:gd name="T32" fmla="*/ 919 w 1962"/>
              <a:gd name="T33" fmla="*/ 2413 h 2413"/>
              <a:gd name="T34" fmla="*/ 1579 w 1962"/>
              <a:gd name="T35" fmla="*/ 1802 h 2413"/>
              <a:gd name="T36" fmla="*/ 1670 w 1962"/>
              <a:gd name="T37" fmla="*/ 1345 h 2413"/>
              <a:gd name="T38" fmla="*/ 1902 w 1962"/>
              <a:gd name="T39" fmla="*/ 884 h 2413"/>
              <a:gd name="T40" fmla="*/ 1681 w 1962"/>
              <a:gd name="T41" fmla="*/ 295 h 2413"/>
              <a:gd name="T42" fmla="*/ 1386 w 1962"/>
              <a:gd name="T43" fmla="*/ 1282 h 2413"/>
              <a:gd name="T44" fmla="*/ 1153 w 1962"/>
              <a:gd name="T45" fmla="*/ 1105 h 2413"/>
              <a:gd name="T46" fmla="*/ 1122 w 1962"/>
              <a:gd name="T47" fmla="*/ 1107 h 2413"/>
              <a:gd name="T48" fmla="*/ 905 w 1962"/>
              <a:gd name="T49" fmla="*/ 869 h 2413"/>
              <a:gd name="T50" fmla="*/ 377 w 1962"/>
              <a:gd name="T51" fmla="*/ 726 h 2413"/>
              <a:gd name="T52" fmla="*/ 297 w 1962"/>
              <a:gd name="T53" fmla="*/ 594 h 2413"/>
              <a:gd name="T54" fmla="*/ 377 w 1962"/>
              <a:gd name="T55" fmla="*/ 344 h 2413"/>
              <a:gd name="T56" fmla="*/ 918 w 1962"/>
              <a:gd name="T57" fmla="*/ 128 h 2413"/>
              <a:gd name="T58" fmla="*/ 1586 w 1962"/>
              <a:gd name="T59" fmla="*/ 380 h 2413"/>
              <a:gd name="T60" fmla="*/ 1781 w 1962"/>
              <a:gd name="T61" fmla="*/ 830 h 2413"/>
              <a:gd name="T62" fmla="*/ 1782 w 1962"/>
              <a:gd name="T63" fmla="*/ 853 h 2413"/>
              <a:gd name="T64" fmla="*/ 1386 w 1962"/>
              <a:gd name="T65" fmla="*/ 128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2" h="2413">
                <a:moveTo>
                  <a:pt x="1681" y="295"/>
                </a:moveTo>
                <a:cubicBezTo>
                  <a:pt x="1546" y="144"/>
                  <a:pt x="1367" y="4"/>
                  <a:pt x="926" y="1"/>
                </a:cubicBezTo>
                <a:cubicBezTo>
                  <a:pt x="753" y="0"/>
                  <a:pt x="490" y="40"/>
                  <a:pt x="285" y="257"/>
                </a:cubicBezTo>
                <a:cubicBezTo>
                  <a:pt x="161" y="388"/>
                  <a:pt x="70" y="553"/>
                  <a:pt x="96" y="823"/>
                </a:cubicBezTo>
                <a:cubicBezTo>
                  <a:pt x="102" y="882"/>
                  <a:pt x="186" y="949"/>
                  <a:pt x="127" y="1063"/>
                </a:cubicBezTo>
                <a:cubicBezTo>
                  <a:pt x="127" y="1063"/>
                  <a:pt x="0" y="1285"/>
                  <a:pt x="5" y="1322"/>
                </a:cubicBezTo>
                <a:cubicBezTo>
                  <a:pt x="5" y="1322"/>
                  <a:pt x="3" y="1389"/>
                  <a:pt x="107" y="1392"/>
                </a:cubicBezTo>
                <a:cubicBezTo>
                  <a:pt x="107" y="1392"/>
                  <a:pt x="133" y="1395"/>
                  <a:pt x="126" y="1453"/>
                </a:cubicBezTo>
                <a:lnTo>
                  <a:pt x="125" y="1537"/>
                </a:lnTo>
                <a:cubicBezTo>
                  <a:pt x="125" y="1537"/>
                  <a:pt x="128" y="1562"/>
                  <a:pt x="174" y="1577"/>
                </a:cubicBezTo>
                <a:cubicBezTo>
                  <a:pt x="174" y="1577"/>
                  <a:pt x="182" y="1585"/>
                  <a:pt x="169" y="1602"/>
                </a:cubicBezTo>
                <a:cubicBezTo>
                  <a:pt x="169" y="1602"/>
                  <a:pt x="145" y="1629"/>
                  <a:pt x="187" y="1687"/>
                </a:cubicBezTo>
                <a:cubicBezTo>
                  <a:pt x="202" y="1708"/>
                  <a:pt x="227" y="1735"/>
                  <a:pt x="212" y="1789"/>
                </a:cubicBezTo>
                <a:cubicBezTo>
                  <a:pt x="212" y="1789"/>
                  <a:pt x="192" y="1895"/>
                  <a:pt x="233" y="1920"/>
                </a:cubicBezTo>
                <a:cubicBezTo>
                  <a:pt x="233" y="1920"/>
                  <a:pt x="280" y="1976"/>
                  <a:pt x="470" y="1952"/>
                </a:cubicBezTo>
                <a:cubicBezTo>
                  <a:pt x="536" y="1944"/>
                  <a:pt x="658" y="1912"/>
                  <a:pt x="731" y="2004"/>
                </a:cubicBezTo>
                <a:cubicBezTo>
                  <a:pt x="731" y="2004"/>
                  <a:pt x="905" y="2335"/>
                  <a:pt x="919" y="2413"/>
                </a:cubicBezTo>
                <a:cubicBezTo>
                  <a:pt x="919" y="2413"/>
                  <a:pt x="1216" y="1884"/>
                  <a:pt x="1579" y="1802"/>
                </a:cubicBezTo>
                <a:cubicBezTo>
                  <a:pt x="1579" y="1802"/>
                  <a:pt x="1490" y="1603"/>
                  <a:pt x="1670" y="1345"/>
                </a:cubicBezTo>
                <a:cubicBezTo>
                  <a:pt x="1670" y="1345"/>
                  <a:pt x="1895" y="1048"/>
                  <a:pt x="1902" y="884"/>
                </a:cubicBezTo>
                <a:cubicBezTo>
                  <a:pt x="1902" y="884"/>
                  <a:pt x="1962" y="609"/>
                  <a:pt x="1681" y="295"/>
                </a:cubicBezTo>
                <a:close/>
                <a:moveTo>
                  <a:pt x="1386" y="1282"/>
                </a:moveTo>
                <a:cubicBezTo>
                  <a:pt x="1233" y="1287"/>
                  <a:pt x="1225" y="1184"/>
                  <a:pt x="1153" y="1105"/>
                </a:cubicBezTo>
                <a:cubicBezTo>
                  <a:pt x="1143" y="1106"/>
                  <a:pt x="1133" y="1107"/>
                  <a:pt x="1122" y="1107"/>
                </a:cubicBezTo>
                <a:cubicBezTo>
                  <a:pt x="942" y="1112"/>
                  <a:pt x="975" y="921"/>
                  <a:pt x="905" y="869"/>
                </a:cubicBezTo>
                <a:cubicBezTo>
                  <a:pt x="737" y="744"/>
                  <a:pt x="500" y="853"/>
                  <a:pt x="377" y="726"/>
                </a:cubicBezTo>
                <a:cubicBezTo>
                  <a:pt x="337" y="686"/>
                  <a:pt x="302" y="647"/>
                  <a:pt x="297" y="594"/>
                </a:cubicBezTo>
                <a:cubicBezTo>
                  <a:pt x="285" y="466"/>
                  <a:pt x="314" y="411"/>
                  <a:pt x="377" y="344"/>
                </a:cubicBezTo>
                <a:cubicBezTo>
                  <a:pt x="547" y="165"/>
                  <a:pt x="764" y="128"/>
                  <a:pt x="918" y="128"/>
                </a:cubicBezTo>
                <a:cubicBezTo>
                  <a:pt x="1330" y="131"/>
                  <a:pt x="1473" y="254"/>
                  <a:pt x="1586" y="380"/>
                </a:cubicBezTo>
                <a:cubicBezTo>
                  <a:pt x="1772" y="587"/>
                  <a:pt x="1783" y="766"/>
                  <a:pt x="1781" y="830"/>
                </a:cubicBezTo>
                <a:cubicBezTo>
                  <a:pt x="1781" y="838"/>
                  <a:pt x="1782" y="845"/>
                  <a:pt x="1782" y="853"/>
                </a:cubicBezTo>
                <a:cubicBezTo>
                  <a:pt x="1783" y="1090"/>
                  <a:pt x="1605" y="1274"/>
                  <a:pt x="1386" y="1282"/>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57152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27"/>
                                        </p:tgtEl>
                                        <p:attrNameLst>
                                          <p:attrName>style.visibility</p:attrName>
                                        </p:attrNameLst>
                                      </p:cBhvr>
                                      <p:to>
                                        <p:strVal val="visible"/>
                                      </p:to>
                                    </p:set>
                                    <p:animEffect transition="in" filter="barn(outVertical)">
                                      <p:cBhvr>
                                        <p:cTn id="17" dur="1500"/>
                                        <p:tgtEl>
                                          <p:spTgt spid="27"/>
                                        </p:tgtEl>
                                      </p:cBhvr>
                                    </p:animEffect>
                                  </p:childTnLst>
                                </p:cTn>
                              </p:par>
                              <p:par>
                                <p:cTn id="18" presetID="16" presetClass="entr" presetSubtype="37" fill="hold" nodeType="withEffect">
                                  <p:stCondLst>
                                    <p:cond delay="750"/>
                                  </p:stCondLst>
                                  <p:childTnLst>
                                    <p:set>
                                      <p:cBhvr>
                                        <p:cTn id="19" dur="1" fill="hold">
                                          <p:stCondLst>
                                            <p:cond delay="0"/>
                                          </p:stCondLst>
                                        </p:cTn>
                                        <p:tgtEl>
                                          <p:spTgt spid="26"/>
                                        </p:tgtEl>
                                        <p:attrNameLst>
                                          <p:attrName>style.visibility</p:attrName>
                                        </p:attrNameLst>
                                      </p:cBhvr>
                                      <p:to>
                                        <p:strVal val="visible"/>
                                      </p:to>
                                    </p:set>
                                    <p:animEffect transition="in" filter="barn(outVertical)">
                                      <p:cBhvr>
                                        <p:cTn id="20"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09B56DBD-806E-487C-A195-40667033486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Context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6" name="文本框 19">
            <a:extLst>
              <a:ext uri="{FF2B5EF4-FFF2-40B4-BE49-F238E27FC236}">
                <a16:creationId xmlns:a16="http://schemas.microsoft.com/office/drawing/2014/main" id="{3F4CEBC4-4622-4D98-A94E-85B407588453}"/>
              </a:ext>
            </a:extLst>
          </p:cNvPr>
          <p:cNvSpPr txBox="1"/>
          <p:nvPr/>
        </p:nvSpPr>
        <p:spPr>
          <a:xfrm>
            <a:off x="6657630" y="2157465"/>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8" name="文本框 21">
            <a:extLst>
              <a:ext uri="{FF2B5EF4-FFF2-40B4-BE49-F238E27FC236}">
                <a16:creationId xmlns:a16="http://schemas.microsoft.com/office/drawing/2014/main" id="{AF309B16-3C1D-4827-99F1-C0A8578B4E64}"/>
              </a:ext>
            </a:extLst>
          </p:cNvPr>
          <p:cNvSpPr txBox="1"/>
          <p:nvPr/>
        </p:nvSpPr>
        <p:spPr>
          <a:xfrm>
            <a:off x="6657630" y="3397916"/>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9" name="文本框 23">
            <a:extLst>
              <a:ext uri="{FF2B5EF4-FFF2-40B4-BE49-F238E27FC236}">
                <a16:creationId xmlns:a16="http://schemas.microsoft.com/office/drawing/2014/main" id="{FC7913D1-A28F-4614-86AE-F73E32FFBAF0}"/>
              </a:ext>
            </a:extLst>
          </p:cNvPr>
          <p:cNvSpPr txBox="1"/>
          <p:nvPr/>
        </p:nvSpPr>
        <p:spPr>
          <a:xfrm>
            <a:off x="6657630" y="4684642"/>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pic>
        <p:nvPicPr>
          <p:cNvPr id="25" name="Picture 24">
            <a:extLst>
              <a:ext uri="{FF2B5EF4-FFF2-40B4-BE49-F238E27FC236}">
                <a16:creationId xmlns:a16="http://schemas.microsoft.com/office/drawing/2014/main" id="{524AE741-AE8B-D8A6-DD51-922601868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38" y="1048220"/>
            <a:ext cx="6977576" cy="4761560"/>
          </a:xfrm>
          <a:prstGeom prst="rect">
            <a:avLst/>
          </a:prstGeom>
        </p:spPr>
      </p:pic>
    </p:spTree>
    <p:extLst>
      <p:ext uri="{BB962C8B-B14F-4D97-AF65-F5344CB8AC3E}">
        <p14:creationId xmlns:p14="http://schemas.microsoft.com/office/powerpoint/2010/main" val="307765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42"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2BDD8-E0EF-32C6-A704-4B89C2235F3C}"/>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19E4A4E3-2D76-0545-EEDC-77933383BE9A}"/>
              </a:ext>
            </a:extLst>
          </p:cNvPr>
          <p:cNvGrpSpPr/>
          <p:nvPr/>
        </p:nvGrpSpPr>
        <p:grpSpPr>
          <a:xfrm>
            <a:off x="4041668" y="509257"/>
            <a:ext cx="5444184" cy="385841"/>
            <a:chOff x="567034" y="531374"/>
            <a:chExt cx="5444184" cy="385841"/>
          </a:xfrm>
        </p:grpSpPr>
        <p:sp>
          <p:nvSpPr>
            <p:cNvPr id="3" name="文本框 2">
              <a:extLst>
                <a:ext uri="{FF2B5EF4-FFF2-40B4-BE49-F238E27FC236}">
                  <a16:creationId xmlns:a16="http://schemas.microsoft.com/office/drawing/2014/main" id="{F08E921B-331E-396C-234B-3253A935552B}"/>
                </a:ext>
              </a:extLst>
            </p:cNvPr>
            <p:cNvSpPr txBox="1"/>
            <p:nvPr/>
          </p:nvSpPr>
          <p:spPr>
            <a:xfrm>
              <a:off x="798051" y="531374"/>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Use Case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1460B3EF-6452-E1BA-B54A-C0B25CDF6ECA}"/>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1DA74654-C674-D891-E218-A32FD441CB3D}"/>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4A5A4C84-3964-2BDB-796F-45D5E2CC7AF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2C773200-2555-0E4A-7F5A-299FD411D3A7}"/>
              </a:ext>
            </a:extLst>
          </p:cNvPr>
          <p:cNvPicPr>
            <a:picLocks noChangeAspect="1"/>
          </p:cNvPicPr>
          <p:nvPr/>
        </p:nvPicPr>
        <p:blipFill>
          <a:blip r:embed="rId2"/>
          <a:stretch>
            <a:fillRect/>
          </a:stretch>
        </p:blipFill>
        <p:spPr>
          <a:xfrm>
            <a:off x="5715710" y="744751"/>
            <a:ext cx="6424708" cy="5603992"/>
          </a:xfrm>
          <a:prstGeom prst="rect">
            <a:avLst/>
          </a:prstGeom>
        </p:spPr>
      </p:pic>
      <p:sp>
        <p:nvSpPr>
          <p:cNvPr id="8" name="Rectangle 7">
            <a:extLst>
              <a:ext uri="{FF2B5EF4-FFF2-40B4-BE49-F238E27FC236}">
                <a16:creationId xmlns:a16="http://schemas.microsoft.com/office/drawing/2014/main" id="{BC5A29E5-FF80-8A11-6E2F-730DFED23F7F}"/>
              </a:ext>
            </a:extLst>
          </p:cNvPr>
          <p:cNvSpPr/>
          <p:nvPr/>
        </p:nvSpPr>
        <p:spPr>
          <a:xfrm>
            <a:off x="6355861" y="1090642"/>
            <a:ext cx="4940496" cy="52581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pic>
        <p:nvPicPr>
          <p:cNvPr id="9" name="Picture 8">
            <a:extLst>
              <a:ext uri="{FF2B5EF4-FFF2-40B4-BE49-F238E27FC236}">
                <a16:creationId xmlns:a16="http://schemas.microsoft.com/office/drawing/2014/main" id="{A322F942-B153-59EC-CA59-ACEF90687CC3}"/>
              </a:ext>
            </a:extLst>
          </p:cNvPr>
          <p:cNvPicPr>
            <a:picLocks noChangeAspect="1"/>
          </p:cNvPicPr>
          <p:nvPr/>
        </p:nvPicPr>
        <p:blipFill>
          <a:blip r:embed="rId3"/>
          <a:stretch>
            <a:fillRect/>
          </a:stretch>
        </p:blipFill>
        <p:spPr>
          <a:xfrm>
            <a:off x="347610" y="1090642"/>
            <a:ext cx="5165118" cy="5258099"/>
          </a:xfrm>
          <a:prstGeom prst="rect">
            <a:avLst/>
          </a:prstGeom>
        </p:spPr>
      </p:pic>
      <p:sp>
        <p:nvSpPr>
          <p:cNvPr id="10" name="Rectangle 9">
            <a:extLst>
              <a:ext uri="{FF2B5EF4-FFF2-40B4-BE49-F238E27FC236}">
                <a16:creationId xmlns:a16="http://schemas.microsoft.com/office/drawing/2014/main" id="{6088207D-CE0C-AE89-655E-D243E8905C12}"/>
              </a:ext>
            </a:extLst>
          </p:cNvPr>
          <p:cNvSpPr/>
          <p:nvPr/>
        </p:nvSpPr>
        <p:spPr>
          <a:xfrm>
            <a:off x="1223890" y="1090641"/>
            <a:ext cx="3647760" cy="5234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spTree>
    <p:extLst>
      <p:ext uri="{BB962C8B-B14F-4D97-AF65-F5344CB8AC3E}">
        <p14:creationId xmlns:p14="http://schemas.microsoft.com/office/powerpoint/2010/main" val="2858045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E356108-9C51-0E35-7F3A-116014254FF9}"/>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86BA0131-750D-6BBB-F679-20DD94C3DD8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Diagram-1</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E0A0D6F6-FB54-B58A-EFF3-AD9FB80F67E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B7466E17-6AF4-2569-B198-7D99C57287FA}"/>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65DFD13-C83E-2D0B-827F-68BD76B308A7}"/>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2" name="Picture 11">
            <a:extLst>
              <a:ext uri="{FF2B5EF4-FFF2-40B4-BE49-F238E27FC236}">
                <a16:creationId xmlns:a16="http://schemas.microsoft.com/office/drawing/2014/main" id="{D2E935FD-EFE4-1F83-6D97-4ACBF9418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39" y="1217848"/>
            <a:ext cx="4695239" cy="5201123"/>
          </a:xfrm>
          <a:prstGeom prst="rect">
            <a:avLst/>
          </a:prstGeom>
        </p:spPr>
      </p:pic>
      <p:pic>
        <p:nvPicPr>
          <p:cNvPr id="13" name="Picture 12">
            <a:extLst>
              <a:ext uri="{FF2B5EF4-FFF2-40B4-BE49-F238E27FC236}">
                <a16:creationId xmlns:a16="http://schemas.microsoft.com/office/drawing/2014/main" id="{E6838DA7-AFEC-5353-CA47-4624C6392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007" y="1124178"/>
            <a:ext cx="5026011" cy="5388464"/>
          </a:xfrm>
          <a:prstGeom prst="rect">
            <a:avLst/>
          </a:prstGeom>
        </p:spPr>
      </p:pic>
    </p:spTree>
    <p:extLst>
      <p:ext uri="{BB962C8B-B14F-4D97-AF65-F5344CB8AC3E}">
        <p14:creationId xmlns:p14="http://schemas.microsoft.com/office/powerpoint/2010/main" val="13014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1865D-57EF-84CA-5335-C070639A1843}"/>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E7AE3C1D-E4C5-196B-99D9-E35268B68920}"/>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40371B0B-E6AC-957D-FAA9-1EDD8BBCBDA5}"/>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Diagram-2</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9B28000E-FCFB-6682-CE52-8B8259C435F2}"/>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2A2D560C-09A4-F517-7E1C-23B98F578261}"/>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8C51EB32-1F04-4C9C-D1C6-8A8CBC4AFC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998137C2-CFAA-2E29-CBE9-0DDED9BE7C35}"/>
              </a:ext>
            </a:extLst>
          </p:cNvPr>
          <p:cNvPicPr>
            <a:picLocks noChangeAspect="1"/>
          </p:cNvPicPr>
          <p:nvPr/>
        </p:nvPicPr>
        <p:blipFill rotWithShape="1">
          <a:blip r:embed="rId2">
            <a:extLst>
              <a:ext uri="{28A0092B-C50C-407E-A947-70E740481C1C}">
                <a14:useLocalDpi xmlns:a14="http://schemas.microsoft.com/office/drawing/2010/main" val="0"/>
              </a:ext>
            </a:extLst>
          </a:blip>
          <a:srcRect l="25387" r="15779"/>
          <a:stretch/>
        </p:blipFill>
        <p:spPr>
          <a:xfrm>
            <a:off x="407963" y="1122595"/>
            <a:ext cx="3358228" cy="5254336"/>
          </a:xfrm>
          <a:prstGeom prst="rect">
            <a:avLst/>
          </a:prstGeom>
        </p:spPr>
      </p:pic>
      <p:pic>
        <p:nvPicPr>
          <p:cNvPr id="8" name="Picture 7">
            <a:extLst>
              <a:ext uri="{FF2B5EF4-FFF2-40B4-BE49-F238E27FC236}">
                <a16:creationId xmlns:a16="http://schemas.microsoft.com/office/drawing/2014/main" id="{528026FB-04D4-3C3E-5D34-706487888D0F}"/>
              </a:ext>
            </a:extLst>
          </p:cNvPr>
          <p:cNvPicPr>
            <a:picLocks noChangeAspect="1"/>
          </p:cNvPicPr>
          <p:nvPr/>
        </p:nvPicPr>
        <p:blipFill rotWithShape="1">
          <a:blip r:embed="rId3">
            <a:extLst>
              <a:ext uri="{28A0092B-C50C-407E-A947-70E740481C1C}">
                <a14:useLocalDpi xmlns:a14="http://schemas.microsoft.com/office/drawing/2010/main" val="0"/>
              </a:ext>
            </a:extLst>
          </a:blip>
          <a:srcRect l="7034" r="21972"/>
          <a:stretch/>
        </p:blipFill>
        <p:spPr>
          <a:xfrm>
            <a:off x="4285664" y="1122595"/>
            <a:ext cx="3354124" cy="525433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9261" y="1009319"/>
            <a:ext cx="3643533" cy="5367612"/>
          </a:xfrm>
          <a:prstGeom prst="rect">
            <a:avLst/>
          </a:prstGeom>
        </p:spPr>
      </p:pic>
    </p:spTree>
    <p:extLst>
      <p:ext uri="{BB962C8B-B14F-4D97-AF65-F5344CB8AC3E}">
        <p14:creationId xmlns:p14="http://schemas.microsoft.com/office/powerpoint/2010/main" val="3215930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5A48D4-74E3-3647-5BDA-4B9F197BC9CF}"/>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C53BADA3-7492-85A4-1903-02D976CE0039}"/>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Diagram-3</a:t>
              </a:r>
            </a:p>
          </p:txBody>
        </p:sp>
        <p:grpSp>
          <p:nvGrpSpPr>
            <p:cNvPr id="4" name="组合 3">
              <a:extLst>
                <a:ext uri="{FF2B5EF4-FFF2-40B4-BE49-F238E27FC236}">
                  <a16:creationId xmlns:a16="http://schemas.microsoft.com/office/drawing/2014/main" id="{D1857647-1B5C-5E93-ED5A-461C2B4AF60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6EFAAA04-34CF-941A-FAB8-427203E41AF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6891251A-F763-3D87-0611-E32B2590F63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48ADF795-BB34-301B-AFBD-4F235F2A416F}"/>
              </a:ext>
            </a:extLst>
          </p:cNvPr>
          <p:cNvPicPr>
            <a:picLocks noChangeAspect="1"/>
          </p:cNvPicPr>
          <p:nvPr/>
        </p:nvPicPr>
        <p:blipFill rotWithShape="1">
          <a:blip r:embed="rId2">
            <a:extLst>
              <a:ext uri="{28A0092B-C50C-407E-A947-70E740481C1C}">
                <a14:useLocalDpi xmlns:a14="http://schemas.microsoft.com/office/drawing/2010/main" val="0"/>
              </a:ext>
            </a:extLst>
          </a:blip>
          <a:srcRect l="32165" t="12549" r="36135" b="6673"/>
          <a:stretch/>
        </p:blipFill>
        <p:spPr>
          <a:xfrm>
            <a:off x="-1" y="1137058"/>
            <a:ext cx="3137095" cy="5354387"/>
          </a:xfrm>
          <a:prstGeom prst="rect">
            <a:avLst/>
          </a:prstGeom>
        </p:spPr>
      </p:pic>
      <p:pic>
        <p:nvPicPr>
          <p:cNvPr id="8" name="Picture 7">
            <a:extLst>
              <a:ext uri="{FF2B5EF4-FFF2-40B4-BE49-F238E27FC236}">
                <a16:creationId xmlns:a16="http://schemas.microsoft.com/office/drawing/2014/main" id="{342F4176-3617-6DC2-19DF-6C55BCDC7ABC}"/>
              </a:ext>
            </a:extLst>
          </p:cNvPr>
          <p:cNvPicPr>
            <a:picLocks noChangeAspect="1"/>
          </p:cNvPicPr>
          <p:nvPr/>
        </p:nvPicPr>
        <p:blipFill rotWithShape="1">
          <a:blip r:embed="rId3">
            <a:extLst>
              <a:ext uri="{28A0092B-C50C-407E-A947-70E740481C1C}">
                <a14:useLocalDpi xmlns:a14="http://schemas.microsoft.com/office/drawing/2010/main" val="0"/>
              </a:ext>
            </a:extLst>
          </a:blip>
          <a:srcRect l="15513" r="17655"/>
          <a:stretch/>
        </p:blipFill>
        <p:spPr>
          <a:xfrm>
            <a:off x="3694299" y="1137057"/>
            <a:ext cx="3735981" cy="5354388"/>
          </a:xfrm>
          <a:prstGeom prst="rect">
            <a:avLst/>
          </a:prstGeom>
        </p:spPr>
      </p:pic>
      <p:pic>
        <p:nvPicPr>
          <p:cNvPr id="9" name="Picture 8">
            <a:extLst>
              <a:ext uri="{FF2B5EF4-FFF2-40B4-BE49-F238E27FC236}">
                <a16:creationId xmlns:a16="http://schemas.microsoft.com/office/drawing/2014/main" id="{2896C0AC-7866-FC55-9BE1-65E692C2F9D6}"/>
              </a:ext>
            </a:extLst>
          </p:cNvPr>
          <p:cNvPicPr>
            <a:picLocks noChangeAspect="1"/>
          </p:cNvPicPr>
          <p:nvPr/>
        </p:nvPicPr>
        <p:blipFill rotWithShape="1">
          <a:blip r:embed="rId4">
            <a:extLst>
              <a:ext uri="{28A0092B-C50C-407E-A947-70E740481C1C}">
                <a14:useLocalDpi xmlns:a14="http://schemas.microsoft.com/office/drawing/2010/main" val="0"/>
              </a:ext>
            </a:extLst>
          </a:blip>
          <a:srcRect l="15751" t="3213" r="26733"/>
          <a:stretch/>
        </p:blipFill>
        <p:spPr>
          <a:xfrm>
            <a:off x="7987484" y="1137057"/>
            <a:ext cx="4001635" cy="5354388"/>
          </a:xfrm>
          <a:prstGeom prst="rect">
            <a:avLst/>
          </a:prstGeom>
        </p:spPr>
      </p:pic>
    </p:spTree>
    <p:extLst>
      <p:ext uri="{BB962C8B-B14F-4D97-AF65-F5344CB8AC3E}">
        <p14:creationId xmlns:p14="http://schemas.microsoft.com/office/powerpoint/2010/main" val="4046154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18A8EF-A4DE-A4AC-3630-D3E56151BE70}"/>
              </a:ext>
            </a:extLst>
          </p:cNvPr>
          <p:cNvGrpSpPr/>
          <p:nvPr/>
        </p:nvGrpSpPr>
        <p:grpSpPr>
          <a:xfrm>
            <a:off x="4041668" y="514829"/>
            <a:ext cx="5538430" cy="380269"/>
            <a:chOff x="567034" y="536946"/>
            <a:chExt cx="5538430" cy="380269"/>
          </a:xfrm>
        </p:grpSpPr>
        <p:sp>
          <p:nvSpPr>
            <p:cNvPr id="3" name="文本框 2">
              <a:extLst>
                <a:ext uri="{FF2B5EF4-FFF2-40B4-BE49-F238E27FC236}">
                  <a16:creationId xmlns:a16="http://schemas.microsoft.com/office/drawing/2014/main" id="{830D39AA-5A0A-4E89-E2B4-80F646E2BAA0}"/>
                </a:ext>
              </a:extLst>
            </p:cNvPr>
            <p:cNvSpPr txBox="1"/>
            <p:nvPr/>
          </p:nvSpPr>
          <p:spPr>
            <a:xfrm>
              <a:off x="585790" y="536946"/>
              <a:ext cx="5519674"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sequence Diagram-1</a:t>
              </a:r>
            </a:p>
          </p:txBody>
        </p:sp>
        <p:grpSp>
          <p:nvGrpSpPr>
            <p:cNvPr id="4" name="组合 3">
              <a:extLst>
                <a:ext uri="{FF2B5EF4-FFF2-40B4-BE49-F238E27FC236}">
                  <a16:creationId xmlns:a16="http://schemas.microsoft.com/office/drawing/2014/main" id="{6F088C38-C505-7951-72AF-C9CE579B6977}"/>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E587C9EA-015D-AA7F-3E93-5654D3C50EA7}"/>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58B0EC72-0D72-AD16-6E9E-19CE91D1B460}"/>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3" name="Picture 12">
            <a:extLst>
              <a:ext uri="{FF2B5EF4-FFF2-40B4-BE49-F238E27FC236}">
                <a16:creationId xmlns:a16="http://schemas.microsoft.com/office/drawing/2014/main" id="{70E3094D-12C2-4A0E-5350-E104C6615C96}"/>
              </a:ext>
            </a:extLst>
          </p:cNvPr>
          <p:cNvPicPr>
            <a:picLocks noChangeAspect="1"/>
          </p:cNvPicPr>
          <p:nvPr/>
        </p:nvPicPr>
        <p:blipFill rotWithShape="1">
          <a:blip r:embed="rId2">
            <a:extLst>
              <a:ext uri="{28A0092B-C50C-407E-A947-70E740481C1C}">
                <a14:useLocalDpi xmlns:a14="http://schemas.microsoft.com/office/drawing/2010/main" val="0"/>
              </a:ext>
            </a:extLst>
          </a:blip>
          <a:srcRect r="4722"/>
          <a:stretch/>
        </p:blipFill>
        <p:spPr>
          <a:xfrm>
            <a:off x="292019" y="1292671"/>
            <a:ext cx="4842689" cy="5150331"/>
          </a:xfrm>
          <a:prstGeom prst="rect">
            <a:avLst/>
          </a:prstGeom>
        </p:spPr>
      </p:pic>
      <p:pic>
        <p:nvPicPr>
          <p:cNvPr id="15" name="Picture 14">
            <a:extLst>
              <a:ext uri="{FF2B5EF4-FFF2-40B4-BE49-F238E27FC236}">
                <a16:creationId xmlns:a16="http://schemas.microsoft.com/office/drawing/2014/main" id="{322506B3-CB4D-040A-D215-8BA86C589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661" y="1505609"/>
            <a:ext cx="5411373" cy="4937393"/>
          </a:xfrm>
          <a:prstGeom prst="rect">
            <a:avLst/>
          </a:prstGeom>
        </p:spPr>
      </p:pic>
      <p:sp>
        <p:nvSpPr>
          <p:cNvPr id="16" name="TextBox 15">
            <a:extLst>
              <a:ext uri="{FF2B5EF4-FFF2-40B4-BE49-F238E27FC236}">
                <a16:creationId xmlns:a16="http://schemas.microsoft.com/office/drawing/2014/main" id="{D10005D6-47C9-E219-DB4A-20279E3CD6E5}"/>
              </a:ext>
            </a:extLst>
          </p:cNvPr>
          <p:cNvSpPr txBox="1"/>
          <p:nvPr/>
        </p:nvSpPr>
        <p:spPr>
          <a:xfrm>
            <a:off x="292019" y="571932"/>
            <a:ext cx="3365581" cy="646331"/>
          </a:xfrm>
          <a:prstGeom prst="rect">
            <a:avLst/>
          </a:prstGeom>
          <a:solidFill>
            <a:schemeClr val="accent5">
              <a:lumMod val="20000"/>
              <a:lumOff val="80000"/>
            </a:schemeClr>
          </a:solidFill>
        </p:spPr>
        <p:txBody>
          <a:bodyPr wrap="square" rtlCol="1">
            <a:spAutoFit/>
          </a:bodyPr>
          <a:lstStyle/>
          <a:p>
            <a:r>
              <a:rPr lang="en-US" dirty="0">
                <a:ln w="0"/>
                <a:solidFill>
                  <a:schemeClr val="accent1"/>
                </a:solidFill>
                <a:effectLst>
                  <a:outerShdw blurRad="38100" dist="25400" dir="5400000" algn="ctr" rotWithShape="0">
                    <a:srgbClr val="6E747A">
                      <a:alpha val="43000"/>
                    </a:srgbClr>
                  </a:outerShdw>
                </a:effectLst>
              </a:rPr>
              <a:t>Admin: manage Accounts  Sequence Diagram</a:t>
            </a:r>
            <a:endParaRPr lang="ar-EG"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08867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0BAF6EC-C6F9-44A7-B59A-24409FC23976}"/>
              </a:ext>
            </a:extLst>
          </p:cNvPr>
          <p:cNvSpPr txBox="1"/>
          <p:nvPr/>
        </p:nvSpPr>
        <p:spPr>
          <a:xfrm>
            <a:off x="4575226" y="865896"/>
            <a:ext cx="3017520" cy="954107"/>
          </a:xfrm>
          <a:prstGeom prst="rect">
            <a:avLst/>
          </a:prstGeom>
          <a:noFill/>
        </p:spPr>
        <p:txBody>
          <a:bodyPr wrap="square" rtlCol="0">
            <a:spAutoFit/>
          </a:bodyPr>
          <a:lstStyle/>
          <a:p>
            <a:pPr algn="ctr"/>
            <a:r>
              <a:rPr lang="en-US" altLang="zh-CN" sz="3600" dirty="0">
                <a:solidFill>
                  <a:srgbClr val="1671C2"/>
                </a:solidFill>
                <a:latin typeface="Yeseva One" panose="00000500000000000000" pitchFamily="2" charset="0"/>
                <a:ea typeface="字魂5号-无外润黑体" panose="00000500000000000000" pitchFamily="2" charset="-122"/>
              </a:rPr>
              <a:t>Catalogue</a:t>
            </a:r>
          </a:p>
          <a:p>
            <a:pPr algn="ctr"/>
            <a:r>
              <a:rPr lang="en-US" altLang="zh-CN" sz="2000" dirty="0">
                <a:solidFill>
                  <a:srgbClr val="1671C2"/>
                </a:solidFill>
                <a:latin typeface="Yeseva One" panose="00000500000000000000" pitchFamily="2" charset="0"/>
                <a:ea typeface="字魂5号-无外润黑体" panose="00000500000000000000" pitchFamily="2" charset="-122"/>
              </a:rPr>
              <a:t>Contents</a:t>
            </a:r>
            <a:endParaRPr lang="zh-CN" altLang="en-US" sz="2000" dirty="0">
              <a:solidFill>
                <a:srgbClr val="1671C2"/>
              </a:solidFill>
              <a:latin typeface="Yeseva One" panose="00000500000000000000" pitchFamily="2" charset="0"/>
              <a:ea typeface="字魂5号-无外润黑体" panose="00000500000000000000" pitchFamily="2" charset="-122"/>
            </a:endParaRPr>
          </a:p>
        </p:txBody>
      </p:sp>
      <p:grpSp>
        <p:nvGrpSpPr>
          <p:cNvPr id="15" name="组合 14">
            <a:extLst>
              <a:ext uri="{FF2B5EF4-FFF2-40B4-BE49-F238E27FC236}">
                <a16:creationId xmlns:a16="http://schemas.microsoft.com/office/drawing/2014/main" id="{FF0C1FEF-9E77-42A9-BD92-F4FAE1BE95C9}"/>
              </a:ext>
            </a:extLst>
          </p:cNvPr>
          <p:cNvGrpSpPr/>
          <p:nvPr/>
        </p:nvGrpSpPr>
        <p:grpSpPr>
          <a:xfrm>
            <a:off x="930738" y="2191765"/>
            <a:ext cx="4437776" cy="800219"/>
            <a:chOff x="1315958" y="2802054"/>
            <a:chExt cx="4437776" cy="800219"/>
          </a:xfrm>
        </p:grpSpPr>
        <p:sp>
          <p:nvSpPr>
            <p:cNvPr id="16" name="文本框 15">
              <a:extLst>
                <a:ext uri="{FF2B5EF4-FFF2-40B4-BE49-F238E27FC236}">
                  <a16:creationId xmlns:a16="http://schemas.microsoft.com/office/drawing/2014/main" id="{94C57869-ED60-4650-9C98-C334FB8D913E}"/>
                </a:ext>
              </a:extLst>
            </p:cNvPr>
            <p:cNvSpPr txBox="1"/>
            <p:nvPr/>
          </p:nvSpPr>
          <p:spPr>
            <a:xfrm>
              <a:off x="2344244" y="2819104"/>
              <a:ext cx="3409490" cy="707886"/>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Introduction to CampusPay </a:t>
              </a:r>
            </a:p>
            <a:p>
              <a:r>
                <a:rPr lang="en-US" altLang="zh-CN" sz="2000" dirty="0">
                  <a:latin typeface="Yeseva One" panose="00000500000000000000" pitchFamily="2" charset="0"/>
                  <a:ea typeface="字魂5号-无外润黑体" panose="00000500000000000000" pitchFamily="2" charset="-122"/>
                </a:rPr>
                <a:t>And Problems &amp; objectives</a:t>
              </a:r>
              <a:endParaRPr lang="zh-CN" altLang="en-US" sz="2000" dirty="0">
                <a:latin typeface="Yeseva One" panose="00000500000000000000" pitchFamily="2" charset="0"/>
                <a:ea typeface="字魂5号-无外润黑体" panose="00000500000000000000" pitchFamily="2" charset="-122"/>
              </a:endParaRPr>
            </a:p>
          </p:txBody>
        </p:sp>
        <p:sp>
          <p:nvSpPr>
            <p:cNvPr id="17" name="文本框 16">
              <a:extLst>
                <a:ext uri="{FF2B5EF4-FFF2-40B4-BE49-F238E27FC236}">
                  <a16:creationId xmlns:a16="http://schemas.microsoft.com/office/drawing/2014/main" id="{A4FE2E44-7E57-4041-B4AE-B1CA15A24295}"/>
                </a:ext>
              </a:extLst>
            </p:cNvPr>
            <p:cNvSpPr txBox="1"/>
            <p:nvPr/>
          </p:nvSpPr>
          <p:spPr>
            <a:xfrm>
              <a:off x="1315958" y="2802054"/>
              <a:ext cx="939846" cy="800219"/>
            </a:xfrm>
            <a:prstGeom prst="rect">
              <a:avLst/>
            </a:prstGeom>
            <a:noFill/>
          </p:spPr>
          <p:txBody>
            <a:bodyPr wrap="square" rtlCol="0">
              <a:spAutoFit/>
            </a:bodyPr>
            <a:lstStyle/>
            <a:p>
              <a:pPr algn="dist"/>
              <a:r>
                <a:rPr lang="en-US" altLang="zh-CN" sz="4600" dirty="0">
                  <a:latin typeface="Yeseva One" panose="00000500000000000000" pitchFamily="2" charset="0"/>
                  <a:ea typeface="字魂5号-无外润黑体" panose="00000500000000000000" pitchFamily="2" charset="-122"/>
                </a:rPr>
                <a:t>01.</a:t>
              </a:r>
              <a:endParaRPr lang="zh-CN" altLang="en-US" sz="4600" dirty="0">
                <a:latin typeface="Yeseva One" panose="00000500000000000000" pitchFamily="2" charset="0"/>
                <a:ea typeface="字魂5号-无外润黑体" panose="00000500000000000000" pitchFamily="2" charset="-122"/>
              </a:endParaRPr>
            </a:p>
          </p:txBody>
        </p:sp>
      </p:grpSp>
      <p:grpSp>
        <p:nvGrpSpPr>
          <p:cNvPr id="18" name="组合 17">
            <a:extLst>
              <a:ext uri="{FF2B5EF4-FFF2-40B4-BE49-F238E27FC236}">
                <a16:creationId xmlns:a16="http://schemas.microsoft.com/office/drawing/2014/main" id="{0CF87C51-974D-4115-9E55-8903AFE79DCA}"/>
              </a:ext>
            </a:extLst>
          </p:cNvPr>
          <p:cNvGrpSpPr/>
          <p:nvPr/>
        </p:nvGrpSpPr>
        <p:grpSpPr>
          <a:xfrm>
            <a:off x="930738" y="3305513"/>
            <a:ext cx="4124040" cy="1369605"/>
            <a:chOff x="1404398" y="4491623"/>
            <a:chExt cx="4124040" cy="1369605"/>
          </a:xfrm>
        </p:grpSpPr>
        <p:sp>
          <p:nvSpPr>
            <p:cNvPr id="19" name="文本框 18">
              <a:extLst>
                <a:ext uri="{FF2B5EF4-FFF2-40B4-BE49-F238E27FC236}">
                  <a16:creationId xmlns:a16="http://schemas.microsoft.com/office/drawing/2014/main" id="{16457ABB-31AE-42F3-AFC7-32AA5B2CA561}"/>
                </a:ext>
              </a:extLst>
            </p:cNvPr>
            <p:cNvSpPr txBox="1"/>
            <p:nvPr/>
          </p:nvSpPr>
          <p:spPr>
            <a:xfrm>
              <a:off x="2344244" y="4537789"/>
              <a:ext cx="3184194" cy="1323439"/>
            </a:xfrm>
            <a:prstGeom prst="rect">
              <a:avLst/>
            </a:prstGeom>
            <a:noFill/>
          </p:spPr>
          <p:txBody>
            <a:bodyPr wrap="square" rtlCol="0">
              <a:spAutoFit/>
            </a:bodyPr>
            <a:lstStyle/>
            <a:p>
              <a:r>
                <a:rPr lang="en-US" altLang="zh-CN" sz="2000" dirty="0">
                  <a:latin typeface="Yeseva One" panose="00000500000000000000" pitchFamily="2" charset="0"/>
                  <a:ea typeface="Yu Gothic" panose="020B0400000000000000" pitchFamily="34" charset="-128"/>
                </a:rPr>
                <a:t>Technologies &amp; the difference between campusPay and any other System ? </a:t>
              </a:r>
              <a:endParaRPr lang="zh-CN" altLang="en-US" sz="2000" dirty="0">
                <a:latin typeface="Yeseva One" panose="00000500000000000000" pitchFamily="2" charset="0"/>
                <a:ea typeface="Yu Gothic" panose="020B0400000000000000" pitchFamily="34" charset="-128"/>
              </a:endParaRPr>
            </a:p>
          </p:txBody>
        </p:sp>
        <p:sp>
          <p:nvSpPr>
            <p:cNvPr id="20" name="文本框 19">
              <a:extLst>
                <a:ext uri="{FF2B5EF4-FFF2-40B4-BE49-F238E27FC236}">
                  <a16:creationId xmlns:a16="http://schemas.microsoft.com/office/drawing/2014/main" id="{06C2D143-579D-4DAC-94C0-BD1D86BF1C4C}"/>
                </a:ext>
              </a:extLst>
            </p:cNvPr>
            <p:cNvSpPr txBox="1"/>
            <p:nvPr/>
          </p:nvSpPr>
          <p:spPr>
            <a:xfrm>
              <a:off x="1404398" y="4491623"/>
              <a:ext cx="939846"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03.</a:t>
              </a:r>
              <a:endParaRPr lang="zh-CN" altLang="en-US" sz="4600" dirty="0">
                <a:latin typeface="Yeseva One" panose="00000500000000000000" pitchFamily="2" charset="0"/>
                <a:ea typeface="字魂5号-无外润黑体" panose="00000500000000000000" pitchFamily="2" charset="-122"/>
              </a:endParaRPr>
            </a:p>
          </p:txBody>
        </p:sp>
      </p:grpSp>
      <p:grpSp>
        <p:nvGrpSpPr>
          <p:cNvPr id="21" name="组合 20">
            <a:extLst>
              <a:ext uri="{FF2B5EF4-FFF2-40B4-BE49-F238E27FC236}">
                <a16:creationId xmlns:a16="http://schemas.microsoft.com/office/drawing/2014/main" id="{D852C84A-13DE-429F-B2B1-D5C8657CDF73}"/>
              </a:ext>
            </a:extLst>
          </p:cNvPr>
          <p:cNvGrpSpPr/>
          <p:nvPr/>
        </p:nvGrpSpPr>
        <p:grpSpPr>
          <a:xfrm>
            <a:off x="6722110" y="2146475"/>
            <a:ext cx="4177334" cy="1015663"/>
            <a:chOff x="6473534" y="2802054"/>
            <a:chExt cx="4177334" cy="1015663"/>
          </a:xfrm>
        </p:grpSpPr>
        <p:sp>
          <p:nvSpPr>
            <p:cNvPr id="22" name="文本框 21">
              <a:extLst>
                <a:ext uri="{FF2B5EF4-FFF2-40B4-BE49-F238E27FC236}">
                  <a16:creationId xmlns:a16="http://schemas.microsoft.com/office/drawing/2014/main" id="{8D44CE2B-0A37-402A-B860-1266F166933F}"/>
                </a:ext>
              </a:extLst>
            </p:cNvPr>
            <p:cNvSpPr txBox="1"/>
            <p:nvPr/>
          </p:nvSpPr>
          <p:spPr>
            <a:xfrm>
              <a:off x="7466674" y="2802054"/>
              <a:ext cx="3184194" cy="1015663"/>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Who are the users ? And what are the features of these users ?</a:t>
              </a:r>
              <a:endParaRPr lang="zh-CN" altLang="en-US" sz="2000" dirty="0">
                <a:latin typeface="Yeseva One" panose="00000500000000000000" pitchFamily="2" charset="0"/>
                <a:ea typeface="字魂5号-无外润黑体" panose="00000500000000000000" pitchFamily="2" charset="-122"/>
              </a:endParaRPr>
            </a:p>
          </p:txBody>
        </p:sp>
        <p:sp>
          <p:nvSpPr>
            <p:cNvPr id="23" name="文本框 22">
              <a:extLst>
                <a:ext uri="{FF2B5EF4-FFF2-40B4-BE49-F238E27FC236}">
                  <a16:creationId xmlns:a16="http://schemas.microsoft.com/office/drawing/2014/main" id="{4C2CDE47-6E0E-4CD8-8556-CE87612CD35A}"/>
                </a:ext>
              </a:extLst>
            </p:cNvPr>
            <p:cNvSpPr txBox="1"/>
            <p:nvPr/>
          </p:nvSpPr>
          <p:spPr>
            <a:xfrm>
              <a:off x="6473534" y="2802054"/>
              <a:ext cx="9931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02.</a:t>
              </a:r>
              <a:endParaRPr lang="zh-CN" altLang="en-US" sz="4600" dirty="0">
                <a:latin typeface="Yeseva One" panose="00000500000000000000" pitchFamily="2" charset="0"/>
                <a:ea typeface="字魂5号-无外润黑体" panose="00000500000000000000" pitchFamily="2" charset="-122"/>
              </a:endParaRPr>
            </a:p>
          </p:txBody>
        </p:sp>
      </p:grpSp>
      <p:grpSp>
        <p:nvGrpSpPr>
          <p:cNvPr id="24" name="组合 23">
            <a:extLst>
              <a:ext uri="{FF2B5EF4-FFF2-40B4-BE49-F238E27FC236}">
                <a16:creationId xmlns:a16="http://schemas.microsoft.com/office/drawing/2014/main" id="{04CD9341-116D-47F8-8A81-0E4E009CE304}"/>
              </a:ext>
            </a:extLst>
          </p:cNvPr>
          <p:cNvGrpSpPr/>
          <p:nvPr/>
        </p:nvGrpSpPr>
        <p:grpSpPr>
          <a:xfrm>
            <a:off x="6722110" y="3511197"/>
            <a:ext cx="4177334" cy="800219"/>
            <a:chOff x="6473534" y="4491623"/>
            <a:chExt cx="4177334" cy="800219"/>
          </a:xfrm>
        </p:grpSpPr>
        <p:sp>
          <p:nvSpPr>
            <p:cNvPr id="25" name="文本框 24">
              <a:extLst>
                <a:ext uri="{FF2B5EF4-FFF2-40B4-BE49-F238E27FC236}">
                  <a16:creationId xmlns:a16="http://schemas.microsoft.com/office/drawing/2014/main" id="{D52D3BF2-2E6A-4866-BA5E-6B201A5455CB}"/>
                </a:ext>
              </a:extLst>
            </p:cNvPr>
            <p:cNvSpPr txBox="1"/>
            <p:nvPr/>
          </p:nvSpPr>
          <p:spPr>
            <a:xfrm>
              <a:off x="7466674" y="4675734"/>
              <a:ext cx="3184194" cy="400110"/>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System Analysis &amp; design</a:t>
              </a:r>
              <a:endParaRPr lang="zh-CN" altLang="en-US" sz="2000" dirty="0">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C4B25173-DF2D-45D1-85C2-8021DBBB05E3}"/>
                </a:ext>
              </a:extLst>
            </p:cNvPr>
            <p:cNvSpPr txBox="1"/>
            <p:nvPr/>
          </p:nvSpPr>
          <p:spPr>
            <a:xfrm>
              <a:off x="6473534" y="4491623"/>
              <a:ext cx="10693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04.</a:t>
              </a:r>
              <a:endParaRPr lang="zh-CN" altLang="en-US" sz="4600" dirty="0">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878822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75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750"/>
                                        <p:tgtEl>
                                          <p:spTgt spid="21"/>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75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
            <a:extLst>
              <a:ext uri="{FF2B5EF4-FFF2-40B4-BE49-F238E27FC236}">
                <a16:creationId xmlns:a16="http://schemas.microsoft.com/office/drawing/2014/main" id="{6A25122D-58D5-A208-83A2-FA84914F8922}"/>
              </a:ext>
            </a:extLst>
          </p:cNvPr>
          <p:cNvGrpSpPr/>
          <p:nvPr/>
        </p:nvGrpSpPr>
        <p:grpSpPr>
          <a:xfrm>
            <a:off x="3844721" y="472626"/>
            <a:ext cx="5538430" cy="380269"/>
            <a:chOff x="567034" y="536946"/>
            <a:chExt cx="5538430" cy="380269"/>
          </a:xfrm>
        </p:grpSpPr>
        <p:sp>
          <p:nvSpPr>
            <p:cNvPr id="8" name="文本框 2">
              <a:extLst>
                <a:ext uri="{FF2B5EF4-FFF2-40B4-BE49-F238E27FC236}">
                  <a16:creationId xmlns:a16="http://schemas.microsoft.com/office/drawing/2014/main" id="{C2A4AA71-C788-1B08-51D2-3744D0F67F66}"/>
                </a:ext>
              </a:extLst>
            </p:cNvPr>
            <p:cNvSpPr txBox="1"/>
            <p:nvPr/>
          </p:nvSpPr>
          <p:spPr>
            <a:xfrm>
              <a:off x="585790" y="536946"/>
              <a:ext cx="5519674"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sequence Diagram-2</a:t>
              </a:r>
            </a:p>
          </p:txBody>
        </p:sp>
        <p:grpSp>
          <p:nvGrpSpPr>
            <p:cNvPr id="9" name="组合 3">
              <a:extLst>
                <a:ext uri="{FF2B5EF4-FFF2-40B4-BE49-F238E27FC236}">
                  <a16:creationId xmlns:a16="http://schemas.microsoft.com/office/drawing/2014/main" id="{ECDC5A35-7CB0-C21A-884C-C3DA1FFDD551}"/>
                </a:ext>
              </a:extLst>
            </p:cNvPr>
            <p:cNvGrpSpPr/>
            <p:nvPr/>
          </p:nvGrpSpPr>
          <p:grpSpPr>
            <a:xfrm>
              <a:off x="567034" y="554816"/>
              <a:ext cx="3945816" cy="362399"/>
              <a:chOff x="567034" y="554816"/>
              <a:chExt cx="3945816" cy="362399"/>
            </a:xfrm>
          </p:grpSpPr>
          <p:cxnSp>
            <p:nvCxnSpPr>
              <p:cNvPr id="10" name="直接连接符 4">
                <a:extLst>
                  <a:ext uri="{FF2B5EF4-FFF2-40B4-BE49-F238E27FC236}">
                    <a16:creationId xmlns:a16="http://schemas.microsoft.com/office/drawing/2014/main" id="{D252292B-6605-422D-7B77-8864E4B40D29}"/>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11" name="矩形: 圆角 5">
                <a:extLst>
                  <a:ext uri="{FF2B5EF4-FFF2-40B4-BE49-F238E27FC236}">
                    <a16:creationId xmlns:a16="http://schemas.microsoft.com/office/drawing/2014/main" id="{B3858BAC-3E2A-A9AE-2675-061B7506C3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3" name="Picture 12">
            <a:extLst>
              <a:ext uri="{FF2B5EF4-FFF2-40B4-BE49-F238E27FC236}">
                <a16:creationId xmlns:a16="http://schemas.microsoft.com/office/drawing/2014/main" id="{B05D1209-3517-7EF2-73E1-25B204B19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700" y="1325134"/>
            <a:ext cx="8135485" cy="4696480"/>
          </a:xfrm>
          <a:prstGeom prst="rect">
            <a:avLst/>
          </a:prstGeom>
        </p:spPr>
      </p:pic>
      <p:sp>
        <p:nvSpPr>
          <p:cNvPr id="14" name="TextBox 13">
            <a:extLst>
              <a:ext uri="{FF2B5EF4-FFF2-40B4-BE49-F238E27FC236}">
                <a16:creationId xmlns:a16="http://schemas.microsoft.com/office/drawing/2014/main" id="{45A6643F-C6FF-9EAC-3939-D992D8C1421B}"/>
              </a:ext>
            </a:extLst>
          </p:cNvPr>
          <p:cNvSpPr txBox="1"/>
          <p:nvPr/>
        </p:nvSpPr>
        <p:spPr>
          <a:xfrm>
            <a:off x="261219" y="529729"/>
            <a:ext cx="2819024" cy="646331"/>
          </a:xfrm>
          <a:prstGeom prst="rect">
            <a:avLst/>
          </a:prstGeom>
          <a:solidFill>
            <a:schemeClr val="accent5">
              <a:lumMod val="20000"/>
              <a:lumOff val="80000"/>
            </a:schemeClr>
          </a:solidFill>
        </p:spPr>
        <p:txBody>
          <a:bodyPr wrap="square" rtlCol="1">
            <a:spAutoFit/>
          </a:bodyPr>
          <a:lstStyle/>
          <a:p>
            <a:r>
              <a:rPr lang="en-US" dirty="0">
                <a:ln w="0"/>
                <a:solidFill>
                  <a:schemeClr val="accent1"/>
                </a:solidFill>
                <a:effectLst>
                  <a:outerShdw blurRad="38100" dist="25400" dir="5400000" algn="ctr" rotWithShape="0">
                    <a:srgbClr val="6E747A">
                      <a:alpha val="43000"/>
                    </a:srgbClr>
                  </a:outerShdw>
                </a:effectLst>
              </a:rPr>
              <a:t>Student : Pay service Sequence Diagram </a:t>
            </a:r>
            <a:endParaRPr lang="ar-EG"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745957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E79910-8643-7462-D27E-389ADC0CAB9D}"/>
              </a:ext>
            </a:extLst>
          </p:cNvPr>
          <p:cNvGrpSpPr/>
          <p:nvPr/>
        </p:nvGrpSpPr>
        <p:grpSpPr>
          <a:xfrm>
            <a:off x="3844721" y="472626"/>
            <a:ext cx="5538430" cy="380269"/>
            <a:chOff x="567034" y="536946"/>
            <a:chExt cx="5538430" cy="380269"/>
          </a:xfrm>
        </p:grpSpPr>
        <p:sp>
          <p:nvSpPr>
            <p:cNvPr id="3" name="文本框 2">
              <a:extLst>
                <a:ext uri="{FF2B5EF4-FFF2-40B4-BE49-F238E27FC236}">
                  <a16:creationId xmlns:a16="http://schemas.microsoft.com/office/drawing/2014/main" id="{C4683984-58A5-110E-FEC8-A757F69AEEBA}"/>
                </a:ext>
              </a:extLst>
            </p:cNvPr>
            <p:cNvSpPr txBox="1"/>
            <p:nvPr/>
          </p:nvSpPr>
          <p:spPr>
            <a:xfrm>
              <a:off x="585790" y="536946"/>
              <a:ext cx="5519674"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sequence Diagram-3</a:t>
              </a:r>
            </a:p>
          </p:txBody>
        </p:sp>
        <p:grpSp>
          <p:nvGrpSpPr>
            <p:cNvPr id="4" name="组合 3">
              <a:extLst>
                <a:ext uri="{FF2B5EF4-FFF2-40B4-BE49-F238E27FC236}">
                  <a16:creationId xmlns:a16="http://schemas.microsoft.com/office/drawing/2014/main" id="{509EE1CC-5FB2-4E7F-4E0D-8D2116D1131D}"/>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39501EDE-E522-6246-8EBF-5AFE328AA534}"/>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EBD478AF-0D3D-F64B-C1E9-CA3F7C41FC4F}"/>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8" name="Picture 7">
            <a:extLst>
              <a:ext uri="{FF2B5EF4-FFF2-40B4-BE49-F238E27FC236}">
                <a16:creationId xmlns:a16="http://schemas.microsoft.com/office/drawing/2014/main" id="{DAD8DF70-9BE1-B2BE-6CEF-78ED1144F40D}"/>
              </a:ext>
            </a:extLst>
          </p:cNvPr>
          <p:cNvPicPr>
            <a:picLocks noChangeAspect="1"/>
          </p:cNvPicPr>
          <p:nvPr/>
        </p:nvPicPr>
        <p:blipFill rotWithShape="1">
          <a:blip r:embed="rId2">
            <a:extLst>
              <a:ext uri="{28A0092B-C50C-407E-A947-70E740481C1C}">
                <a14:useLocalDpi xmlns:a14="http://schemas.microsoft.com/office/drawing/2010/main" val="0"/>
              </a:ext>
            </a:extLst>
          </a:blip>
          <a:srcRect l="10918" r="13896"/>
          <a:stretch/>
        </p:blipFill>
        <p:spPr>
          <a:xfrm>
            <a:off x="-1" y="970671"/>
            <a:ext cx="5608739" cy="5374877"/>
          </a:xfrm>
          <a:prstGeom prst="rect">
            <a:avLst/>
          </a:prstGeom>
        </p:spPr>
      </p:pic>
      <p:pic>
        <p:nvPicPr>
          <p:cNvPr id="10" name="Picture 9">
            <a:extLst>
              <a:ext uri="{FF2B5EF4-FFF2-40B4-BE49-F238E27FC236}">
                <a16:creationId xmlns:a16="http://schemas.microsoft.com/office/drawing/2014/main" id="{F3695771-239D-42D2-8CEA-591F3C1A65BB}"/>
              </a:ext>
            </a:extLst>
          </p:cNvPr>
          <p:cNvPicPr>
            <a:picLocks noChangeAspect="1"/>
          </p:cNvPicPr>
          <p:nvPr/>
        </p:nvPicPr>
        <p:blipFill rotWithShape="1">
          <a:blip r:embed="rId3">
            <a:extLst>
              <a:ext uri="{28A0092B-C50C-407E-A947-70E740481C1C}">
                <a14:useLocalDpi xmlns:a14="http://schemas.microsoft.com/office/drawing/2010/main" val="0"/>
              </a:ext>
            </a:extLst>
          </a:blip>
          <a:srcRect l="12619"/>
          <a:stretch/>
        </p:blipFill>
        <p:spPr>
          <a:xfrm>
            <a:off x="5781822" y="1200147"/>
            <a:ext cx="6221112" cy="5145401"/>
          </a:xfrm>
          <a:prstGeom prst="rect">
            <a:avLst/>
          </a:prstGeom>
        </p:spPr>
      </p:pic>
      <p:sp>
        <p:nvSpPr>
          <p:cNvPr id="11" name="TextBox 10">
            <a:extLst>
              <a:ext uri="{FF2B5EF4-FFF2-40B4-BE49-F238E27FC236}">
                <a16:creationId xmlns:a16="http://schemas.microsoft.com/office/drawing/2014/main" id="{F2A328CE-7D32-3E27-5777-FF8EE527F8DB}"/>
              </a:ext>
            </a:extLst>
          </p:cNvPr>
          <p:cNvSpPr txBox="1"/>
          <p:nvPr/>
        </p:nvSpPr>
        <p:spPr>
          <a:xfrm>
            <a:off x="261219" y="490496"/>
            <a:ext cx="2819024" cy="646331"/>
          </a:xfrm>
          <a:prstGeom prst="rect">
            <a:avLst/>
          </a:prstGeom>
          <a:solidFill>
            <a:schemeClr val="accent5">
              <a:lumMod val="20000"/>
              <a:lumOff val="80000"/>
            </a:schemeClr>
          </a:solidFill>
        </p:spPr>
        <p:txBody>
          <a:bodyPr wrap="square" rtlCol="1">
            <a:spAutoFit/>
          </a:bodyPr>
          <a:lstStyle/>
          <a:p>
            <a:pPr algn="ctr"/>
            <a:r>
              <a:rPr lang="en-US" dirty="0">
                <a:ln w="0"/>
                <a:solidFill>
                  <a:schemeClr val="accent1"/>
                </a:solidFill>
                <a:effectLst>
                  <a:outerShdw blurRad="38100" dist="25400" dir="5400000" algn="ctr" rotWithShape="0">
                    <a:srgbClr val="6E747A">
                      <a:alpha val="43000"/>
                    </a:srgbClr>
                  </a:outerShdw>
                </a:effectLst>
              </a:rPr>
              <a:t>Users : login Sequence Diagram </a:t>
            </a:r>
            <a:endParaRPr lang="ar-EG"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00844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E1CC22B-EC6A-4899-D6E1-10F9DE2ACA56}"/>
              </a:ext>
            </a:extLst>
          </p:cNvPr>
          <p:cNvGrpSpPr/>
          <p:nvPr/>
        </p:nvGrpSpPr>
        <p:grpSpPr>
          <a:xfrm>
            <a:off x="0" y="377294"/>
            <a:ext cx="5213167" cy="392623"/>
            <a:chOff x="455162" y="524592"/>
            <a:chExt cx="5213167" cy="392623"/>
          </a:xfrm>
        </p:grpSpPr>
        <p:sp>
          <p:nvSpPr>
            <p:cNvPr id="3" name="文本框 2">
              <a:extLst>
                <a:ext uri="{FF2B5EF4-FFF2-40B4-BE49-F238E27FC236}">
                  <a16:creationId xmlns:a16="http://schemas.microsoft.com/office/drawing/2014/main" id="{FC6F568C-911E-6377-8EE4-3E553B1BE525}"/>
                </a:ext>
              </a:extLst>
            </p:cNvPr>
            <p:cNvSpPr txBox="1"/>
            <p:nvPr/>
          </p:nvSpPr>
          <p:spPr>
            <a:xfrm>
              <a:off x="455162" y="524592"/>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Class Diagram</a:t>
              </a:r>
            </a:p>
          </p:txBody>
        </p:sp>
        <p:grpSp>
          <p:nvGrpSpPr>
            <p:cNvPr id="4" name="组合 3">
              <a:extLst>
                <a:ext uri="{FF2B5EF4-FFF2-40B4-BE49-F238E27FC236}">
                  <a16:creationId xmlns:a16="http://schemas.microsoft.com/office/drawing/2014/main" id="{06CFFE25-C379-D67F-48F0-3E8E2163C546}"/>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31DC2C05-3814-F618-5485-A4CE6F3F911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9A3C9FA-9095-5A66-78A4-EAF88CC5E6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1" name="Picture 10">
            <a:extLst>
              <a:ext uri="{FF2B5EF4-FFF2-40B4-BE49-F238E27FC236}">
                <a16:creationId xmlns:a16="http://schemas.microsoft.com/office/drawing/2014/main" id="{5D649D99-50C8-6EFE-91BD-0A686512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355" y="467783"/>
            <a:ext cx="6084754" cy="5922434"/>
          </a:xfrm>
          <a:prstGeom prst="rect">
            <a:avLst/>
          </a:prstGeom>
        </p:spPr>
      </p:pic>
    </p:spTree>
    <p:extLst>
      <p:ext uri="{BB962C8B-B14F-4D97-AF65-F5344CB8AC3E}">
        <p14:creationId xmlns:p14="http://schemas.microsoft.com/office/powerpoint/2010/main" val="36411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B89B18B9-870C-4646-998D-284D5D6B96C3}"/>
              </a:ext>
            </a:extLst>
          </p:cNvPr>
          <p:cNvSpPr txBox="1"/>
          <p:nvPr/>
        </p:nvSpPr>
        <p:spPr>
          <a:xfrm>
            <a:off x="1359463" y="2396054"/>
            <a:ext cx="7987862" cy="1446550"/>
          </a:xfrm>
          <a:prstGeom prst="rect">
            <a:avLst/>
          </a:prstGeom>
          <a:noFill/>
        </p:spPr>
        <p:txBody>
          <a:bodyPr wrap="square" rtlCol="0">
            <a:spAutoFit/>
          </a:bodyPr>
          <a:lstStyle/>
          <a:p>
            <a:pPr algn="ctr"/>
            <a:r>
              <a:rPr lang="en-US" altLang="zh-CN" sz="4400" b="1" dirty="0">
                <a:solidFill>
                  <a:srgbClr val="595959"/>
                </a:solidFill>
                <a:latin typeface="Yeseva One" panose="00000500000000000000" pitchFamily="2" charset="0"/>
                <a:ea typeface="字魂5号-无外润黑体" panose="00000500000000000000" pitchFamily="2" charset="-122"/>
              </a:rPr>
              <a:t>Thank you for </a:t>
            </a:r>
          </a:p>
          <a:p>
            <a:pPr algn="ctr"/>
            <a:r>
              <a:rPr lang="en-US" altLang="zh-CN" sz="4400" b="1" dirty="0">
                <a:solidFill>
                  <a:srgbClr val="595959"/>
                </a:solidFill>
                <a:latin typeface="Yeseva One" panose="00000500000000000000" pitchFamily="2" charset="0"/>
                <a:ea typeface="字魂5号-无外润黑体" panose="00000500000000000000" pitchFamily="2" charset="-122"/>
              </a:rPr>
              <a:t>watching and listening!</a:t>
            </a:r>
            <a:endParaRPr lang="zh-CN" altLang="en-US" sz="4400" b="1" dirty="0">
              <a:solidFill>
                <a:srgbClr val="595959"/>
              </a:solidFill>
              <a:latin typeface="Yeseva One" panose="00000500000000000000" pitchFamily="2" charset="0"/>
              <a:ea typeface="字魂5号-无外润黑体" panose="00000500000000000000" pitchFamily="2" charset="-122"/>
            </a:endParaRPr>
          </a:p>
        </p:txBody>
      </p:sp>
      <p:sp>
        <p:nvSpPr>
          <p:cNvPr id="26" name="Freeform 5">
            <a:extLst>
              <a:ext uri="{FF2B5EF4-FFF2-40B4-BE49-F238E27FC236}">
                <a16:creationId xmlns:a16="http://schemas.microsoft.com/office/drawing/2014/main" id="{38897DA8-617D-46D0-B55B-7AB8DBB5214F}"/>
              </a:ext>
            </a:extLst>
          </p:cNvPr>
          <p:cNvSpPr/>
          <p:nvPr/>
        </p:nvSpPr>
        <p:spPr>
          <a:xfrm>
            <a:off x="4420262" y="1270206"/>
            <a:ext cx="1866266" cy="1085280"/>
          </a:xfrm>
          <a:custGeom>
            <a:avLst/>
            <a:gdLst/>
            <a:ahLst/>
            <a:cxnLst>
              <a:cxn ang="0">
                <a:pos x="wd2" y="hd2"/>
              </a:cxn>
              <a:cxn ang="5400000">
                <a:pos x="wd2" y="hd2"/>
              </a:cxn>
              <a:cxn ang="10800000">
                <a:pos x="wd2" y="hd2"/>
              </a:cxn>
              <a:cxn ang="16200000">
                <a:pos x="wd2" y="hd2"/>
              </a:cxn>
            </a:cxnLst>
            <a:rect l="0" t="0" r="r" b="b"/>
            <a:pathLst>
              <a:path w="21600" h="21600" extrusionOk="0">
                <a:moveTo>
                  <a:pt x="20978" y="16267"/>
                </a:moveTo>
                <a:cubicBezTo>
                  <a:pt x="20978" y="15467"/>
                  <a:pt x="20823" y="14933"/>
                  <a:pt x="20357" y="14933"/>
                </a:cubicBezTo>
                <a:cubicBezTo>
                  <a:pt x="20357" y="7200"/>
                  <a:pt x="20357" y="7200"/>
                  <a:pt x="20357" y="7200"/>
                </a:cubicBezTo>
                <a:cubicBezTo>
                  <a:pt x="21600" y="6400"/>
                  <a:pt x="21600" y="6400"/>
                  <a:pt x="21600" y="6400"/>
                </a:cubicBezTo>
                <a:cubicBezTo>
                  <a:pt x="10878" y="0"/>
                  <a:pt x="10878" y="0"/>
                  <a:pt x="10878" y="0"/>
                </a:cubicBezTo>
                <a:cubicBezTo>
                  <a:pt x="0" y="6400"/>
                  <a:pt x="0" y="6400"/>
                  <a:pt x="0" y="6400"/>
                </a:cubicBezTo>
                <a:cubicBezTo>
                  <a:pt x="10878" y="12800"/>
                  <a:pt x="10878" y="12800"/>
                  <a:pt x="10878" y="12800"/>
                </a:cubicBezTo>
                <a:cubicBezTo>
                  <a:pt x="19735" y="7467"/>
                  <a:pt x="19735" y="7467"/>
                  <a:pt x="19735" y="7467"/>
                </a:cubicBezTo>
                <a:cubicBezTo>
                  <a:pt x="19735" y="14933"/>
                  <a:pt x="19735" y="14933"/>
                  <a:pt x="19735" y="14933"/>
                </a:cubicBezTo>
                <a:cubicBezTo>
                  <a:pt x="19424" y="14933"/>
                  <a:pt x="19114" y="15467"/>
                  <a:pt x="19114" y="16267"/>
                </a:cubicBezTo>
                <a:cubicBezTo>
                  <a:pt x="19114" y="16800"/>
                  <a:pt x="19424" y="17067"/>
                  <a:pt x="19580" y="17067"/>
                </a:cubicBezTo>
                <a:cubicBezTo>
                  <a:pt x="19114" y="21600"/>
                  <a:pt x="19114" y="21600"/>
                  <a:pt x="19114" y="21600"/>
                </a:cubicBezTo>
                <a:cubicBezTo>
                  <a:pt x="20978" y="21600"/>
                  <a:pt x="20978" y="21600"/>
                  <a:pt x="20978" y="21600"/>
                </a:cubicBezTo>
                <a:cubicBezTo>
                  <a:pt x="20512" y="17067"/>
                  <a:pt x="20512" y="17067"/>
                  <a:pt x="20512" y="17067"/>
                </a:cubicBezTo>
                <a:cubicBezTo>
                  <a:pt x="20823" y="17067"/>
                  <a:pt x="20978" y="16800"/>
                  <a:pt x="20978" y="16267"/>
                </a:cubicBezTo>
                <a:close/>
                <a:moveTo>
                  <a:pt x="4351" y="11200"/>
                </a:moveTo>
                <a:cubicBezTo>
                  <a:pt x="4351" y="18400"/>
                  <a:pt x="4351" y="18400"/>
                  <a:pt x="4351" y="18400"/>
                </a:cubicBezTo>
                <a:cubicBezTo>
                  <a:pt x="4351" y="20267"/>
                  <a:pt x="7304" y="21600"/>
                  <a:pt x="10878" y="21600"/>
                </a:cubicBezTo>
                <a:cubicBezTo>
                  <a:pt x="14296" y="21600"/>
                  <a:pt x="17249" y="20267"/>
                  <a:pt x="17249" y="18400"/>
                </a:cubicBezTo>
                <a:cubicBezTo>
                  <a:pt x="17249" y="11200"/>
                  <a:pt x="17249" y="11200"/>
                  <a:pt x="17249" y="11200"/>
                </a:cubicBezTo>
                <a:cubicBezTo>
                  <a:pt x="10878" y="14933"/>
                  <a:pt x="10878" y="14933"/>
                  <a:pt x="10878" y="14933"/>
                </a:cubicBezTo>
                <a:lnTo>
                  <a:pt x="4351" y="11200"/>
                </a:lnTo>
                <a:close/>
              </a:path>
            </a:pathLst>
          </a:custGeom>
          <a:solidFill>
            <a:srgbClr val="1671C2"/>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
        <p:nvSpPr>
          <p:cNvPr id="2" name="TextBox 1">
            <a:extLst>
              <a:ext uri="{FF2B5EF4-FFF2-40B4-BE49-F238E27FC236}">
                <a16:creationId xmlns:a16="http://schemas.microsoft.com/office/drawing/2014/main" id="{72A31088-2A56-9A42-FDD9-47423D548CC7}"/>
              </a:ext>
            </a:extLst>
          </p:cNvPr>
          <p:cNvSpPr txBox="1"/>
          <p:nvPr/>
        </p:nvSpPr>
        <p:spPr>
          <a:xfrm>
            <a:off x="3817919" y="3917180"/>
            <a:ext cx="3277850" cy="307777"/>
          </a:xfrm>
          <a:prstGeom prst="rect">
            <a:avLst/>
          </a:prstGeom>
          <a:solidFill>
            <a:schemeClr val="tx1">
              <a:lumMod val="75000"/>
              <a:lumOff val="25000"/>
            </a:schemeClr>
          </a:solidFill>
        </p:spPr>
        <p:txBody>
          <a:bodyPr wrap="square" rtlCol="1">
            <a:spAutoFit/>
          </a:bodyPr>
          <a:lstStyle/>
          <a:p>
            <a:pPr algn="ctr"/>
            <a:r>
              <a:rPr lang="en-US" sz="1400" b="1" dirty="0">
                <a:solidFill>
                  <a:schemeClr val="bg1"/>
                </a:solidFill>
              </a:rPr>
              <a:t>Team members</a:t>
            </a:r>
            <a:endParaRPr lang="ar-EG" sz="1400" b="1" dirty="0">
              <a:solidFill>
                <a:schemeClr val="bg1"/>
              </a:solidFill>
            </a:endParaRPr>
          </a:p>
        </p:txBody>
      </p:sp>
      <p:sp>
        <p:nvSpPr>
          <p:cNvPr id="3" name="TextBox 2">
            <a:extLst>
              <a:ext uri="{FF2B5EF4-FFF2-40B4-BE49-F238E27FC236}">
                <a16:creationId xmlns:a16="http://schemas.microsoft.com/office/drawing/2014/main" id="{B1A56C86-79FE-863E-DB18-080DD4070C64}"/>
              </a:ext>
            </a:extLst>
          </p:cNvPr>
          <p:cNvSpPr txBox="1"/>
          <p:nvPr/>
        </p:nvSpPr>
        <p:spPr>
          <a:xfrm>
            <a:off x="1964970" y="4268852"/>
            <a:ext cx="3077029" cy="1526187"/>
          </a:xfrm>
          <a:prstGeom prst="rect">
            <a:avLst/>
          </a:prstGeom>
          <a:noFill/>
        </p:spPr>
        <p:txBody>
          <a:bodyPr wrap="square" rtlCol="1">
            <a:spAutoFit/>
          </a:bodyPr>
          <a:lstStyle/>
          <a:p>
            <a:pPr rtl="1">
              <a:lnSpc>
                <a:spcPct val="150000"/>
              </a:lnSpc>
            </a:pPr>
            <a:r>
              <a:rPr lang="en-US" sz="1600" dirty="0"/>
              <a:t>- </a:t>
            </a:r>
            <a:r>
              <a:rPr lang="en-US" sz="1600" dirty="0" err="1"/>
              <a:t>mohamed</a:t>
            </a:r>
            <a:r>
              <a:rPr lang="en-US" sz="1600" dirty="0"/>
              <a:t> </a:t>
            </a:r>
            <a:r>
              <a:rPr lang="en-US" sz="1600" dirty="0" err="1"/>
              <a:t>ahmed</a:t>
            </a:r>
            <a:r>
              <a:rPr lang="en-US" sz="1600" dirty="0"/>
              <a:t> </a:t>
            </a:r>
            <a:r>
              <a:rPr lang="en-US" sz="1600" dirty="0" err="1"/>
              <a:t>saad</a:t>
            </a:r>
            <a:r>
              <a:rPr lang="en-US" sz="1600" dirty="0"/>
              <a:t> </a:t>
            </a:r>
            <a:r>
              <a:rPr lang="en-US" sz="1600" dirty="0" err="1"/>
              <a:t>ali</a:t>
            </a:r>
            <a:endParaRPr lang="en-US" sz="1600" dirty="0"/>
          </a:p>
          <a:p>
            <a:pPr rtl="1">
              <a:lnSpc>
                <a:spcPct val="150000"/>
              </a:lnSpc>
            </a:pPr>
            <a:r>
              <a:rPr lang="en-US" sz="1600" dirty="0"/>
              <a:t>- Abdullah Salah Mohammed</a:t>
            </a:r>
          </a:p>
          <a:p>
            <a:pPr rtl="1">
              <a:lnSpc>
                <a:spcPct val="150000"/>
              </a:lnSpc>
            </a:pPr>
            <a:r>
              <a:rPr lang="en-US" sz="1600" dirty="0"/>
              <a:t>- Abdullah Khaled Sayed</a:t>
            </a:r>
            <a:endParaRPr lang="ar-EG" sz="1600" dirty="0"/>
          </a:p>
          <a:p>
            <a:pPr rtl="1">
              <a:lnSpc>
                <a:spcPct val="150000"/>
              </a:lnSpc>
            </a:pPr>
            <a:r>
              <a:rPr lang="en-US" sz="1600" dirty="0"/>
              <a:t>- </a:t>
            </a:r>
            <a:r>
              <a:rPr lang="en-US" sz="1600" dirty="0" err="1"/>
              <a:t>Israa</a:t>
            </a:r>
            <a:r>
              <a:rPr lang="en-US" sz="1600" dirty="0"/>
              <a:t> Arafa Ahmed </a:t>
            </a:r>
            <a:r>
              <a:rPr lang="en-US" sz="1600" dirty="0" err="1"/>
              <a:t>Ahmed</a:t>
            </a:r>
            <a:endParaRPr lang="en-US" sz="1600" dirty="0"/>
          </a:p>
        </p:txBody>
      </p:sp>
      <p:sp>
        <p:nvSpPr>
          <p:cNvPr id="4" name="TextBox 3">
            <a:extLst>
              <a:ext uri="{FF2B5EF4-FFF2-40B4-BE49-F238E27FC236}">
                <a16:creationId xmlns:a16="http://schemas.microsoft.com/office/drawing/2014/main" id="{099505CE-5EF4-B34E-BE05-7275B92360CD}"/>
              </a:ext>
            </a:extLst>
          </p:cNvPr>
          <p:cNvSpPr txBox="1"/>
          <p:nvPr/>
        </p:nvSpPr>
        <p:spPr>
          <a:xfrm>
            <a:off x="5353394" y="4299533"/>
            <a:ext cx="3962398" cy="1156407"/>
          </a:xfrm>
          <a:prstGeom prst="rect">
            <a:avLst/>
          </a:prstGeom>
          <a:noFill/>
        </p:spPr>
        <p:txBody>
          <a:bodyPr wrap="square" rtlCol="1">
            <a:spAutoFit/>
          </a:bodyPr>
          <a:lstStyle/>
          <a:p>
            <a:pPr>
              <a:lnSpc>
                <a:spcPct val="150000"/>
              </a:lnSpc>
            </a:pPr>
            <a:r>
              <a:rPr lang="en-US" sz="1600" dirty="0"/>
              <a:t>- Abdul Rahman Muhammad Sayed</a:t>
            </a:r>
          </a:p>
          <a:p>
            <a:pPr rtl="1">
              <a:lnSpc>
                <a:spcPct val="150000"/>
              </a:lnSpc>
            </a:pPr>
            <a:r>
              <a:rPr lang="en-US" sz="1600" dirty="0"/>
              <a:t>- Ahmed Ayman Salah</a:t>
            </a:r>
          </a:p>
          <a:p>
            <a:pPr rtl="1">
              <a:lnSpc>
                <a:spcPct val="150000"/>
              </a:lnSpc>
            </a:pPr>
            <a:r>
              <a:rPr lang="en-US" sz="1600" dirty="0"/>
              <a:t>- Youssef Ali Saber Hussein</a:t>
            </a:r>
            <a:endParaRPr lang="ar-EG" sz="1600" dirty="0"/>
          </a:p>
        </p:txBody>
      </p:sp>
    </p:spTree>
    <p:extLst>
      <p:ext uri="{BB962C8B-B14F-4D97-AF65-F5344CB8AC3E}">
        <p14:creationId xmlns:p14="http://schemas.microsoft.com/office/powerpoint/2010/main" val="3130227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animBg="1"/>
      <p:bldP spid="2" grpId="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300D5C0-5A2D-4566-B462-F779A743D293}"/>
              </a:ext>
            </a:extLst>
          </p:cNvPr>
          <p:cNvCxnSpPr>
            <a:cxnSpLocks/>
          </p:cNvCxnSpPr>
          <p:nvPr/>
        </p:nvCxnSpPr>
        <p:spPr>
          <a:xfrm>
            <a:off x="187765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CCB9CA6-03BF-44DF-8B41-9C7248C425E0}"/>
              </a:ext>
            </a:extLst>
          </p:cNvPr>
          <p:cNvCxnSpPr>
            <a:cxnSpLocks/>
          </p:cNvCxnSpPr>
          <p:nvPr/>
        </p:nvCxnSpPr>
        <p:spPr>
          <a:xfrm>
            <a:off x="187765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ED674280-670A-4570-8D1A-B557603AB6EE}"/>
              </a:ext>
            </a:extLst>
          </p:cNvPr>
          <p:cNvGrpSpPr/>
          <p:nvPr/>
        </p:nvGrpSpPr>
        <p:grpSpPr>
          <a:xfrm>
            <a:off x="2038675" y="3012656"/>
            <a:ext cx="8100493" cy="1785104"/>
            <a:chOff x="2508242" y="2488758"/>
            <a:chExt cx="8100493" cy="1785104"/>
          </a:xfrm>
        </p:grpSpPr>
        <p:sp>
          <p:nvSpPr>
            <p:cNvPr id="5" name="文本框 4">
              <a:extLst>
                <a:ext uri="{FF2B5EF4-FFF2-40B4-BE49-F238E27FC236}">
                  <a16:creationId xmlns:a16="http://schemas.microsoft.com/office/drawing/2014/main" id="{6ADE981A-0C52-4FEA-8366-AF22518F339A}"/>
                </a:ext>
              </a:extLst>
            </p:cNvPr>
            <p:cNvSpPr txBox="1"/>
            <p:nvPr/>
          </p:nvSpPr>
          <p:spPr>
            <a:xfrm>
              <a:off x="4520082" y="2828995"/>
              <a:ext cx="6088653"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Introduction to CampusPay </a:t>
              </a:r>
            </a:p>
            <a:p>
              <a:r>
                <a:rPr lang="en-US" altLang="zh-CN" sz="3600" dirty="0">
                  <a:latin typeface="Yeseva One" panose="00000500000000000000" pitchFamily="2" charset="0"/>
                  <a:ea typeface="字魂5号-无外润黑体" panose="00000500000000000000" pitchFamily="2" charset="-122"/>
                </a:rPr>
                <a:t>And Problems &amp; objectives</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DE0D2056-7B33-43BE-BFF5-073FE32644E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01.</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7">
            <a:extLst>
              <a:ext uri="{FF2B5EF4-FFF2-40B4-BE49-F238E27FC236}">
                <a16:creationId xmlns:a16="http://schemas.microsoft.com/office/drawing/2014/main" id="{830170EF-4C39-439F-AC00-A3193987BD97}"/>
              </a:ext>
            </a:extLst>
          </p:cNvPr>
          <p:cNvSpPr/>
          <p:nvPr/>
        </p:nvSpPr>
        <p:spPr>
          <a:xfrm>
            <a:off x="5555311" y="1900088"/>
            <a:ext cx="1068678" cy="1078086"/>
          </a:xfrm>
          <a:custGeom>
            <a:avLst/>
            <a:gdLst/>
            <a:ahLst/>
            <a:cxnLst>
              <a:cxn ang="0">
                <a:pos x="wd2" y="hd2"/>
              </a:cxn>
              <a:cxn ang="5400000">
                <a:pos x="wd2" y="hd2"/>
              </a:cxn>
              <a:cxn ang="10800000">
                <a:pos x="wd2" y="hd2"/>
              </a:cxn>
              <a:cxn ang="16200000">
                <a:pos x="wd2" y="hd2"/>
              </a:cxn>
            </a:cxnLst>
            <a:rect l="0" t="0" r="r" b="b"/>
            <a:pathLst>
              <a:path w="20792" h="20761" extrusionOk="0">
                <a:moveTo>
                  <a:pt x="20241" y="17586"/>
                </a:moveTo>
                <a:cubicBezTo>
                  <a:pt x="14805" y="12186"/>
                  <a:pt x="14805" y="12186"/>
                  <a:pt x="14805" y="12186"/>
                </a:cubicBezTo>
                <a:cubicBezTo>
                  <a:pt x="14364" y="11748"/>
                  <a:pt x="13923" y="11602"/>
                  <a:pt x="13335" y="11602"/>
                </a:cubicBezTo>
                <a:cubicBezTo>
                  <a:pt x="12160" y="10289"/>
                  <a:pt x="12160" y="10289"/>
                  <a:pt x="12160" y="10289"/>
                </a:cubicBezTo>
                <a:cubicBezTo>
                  <a:pt x="13923" y="7808"/>
                  <a:pt x="13629" y="4159"/>
                  <a:pt x="11278" y="1970"/>
                </a:cubicBezTo>
                <a:cubicBezTo>
                  <a:pt x="8780" y="-657"/>
                  <a:pt x="4519" y="-657"/>
                  <a:pt x="1874" y="1970"/>
                </a:cubicBezTo>
                <a:cubicBezTo>
                  <a:pt x="-624" y="4451"/>
                  <a:pt x="-624" y="8684"/>
                  <a:pt x="1874" y="11311"/>
                </a:cubicBezTo>
                <a:cubicBezTo>
                  <a:pt x="4225" y="13500"/>
                  <a:pt x="7752" y="13792"/>
                  <a:pt x="10396" y="12040"/>
                </a:cubicBezTo>
                <a:cubicBezTo>
                  <a:pt x="11719" y="13354"/>
                  <a:pt x="11719" y="13354"/>
                  <a:pt x="11719" y="13354"/>
                </a:cubicBezTo>
                <a:cubicBezTo>
                  <a:pt x="11719" y="13792"/>
                  <a:pt x="11866" y="14229"/>
                  <a:pt x="12160" y="14667"/>
                </a:cubicBezTo>
                <a:cubicBezTo>
                  <a:pt x="17743" y="20213"/>
                  <a:pt x="17743" y="20213"/>
                  <a:pt x="17743" y="20213"/>
                </a:cubicBezTo>
                <a:cubicBezTo>
                  <a:pt x="18478" y="20943"/>
                  <a:pt x="19654" y="20943"/>
                  <a:pt x="20241" y="20213"/>
                </a:cubicBezTo>
                <a:cubicBezTo>
                  <a:pt x="20976" y="19484"/>
                  <a:pt x="20976" y="18316"/>
                  <a:pt x="20241" y="17586"/>
                </a:cubicBezTo>
                <a:close/>
                <a:moveTo>
                  <a:pt x="10103" y="9997"/>
                </a:moveTo>
                <a:cubicBezTo>
                  <a:pt x="8192" y="11894"/>
                  <a:pt x="5107" y="11894"/>
                  <a:pt x="3196" y="9997"/>
                </a:cubicBezTo>
                <a:cubicBezTo>
                  <a:pt x="1286" y="8100"/>
                  <a:pt x="1286" y="5035"/>
                  <a:pt x="3196" y="3284"/>
                </a:cubicBezTo>
                <a:cubicBezTo>
                  <a:pt x="5107" y="1386"/>
                  <a:pt x="8192" y="1386"/>
                  <a:pt x="10103" y="3284"/>
                </a:cubicBezTo>
                <a:cubicBezTo>
                  <a:pt x="12013" y="5035"/>
                  <a:pt x="12013" y="8100"/>
                  <a:pt x="10103" y="9997"/>
                </a:cubicBezTo>
                <a:close/>
                <a:moveTo>
                  <a:pt x="7164" y="3284"/>
                </a:moveTo>
                <a:cubicBezTo>
                  <a:pt x="5107" y="2846"/>
                  <a:pt x="2756" y="5035"/>
                  <a:pt x="3196" y="7078"/>
                </a:cubicBezTo>
                <a:cubicBezTo>
                  <a:pt x="3490" y="7954"/>
                  <a:pt x="4225" y="8246"/>
                  <a:pt x="4372" y="7954"/>
                </a:cubicBezTo>
                <a:cubicBezTo>
                  <a:pt x="4666" y="7662"/>
                  <a:pt x="4372" y="7224"/>
                  <a:pt x="4372" y="6786"/>
                </a:cubicBezTo>
                <a:cubicBezTo>
                  <a:pt x="4078" y="5473"/>
                  <a:pt x="5547" y="4013"/>
                  <a:pt x="6870" y="4305"/>
                </a:cubicBezTo>
                <a:cubicBezTo>
                  <a:pt x="7311" y="4451"/>
                  <a:pt x="7752" y="4597"/>
                  <a:pt x="8045" y="4451"/>
                </a:cubicBezTo>
                <a:cubicBezTo>
                  <a:pt x="8339" y="4159"/>
                  <a:pt x="7898" y="3429"/>
                  <a:pt x="7164" y="3284"/>
                </a:cubicBez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18804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062059" cy="362399"/>
            <a:chOff x="567034" y="554816"/>
            <a:chExt cx="4062059" cy="362399"/>
          </a:xfrm>
        </p:grpSpPr>
        <p:sp>
          <p:nvSpPr>
            <p:cNvPr id="3" name="文本框 2">
              <a:extLst>
                <a:ext uri="{FF2B5EF4-FFF2-40B4-BE49-F238E27FC236}">
                  <a16:creationId xmlns:a16="http://schemas.microsoft.com/office/drawing/2014/main" id="{09B56DBD-806E-487C-A195-406670334867}"/>
                </a:ext>
              </a:extLst>
            </p:cNvPr>
            <p:cNvSpPr txBox="1"/>
            <p:nvPr/>
          </p:nvSpPr>
          <p:spPr>
            <a:xfrm>
              <a:off x="1015183" y="554816"/>
              <a:ext cx="3613910"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Introduction to CampusPay </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1" name="矩形 10">
            <a:extLst>
              <a:ext uri="{FF2B5EF4-FFF2-40B4-BE49-F238E27FC236}">
                <a16:creationId xmlns:a16="http://schemas.microsoft.com/office/drawing/2014/main" id="{F2B7934D-442A-4186-962C-249F0303FCA9}"/>
              </a:ext>
            </a:extLst>
          </p:cNvPr>
          <p:cNvSpPr/>
          <p:nvPr/>
        </p:nvSpPr>
        <p:spPr>
          <a:xfrm>
            <a:off x="2832818" y="1522793"/>
            <a:ext cx="7352192" cy="4680384"/>
          </a:xfrm>
          <a:prstGeom prst="rect">
            <a:avLst/>
          </a:prstGeom>
        </p:spPr>
        <p:txBody>
          <a:bodyPr wrap="square">
            <a:spAutoFit/>
          </a:bodyPr>
          <a:lstStyle/>
          <a:p>
            <a:pPr algn="just">
              <a:lnSpc>
                <a:spcPct val="150000"/>
              </a:lnSpc>
            </a:pPr>
            <a:r>
              <a:rPr lang="en-US" altLang="zh-CN" sz="2000" b="1" dirty="0">
                <a:latin typeface="Cambria Math" panose="02040503050406030204" pitchFamily="18" charset="0"/>
                <a:cs typeface="Arial" panose="020B0604020202020204" pitchFamily="34" charset="0"/>
                <a:sym typeface="Arial" panose="020B0604020202020204" pitchFamily="34" charset="0"/>
              </a:rPr>
              <a:t>- </a:t>
            </a:r>
            <a:r>
              <a:rPr lang="en-US" altLang="zh-CN" b="1" dirty="0">
                <a:latin typeface="Yeseva One" panose="00000500000000000000" pitchFamily="2" charset="0"/>
                <a:ea typeface="字魂5号-无外润黑体" panose="00000500000000000000" pitchFamily="2" charset="-122"/>
                <a:sym typeface="Arial" panose="020B0604020202020204" pitchFamily="34" charset="0"/>
              </a:rPr>
              <a:t>CampusPay</a:t>
            </a:r>
            <a:r>
              <a:rPr lang="en-US" altLang="zh-CN" sz="1600" b="1"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 is </a:t>
            </a:r>
            <a:r>
              <a:rPr lang="en-US" altLang="zh-CN" sz="16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a portable application </a:t>
            </a:r>
            <a:r>
              <a:rPr lang="en-US" sz="1600" dirty="0">
                <a:latin typeface="Cambria Math" panose="02040503050406030204" pitchFamily="18" charset="0"/>
                <a:ea typeface="Times New Roman" panose="02020603050405020304" pitchFamily="18" charset="0"/>
                <a:cs typeface="Arial" panose="020B0604020202020204" pitchFamily="34" charset="0"/>
              </a:rPr>
              <a:t>dedicated to the Students of Fayoum University , which will be an integrated center for all financial services and payments related to the University of Fayoum  , The CampusPay app  will be equipped with a range of Features, including custom digital wallets for students, support for various payment methods to add money to wallets, and the ability to manage invoice payments and money transfers.</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600" b="1" dirty="0">
                <a:latin typeface="Cambria Math" panose="02040503050406030204" pitchFamily="18" charset="0"/>
                <a:ea typeface="Times New Roman" panose="02020603050405020304" pitchFamily="18" charset="0"/>
                <a:cs typeface="Arial" panose="020B0604020202020204" pitchFamily="34" charset="0"/>
              </a:rPr>
              <a:t> </a:t>
            </a:r>
            <a:r>
              <a:rPr lang="en-US" b="1" dirty="0">
                <a:latin typeface="Cambria Math" panose="02040503050406030204" pitchFamily="18" charset="0"/>
                <a:ea typeface="Times New Roman" panose="02020603050405020304" pitchFamily="18" charset="0"/>
                <a:cs typeface="Arial" panose="020B0604020202020204" pitchFamily="34" charset="0"/>
              </a:rPr>
              <a:t>CampusPay</a:t>
            </a:r>
            <a:r>
              <a:rPr lang="en-US" sz="1600" dirty="0">
                <a:latin typeface="Cambria Math" panose="02040503050406030204" pitchFamily="18" charset="0"/>
                <a:ea typeface="Times New Roman" panose="02020603050405020304" pitchFamily="18" charset="0"/>
                <a:cs typeface="Arial" panose="020B0604020202020204" pitchFamily="34" charset="0"/>
              </a:rPr>
              <a:t> offers all the services of students specifically to the University of Fayoum, from the expenses of study and medical examinations to the payment of expenses for the ability’s exams, University City, registration of courses, and more .</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400" dirty="0">
                <a:latin typeface="Cambria Math" panose="02040503050406030204" pitchFamily="18" charset="0"/>
                <a:cs typeface="Arial" panose="020B0604020202020204" pitchFamily="34" charset="0"/>
              </a:rPr>
              <a:t>  </a:t>
            </a:r>
            <a:r>
              <a:rPr lang="en-US" sz="1600" b="1" dirty="0">
                <a:latin typeface="Cambria Math" panose="02040503050406030204" pitchFamily="18" charset="0"/>
                <a:cs typeface="Arial" panose="020B0604020202020204" pitchFamily="34" charset="0"/>
              </a:rPr>
              <a:t>Campus Pay</a:t>
            </a:r>
            <a:r>
              <a:rPr lang="en-US" sz="1600" dirty="0">
                <a:latin typeface="Cambria Math" panose="02040503050406030204" pitchFamily="18" charset="0"/>
                <a:cs typeface="Arial" panose="020B0604020202020204" pitchFamily="34" charset="0"/>
              </a:rPr>
              <a:t> is not used by Students only but with other users and have different interfaces for each user </a:t>
            </a:r>
            <a:endParaRPr lang="ar-EG" sz="1600" dirty="0"/>
          </a:p>
          <a:p>
            <a:pPr>
              <a:lnSpc>
                <a:spcPct val="150000"/>
              </a:lnSpc>
            </a:pPr>
            <a:endParaRPr lang="en-US" altLang="zh-CN" sz="12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endParaRPr>
          </a:p>
        </p:txBody>
      </p:sp>
      <p:pic>
        <p:nvPicPr>
          <p:cNvPr id="12" name="Picture 11">
            <a:extLst>
              <a:ext uri="{FF2B5EF4-FFF2-40B4-BE49-F238E27FC236}">
                <a16:creationId xmlns:a16="http://schemas.microsoft.com/office/drawing/2014/main" id="{424FB363-AE38-5A2B-303C-218CF61724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302609" y="2477838"/>
            <a:ext cx="2530209" cy="1902323"/>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0D9F003-F827-DACC-7F1B-CCA456716F63}"/>
              </a:ext>
            </a:extLst>
          </p:cNvPr>
          <p:cNvSpPr txBox="1"/>
          <p:nvPr/>
        </p:nvSpPr>
        <p:spPr>
          <a:xfrm>
            <a:off x="3744392" y="1082238"/>
            <a:ext cx="6105378" cy="523220"/>
          </a:xfrm>
          <a:prstGeom prst="rect">
            <a:avLst/>
          </a:prstGeom>
          <a:noFill/>
        </p:spPr>
        <p:txBody>
          <a:bodyPr wrap="square" rtlCol="1">
            <a:spAutoFit/>
          </a:bodyPr>
          <a:lstStyle/>
          <a:p>
            <a:r>
              <a:rPr lang="en-US" sz="2800" b="1" dirty="0"/>
              <a:t>- What is the Campus Pay ?</a:t>
            </a:r>
            <a:endParaRPr lang="ar-EG" sz="2800" b="1" dirty="0"/>
          </a:p>
        </p:txBody>
      </p:sp>
    </p:spTree>
    <p:extLst>
      <p:ext uri="{BB962C8B-B14F-4D97-AF65-F5344CB8AC3E}">
        <p14:creationId xmlns:p14="http://schemas.microsoft.com/office/powerpoint/2010/main" val="1102363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B8DA30-965A-C15C-A141-E086EA33C547}"/>
              </a:ext>
            </a:extLst>
          </p:cNvPr>
          <p:cNvSpPr/>
          <p:nvPr/>
        </p:nvSpPr>
        <p:spPr>
          <a:xfrm>
            <a:off x="6372665" y="1269589"/>
            <a:ext cx="5819335" cy="5300023"/>
          </a:xfrm>
          <a:prstGeom prst="rect">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1" name="Rectangle 10">
            <a:extLst>
              <a:ext uri="{FF2B5EF4-FFF2-40B4-BE49-F238E27FC236}">
                <a16:creationId xmlns:a16="http://schemas.microsoft.com/office/drawing/2014/main" id="{933D3B0E-CDF2-04FB-A105-22E56C081F91}"/>
              </a:ext>
            </a:extLst>
          </p:cNvPr>
          <p:cNvSpPr/>
          <p:nvPr/>
        </p:nvSpPr>
        <p:spPr>
          <a:xfrm>
            <a:off x="0" y="1269588"/>
            <a:ext cx="6372665" cy="5300023"/>
          </a:xfrm>
          <a:prstGeom prst="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3976224" cy="400110"/>
            <a:chOff x="567034" y="554816"/>
            <a:chExt cx="3976224" cy="400110"/>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4816"/>
              <a:ext cx="3613910"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Yeseva One" panose="00000500000000000000" pitchFamily="2" charset="0"/>
                  <a:ea typeface="字魂5号-无外润黑体" panose="00000500000000000000" pitchFamily="2" charset="-122"/>
                </a:rPr>
                <a:t>Problems</a:t>
              </a: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 </a:t>
              </a:r>
              <a:endParaRPr lang="zh-CN" altLang="en-US" sz="3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33" name="组合 32">
            <a:extLst>
              <a:ext uri="{FF2B5EF4-FFF2-40B4-BE49-F238E27FC236}">
                <a16:creationId xmlns:a16="http://schemas.microsoft.com/office/drawing/2014/main" id="{4E3AC8F1-BBD4-4C09-B46F-346ABC1CCDA1}"/>
              </a:ext>
            </a:extLst>
          </p:cNvPr>
          <p:cNvGrpSpPr/>
          <p:nvPr/>
        </p:nvGrpSpPr>
        <p:grpSpPr>
          <a:xfrm>
            <a:off x="0" y="704787"/>
            <a:ext cx="12100828" cy="5864823"/>
            <a:chOff x="1340132" y="3234718"/>
            <a:chExt cx="8253386" cy="5265345"/>
          </a:xfrm>
        </p:grpSpPr>
        <p:sp>
          <p:nvSpPr>
            <p:cNvPr id="34" name="矩形 33">
              <a:extLst>
                <a:ext uri="{FF2B5EF4-FFF2-40B4-BE49-F238E27FC236}">
                  <a16:creationId xmlns:a16="http://schemas.microsoft.com/office/drawing/2014/main" id="{B0CC7F24-6AA9-4B0E-B46D-6CB176C23CF3}"/>
                </a:ext>
              </a:extLst>
            </p:cNvPr>
            <p:cNvSpPr/>
            <p:nvPr/>
          </p:nvSpPr>
          <p:spPr bwMode="auto">
            <a:xfrm>
              <a:off x="1402315" y="3771555"/>
              <a:ext cx="4205063" cy="1175352"/>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1-Inconvenience: </a:t>
              </a:r>
              <a:r>
                <a:rPr lang="en-US" altLang="zh-CN" sz="1600" dirty="0">
                  <a:solidFill>
                    <a:schemeClr val="bg1"/>
                  </a:solidFill>
                  <a:latin typeface="Yeseva One" panose="00000500000000000000" pitchFamily="2" charset="0"/>
                  <a:ea typeface="字魂5号-无外润黑体" panose="00000500000000000000" pitchFamily="2" charset="-122"/>
                </a:rPr>
                <a:t>The traditional methods of bill payments and money transfers require students to visit different offices or locations on campus, which can be time-consuming and inconvenient. </a:t>
              </a:r>
            </a:p>
          </p:txBody>
        </p:sp>
        <p:sp>
          <p:nvSpPr>
            <p:cNvPr id="35" name="文本框 34">
              <a:extLst>
                <a:ext uri="{FF2B5EF4-FFF2-40B4-BE49-F238E27FC236}">
                  <a16:creationId xmlns:a16="http://schemas.microsoft.com/office/drawing/2014/main" id="{51365DE5-E21E-4C01-AFCA-F66F1A66E21F}"/>
                </a:ext>
              </a:extLst>
            </p:cNvPr>
            <p:cNvSpPr txBox="1"/>
            <p:nvPr/>
          </p:nvSpPr>
          <p:spPr>
            <a:xfrm>
              <a:off x="1340132" y="3234718"/>
              <a:ext cx="1821915" cy="523220"/>
            </a:xfrm>
            <a:prstGeom prst="rect">
              <a:avLst/>
            </a:prstGeom>
            <a:solidFill>
              <a:srgbClr val="1671C2"/>
            </a:solidFill>
            <a:ln>
              <a:solidFill>
                <a:schemeClr val="bg1"/>
              </a:solidFill>
            </a:ln>
          </p:spPr>
          <p:txBody>
            <a:bodyPr wrap="square" rtlCol="0">
              <a:spAutoFit/>
              <a:scene3d>
                <a:camera prst="orthographicFront"/>
                <a:lightRig rig="threePt" dir="t"/>
              </a:scene3d>
              <a:sp3d contourW="12700"/>
            </a:bodyPr>
            <a:lstStyle/>
            <a:p>
              <a:pPr lvl="0" algn="ctr"/>
              <a:r>
                <a:rPr lang="en-US" altLang="zh-CN" sz="2800" dirty="0">
                  <a:solidFill>
                    <a:schemeClr val="bg1"/>
                  </a:solidFill>
                  <a:latin typeface="Yeseva One" panose="00000500000000000000" pitchFamily="2" charset="0"/>
                  <a:ea typeface="字魂5号-无外润黑体" panose="00000500000000000000" pitchFamily="2" charset="-122"/>
                </a:rPr>
                <a:t>Problems : </a:t>
              </a:r>
              <a:endParaRPr lang="zh-CN" altLang="en-US" sz="2800" dirty="0">
                <a:solidFill>
                  <a:schemeClr val="bg1"/>
                </a:solidFill>
                <a:latin typeface="Yeseva One" panose="00000500000000000000" pitchFamily="2" charset="0"/>
                <a:ea typeface="字魂5号-无外润黑体" panose="00000500000000000000" pitchFamily="2" charset="-122"/>
              </a:endParaRPr>
            </a:p>
          </p:txBody>
        </p:sp>
        <p:sp>
          <p:nvSpPr>
            <p:cNvPr id="37" name="矩形 33">
              <a:extLst>
                <a:ext uri="{FF2B5EF4-FFF2-40B4-BE49-F238E27FC236}">
                  <a16:creationId xmlns:a16="http://schemas.microsoft.com/office/drawing/2014/main" id="{97E24E3F-7B34-7563-048E-5EB46F14DABE}"/>
                </a:ext>
              </a:extLst>
            </p:cNvPr>
            <p:cNvSpPr/>
            <p:nvPr/>
          </p:nvSpPr>
          <p:spPr bwMode="auto">
            <a:xfrm>
              <a:off x="5804678" y="3776991"/>
              <a:ext cx="3788840" cy="1848979"/>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5-</a:t>
              </a:r>
              <a:r>
                <a:rPr lang="zh-CN" altLang="en-US" sz="1600" b="1" dirty="0">
                  <a:latin typeface="Yeseva One" panose="00000500000000000000" pitchFamily="2" charset="0"/>
                  <a:ea typeface="字魂5号-无外润黑体" panose="00000500000000000000" pitchFamily="2" charset="-122"/>
                </a:rPr>
                <a:t> </a:t>
              </a:r>
              <a:r>
                <a:rPr lang="en-US" altLang="zh-CN" sz="1600" b="1" dirty="0">
                  <a:latin typeface="Yeseva One" panose="00000500000000000000" pitchFamily="2" charset="0"/>
                  <a:ea typeface="字魂5号-无外润黑体" panose="00000500000000000000" pitchFamily="2" charset="-122"/>
                </a:rPr>
                <a:t>Analysis and collection of information is a major challenge: </a:t>
              </a:r>
              <a:r>
                <a:rPr lang="en-US" altLang="zh-CN" sz="1600" dirty="0">
                  <a:solidFill>
                    <a:schemeClr val="bg1"/>
                  </a:solidFill>
                  <a:latin typeface="Yeseva One" panose="00000500000000000000" pitchFamily="2" charset="0"/>
                  <a:ea typeface="字魂5号-无外润黑体" panose="00000500000000000000" pitchFamily="2" charset="-122"/>
                </a:rPr>
                <a:t>The collection and analysis of information is an exceptional challenge, requiring considerable time and effort. This work can cause mistakes, leading to potential problems for individuals, especially students.</a:t>
              </a:r>
            </a:p>
          </p:txBody>
        </p:sp>
        <p:sp>
          <p:nvSpPr>
            <p:cNvPr id="10" name="矩形 33">
              <a:extLst>
                <a:ext uri="{FF2B5EF4-FFF2-40B4-BE49-F238E27FC236}">
                  <a16:creationId xmlns:a16="http://schemas.microsoft.com/office/drawing/2014/main" id="{82AECBE7-EA09-BA80-D3F6-94F66EB3071C}"/>
                </a:ext>
              </a:extLst>
            </p:cNvPr>
            <p:cNvSpPr/>
            <p:nvPr/>
          </p:nvSpPr>
          <p:spPr bwMode="auto">
            <a:xfrm>
              <a:off x="5804678" y="5932550"/>
              <a:ext cx="3788840" cy="2567513"/>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6-The challenge for students when communicating with a moderator: </a:t>
              </a:r>
              <a:r>
                <a:rPr lang="en-US" altLang="zh-CN" sz="1600" dirty="0">
                  <a:solidFill>
                    <a:schemeClr val="bg1"/>
                  </a:solidFill>
                  <a:latin typeface="Yeseva One" panose="00000500000000000000" pitchFamily="2" charset="0"/>
                  <a:ea typeface="字魂5号-无外润黑体" panose="00000500000000000000" pitchFamily="2" charset="-122"/>
                </a:rPr>
                <a:t>communicating with moderator one of the most common problems as some students have a specific problem so they need to communicate with moderator so they don’t have any method to communicate with them , also moderator want to notify some students about specific thing so they don’t have a communication method with students</a:t>
              </a:r>
            </a:p>
          </p:txBody>
        </p:sp>
      </p:grpSp>
      <p:sp>
        <p:nvSpPr>
          <p:cNvPr id="7" name="TextBox 6">
            <a:extLst>
              <a:ext uri="{FF2B5EF4-FFF2-40B4-BE49-F238E27FC236}">
                <a16:creationId xmlns:a16="http://schemas.microsoft.com/office/drawing/2014/main" id="{50757DD8-93EB-E7F4-1C84-1055E03A7DA9}"/>
              </a:ext>
            </a:extLst>
          </p:cNvPr>
          <p:cNvSpPr txBox="1"/>
          <p:nvPr/>
        </p:nvSpPr>
        <p:spPr>
          <a:xfrm>
            <a:off x="91170" y="2464943"/>
            <a:ext cx="6165317" cy="1510798"/>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2- Lack of Real-time Information: </a:t>
            </a:r>
            <a:r>
              <a:rPr lang="en-US" altLang="zh-CN" sz="1500" dirty="0">
                <a:solidFill>
                  <a:schemeClr val="bg1"/>
                </a:solidFill>
                <a:latin typeface="Yeseva One" panose="00000500000000000000" pitchFamily="2" charset="0"/>
                <a:ea typeface="字魂5号-无外润黑体" panose="00000500000000000000" pitchFamily="2" charset="-122"/>
              </a:rPr>
              <a:t>Students often struggle to stay updated on their financial obligations, leading to missed payments, late fees, and penalties. The lack of real-time bill notifications and reminders makes it difficult for students to manage their expenses effectively.</a:t>
            </a:r>
          </a:p>
        </p:txBody>
      </p:sp>
      <p:sp>
        <p:nvSpPr>
          <p:cNvPr id="8" name="TextBox 7">
            <a:extLst>
              <a:ext uri="{FF2B5EF4-FFF2-40B4-BE49-F238E27FC236}">
                <a16:creationId xmlns:a16="http://schemas.microsoft.com/office/drawing/2014/main" id="{87A1DF44-B1DE-7DDD-7A0F-BA6ED56419CE}"/>
              </a:ext>
            </a:extLst>
          </p:cNvPr>
          <p:cNvSpPr txBox="1"/>
          <p:nvPr/>
        </p:nvSpPr>
        <p:spPr>
          <a:xfrm>
            <a:off x="46189" y="4151587"/>
            <a:ext cx="6165317" cy="1292662"/>
          </a:xfrm>
          <a:prstGeom prst="rect">
            <a:avLst/>
          </a:prstGeom>
          <a:noFill/>
        </p:spPr>
        <p:txBody>
          <a:bodyPr wrap="square" rtlCol="1">
            <a:spAutoFit/>
          </a:bodyPr>
          <a:lstStyle/>
          <a:p>
            <a:pPr algn="just"/>
            <a:r>
              <a:rPr lang="en-US" altLang="zh-CN" sz="1600" b="1" dirty="0">
                <a:latin typeface="Yeseva One" panose="00000500000000000000" pitchFamily="2" charset="0"/>
                <a:ea typeface="字魂5号-无外润黑体" panose="00000500000000000000" pitchFamily="2" charset="-122"/>
              </a:rPr>
              <a:t>3- Lack of Security</a:t>
            </a:r>
            <a:r>
              <a:rPr lang="en-US" altLang="zh-CN" b="1" dirty="0">
                <a:latin typeface="Yeseva One" panose="00000500000000000000" pitchFamily="2" charset="0"/>
                <a:ea typeface="字魂5号-无外润黑体" panose="00000500000000000000" pitchFamily="2" charset="-122"/>
              </a:rPr>
              <a:t>: </a:t>
            </a:r>
            <a:r>
              <a:rPr lang="en-US" altLang="zh-CN" sz="1500" dirty="0">
                <a:solidFill>
                  <a:schemeClr val="bg1"/>
                </a:solidFill>
                <a:latin typeface="Yeseva One" panose="00000500000000000000" pitchFamily="2" charset="0"/>
                <a:ea typeface="字魂5号-无外润黑体" panose="00000500000000000000" pitchFamily="2" charset="-122"/>
              </a:rPr>
              <a:t>Carrying cash or using physical payment methods puts students at risk of theft or loss. Additionally, the manual handling of cash and paper-based transactions increases the chances of errors and fraudulent activities.</a:t>
            </a:r>
          </a:p>
          <a:p>
            <a:pPr algn="just"/>
            <a:endParaRPr lang="ar-EG" sz="1500" dirty="0"/>
          </a:p>
        </p:txBody>
      </p:sp>
      <p:sp>
        <p:nvSpPr>
          <p:cNvPr id="9" name="TextBox 8">
            <a:extLst>
              <a:ext uri="{FF2B5EF4-FFF2-40B4-BE49-F238E27FC236}">
                <a16:creationId xmlns:a16="http://schemas.microsoft.com/office/drawing/2014/main" id="{292790AB-F07C-3665-72A9-F3E60A3BFF92}"/>
              </a:ext>
            </a:extLst>
          </p:cNvPr>
          <p:cNvSpPr txBox="1"/>
          <p:nvPr/>
        </p:nvSpPr>
        <p:spPr>
          <a:xfrm>
            <a:off x="91170" y="5310693"/>
            <a:ext cx="5874585" cy="1118383"/>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4- The student's inability to afford university fees :</a:t>
            </a:r>
          </a:p>
          <a:p>
            <a:pPr algn="just">
              <a:lnSpc>
                <a:spcPct val="150000"/>
              </a:lnSpc>
              <a:defRPr/>
            </a:pPr>
            <a:r>
              <a:rPr lang="en-US" altLang="zh-CN" sz="1500" dirty="0">
                <a:solidFill>
                  <a:schemeClr val="bg1"/>
                </a:solidFill>
                <a:latin typeface="Yeseva One" panose="00000500000000000000" pitchFamily="2" charset="0"/>
                <a:ea typeface="字魂5号-无外润黑体" panose="00000500000000000000" pitchFamily="2" charset="-122"/>
              </a:rPr>
              <a:t>The student may have social difficulties and be unable to afford the costs of study</a:t>
            </a:r>
          </a:p>
        </p:txBody>
      </p:sp>
    </p:spTree>
    <p:extLst>
      <p:ext uri="{BB962C8B-B14F-4D97-AF65-F5344CB8AC3E}">
        <p14:creationId xmlns:p14="http://schemas.microsoft.com/office/powerpoint/2010/main" val="957417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07107"/>
            <a:ext cx="4166302" cy="378881"/>
            <a:chOff x="567034" y="538334"/>
            <a:chExt cx="4166302" cy="378881"/>
          </a:xfrm>
        </p:grpSpPr>
        <p:sp>
          <p:nvSpPr>
            <p:cNvPr id="3" name="文本框 2">
              <a:extLst>
                <a:ext uri="{FF2B5EF4-FFF2-40B4-BE49-F238E27FC236}">
                  <a16:creationId xmlns:a16="http://schemas.microsoft.com/office/drawing/2014/main" id="{09B56DBD-806E-487C-A195-406670334867}"/>
                </a:ext>
              </a:extLst>
            </p:cNvPr>
            <p:cNvSpPr txBox="1"/>
            <p:nvPr/>
          </p:nvSpPr>
          <p:spPr>
            <a:xfrm>
              <a:off x="734735" y="538334"/>
              <a:ext cx="3998601" cy="369332"/>
            </a:xfrm>
            <a:prstGeom prst="rect">
              <a:avLst/>
            </a:prstGeom>
            <a:noFill/>
          </p:spPr>
          <p:txBody>
            <a:bodyPr wrap="square" rtlCol="0">
              <a:spAutoFit/>
            </a:bodyPr>
            <a:lstStyle/>
            <a:p>
              <a:pPr algn="ct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The Objectives of the system</a:t>
              </a:r>
              <a:endParaRPr lang="zh-CN" altLang="en-US" sz="32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Freeform 5">
            <a:extLst>
              <a:ext uri="{FF2B5EF4-FFF2-40B4-BE49-F238E27FC236}">
                <a16:creationId xmlns:a16="http://schemas.microsoft.com/office/drawing/2014/main" id="{1E899F63-330F-45FE-A0C8-B8A7491D15FE}"/>
              </a:ext>
            </a:extLst>
          </p:cNvPr>
          <p:cNvSpPr/>
          <p:nvPr/>
        </p:nvSpPr>
        <p:spPr bwMode="auto">
          <a:xfrm>
            <a:off x="1275174" y="1405893"/>
            <a:ext cx="852066" cy="1004003"/>
          </a:xfrm>
          <a:custGeom>
            <a:avLst/>
            <a:gdLst>
              <a:gd name="T0" fmla="*/ 0 w 296"/>
              <a:gd name="T1" fmla="*/ 20 h 349"/>
              <a:gd name="T2" fmla="*/ 0 w 296"/>
              <a:gd name="T3" fmla="*/ 101 h 349"/>
              <a:gd name="T4" fmla="*/ 9 w 296"/>
              <a:gd name="T5" fmla="*/ 101 h 349"/>
              <a:gd name="T6" fmla="*/ 20 w 296"/>
              <a:gd name="T7" fmla="*/ 95 h 349"/>
              <a:gd name="T8" fmla="*/ 50 w 296"/>
              <a:gd name="T9" fmla="*/ 84 h 349"/>
              <a:gd name="T10" fmla="*/ 84 w 296"/>
              <a:gd name="T11" fmla="*/ 95 h 349"/>
              <a:gd name="T12" fmla="*/ 101 w 296"/>
              <a:gd name="T13" fmla="*/ 135 h 349"/>
              <a:gd name="T14" fmla="*/ 84 w 296"/>
              <a:gd name="T15" fmla="*/ 174 h 349"/>
              <a:gd name="T16" fmla="*/ 50 w 296"/>
              <a:gd name="T17" fmla="*/ 185 h 349"/>
              <a:gd name="T18" fmla="*/ 19 w 296"/>
              <a:gd name="T19" fmla="*/ 172 h 349"/>
              <a:gd name="T20" fmla="*/ 7 w 296"/>
              <a:gd name="T21" fmla="*/ 164 h 349"/>
              <a:gd name="T22" fmla="*/ 0 w 296"/>
              <a:gd name="T23" fmla="*/ 164 h 349"/>
              <a:gd name="T24" fmla="*/ 0 w 296"/>
              <a:gd name="T25" fmla="*/ 241 h 349"/>
              <a:gd name="T26" fmla="*/ 198 w 296"/>
              <a:gd name="T27" fmla="*/ 241 h 349"/>
              <a:gd name="T28" fmla="*/ 198 w 296"/>
              <a:gd name="T29" fmla="*/ 276 h 349"/>
              <a:gd name="T30" fmla="*/ 198 w 296"/>
              <a:gd name="T31" fmla="*/ 276 h 349"/>
              <a:gd name="T32" fmla="*/ 186 w 296"/>
              <a:gd name="T33" fmla="*/ 299 h 349"/>
              <a:gd name="T34" fmla="*/ 178 w 296"/>
              <a:gd name="T35" fmla="*/ 317 h 349"/>
              <a:gd name="T36" fmla="*/ 184 w 296"/>
              <a:gd name="T37" fmla="*/ 339 h 349"/>
              <a:gd name="T38" fmla="*/ 209 w 296"/>
              <a:gd name="T39" fmla="*/ 348 h 349"/>
              <a:gd name="T40" fmla="*/ 233 w 296"/>
              <a:gd name="T41" fmla="*/ 339 h 349"/>
              <a:gd name="T42" fmla="*/ 239 w 296"/>
              <a:gd name="T43" fmla="*/ 317 h 349"/>
              <a:gd name="T44" fmla="*/ 232 w 296"/>
              <a:gd name="T45" fmla="*/ 299 h 349"/>
              <a:gd name="T46" fmla="*/ 221 w 296"/>
              <a:gd name="T47" fmla="*/ 277 h 349"/>
              <a:gd name="T48" fmla="*/ 221 w 296"/>
              <a:gd name="T49" fmla="*/ 241 h 349"/>
              <a:gd name="T50" fmla="*/ 296 w 296"/>
              <a:gd name="T51" fmla="*/ 241 h 349"/>
              <a:gd name="T52" fmla="*/ 296 w 296"/>
              <a:gd name="T53" fmla="*/ 162 h 349"/>
              <a:gd name="T54" fmla="*/ 284 w 296"/>
              <a:gd name="T55" fmla="*/ 162 h 349"/>
              <a:gd name="T56" fmla="*/ 272 w 296"/>
              <a:gd name="T57" fmla="*/ 170 h 349"/>
              <a:gd name="T58" fmla="*/ 241 w 296"/>
              <a:gd name="T59" fmla="*/ 183 h 349"/>
              <a:gd name="T60" fmla="*/ 207 w 296"/>
              <a:gd name="T61" fmla="*/ 172 h 349"/>
              <a:gd name="T62" fmla="*/ 190 w 296"/>
              <a:gd name="T63" fmla="*/ 132 h 349"/>
              <a:gd name="T64" fmla="*/ 207 w 296"/>
              <a:gd name="T65" fmla="*/ 92 h 349"/>
              <a:gd name="T66" fmla="*/ 241 w 296"/>
              <a:gd name="T67" fmla="*/ 82 h 349"/>
              <a:gd name="T68" fmla="*/ 271 w 296"/>
              <a:gd name="T69" fmla="*/ 93 h 349"/>
              <a:gd name="T70" fmla="*/ 281 w 296"/>
              <a:gd name="T71" fmla="*/ 99 h 349"/>
              <a:gd name="T72" fmla="*/ 296 w 296"/>
              <a:gd name="T73" fmla="*/ 99 h 349"/>
              <a:gd name="T74" fmla="*/ 296 w 296"/>
              <a:gd name="T75" fmla="*/ 16 h 349"/>
              <a:gd name="T76" fmla="*/ 149 w 296"/>
              <a:gd name="T77" fmla="*/ 0 h 349"/>
              <a:gd name="T78" fmla="*/ 0 w 296"/>
              <a:gd name="T79" fmla="*/ 2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49">
                <a:moveTo>
                  <a:pt x="0" y="20"/>
                </a:moveTo>
                <a:cubicBezTo>
                  <a:pt x="0" y="101"/>
                  <a:pt x="0" y="101"/>
                  <a:pt x="0" y="101"/>
                </a:cubicBezTo>
                <a:cubicBezTo>
                  <a:pt x="9" y="101"/>
                  <a:pt x="9" y="101"/>
                  <a:pt x="9" y="101"/>
                </a:cubicBezTo>
                <a:cubicBezTo>
                  <a:pt x="11" y="101"/>
                  <a:pt x="12" y="101"/>
                  <a:pt x="20" y="95"/>
                </a:cubicBezTo>
                <a:cubicBezTo>
                  <a:pt x="26" y="90"/>
                  <a:pt x="37" y="84"/>
                  <a:pt x="50" y="84"/>
                </a:cubicBezTo>
                <a:cubicBezTo>
                  <a:pt x="61" y="84"/>
                  <a:pt x="73" y="86"/>
                  <a:pt x="84" y="95"/>
                </a:cubicBezTo>
                <a:cubicBezTo>
                  <a:pt x="94" y="102"/>
                  <a:pt x="101" y="118"/>
                  <a:pt x="101" y="135"/>
                </a:cubicBezTo>
                <a:cubicBezTo>
                  <a:pt x="100" y="151"/>
                  <a:pt x="94" y="166"/>
                  <a:pt x="84" y="174"/>
                </a:cubicBezTo>
                <a:cubicBezTo>
                  <a:pt x="74" y="182"/>
                  <a:pt x="61" y="185"/>
                  <a:pt x="50" y="185"/>
                </a:cubicBezTo>
                <a:cubicBezTo>
                  <a:pt x="36" y="185"/>
                  <a:pt x="25" y="178"/>
                  <a:pt x="19" y="172"/>
                </a:cubicBezTo>
                <a:cubicBezTo>
                  <a:pt x="11" y="166"/>
                  <a:pt x="9" y="165"/>
                  <a:pt x="7" y="164"/>
                </a:cubicBezTo>
                <a:cubicBezTo>
                  <a:pt x="0" y="164"/>
                  <a:pt x="0" y="164"/>
                  <a:pt x="0" y="164"/>
                </a:cubicBezTo>
                <a:cubicBezTo>
                  <a:pt x="0" y="241"/>
                  <a:pt x="0" y="241"/>
                  <a:pt x="0" y="241"/>
                </a:cubicBezTo>
                <a:cubicBezTo>
                  <a:pt x="198" y="241"/>
                  <a:pt x="198" y="241"/>
                  <a:pt x="198" y="241"/>
                </a:cubicBezTo>
                <a:cubicBezTo>
                  <a:pt x="198" y="276"/>
                  <a:pt x="198" y="276"/>
                  <a:pt x="198" y="276"/>
                </a:cubicBezTo>
                <a:cubicBezTo>
                  <a:pt x="198" y="276"/>
                  <a:pt x="198" y="276"/>
                  <a:pt x="198" y="276"/>
                </a:cubicBezTo>
                <a:cubicBezTo>
                  <a:pt x="197" y="287"/>
                  <a:pt x="191" y="293"/>
                  <a:pt x="186" y="299"/>
                </a:cubicBezTo>
                <a:cubicBezTo>
                  <a:pt x="181" y="305"/>
                  <a:pt x="178" y="310"/>
                  <a:pt x="178" y="317"/>
                </a:cubicBezTo>
                <a:cubicBezTo>
                  <a:pt x="178" y="326"/>
                  <a:pt x="180" y="333"/>
                  <a:pt x="184" y="339"/>
                </a:cubicBezTo>
                <a:cubicBezTo>
                  <a:pt x="189" y="344"/>
                  <a:pt x="196" y="348"/>
                  <a:pt x="209" y="348"/>
                </a:cubicBezTo>
                <a:cubicBezTo>
                  <a:pt x="221" y="349"/>
                  <a:pt x="228" y="345"/>
                  <a:pt x="233" y="339"/>
                </a:cubicBezTo>
                <a:cubicBezTo>
                  <a:pt x="237" y="334"/>
                  <a:pt x="239" y="326"/>
                  <a:pt x="239" y="317"/>
                </a:cubicBezTo>
                <a:cubicBezTo>
                  <a:pt x="239" y="310"/>
                  <a:pt x="236" y="305"/>
                  <a:pt x="232" y="299"/>
                </a:cubicBezTo>
                <a:cubicBezTo>
                  <a:pt x="228" y="293"/>
                  <a:pt x="221" y="287"/>
                  <a:pt x="221" y="277"/>
                </a:cubicBezTo>
                <a:cubicBezTo>
                  <a:pt x="221" y="241"/>
                  <a:pt x="221" y="241"/>
                  <a:pt x="221" y="241"/>
                </a:cubicBezTo>
                <a:cubicBezTo>
                  <a:pt x="296" y="241"/>
                  <a:pt x="296" y="241"/>
                  <a:pt x="296" y="241"/>
                </a:cubicBezTo>
                <a:cubicBezTo>
                  <a:pt x="296" y="162"/>
                  <a:pt x="296" y="162"/>
                  <a:pt x="296" y="162"/>
                </a:cubicBezTo>
                <a:cubicBezTo>
                  <a:pt x="284" y="162"/>
                  <a:pt x="284" y="162"/>
                  <a:pt x="284" y="162"/>
                </a:cubicBezTo>
                <a:cubicBezTo>
                  <a:pt x="282" y="162"/>
                  <a:pt x="280" y="164"/>
                  <a:pt x="272" y="170"/>
                </a:cubicBezTo>
                <a:cubicBezTo>
                  <a:pt x="265" y="176"/>
                  <a:pt x="255" y="183"/>
                  <a:pt x="241" y="183"/>
                </a:cubicBezTo>
                <a:cubicBezTo>
                  <a:pt x="230" y="183"/>
                  <a:pt x="217" y="180"/>
                  <a:pt x="207" y="172"/>
                </a:cubicBezTo>
                <a:cubicBezTo>
                  <a:pt x="197" y="164"/>
                  <a:pt x="190" y="149"/>
                  <a:pt x="190" y="132"/>
                </a:cubicBezTo>
                <a:cubicBezTo>
                  <a:pt x="190" y="115"/>
                  <a:pt x="197" y="100"/>
                  <a:pt x="207" y="92"/>
                </a:cubicBezTo>
                <a:cubicBezTo>
                  <a:pt x="217" y="84"/>
                  <a:pt x="230" y="82"/>
                  <a:pt x="241" y="82"/>
                </a:cubicBezTo>
                <a:cubicBezTo>
                  <a:pt x="254" y="82"/>
                  <a:pt x="265" y="88"/>
                  <a:pt x="271" y="93"/>
                </a:cubicBezTo>
                <a:cubicBezTo>
                  <a:pt x="279" y="98"/>
                  <a:pt x="280" y="99"/>
                  <a:pt x="281" y="99"/>
                </a:cubicBezTo>
                <a:cubicBezTo>
                  <a:pt x="296" y="99"/>
                  <a:pt x="296" y="99"/>
                  <a:pt x="296" y="99"/>
                </a:cubicBezTo>
                <a:cubicBezTo>
                  <a:pt x="296" y="16"/>
                  <a:pt x="296" y="16"/>
                  <a:pt x="296" y="16"/>
                </a:cubicBezTo>
                <a:cubicBezTo>
                  <a:pt x="252" y="6"/>
                  <a:pt x="203" y="0"/>
                  <a:pt x="149" y="0"/>
                </a:cubicBezTo>
                <a:cubicBezTo>
                  <a:pt x="95" y="0"/>
                  <a:pt x="45" y="7"/>
                  <a:pt x="0" y="2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8" name="Freeform 6">
            <a:extLst>
              <a:ext uri="{FF2B5EF4-FFF2-40B4-BE49-F238E27FC236}">
                <a16:creationId xmlns:a16="http://schemas.microsoft.com/office/drawing/2014/main" id="{975EFE95-8867-46D5-AFC6-D2C4D719FEB9}"/>
              </a:ext>
            </a:extLst>
          </p:cNvPr>
          <p:cNvSpPr/>
          <p:nvPr/>
        </p:nvSpPr>
        <p:spPr bwMode="auto">
          <a:xfrm>
            <a:off x="1879277" y="1471530"/>
            <a:ext cx="1042899" cy="938366"/>
          </a:xfrm>
          <a:custGeom>
            <a:avLst/>
            <a:gdLst>
              <a:gd name="T0" fmla="*/ 362 w 362"/>
              <a:gd name="T1" fmla="*/ 218 h 326"/>
              <a:gd name="T2" fmla="*/ 110 w 362"/>
              <a:gd name="T3" fmla="*/ 0 h 326"/>
              <a:gd name="T4" fmla="*/ 110 w 362"/>
              <a:gd name="T5" fmla="*/ 96 h 326"/>
              <a:gd name="T6" fmla="*/ 71 w 362"/>
              <a:gd name="T7" fmla="*/ 96 h 326"/>
              <a:gd name="T8" fmla="*/ 50 w 362"/>
              <a:gd name="T9" fmla="*/ 86 h 326"/>
              <a:gd name="T10" fmla="*/ 31 w 362"/>
              <a:gd name="T11" fmla="*/ 79 h 326"/>
              <a:gd name="T12" fmla="*/ 9 w 362"/>
              <a:gd name="T13" fmla="*/ 85 h 326"/>
              <a:gd name="T14" fmla="*/ 0 w 362"/>
              <a:gd name="T15" fmla="*/ 109 h 326"/>
              <a:gd name="T16" fmla="*/ 9 w 362"/>
              <a:gd name="T17" fmla="*/ 133 h 326"/>
              <a:gd name="T18" fmla="*/ 31 w 362"/>
              <a:gd name="T19" fmla="*/ 140 h 326"/>
              <a:gd name="T20" fmla="*/ 50 w 362"/>
              <a:gd name="T21" fmla="*/ 132 h 326"/>
              <a:gd name="T22" fmla="*/ 72 w 362"/>
              <a:gd name="T23" fmla="*/ 119 h 326"/>
              <a:gd name="T24" fmla="*/ 73 w 362"/>
              <a:gd name="T25" fmla="*/ 119 h 326"/>
              <a:gd name="T26" fmla="*/ 110 w 362"/>
              <a:gd name="T27" fmla="*/ 119 h 326"/>
              <a:gd name="T28" fmla="*/ 110 w 362"/>
              <a:gd name="T29" fmla="*/ 218 h 326"/>
              <a:gd name="T30" fmla="*/ 300 w 362"/>
              <a:gd name="T31" fmla="*/ 218 h 326"/>
              <a:gd name="T32" fmla="*/ 300 w 362"/>
              <a:gd name="T33" fmla="*/ 253 h 326"/>
              <a:gd name="T34" fmla="*/ 300 w 362"/>
              <a:gd name="T35" fmla="*/ 253 h 326"/>
              <a:gd name="T36" fmla="*/ 288 w 362"/>
              <a:gd name="T37" fmla="*/ 276 h 326"/>
              <a:gd name="T38" fmla="*/ 280 w 362"/>
              <a:gd name="T39" fmla="*/ 294 h 326"/>
              <a:gd name="T40" fmla="*/ 286 w 362"/>
              <a:gd name="T41" fmla="*/ 316 h 326"/>
              <a:gd name="T42" fmla="*/ 311 w 362"/>
              <a:gd name="T43" fmla="*/ 325 h 326"/>
              <a:gd name="T44" fmla="*/ 335 w 362"/>
              <a:gd name="T45" fmla="*/ 316 h 326"/>
              <a:gd name="T46" fmla="*/ 341 w 362"/>
              <a:gd name="T47" fmla="*/ 294 h 326"/>
              <a:gd name="T48" fmla="*/ 334 w 362"/>
              <a:gd name="T49" fmla="*/ 276 h 326"/>
              <a:gd name="T50" fmla="*/ 323 w 362"/>
              <a:gd name="T51" fmla="*/ 254 h 326"/>
              <a:gd name="T52" fmla="*/ 323 w 362"/>
              <a:gd name="T53" fmla="*/ 218 h 326"/>
              <a:gd name="T54" fmla="*/ 362 w 362"/>
              <a:gd name="T55" fmla="*/ 21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2" h="326">
                <a:moveTo>
                  <a:pt x="362" y="218"/>
                </a:moveTo>
                <a:cubicBezTo>
                  <a:pt x="315" y="112"/>
                  <a:pt x="231" y="36"/>
                  <a:pt x="110" y="0"/>
                </a:cubicBezTo>
                <a:cubicBezTo>
                  <a:pt x="110" y="96"/>
                  <a:pt x="110" y="96"/>
                  <a:pt x="110" y="96"/>
                </a:cubicBezTo>
                <a:cubicBezTo>
                  <a:pt x="71" y="96"/>
                  <a:pt x="71" y="96"/>
                  <a:pt x="71" y="96"/>
                </a:cubicBezTo>
                <a:cubicBezTo>
                  <a:pt x="62" y="96"/>
                  <a:pt x="55" y="90"/>
                  <a:pt x="50" y="86"/>
                </a:cubicBezTo>
                <a:cubicBezTo>
                  <a:pt x="44" y="82"/>
                  <a:pt x="38" y="79"/>
                  <a:pt x="31" y="79"/>
                </a:cubicBezTo>
                <a:cubicBezTo>
                  <a:pt x="23" y="79"/>
                  <a:pt x="15" y="81"/>
                  <a:pt x="9" y="85"/>
                </a:cubicBezTo>
                <a:cubicBezTo>
                  <a:pt x="3" y="89"/>
                  <a:pt x="0" y="96"/>
                  <a:pt x="0" y="109"/>
                </a:cubicBezTo>
                <a:cubicBezTo>
                  <a:pt x="0" y="122"/>
                  <a:pt x="4" y="129"/>
                  <a:pt x="9" y="133"/>
                </a:cubicBezTo>
                <a:cubicBezTo>
                  <a:pt x="15" y="138"/>
                  <a:pt x="22" y="140"/>
                  <a:pt x="31" y="140"/>
                </a:cubicBezTo>
                <a:cubicBezTo>
                  <a:pt x="38" y="140"/>
                  <a:pt x="44" y="136"/>
                  <a:pt x="50" y="132"/>
                </a:cubicBezTo>
                <a:cubicBezTo>
                  <a:pt x="56" y="127"/>
                  <a:pt x="62" y="120"/>
                  <a:pt x="72" y="119"/>
                </a:cubicBezTo>
                <a:cubicBezTo>
                  <a:pt x="73" y="119"/>
                  <a:pt x="73" y="119"/>
                  <a:pt x="73" y="119"/>
                </a:cubicBezTo>
                <a:cubicBezTo>
                  <a:pt x="110" y="119"/>
                  <a:pt x="110" y="119"/>
                  <a:pt x="110" y="119"/>
                </a:cubicBezTo>
                <a:cubicBezTo>
                  <a:pt x="110" y="218"/>
                  <a:pt x="110" y="218"/>
                  <a:pt x="110" y="218"/>
                </a:cubicBezTo>
                <a:cubicBezTo>
                  <a:pt x="300" y="218"/>
                  <a:pt x="300" y="218"/>
                  <a:pt x="300" y="218"/>
                </a:cubicBezTo>
                <a:cubicBezTo>
                  <a:pt x="300" y="253"/>
                  <a:pt x="300" y="253"/>
                  <a:pt x="300" y="253"/>
                </a:cubicBezTo>
                <a:cubicBezTo>
                  <a:pt x="300" y="253"/>
                  <a:pt x="300" y="253"/>
                  <a:pt x="300" y="253"/>
                </a:cubicBezTo>
                <a:cubicBezTo>
                  <a:pt x="299" y="264"/>
                  <a:pt x="293" y="270"/>
                  <a:pt x="288" y="276"/>
                </a:cubicBezTo>
                <a:cubicBezTo>
                  <a:pt x="283" y="282"/>
                  <a:pt x="280" y="287"/>
                  <a:pt x="280" y="294"/>
                </a:cubicBezTo>
                <a:cubicBezTo>
                  <a:pt x="280" y="303"/>
                  <a:pt x="282" y="310"/>
                  <a:pt x="286" y="316"/>
                </a:cubicBezTo>
                <a:cubicBezTo>
                  <a:pt x="291" y="321"/>
                  <a:pt x="298" y="325"/>
                  <a:pt x="311" y="325"/>
                </a:cubicBezTo>
                <a:cubicBezTo>
                  <a:pt x="323" y="326"/>
                  <a:pt x="330" y="322"/>
                  <a:pt x="335" y="316"/>
                </a:cubicBezTo>
                <a:cubicBezTo>
                  <a:pt x="339" y="311"/>
                  <a:pt x="341" y="303"/>
                  <a:pt x="341" y="294"/>
                </a:cubicBezTo>
                <a:cubicBezTo>
                  <a:pt x="341" y="287"/>
                  <a:pt x="338" y="282"/>
                  <a:pt x="334" y="276"/>
                </a:cubicBezTo>
                <a:cubicBezTo>
                  <a:pt x="330" y="270"/>
                  <a:pt x="323" y="264"/>
                  <a:pt x="323" y="254"/>
                </a:cubicBezTo>
                <a:cubicBezTo>
                  <a:pt x="323" y="218"/>
                  <a:pt x="323" y="218"/>
                  <a:pt x="323" y="218"/>
                </a:cubicBezTo>
                <a:lnTo>
                  <a:pt x="362" y="218"/>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9" name="Freeform 7">
            <a:extLst>
              <a:ext uri="{FF2B5EF4-FFF2-40B4-BE49-F238E27FC236}">
                <a16:creationId xmlns:a16="http://schemas.microsoft.com/office/drawing/2014/main" id="{C38FBB34-74BC-41A5-A88E-263D4A63FB9D}"/>
              </a:ext>
            </a:extLst>
          </p:cNvPr>
          <p:cNvSpPr/>
          <p:nvPr/>
        </p:nvSpPr>
        <p:spPr bwMode="auto">
          <a:xfrm>
            <a:off x="517917" y="1483685"/>
            <a:ext cx="990633" cy="926211"/>
          </a:xfrm>
          <a:custGeom>
            <a:avLst/>
            <a:gdLst>
              <a:gd name="T0" fmla="*/ 335 w 344"/>
              <a:gd name="T1" fmla="*/ 83 h 322"/>
              <a:gd name="T2" fmla="*/ 313 w 344"/>
              <a:gd name="T3" fmla="*/ 77 h 322"/>
              <a:gd name="T4" fmla="*/ 294 w 344"/>
              <a:gd name="T5" fmla="*/ 84 h 322"/>
              <a:gd name="T6" fmla="*/ 272 w 344"/>
              <a:gd name="T7" fmla="*/ 95 h 322"/>
              <a:gd name="T8" fmla="*/ 239 w 344"/>
              <a:gd name="T9" fmla="*/ 95 h 322"/>
              <a:gd name="T10" fmla="*/ 239 w 344"/>
              <a:gd name="T11" fmla="*/ 0 h 322"/>
              <a:gd name="T12" fmla="*/ 0 w 344"/>
              <a:gd name="T13" fmla="*/ 214 h 322"/>
              <a:gd name="T14" fmla="*/ 109 w 344"/>
              <a:gd name="T15" fmla="*/ 214 h 322"/>
              <a:gd name="T16" fmla="*/ 109 w 344"/>
              <a:gd name="T17" fmla="*/ 249 h 322"/>
              <a:gd name="T18" fmla="*/ 109 w 344"/>
              <a:gd name="T19" fmla="*/ 249 h 322"/>
              <a:gd name="T20" fmla="*/ 97 w 344"/>
              <a:gd name="T21" fmla="*/ 272 h 322"/>
              <a:gd name="T22" fmla="*/ 89 w 344"/>
              <a:gd name="T23" fmla="*/ 290 h 322"/>
              <a:gd name="T24" fmla="*/ 95 w 344"/>
              <a:gd name="T25" fmla="*/ 312 h 322"/>
              <a:gd name="T26" fmla="*/ 120 w 344"/>
              <a:gd name="T27" fmla="*/ 321 h 322"/>
              <a:gd name="T28" fmla="*/ 144 w 344"/>
              <a:gd name="T29" fmla="*/ 312 h 322"/>
              <a:gd name="T30" fmla="*/ 150 w 344"/>
              <a:gd name="T31" fmla="*/ 290 h 322"/>
              <a:gd name="T32" fmla="*/ 143 w 344"/>
              <a:gd name="T33" fmla="*/ 272 h 322"/>
              <a:gd name="T34" fmla="*/ 132 w 344"/>
              <a:gd name="T35" fmla="*/ 250 h 322"/>
              <a:gd name="T36" fmla="*/ 132 w 344"/>
              <a:gd name="T37" fmla="*/ 214 h 322"/>
              <a:gd name="T38" fmla="*/ 239 w 344"/>
              <a:gd name="T39" fmla="*/ 214 h 322"/>
              <a:gd name="T40" fmla="*/ 239 w 344"/>
              <a:gd name="T41" fmla="*/ 117 h 322"/>
              <a:gd name="T42" fmla="*/ 271 w 344"/>
              <a:gd name="T43" fmla="*/ 117 h 322"/>
              <a:gd name="T44" fmla="*/ 272 w 344"/>
              <a:gd name="T45" fmla="*/ 117 h 322"/>
              <a:gd name="T46" fmla="*/ 294 w 344"/>
              <a:gd name="T47" fmla="*/ 130 h 322"/>
              <a:gd name="T48" fmla="*/ 313 w 344"/>
              <a:gd name="T49" fmla="*/ 138 h 322"/>
              <a:gd name="T50" fmla="*/ 334 w 344"/>
              <a:gd name="T51" fmla="*/ 131 h 322"/>
              <a:gd name="T52" fmla="*/ 344 w 344"/>
              <a:gd name="T53" fmla="*/ 107 h 322"/>
              <a:gd name="T54" fmla="*/ 335 w 344"/>
              <a:gd name="T55" fmla="*/ 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322">
                <a:moveTo>
                  <a:pt x="335" y="83"/>
                </a:moveTo>
                <a:cubicBezTo>
                  <a:pt x="329" y="79"/>
                  <a:pt x="321" y="77"/>
                  <a:pt x="313" y="77"/>
                </a:cubicBezTo>
                <a:cubicBezTo>
                  <a:pt x="305" y="77"/>
                  <a:pt x="300" y="80"/>
                  <a:pt x="294" y="84"/>
                </a:cubicBezTo>
                <a:cubicBezTo>
                  <a:pt x="288" y="88"/>
                  <a:pt x="282" y="95"/>
                  <a:pt x="272" y="95"/>
                </a:cubicBezTo>
                <a:cubicBezTo>
                  <a:pt x="239" y="95"/>
                  <a:pt x="239" y="95"/>
                  <a:pt x="239" y="95"/>
                </a:cubicBezTo>
                <a:cubicBezTo>
                  <a:pt x="239" y="0"/>
                  <a:pt x="239" y="0"/>
                  <a:pt x="239" y="0"/>
                </a:cubicBezTo>
                <a:cubicBezTo>
                  <a:pt x="128" y="39"/>
                  <a:pt x="49" y="115"/>
                  <a:pt x="0" y="214"/>
                </a:cubicBezTo>
                <a:cubicBezTo>
                  <a:pt x="109" y="214"/>
                  <a:pt x="109" y="214"/>
                  <a:pt x="109" y="214"/>
                </a:cubicBezTo>
                <a:cubicBezTo>
                  <a:pt x="109" y="249"/>
                  <a:pt x="109" y="249"/>
                  <a:pt x="109" y="249"/>
                </a:cubicBezTo>
                <a:cubicBezTo>
                  <a:pt x="109" y="249"/>
                  <a:pt x="109" y="249"/>
                  <a:pt x="109" y="249"/>
                </a:cubicBezTo>
                <a:cubicBezTo>
                  <a:pt x="108" y="260"/>
                  <a:pt x="102" y="266"/>
                  <a:pt x="97" y="272"/>
                </a:cubicBezTo>
                <a:cubicBezTo>
                  <a:pt x="92" y="278"/>
                  <a:pt x="89" y="283"/>
                  <a:pt x="89" y="290"/>
                </a:cubicBezTo>
                <a:cubicBezTo>
                  <a:pt x="89" y="299"/>
                  <a:pt x="91" y="306"/>
                  <a:pt x="95" y="312"/>
                </a:cubicBezTo>
                <a:cubicBezTo>
                  <a:pt x="100" y="317"/>
                  <a:pt x="107" y="321"/>
                  <a:pt x="120" y="321"/>
                </a:cubicBezTo>
                <a:cubicBezTo>
                  <a:pt x="132" y="322"/>
                  <a:pt x="139" y="318"/>
                  <a:pt x="144" y="312"/>
                </a:cubicBezTo>
                <a:cubicBezTo>
                  <a:pt x="148" y="307"/>
                  <a:pt x="150" y="299"/>
                  <a:pt x="150" y="290"/>
                </a:cubicBezTo>
                <a:cubicBezTo>
                  <a:pt x="150" y="283"/>
                  <a:pt x="147" y="278"/>
                  <a:pt x="143" y="272"/>
                </a:cubicBezTo>
                <a:cubicBezTo>
                  <a:pt x="139" y="266"/>
                  <a:pt x="132" y="260"/>
                  <a:pt x="132" y="250"/>
                </a:cubicBezTo>
                <a:cubicBezTo>
                  <a:pt x="132" y="214"/>
                  <a:pt x="132" y="214"/>
                  <a:pt x="132" y="214"/>
                </a:cubicBezTo>
                <a:cubicBezTo>
                  <a:pt x="239" y="214"/>
                  <a:pt x="239" y="214"/>
                  <a:pt x="239" y="214"/>
                </a:cubicBezTo>
                <a:cubicBezTo>
                  <a:pt x="239" y="117"/>
                  <a:pt x="239" y="117"/>
                  <a:pt x="239" y="117"/>
                </a:cubicBezTo>
                <a:cubicBezTo>
                  <a:pt x="271" y="117"/>
                  <a:pt x="271" y="117"/>
                  <a:pt x="271" y="117"/>
                </a:cubicBezTo>
                <a:cubicBezTo>
                  <a:pt x="272" y="117"/>
                  <a:pt x="272" y="117"/>
                  <a:pt x="272" y="117"/>
                </a:cubicBezTo>
                <a:cubicBezTo>
                  <a:pt x="282" y="118"/>
                  <a:pt x="288" y="125"/>
                  <a:pt x="294" y="130"/>
                </a:cubicBezTo>
                <a:cubicBezTo>
                  <a:pt x="300" y="134"/>
                  <a:pt x="305" y="138"/>
                  <a:pt x="313" y="138"/>
                </a:cubicBezTo>
                <a:cubicBezTo>
                  <a:pt x="321" y="138"/>
                  <a:pt x="329" y="136"/>
                  <a:pt x="334" y="131"/>
                </a:cubicBezTo>
                <a:cubicBezTo>
                  <a:pt x="340" y="127"/>
                  <a:pt x="344" y="120"/>
                  <a:pt x="344" y="107"/>
                </a:cubicBezTo>
                <a:cubicBezTo>
                  <a:pt x="344" y="94"/>
                  <a:pt x="340" y="88"/>
                  <a:pt x="335" y="83"/>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0" name="Freeform 8">
            <a:extLst>
              <a:ext uri="{FF2B5EF4-FFF2-40B4-BE49-F238E27FC236}">
                <a16:creationId xmlns:a16="http://schemas.microsoft.com/office/drawing/2014/main" id="{01F5090A-0092-4E31-982F-7332AB819DF1}"/>
              </a:ext>
            </a:extLst>
          </p:cNvPr>
          <p:cNvSpPr/>
          <p:nvPr/>
        </p:nvSpPr>
        <p:spPr bwMode="auto">
          <a:xfrm>
            <a:off x="109509" y="2168011"/>
            <a:ext cx="1493850" cy="730515"/>
          </a:xfrm>
          <a:custGeom>
            <a:avLst/>
            <a:gdLst>
              <a:gd name="T0" fmla="*/ 295 w 519"/>
              <a:gd name="T1" fmla="*/ 12 h 254"/>
              <a:gd name="T2" fmla="*/ 301 w 519"/>
              <a:gd name="T3" fmla="*/ 22 h 254"/>
              <a:gd name="T4" fmla="*/ 312 w 519"/>
              <a:gd name="T5" fmla="*/ 52 h 254"/>
              <a:gd name="T6" fmla="*/ 301 w 519"/>
              <a:gd name="T7" fmla="*/ 87 h 254"/>
              <a:gd name="T8" fmla="*/ 261 w 519"/>
              <a:gd name="T9" fmla="*/ 103 h 254"/>
              <a:gd name="T10" fmla="*/ 222 w 519"/>
              <a:gd name="T11" fmla="*/ 87 h 254"/>
              <a:gd name="T12" fmla="*/ 211 w 519"/>
              <a:gd name="T13" fmla="*/ 52 h 254"/>
              <a:gd name="T14" fmla="*/ 224 w 519"/>
              <a:gd name="T15" fmla="*/ 21 h 254"/>
              <a:gd name="T16" fmla="*/ 232 w 519"/>
              <a:gd name="T17" fmla="*/ 10 h 254"/>
              <a:gd name="T18" fmla="*/ 232 w 519"/>
              <a:gd name="T19" fmla="*/ 0 h 254"/>
              <a:gd name="T20" fmla="*/ 131 w 519"/>
              <a:gd name="T21" fmla="*/ 0 h 254"/>
              <a:gd name="T22" fmla="*/ 89 w 519"/>
              <a:gd name="T23" fmla="*/ 180 h 254"/>
              <a:gd name="T24" fmla="*/ 121 w 519"/>
              <a:gd name="T25" fmla="*/ 254 h 254"/>
              <a:gd name="T26" fmla="*/ 519 w 519"/>
              <a:gd name="T27" fmla="*/ 254 h 254"/>
              <a:gd name="T28" fmla="*/ 519 w 519"/>
              <a:gd name="T29" fmla="*/ 160 h 254"/>
              <a:gd name="T30" fmla="*/ 496 w 519"/>
              <a:gd name="T31" fmla="*/ 160 h 254"/>
              <a:gd name="T32" fmla="*/ 486 w 519"/>
              <a:gd name="T33" fmla="*/ 167 h 254"/>
              <a:gd name="T34" fmla="*/ 456 w 519"/>
              <a:gd name="T35" fmla="*/ 178 h 254"/>
              <a:gd name="T36" fmla="*/ 422 w 519"/>
              <a:gd name="T37" fmla="*/ 167 h 254"/>
              <a:gd name="T38" fmla="*/ 405 w 519"/>
              <a:gd name="T39" fmla="*/ 127 h 254"/>
              <a:gd name="T40" fmla="*/ 422 w 519"/>
              <a:gd name="T41" fmla="*/ 88 h 254"/>
              <a:gd name="T42" fmla="*/ 456 w 519"/>
              <a:gd name="T43" fmla="*/ 77 h 254"/>
              <a:gd name="T44" fmla="*/ 487 w 519"/>
              <a:gd name="T45" fmla="*/ 89 h 254"/>
              <a:gd name="T46" fmla="*/ 499 w 519"/>
              <a:gd name="T47" fmla="*/ 97 h 254"/>
              <a:gd name="T48" fmla="*/ 519 w 519"/>
              <a:gd name="T49" fmla="*/ 97 h 254"/>
              <a:gd name="T50" fmla="*/ 519 w 519"/>
              <a:gd name="T51" fmla="*/ 0 h 254"/>
              <a:gd name="T52" fmla="*/ 295 w 519"/>
              <a:gd name="T53" fmla="*/ 0 h 254"/>
              <a:gd name="T54" fmla="*/ 295 w 519"/>
              <a:gd name="T55" fmla="*/ 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9" h="254">
                <a:moveTo>
                  <a:pt x="295" y="12"/>
                </a:moveTo>
                <a:cubicBezTo>
                  <a:pt x="295" y="13"/>
                  <a:pt x="295" y="14"/>
                  <a:pt x="301" y="22"/>
                </a:cubicBezTo>
                <a:cubicBezTo>
                  <a:pt x="306" y="29"/>
                  <a:pt x="312" y="39"/>
                  <a:pt x="312" y="52"/>
                </a:cubicBezTo>
                <a:cubicBezTo>
                  <a:pt x="312" y="64"/>
                  <a:pt x="310" y="76"/>
                  <a:pt x="301" y="87"/>
                </a:cubicBezTo>
                <a:cubicBezTo>
                  <a:pt x="293" y="96"/>
                  <a:pt x="278" y="104"/>
                  <a:pt x="261" y="103"/>
                </a:cubicBezTo>
                <a:cubicBezTo>
                  <a:pt x="244" y="103"/>
                  <a:pt x="230" y="96"/>
                  <a:pt x="222" y="87"/>
                </a:cubicBezTo>
                <a:cubicBezTo>
                  <a:pt x="214" y="76"/>
                  <a:pt x="211" y="64"/>
                  <a:pt x="211" y="52"/>
                </a:cubicBezTo>
                <a:cubicBezTo>
                  <a:pt x="211" y="39"/>
                  <a:pt x="218" y="28"/>
                  <a:pt x="224" y="21"/>
                </a:cubicBezTo>
                <a:cubicBezTo>
                  <a:pt x="230" y="13"/>
                  <a:pt x="231" y="12"/>
                  <a:pt x="232" y="10"/>
                </a:cubicBezTo>
                <a:cubicBezTo>
                  <a:pt x="232" y="0"/>
                  <a:pt x="232" y="0"/>
                  <a:pt x="232" y="0"/>
                </a:cubicBezTo>
                <a:cubicBezTo>
                  <a:pt x="131" y="0"/>
                  <a:pt x="131" y="0"/>
                  <a:pt x="131" y="0"/>
                </a:cubicBezTo>
                <a:cubicBezTo>
                  <a:pt x="108" y="55"/>
                  <a:pt x="94" y="116"/>
                  <a:pt x="89" y="180"/>
                </a:cubicBezTo>
                <a:cubicBezTo>
                  <a:pt x="0" y="235"/>
                  <a:pt x="78" y="254"/>
                  <a:pt x="121" y="254"/>
                </a:cubicBezTo>
                <a:cubicBezTo>
                  <a:pt x="519" y="254"/>
                  <a:pt x="519" y="254"/>
                  <a:pt x="519" y="254"/>
                </a:cubicBezTo>
                <a:cubicBezTo>
                  <a:pt x="519" y="160"/>
                  <a:pt x="519" y="160"/>
                  <a:pt x="519" y="160"/>
                </a:cubicBezTo>
                <a:cubicBezTo>
                  <a:pt x="496" y="160"/>
                  <a:pt x="496" y="160"/>
                  <a:pt x="496" y="160"/>
                </a:cubicBezTo>
                <a:cubicBezTo>
                  <a:pt x="495" y="160"/>
                  <a:pt x="494" y="161"/>
                  <a:pt x="486" y="167"/>
                </a:cubicBezTo>
                <a:cubicBezTo>
                  <a:pt x="479" y="172"/>
                  <a:pt x="469" y="178"/>
                  <a:pt x="456" y="178"/>
                </a:cubicBezTo>
                <a:cubicBezTo>
                  <a:pt x="445" y="178"/>
                  <a:pt x="432" y="176"/>
                  <a:pt x="422" y="167"/>
                </a:cubicBezTo>
                <a:cubicBezTo>
                  <a:pt x="412" y="159"/>
                  <a:pt x="405" y="144"/>
                  <a:pt x="405" y="127"/>
                </a:cubicBezTo>
                <a:cubicBezTo>
                  <a:pt x="405" y="110"/>
                  <a:pt x="412" y="96"/>
                  <a:pt x="422" y="88"/>
                </a:cubicBezTo>
                <a:cubicBezTo>
                  <a:pt x="432" y="79"/>
                  <a:pt x="444" y="77"/>
                  <a:pt x="456" y="77"/>
                </a:cubicBezTo>
                <a:cubicBezTo>
                  <a:pt x="470" y="77"/>
                  <a:pt x="480" y="84"/>
                  <a:pt x="487" y="89"/>
                </a:cubicBezTo>
                <a:cubicBezTo>
                  <a:pt x="495" y="95"/>
                  <a:pt x="496" y="97"/>
                  <a:pt x="499" y="97"/>
                </a:cubicBezTo>
                <a:cubicBezTo>
                  <a:pt x="519" y="97"/>
                  <a:pt x="519" y="97"/>
                  <a:pt x="519" y="97"/>
                </a:cubicBezTo>
                <a:cubicBezTo>
                  <a:pt x="519" y="0"/>
                  <a:pt x="519" y="0"/>
                  <a:pt x="519" y="0"/>
                </a:cubicBezTo>
                <a:cubicBezTo>
                  <a:pt x="295" y="0"/>
                  <a:pt x="295" y="0"/>
                  <a:pt x="295" y="0"/>
                </a:cubicBezTo>
                <a:lnTo>
                  <a:pt x="295" y="12"/>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1" name="Freeform 9">
            <a:extLst>
              <a:ext uri="{FF2B5EF4-FFF2-40B4-BE49-F238E27FC236}">
                <a16:creationId xmlns:a16="http://schemas.microsoft.com/office/drawing/2014/main" id="{7C05E01D-C560-4EF7-B924-7E0DDE761239}"/>
              </a:ext>
            </a:extLst>
          </p:cNvPr>
          <p:cNvSpPr/>
          <p:nvPr/>
        </p:nvSpPr>
        <p:spPr bwMode="auto">
          <a:xfrm>
            <a:off x="1332302" y="2168011"/>
            <a:ext cx="1177820" cy="730515"/>
          </a:xfrm>
          <a:custGeom>
            <a:avLst/>
            <a:gdLst>
              <a:gd name="T0" fmla="*/ 222 w 409"/>
              <a:gd name="T1" fmla="*/ 0 h 254"/>
              <a:gd name="T2" fmla="*/ 222 w 409"/>
              <a:gd name="T3" fmla="*/ 12 h 254"/>
              <a:gd name="T4" fmla="*/ 228 w 409"/>
              <a:gd name="T5" fmla="*/ 22 h 254"/>
              <a:gd name="T6" fmla="*/ 239 w 409"/>
              <a:gd name="T7" fmla="*/ 52 h 254"/>
              <a:gd name="T8" fmla="*/ 228 w 409"/>
              <a:gd name="T9" fmla="*/ 87 h 254"/>
              <a:gd name="T10" fmla="*/ 188 w 409"/>
              <a:gd name="T11" fmla="*/ 103 h 254"/>
              <a:gd name="T12" fmla="*/ 149 w 409"/>
              <a:gd name="T13" fmla="*/ 87 h 254"/>
              <a:gd name="T14" fmla="*/ 138 w 409"/>
              <a:gd name="T15" fmla="*/ 52 h 254"/>
              <a:gd name="T16" fmla="*/ 151 w 409"/>
              <a:gd name="T17" fmla="*/ 21 h 254"/>
              <a:gd name="T18" fmla="*/ 159 w 409"/>
              <a:gd name="T19" fmla="*/ 10 h 254"/>
              <a:gd name="T20" fmla="*/ 159 w 409"/>
              <a:gd name="T21" fmla="*/ 0 h 254"/>
              <a:gd name="T22" fmla="*/ 118 w 409"/>
              <a:gd name="T23" fmla="*/ 0 h 254"/>
              <a:gd name="T24" fmla="*/ 118 w 409"/>
              <a:gd name="T25" fmla="*/ 117 h 254"/>
              <a:gd name="T26" fmla="*/ 73 w 409"/>
              <a:gd name="T27" fmla="*/ 117 h 254"/>
              <a:gd name="T28" fmla="*/ 72 w 409"/>
              <a:gd name="T29" fmla="*/ 117 h 254"/>
              <a:gd name="T30" fmla="*/ 50 w 409"/>
              <a:gd name="T31" fmla="*/ 105 h 254"/>
              <a:gd name="T32" fmla="*/ 31 w 409"/>
              <a:gd name="T33" fmla="*/ 97 h 254"/>
              <a:gd name="T34" fmla="*/ 9 w 409"/>
              <a:gd name="T35" fmla="*/ 103 h 254"/>
              <a:gd name="T36" fmla="*/ 0 w 409"/>
              <a:gd name="T37" fmla="*/ 127 h 254"/>
              <a:gd name="T38" fmla="*/ 9 w 409"/>
              <a:gd name="T39" fmla="*/ 151 h 254"/>
              <a:gd name="T40" fmla="*/ 31 w 409"/>
              <a:gd name="T41" fmla="*/ 158 h 254"/>
              <a:gd name="T42" fmla="*/ 50 w 409"/>
              <a:gd name="T43" fmla="*/ 150 h 254"/>
              <a:gd name="T44" fmla="*/ 71 w 409"/>
              <a:gd name="T45" fmla="*/ 140 h 254"/>
              <a:gd name="T46" fmla="*/ 118 w 409"/>
              <a:gd name="T47" fmla="*/ 140 h 254"/>
              <a:gd name="T48" fmla="*/ 118 w 409"/>
              <a:gd name="T49" fmla="*/ 254 h 254"/>
              <a:gd name="T50" fmla="*/ 409 w 409"/>
              <a:gd name="T51" fmla="*/ 254 h 254"/>
              <a:gd name="T52" fmla="*/ 409 w 409"/>
              <a:gd name="T53" fmla="*/ 0 h 254"/>
              <a:gd name="T54" fmla="*/ 222 w 409"/>
              <a:gd name="T5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 h="254">
                <a:moveTo>
                  <a:pt x="222" y="0"/>
                </a:moveTo>
                <a:cubicBezTo>
                  <a:pt x="222" y="12"/>
                  <a:pt x="222" y="12"/>
                  <a:pt x="222" y="12"/>
                </a:cubicBezTo>
                <a:cubicBezTo>
                  <a:pt x="222" y="13"/>
                  <a:pt x="222" y="14"/>
                  <a:pt x="228" y="22"/>
                </a:cubicBezTo>
                <a:cubicBezTo>
                  <a:pt x="233" y="29"/>
                  <a:pt x="239" y="39"/>
                  <a:pt x="239" y="52"/>
                </a:cubicBezTo>
                <a:cubicBezTo>
                  <a:pt x="239" y="64"/>
                  <a:pt x="237" y="76"/>
                  <a:pt x="228" y="87"/>
                </a:cubicBezTo>
                <a:cubicBezTo>
                  <a:pt x="220" y="96"/>
                  <a:pt x="205" y="104"/>
                  <a:pt x="188" y="103"/>
                </a:cubicBezTo>
                <a:cubicBezTo>
                  <a:pt x="171" y="103"/>
                  <a:pt x="157" y="96"/>
                  <a:pt x="149" y="87"/>
                </a:cubicBezTo>
                <a:cubicBezTo>
                  <a:pt x="141" y="76"/>
                  <a:pt x="138" y="64"/>
                  <a:pt x="138" y="52"/>
                </a:cubicBezTo>
                <a:cubicBezTo>
                  <a:pt x="138" y="39"/>
                  <a:pt x="145" y="28"/>
                  <a:pt x="151" y="21"/>
                </a:cubicBezTo>
                <a:cubicBezTo>
                  <a:pt x="157" y="13"/>
                  <a:pt x="158" y="12"/>
                  <a:pt x="159" y="10"/>
                </a:cubicBezTo>
                <a:cubicBezTo>
                  <a:pt x="159" y="0"/>
                  <a:pt x="159" y="0"/>
                  <a:pt x="159" y="0"/>
                </a:cubicBezTo>
                <a:cubicBezTo>
                  <a:pt x="118" y="0"/>
                  <a:pt x="118" y="0"/>
                  <a:pt x="118" y="0"/>
                </a:cubicBezTo>
                <a:cubicBezTo>
                  <a:pt x="118" y="117"/>
                  <a:pt x="118" y="117"/>
                  <a:pt x="118" y="117"/>
                </a:cubicBezTo>
                <a:cubicBezTo>
                  <a:pt x="73" y="117"/>
                  <a:pt x="73" y="117"/>
                  <a:pt x="73" y="117"/>
                </a:cubicBezTo>
                <a:cubicBezTo>
                  <a:pt x="72" y="117"/>
                  <a:pt x="72" y="117"/>
                  <a:pt x="72" y="117"/>
                </a:cubicBezTo>
                <a:cubicBezTo>
                  <a:pt x="62" y="116"/>
                  <a:pt x="56" y="109"/>
                  <a:pt x="50" y="105"/>
                </a:cubicBezTo>
                <a:cubicBezTo>
                  <a:pt x="44" y="100"/>
                  <a:pt x="38" y="97"/>
                  <a:pt x="31" y="97"/>
                </a:cubicBezTo>
                <a:cubicBezTo>
                  <a:pt x="22" y="97"/>
                  <a:pt x="15" y="99"/>
                  <a:pt x="9" y="103"/>
                </a:cubicBezTo>
                <a:cubicBezTo>
                  <a:pt x="4" y="108"/>
                  <a:pt x="0" y="114"/>
                  <a:pt x="0" y="127"/>
                </a:cubicBezTo>
                <a:cubicBezTo>
                  <a:pt x="0" y="140"/>
                  <a:pt x="3" y="147"/>
                  <a:pt x="9" y="151"/>
                </a:cubicBezTo>
                <a:cubicBezTo>
                  <a:pt x="15" y="156"/>
                  <a:pt x="23" y="158"/>
                  <a:pt x="31" y="158"/>
                </a:cubicBezTo>
                <a:cubicBezTo>
                  <a:pt x="38" y="158"/>
                  <a:pt x="44" y="155"/>
                  <a:pt x="50" y="150"/>
                </a:cubicBezTo>
                <a:cubicBezTo>
                  <a:pt x="55" y="146"/>
                  <a:pt x="61" y="140"/>
                  <a:pt x="71" y="140"/>
                </a:cubicBezTo>
                <a:cubicBezTo>
                  <a:pt x="118" y="140"/>
                  <a:pt x="118" y="140"/>
                  <a:pt x="118" y="140"/>
                </a:cubicBezTo>
                <a:cubicBezTo>
                  <a:pt x="118" y="254"/>
                  <a:pt x="118" y="254"/>
                  <a:pt x="118" y="254"/>
                </a:cubicBezTo>
                <a:cubicBezTo>
                  <a:pt x="409" y="254"/>
                  <a:pt x="409" y="254"/>
                  <a:pt x="409" y="254"/>
                </a:cubicBezTo>
                <a:cubicBezTo>
                  <a:pt x="409" y="0"/>
                  <a:pt x="409" y="0"/>
                  <a:pt x="409" y="0"/>
                </a:cubicBezTo>
                <a:lnTo>
                  <a:pt x="222" y="0"/>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2" name="Freeform 10">
            <a:extLst>
              <a:ext uri="{FF2B5EF4-FFF2-40B4-BE49-F238E27FC236}">
                <a16:creationId xmlns:a16="http://schemas.microsoft.com/office/drawing/2014/main" id="{306C6899-F0C9-4461-878D-4247D16B31DB}"/>
              </a:ext>
            </a:extLst>
          </p:cNvPr>
          <p:cNvSpPr/>
          <p:nvPr/>
        </p:nvSpPr>
        <p:spPr bwMode="auto">
          <a:xfrm>
            <a:off x="2579405" y="2168011"/>
            <a:ext cx="900686" cy="734162"/>
          </a:xfrm>
          <a:custGeom>
            <a:avLst/>
            <a:gdLst>
              <a:gd name="T0" fmla="*/ 275 w 313"/>
              <a:gd name="T1" fmla="*/ 180 h 255"/>
              <a:gd name="T2" fmla="*/ 162 w 313"/>
              <a:gd name="T3" fmla="*/ 151 h 255"/>
              <a:gd name="T4" fmla="*/ 129 w 313"/>
              <a:gd name="T5" fmla="*/ 0 h 255"/>
              <a:gd name="T6" fmla="*/ 101 w 313"/>
              <a:gd name="T7" fmla="*/ 0 h 255"/>
              <a:gd name="T8" fmla="*/ 101 w 313"/>
              <a:gd name="T9" fmla="*/ 12 h 255"/>
              <a:gd name="T10" fmla="*/ 107 w 313"/>
              <a:gd name="T11" fmla="*/ 22 h 255"/>
              <a:gd name="T12" fmla="*/ 118 w 313"/>
              <a:gd name="T13" fmla="*/ 52 h 255"/>
              <a:gd name="T14" fmla="*/ 107 w 313"/>
              <a:gd name="T15" fmla="*/ 87 h 255"/>
              <a:gd name="T16" fmla="*/ 67 w 313"/>
              <a:gd name="T17" fmla="*/ 103 h 255"/>
              <a:gd name="T18" fmla="*/ 28 w 313"/>
              <a:gd name="T19" fmla="*/ 87 h 255"/>
              <a:gd name="T20" fmla="*/ 17 w 313"/>
              <a:gd name="T21" fmla="*/ 52 h 255"/>
              <a:gd name="T22" fmla="*/ 30 w 313"/>
              <a:gd name="T23" fmla="*/ 21 h 255"/>
              <a:gd name="T24" fmla="*/ 38 w 313"/>
              <a:gd name="T25" fmla="*/ 10 h 255"/>
              <a:gd name="T26" fmla="*/ 38 w 313"/>
              <a:gd name="T27" fmla="*/ 0 h 255"/>
              <a:gd name="T28" fmla="*/ 0 w 313"/>
              <a:gd name="T29" fmla="*/ 0 h 255"/>
              <a:gd name="T30" fmla="*/ 0 w 313"/>
              <a:gd name="T31" fmla="*/ 2 h 255"/>
              <a:gd name="T32" fmla="*/ 0 w 313"/>
              <a:gd name="T33" fmla="*/ 2 h 255"/>
              <a:gd name="T34" fmla="*/ 0 w 313"/>
              <a:gd name="T35" fmla="*/ 254 h 255"/>
              <a:gd name="T36" fmla="*/ 130 w 313"/>
              <a:gd name="T37" fmla="*/ 254 h 255"/>
              <a:gd name="T38" fmla="*/ 275 w 313"/>
              <a:gd name="T39" fmla="*/ 254 h 255"/>
              <a:gd name="T40" fmla="*/ 313 w 313"/>
              <a:gd name="T41" fmla="*/ 218 h 255"/>
              <a:gd name="T42" fmla="*/ 275 w 313"/>
              <a:gd name="T43" fmla="*/ 1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3" h="255">
                <a:moveTo>
                  <a:pt x="275" y="180"/>
                </a:moveTo>
                <a:cubicBezTo>
                  <a:pt x="162" y="151"/>
                  <a:pt x="162" y="151"/>
                  <a:pt x="162" y="151"/>
                </a:cubicBezTo>
                <a:cubicBezTo>
                  <a:pt x="157" y="96"/>
                  <a:pt x="146" y="46"/>
                  <a:pt x="129" y="0"/>
                </a:cubicBezTo>
                <a:cubicBezTo>
                  <a:pt x="101" y="0"/>
                  <a:pt x="101" y="0"/>
                  <a:pt x="101" y="0"/>
                </a:cubicBezTo>
                <a:cubicBezTo>
                  <a:pt x="101" y="12"/>
                  <a:pt x="101" y="12"/>
                  <a:pt x="101" y="12"/>
                </a:cubicBezTo>
                <a:cubicBezTo>
                  <a:pt x="101" y="13"/>
                  <a:pt x="101" y="14"/>
                  <a:pt x="107" y="22"/>
                </a:cubicBezTo>
                <a:cubicBezTo>
                  <a:pt x="112" y="29"/>
                  <a:pt x="118" y="39"/>
                  <a:pt x="118" y="52"/>
                </a:cubicBezTo>
                <a:cubicBezTo>
                  <a:pt x="118" y="64"/>
                  <a:pt x="116" y="76"/>
                  <a:pt x="107" y="87"/>
                </a:cubicBezTo>
                <a:cubicBezTo>
                  <a:pt x="99" y="96"/>
                  <a:pt x="84" y="104"/>
                  <a:pt x="67" y="103"/>
                </a:cubicBezTo>
                <a:cubicBezTo>
                  <a:pt x="50" y="103"/>
                  <a:pt x="36" y="96"/>
                  <a:pt x="28" y="87"/>
                </a:cubicBezTo>
                <a:cubicBezTo>
                  <a:pt x="20" y="76"/>
                  <a:pt x="17" y="64"/>
                  <a:pt x="17" y="52"/>
                </a:cubicBezTo>
                <a:cubicBezTo>
                  <a:pt x="17" y="39"/>
                  <a:pt x="24" y="28"/>
                  <a:pt x="30" y="21"/>
                </a:cubicBezTo>
                <a:cubicBezTo>
                  <a:pt x="36" y="13"/>
                  <a:pt x="37" y="12"/>
                  <a:pt x="38" y="10"/>
                </a:cubicBezTo>
                <a:cubicBezTo>
                  <a:pt x="38" y="0"/>
                  <a:pt x="38" y="0"/>
                  <a:pt x="38" y="0"/>
                </a:cubicBezTo>
                <a:cubicBezTo>
                  <a:pt x="0" y="0"/>
                  <a:pt x="0" y="0"/>
                  <a:pt x="0" y="0"/>
                </a:cubicBezTo>
                <a:cubicBezTo>
                  <a:pt x="0" y="2"/>
                  <a:pt x="0" y="2"/>
                  <a:pt x="0" y="2"/>
                </a:cubicBezTo>
                <a:cubicBezTo>
                  <a:pt x="0" y="2"/>
                  <a:pt x="0" y="2"/>
                  <a:pt x="0" y="2"/>
                </a:cubicBezTo>
                <a:cubicBezTo>
                  <a:pt x="0" y="254"/>
                  <a:pt x="0" y="254"/>
                  <a:pt x="0" y="254"/>
                </a:cubicBezTo>
                <a:cubicBezTo>
                  <a:pt x="130" y="254"/>
                  <a:pt x="130" y="254"/>
                  <a:pt x="130" y="254"/>
                </a:cubicBezTo>
                <a:cubicBezTo>
                  <a:pt x="275" y="254"/>
                  <a:pt x="275" y="254"/>
                  <a:pt x="275" y="254"/>
                </a:cubicBezTo>
                <a:cubicBezTo>
                  <a:pt x="295" y="255"/>
                  <a:pt x="313" y="237"/>
                  <a:pt x="313" y="218"/>
                </a:cubicBezTo>
                <a:cubicBezTo>
                  <a:pt x="313" y="198"/>
                  <a:pt x="295" y="180"/>
                  <a:pt x="275" y="18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3" name="Freeform 11">
            <a:extLst>
              <a:ext uri="{FF2B5EF4-FFF2-40B4-BE49-F238E27FC236}">
                <a16:creationId xmlns:a16="http://schemas.microsoft.com/office/drawing/2014/main" id="{9100975F-EFE5-4442-ABA9-534DFF32B85D}"/>
              </a:ext>
            </a:extLst>
          </p:cNvPr>
          <p:cNvSpPr/>
          <p:nvPr/>
        </p:nvSpPr>
        <p:spPr bwMode="auto">
          <a:xfrm>
            <a:off x="549520" y="3127041"/>
            <a:ext cx="1053839" cy="675818"/>
          </a:xfrm>
          <a:custGeom>
            <a:avLst/>
            <a:gdLst>
              <a:gd name="T0" fmla="*/ 40 w 366"/>
              <a:gd name="T1" fmla="*/ 235 h 235"/>
              <a:gd name="T2" fmla="*/ 176 w 366"/>
              <a:gd name="T3" fmla="*/ 235 h 235"/>
              <a:gd name="T4" fmla="*/ 176 w 366"/>
              <a:gd name="T5" fmla="*/ 219 h 235"/>
              <a:gd name="T6" fmla="*/ 168 w 366"/>
              <a:gd name="T7" fmla="*/ 208 h 235"/>
              <a:gd name="T8" fmla="*/ 156 w 366"/>
              <a:gd name="T9" fmla="*/ 177 h 235"/>
              <a:gd name="T10" fmla="*/ 167 w 366"/>
              <a:gd name="T11" fmla="*/ 142 h 235"/>
              <a:gd name="T12" fmla="*/ 206 w 366"/>
              <a:gd name="T13" fmla="*/ 126 h 235"/>
              <a:gd name="T14" fmla="*/ 246 w 366"/>
              <a:gd name="T15" fmla="*/ 142 h 235"/>
              <a:gd name="T16" fmla="*/ 257 w 366"/>
              <a:gd name="T17" fmla="*/ 177 h 235"/>
              <a:gd name="T18" fmla="*/ 246 w 366"/>
              <a:gd name="T19" fmla="*/ 207 h 235"/>
              <a:gd name="T20" fmla="*/ 239 w 366"/>
              <a:gd name="T21" fmla="*/ 217 h 235"/>
              <a:gd name="T22" fmla="*/ 239 w 366"/>
              <a:gd name="T23" fmla="*/ 235 h 235"/>
              <a:gd name="T24" fmla="*/ 366 w 366"/>
              <a:gd name="T25" fmla="*/ 235 h 235"/>
              <a:gd name="T26" fmla="*/ 366 w 366"/>
              <a:gd name="T27" fmla="*/ 0 h 235"/>
              <a:gd name="T28" fmla="*/ 0 w 366"/>
              <a:gd name="T29" fmla="*/ 0 h 235"/>
              <a:gd name="T30" fmla="*/ 40 w 366"/>
              <a:gd name="T3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 h="235">
                <a:moveTo>
                  <a:pt x="40" y="235"/>
                </a:moveTo>
                <a:cubicBezTo>
                  <a:pt x="176" y="235"/>
                  <a:pt x="176" y="235"/>
                  <a:pt x="176" y="235"/>
                </a:cubicBezTo>
                <a:cubicBezTo>
                  <a:pt x="176" y="219"/>
                  <a:pt x="176" y="219"/>
                  <a:pt x="176" y="219"/>
                </a:cubicBezTo>
                <a:cubicBezTo>
                  <a:pt x="176" y="217"/>
                  <a:pt x="174" y="216"/>
                  <a:pt x="168" y="208"/>
                </a:cubicBezTo>
                <a:cubicBezTo>
                  <a:pt x="163" y="201"/>
                  <a:pt x="156" y="190"/>
                  <a:pt x="156" y="177"/>
                </a:cubicBezTo>
                <a:cubicBezTo>
                  <a:pt x="156" y="165"/>
                  <a:pt x="158" y="153"/>
                  <a:pt x="167" y="142"/>
                </a:cubicBezTo>
                <a:cubicBezTo>
                  <a:pt x="174" y="133"/>
                  <a:pt x="189" y="126"/>
                  <a:pt x="206" y="126"/>
                </a:cubicBezTo>
                <a:cubicBezTo>
                  <a:pt x="223" y="125"/>
                  <a:pt x="238" y="133"/>
                  <a:pt x="246" y="142"/>
                </a:cubicBezTo>
                <a:cubicBezTo>
                  <a:pt x="254" y="153"/>
                  <a:pt x="257" y="165"/>
                  <a:pt x="257" y="177"/>
                </a:cubicBezTo>
                <a:cubicBezTo>
                  <a:pt x="257" y="190"/>
                  <a:pt x="250" y="200"/>
                  <a:pt x="246" y="207"/>
                </a:cubicBezTo>
                <a:cubicBezTo>
                  <a:pt x="240" y="215"/>
                  <a:pt x="239" y="216"/>
                  <a:pt x="239" y="217"/>
                </a:cubicBezTo>
                <a:cubicBezTo>
                  <a:pt x="239" y="235"/>
                  <a:pt x="239" y="235"/>
                  <a:pt x="239" y="235"/>
                </a:cubicBezTo>
                <a:cubicBezTo>
                  <a:pt x="366" y="235"/>
                  <a:pt x="366" y="235"/>
                  <a:pt x="366" y="235"/>
                </a:cubicBezTo>
                <a:cubicBezTo>
                  <a:pt x="366" y="0"/>
                  <a:pt x="366" y="0"/>
                  <a:pt x="366" y="0"/>
                </a:cubicBezTo>
                <a:cubicBezTo>
                  <a:pt x="0" y="0"/>
                  <a:pt x="0" y="0"/>
                  <a:pt x="0" y="0"/>
                </a:cubicBezTo>
                <a:cubicBezTo>
                  <a:pt x="8" y="66"/>
                  <a:pt x="19" y="153"/>
                  <a:pt x="40" y="235"/>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4" name="Freeform 12">
            <a:extLst>
              <a:ext uri="{FF2B5EF4-FFF2-40B4-BE49-F238E27FC236}">
                <a16:creationId xmlns:a16="http://schemas.microsoft.com/office/drawing/2014/main" id="{A699EA95-F128-4982-8FC9-56CC8BC1D539}"/>
              </a:ext>
            </a:extLst>
          </p:cNvPr>
          <p:cNvSpPr/>
          <p:nvPr/>
        </p:nvSpPr>
        <p:spPr bwMode="auto">
          <a:xfrm>
            <a:off x="1672642" y="3127041"/>
            <a:ext cx="1513298" cy="675818"/>
          </a:xfrm>
          <a:custGeom>
            <a:avLst/>
            <a:gdLst>
              <a:gd name="T0" fmla="*/ 428 w 526"/>
              <a:gd name="T1" fmla="*/ 0 h 235"/>
              <a:gd name="T2" fmla="*/ 0 w 526"/>
              <a:gd name="T3" fmla="*/ 0 h 235"/>
              <a:gd name="T4" fmla="*/ 0 w 526"/>
              <a:gd name="T5" fmla="*/ 235 h 235"/>
              <a:gd name="T6" fmla="*/ 76 w 526"/>
              <a:gd name="T7" fmla="*/ 235 h 235"/>
              <a:gd name="T8" fmla="*/ 76 w 526"/>
              <a:gd name="T9" fmla="*/ 219 h 235"/>
              <a:gd name="T10" fmla="*/ 68 w 526"/>
              <a:gd name="T11" fmla="*/ 208 h 235"/>
              <a:gd name="T12" fmla="*/ 55 w 526"/>
              <a:gd name="T13" fmla="*/ 177 h 235"/>
              <a:gd name="T14" fmla="*/ 66 w 526"/>
              <a:gd name="T15" fmla="*/ 142 h 235"/>
              <a:gd name="T16" fmla="*/ 105 w 526"/>
              <a:gd name="T17" fmla="*/ 126 h 235"/>
              <a:gd name="T18" fmla="*/ 145 w 526"/>
              <a:gd name="T19" fmla="*/ 142 h 235"/>
              <a:gd name="T20" fmla="*/ 156 w 526"/>
              <a:gd name="T21" fmla="*/ 177 h 235"/>
              <a:gd name="T22" fmla="*/ 145 w 526"/>
              <a:gd name="T23" fmla="*/ 207 h 235"/>
              <a:gd name="T24" fmla="*/ 139 w 526"/>
              <a:gd name="T25" fmla="*/ 217 h 235"/>
              <a:gd name="T26" fmla="*/ 139 w 526"/>
              <a:gd name="T27" fmla="*/ 235 h 235"/>
              <a:gd name="T28" fmla="*/ 320 w 526"/>
              <a:gd name="T29" fmla="*/ 235 h 235"/>
              <a:gd name="T30" fmla="*/ 320 w 526"/>
              <a:gd name="T31" fmla="*/ 219 h 235"/>
              <a:gd name="T32" fmla="*/ 312 w 526"/>
              <a:gd name="T33" fmla="*/ 208 h 235"/>
              <a:gd name="T34" fmla="*/ 300 w 526"/>
              <a:gd name="T35" fmla="*/ 177 h 235"/>
              <a:gd name="T36" fmla="*/ 311 w 526"/>
              <a:gd name="T37" fmla="*/ 142 h 235"/>
              <a:gd name="T38" fmla="*/ 350 w 526"/>
              <a:gd name="T39" fmla="*/ 126 h 235"/>
              <a:gd name="T40" fmla="*/ 390 w 526"/>
              <a:gd name="T41" fmla="*/ 142 h 235"/>
              <a:gd name="T42" fmla="*/ 401 w 526"/>
              <a:gd name="T43" fmla="*/ 177 h 235"/>
              <a:gd name="T44" fmla="*/ 390 w 526"/>
              <a:gd name="T45" fmla="*/ 207 h 235"/>
              <a:gd name="T46" fmla="*/ 383 w 526"/>
              <a:gd name="T47" fmla="*/ 217 h 235"/>
              <a:gd name="T48" fmla="*/ 383 w 526"/>
              <a:gd name="T49" fmla="*/ 235 h 235"/>
              <a:gd name="T50" fmla="*/ 473 w 526"/>
              <a:gd name="T51" fmla="*/ 235 h 235"/>
              <a:gd name="T52" fmla="*/ 516 w 526"/>
              <a:gd name="T53" fmla="*/ 205 h 235"/>
              <a:gd name="T54" fmla="*/ 424 w 526"/>
              <a:gd name="T55" fmla="*/ 55 h 235"/>
              <a:gd name="T56" fmla="*/ 428 w 526"/>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6" h="235">
                <a:moveTo>
                  <a:pt x="428" y="0"/>
                </a:moveTo>
                <a:cubicBezTo>
                  <a:pt x="0" y="0"/>
                  <a:pt x="0" y="0"/>
                  <a:pt x="0" y="0"/>
                </a:cubicBezTo>
                <a:cubicBezTo>
                  <a:pt x="0" y="235"/>
                  <a:pt x="0" y="235"/>
                  <a:pt x="0" y="235"/>
                </a:cubicBezTo>
                <a:cubicBezTo>
                  <a:pt x="76" y="235"/>
                  <a:pt x="76" y="235"/>
                  <a:pt x="76" y="235"/>
                </a:cubicBezTo>
                <a:cubicBezTo>
                  <a:pt x="76" y="219"/>
                  <a:pt x="76" y="219"/>
                  <a:pt x="76" y="219"/>
                </a:cubicBezTo>
                <a:cubicBezTo>
                  <a:pt x="75" y="217"/>
                  <a:pt x="74" y="216"/>
                  <a:pt x="68" y="208"/>
                </a:cubicBezTo>
                <a:cubicBezTo>
                  <a:pt x="62" y="201"/>
                  <a:pt x="55" y="190"/>
                  <a:pt x="55" y="177"/>
                </a:cubicBezTo>
                <a:cubicBezTo>
                  <a:pt x="55" y="165"/>
                  <a:pt x="58" y="153"/>
                  <a:pt x="66" y="142"/>
                </a:cubicBezTo>
                <a:cubicBezTo>
                  <a:pt x="74" y="133"/>
                  <a:pt x="89" y="126"/>
                  <a:pt x="105" y="126"/>
                </a:cubicBezTo>
                <a:cubicBezTo>
                  <a:pt x="122" y="125"/>
                  <a:pt x="138" y="133"/>
                  <a:pt x="145" y="142"/>
                </a:cubicBezTo>
                <a:cubicBezTo>
                  <a:pt x="154" y="153"/>
                  <a:pt x="156" y="165"/>
                  <a:pt x="156" y="177"/>
                </a:cubicBezTo>
                <a:cubicBezTo>
                  <a:pt x="156" y="190"/>
                  <a:pt x="150" y="200"/>
                  <a:pt x="145" y="207"/>
                </a:cubicBezTo>
                <a:cubicBezTo>
                  <a:pt x="139" y="215"/>
                  <a:pt x="139" y="216"/>
                  <a:pt x="139" y="217"/>
                </a:cubicBezTo>
                <a:cubicBezTo>
                  <a:pt x="139" y="235"/>
                  <a:pt x="139" y="235"/>
                  <a:pt x="139" y="235"/>
                </a:cubicBezTo>
                <a:cubicBezTo>
                  <a:pt x="320" y="235"/>
                  <a:pt x="320" y="235"/>
                  <a:pt x="320" y="235"/>
                </a:cubicBezTo>
                <a:cubicBezTo>
                  <a:pt x="320" y="219"/>
                  <a:pt x="320" y="219"/>
                  <a:pt x="320" y="219"/>
                </a:cubicBezTo>
                <a:cubicBezTo>
                  <a:pt x="320" y="217"/>
                  <a:pt x="319" y="216"/>
                  <a:pt x="312" y="208"/>
                </a:cubicBezTo>
                <a:cubicBezTo>
                  <a:pt x="307" y="201"/>
                  <a:pt x="300" y="190"/>
                  <a:pt x="300" y="177"/>
                </a:cubicBezTo>
                <a:cubicBezTo>
                  <a:pt x="300" y="165"/>
                  <a:pt x="302" y="153"/>
                  <a:pt x="311" y="142"/>
                </a:cubicBezTo>
                <a:cubicBezTo>
                  <a:pt x="319" y="133"/>
                  <a:pt x="333" y="126"/>
                  <a:pt x="350" y="126"/>
                </a:cubicBezTo>
                <a:cubicBezTo>
                  <a:pt x="367" y="125"/>
                  <a:pt x="382" y="133"/>
                  <a:pt x="390" y="142"/>
                </a:cubicBezTo>
                <a:cubicBezTo>
                  <a:pt x="399" y="153"/>
                  <a:pt x="401" y="165"/>
                  <a:pt x="401" y="177"/>
                </a:cubicBezTo>
                <a:cubicBezTo>
                  <a:pt x="401" y="190"/>
                  <a:pt x="395" y="200"/>
                  <a:pt x="390" y="207"/>
                </a:cubicBezTo>
                <a:cubicBezTo>
                  <a:pt x="384" y="215"/>
                  <a:pt x="383" y="216"/>
                  <a:pt x="383" y="217"/>
                </a:cubicBezTo>
                <a:cubicBezTo>
                  <a:pt x="383" y="235"/>
                  <a:pt x="383" y="235"/>
                  <a:pt x="383" y="235"/>
                </a:cubicBezTo>
                <a:cubicBezTo>
                  <a:pt x="473" y="235"/>
                  <a:pt x="473" y="235"/>
                  <a:pt x="473" y="235"/>
                </a:cubicBezTo>
                <a:cubicBezTo>
                  <a:pt x="489" y="228"/>
                  <a:pt x="512" y="225"/>
                  <a:pt x="516" y="205"/>
                </a:cubicBezTo>
                <a:cubicBezTo>
                  <a:pt x="526" y="161"/>
                  <a:pt x="475" y="157"/>
                  <a:pt x="424" y="55"/>
                </a:cubicBezTo>
                <a:cubicBezTo>
                  <a:pt x="418" y="42"/>
                  <a:pt x="428" y="16"/>
                  <a:pt x="428" y="0"/>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5" name="Freeform 13">
            <a:extLst>
              <a:ext uri="{FF2B5EF4-FFF2-40B4-BE49-F238E27FC236}">
                <a16:creationId xmlns:a16="http://schemas.microsoft.com/office/drawing/2014/main" id="{2508A477-8FC3-485B-B972-F4CF2ED66651}"/>
              </a:ext>
            </a:extLst>
          </p:cNvPr>
          <p:cNvSpPr/>
          <p:nvPr/>
        </p:nvSpPr>
        <p:spPr bwMode="auto">
          <a:xfrm>
            <a:off x="682010" y="3546388"/>
            <a:ext cx="921349" cy="1171742"/>
          </a:xfrm>
          <a:custGeom>
            <a:avLst/>
            <a:gdLst>
              <a:gd name="T0" fmla="*/ 173 w 320"/>
              <a:gd name="T1" fmla="*/ 71 h 407"/>
              <a:gd name="T2" fmla="*/ 183 w 320"/>
              <a:gd name="T3" fmla="*/ 49 h 407"/>
              <a:gd name="T4" fmla="*/ 191 w 320"/>
              <a:gd name="T5" fmla="*/ 31 h 407"/>
              <a:gd name="T6" fmla="*/ 184 w 320"/>
              <a:gd name="T7" fmla="*/ 9 h 407"/>
              <a:gd name="T8" fmla="*/ 160 w 320"/>
              <a:gd name="T9" fmla="*/ 0 h 407"/>
              <a:gd name="T10" fmla="*/ 136 w 320"/>
              <a:gd name="T11" fmla="*/ 9 h 407"/>
              <a:gd name="T12" fmla="*/ 130 w 320"/>
              <a:gd name="T13" fmla="*/ 31 h 407"/>
              <a:gd name="T14" fmla="*/ 138 w 320"/>
              <a:gd name="T15" fmla="*/ 49 h 407"/>
              <a:gd name="T16" fmla="*/ 150 w 320"/>
              <a:gd name="T17" fmla="*/ 72 h 407"/>
              <a:gd name="T18" fmla="*/ 150 w 320"/>
              <a:gd name="T19" fmla="*/ 72 h 407"/>
              <a:gd name="T20" fmla="*/ 150 w 320"/>
              <a:gd name="T21" fmla="*/ 113 h 407"/>
              <a:gd name="T22" fmla="*/ 0 w 320"/>
              <a:gd name="T23" fmla="*/ 113 h 407"/>
              <a:gd name="T24" fmla="*/ 115 w 320"/>
              <a:gd name="T25" fmla="*/ 311 h 407"/>
              <a:gd name="T26" fmla="*/ 102 w 320"/>
              <a:gd name="T27" fmla="*/ 384 h 407"/>
              <a:gd name="T28" fmla="*/ 84 w 320"/>
              <a:gd name="T29" fmla="*/ 384 h 407"/>
              <a:gd name="T30" fmla="*/ 81 w 320"/>
              <a:gd name="T31" fmla="*/ 407 h 407"/>
              <a:gd name="T32" fmla="*/ 320 w 320"/>
              <a:gd name="T33" fmla="*/ 407 h 407"/>
              <a:gd name="T34" fmla="*/ 320 w 320"/>
              <a:gd name="T35" fmla="*/ 293 h 407"/>
              <a:gd name="T36" fmla="*/ 297 w 320"/>
              <a:gd name="T37" fmla="*/ 293 h 407"/>
              <a:gd name="T38" fmla="*/ 287 w 320"/>
              <a:gd name="T39" fmla="*/ 300 h 407"/>
              <a:gd name="T40" fmla="*/ 257 w 320"/>
              <a:gd name="T41" fmla="*/ 311 h 407"/>
              <a:gd name="T42" fmla="*/ 223 w 320"/>
              <a:gd name="T43" fmla="*/ 300 h 407"/>
              <a:gd name="T44" fmla="*/ 206 w 320"/>
              <a:gd name="T45" fmla="*/ 260 h 407"/>
              <a:gd name="T46" fmla="*/ 223 w 320"/>
              <a:gd name="T47" fmla="*/ 221 h 407"/>
              <a:gd name="T48" fmla="*/ 257 w 320"/>
              <a:gd name="T49" fmla="*/ 210 h 407"/>
              <a:gd name="T50" fmla="*/ 288 w 320"/>
              <a:gd name="T51" fmla="*/ 222 h 407"/>
              <a:gd name="T52" fmla="*/ 300 w 320"/>
              <a:gd name="T53" fmla="*/ 230 h 407"/>
              <a:gd name="T54" fmla="*/ 320 w 320"/>
              <a:gd name="T55" fmla="*/ 230 h 407"/>
              <a:gd name="T56" fmla="*/ 320 w 320"/>
              <a:gd name="T57" fmla="*/ 113 h 407"/>
              <a:gd name="T58" fmla="*/ 173 w 320"/>
              <a:gd name="T59" fmla="*/ 113 h 407"/>
              <a:gd name="T60" fmla="*/ 173 w 320"/>
              <a:gd name="T61" fmla="*/ 7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407">
                <a:moveTo>
                  <a:pt x="173" y="71"/>
                </a:moveTo>
                <a:cubicBezTo>
                  <a:pt x="173" y="61"/>
                  <a:pt x="179" y="55"/>
                  <a:pt x="183" y="49"/>
                </a:cubicBezTo>
                <a:cubicBezTo>
                  <a:pt x="187" y="43"/>
                  <a:pt x="191" y="38"/>
                  <a:pt x="191" y="31"/>
                </a:cubicBezTo>
                <a:cubicBezTo>
                  <a:pt x="191" y="23"/>
                  <a:pt x="189" y="14"/>
                  <a:pt x="184" y="9"/>
                </a:cubicBezTo>
                <a:cubicBezTo>
                  <a:pt x="180" y="3"/>
                  <a:pt x="173" y="0"/>
                  <a:pt x="160" y="0"/>
                </a:cubicBezTo>
                <a:cubicBezTo>
                  <a:pt x="147" y="0"/>
                  <a:pt x="140" y="4"/>
                  <a:pt x="136" y="9"/>
                </a:cubicBezTo>
                <a:cubicBezTo>
                  <a:pt x="131" y="15"/>
                  <a:pt x="130" y="22"/>
                  <a:pt x="130" y="31"/>
                </a:cubicBezTo>
                <a:cubicBezTo>
                  <a:pt x="130" y="38"/>
                  <a:pt x="133" y="43"/>
                  <a:pt x="138" y="49"/>
                </a:cubicBezTo>
                <a:cubicBezTo>
                  <a:pt x="142" y="55"/>
                  <a:pt x="149" y="61"/>
                  <a:pt x="150" y="72"/>
                </a:cubicBezTo>
                <a:cubicBezTo>
                  <a:pt x="150" y="72"/>
                  <a:pt x="150" y="72"/>
                  <a:pt x="150" y="72"/>
                </a:cubicBezTo>
                <a:cubicBezTo>
                  <a:pt x="150" y="113"/>
                  <a:pt x="150" y="113"/>
                  <a:pt x="150" y="113"/>
                </a:cubicBezTo>
                <a:cubicBezTo>
                  <a:pt x="0" y="113"/>
                  <a:pt x="0" y="113"/>
                  <a:pt x="0" y="113"/>
                </a:cubicBezTo>
                <a:cubicBezTo>
                  <a:pt x="24" y="198"/>
                  <a:pt x="59" y="274"/>
                  <a:pt x="115" y="311"/>
                </a:cubicBezTo>
                <a:cubicBezTo>
                  <a:pt x="107" y="354"/>
                  <a:pt x="119" y="345"/>
                  <a:pt x="102" y="384"/>
                </a:cubicBezTo>
                <a:cubicBezTo>
                  <a:pt x="94" y="390"/>
                  <a:pt x="99" y="385"/>
                  <a:pt x="84" y="384"/>
                </a:cubicBezTo>
                <a:cubicBezTo>
                  <a:pt x="82" y="393"/>
                  <a:pt x="81" y="400"/>
                  <a:pt x="81" y="407"/>
                </a:cubicBezTo>
                <a:cubicBezTo>
                  <a:pt x="320" y="407"/>
                  <a:pt x="320" y="407"/>
                  <a:pt x="320" y="407"/>
                </a:cubicBezTo>
                <a:cubicBezTo>
                  <a:pt x="320" y="293"/>
                  <a:pt x="320" y="293"/>
                  <a:pt x="320" y="293"/>
                </a:cubicBezTo>
                <a:cubicBezTo>
                  <a:pt x="297" y="293"/>
                  <a:pt x="297" y="293"/>
                  <a:pt x="297" y="293"/>
                </a:cubicBezTo>
                <a:cubicBezTo>
                  <a:pt x="296" y="293"/>
                  <a:pt x="295" y="294"/>
                  <a:pt x="287" y="300"/>
                </a:cubicBezTo>
                <a:cubicBezTo>
                  <a:pt x="280" y="305"/>
                  <a:pt x="270" y="311"/>
                  <a:pt x="257" y="311"/>
                </a:cubicBezTo>
                <a:cubicBezTo>
                  <a:pt x="246" y="311"/>
                  <a:pt x="233" y="309"/>
                  <a:pt x="223" y="300"/>
                </a:cubicBezTo>
                <a:cubicBezTo>
                  <a:pt x="213" y="292"/>
                  <a:pt x="206" y="277"/>
                  <a:pt x="206" y="260"/>
                </a:cubicBezTo>
                <a:cubicBezTo>
                  <a:pt x="206" y="243"/>
                  <a:pt x="213" y="229"/>
                  <a:pt x="223" y="221"/>
                </a:cubicBezTo>
                <a:cubicBezTo>
                  <a:pt x="233" y="212"/>
                  <a:pt x="245" y="210"/>
                  <a:pt x="257" y="210"/>
                </a:cubicBezTo>
                <a:cubicBezTo>
                  <a:pt x="271" y="210"/>
                  <a:pt x="281" y="217"/>
                  <a:pt x="288" y="222"/>
                </a:cubicBezTo>
                <a:cubicBezTo>
                  <a:pt x="296" y="228"/>
                  <a:pt x="297" y="230"/>
                  <a:pt x="300" y="230"/>
                </a:cubicBezTo>
                <a:cubicBezTo>
                  <a:pt x="320" y="230"/>
                  <a:pt x="320" y="230"/>
                  <a:pt x="320" y="230"/>
                </a:cubicBezTo>
                <a:cubicBezTo>
                  <a:pt x="320" y="113"/>
                  <a:pt x="320" y="113"/>
                  <a:pt x="320" y="113"/>
                </a:cubicBezTo>
                <a:cubicBezTo>
                  <a:pt x="173" y="113"/>
                  <a:pt x="173" y="113"/>
                  <a:pt x="173" y="113"/>
                </a:cubicBezTo>
                <a:lnTo>
                  <a:pt x="173" y="71"/>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6" name="Freeform 14">
            <a:extLst>
              <a:ext uri="{FF2B5EF4-FFF2-40B4-BE49-F238E27FC236}">
                <a16:creationId xmlns:a16="http://schemas.microsoft.com/office/drawing/2014/main" id="{741E95EA-EAD3-4C08-860A-133E583503FA}"/>
              </a:ext>
            </a:extLst>
          </p:cNvPr>
          <p:cNvSpPr/>
          <p:nvPr/>
        </p:nvSpPr>
        <p:spPr bwMode="auto">
          <a:xfrm>
            <a:off x="1332302" y="3546388"/>
            <a:ext cx="1264120" cy="1171742"/>
          </a:xfrm>
          <a:custGeom>
            <a:avLst/>
            <a:gdLst>
              <a:gd name="T0" fmla="*/ 429 w 439"/>
              <a:gd name="T1" fmla="*/ 236 h 407"/>
              <a:gd name="T2" fmla="*/ 408 w 439"/>
              <a:gd name="T3" fmla="*/ 230 h 407"/>
              <a:gd name="T4" fmla="*/ 389 w 439"/>
              <a:gd name="T5" fmla="*/ 238 h 407"/>
              <a:gd name="T6" fmla="*/ 367 w 439"/>
              <a:gd name="T7" fmla="*/ 250 h 407"/>
              <a:gd name="T8" fmla="*/ 366 w 439"/>
              <a:gd name="T9" fmla="*/ 250 h 407"/>
              <a:gd name="T10" fmla="*/ 329 w 439"/>
              <a:gd name="T11" fmla="*/ 250 h 407"/>
              <a:gd name="T12" fmla="*/ 329 w 439"/>
              <a:gd name="T13" fmla="*/ 113 h 407"/>
              <a:gd name="T14" fmla="*/ 237 w 439"/>
              <a:gd name="T15" fmla="*/ 113 h 407"/>
              <a:gd name="T16" fmla="*/ 237 w 439"/>
              <a:gd name="T17" fmla="*/ 71 h 407"/>
              <a:gd name="T18" fmla="*/ 247 w 439"/>
              <a:gd name="T19" fmla="*/ 49 h 407"/>
              <a:gd name="T20" fmla="*/ 254 w 439"/>
              <a:gd name="T21" fmla="*/ 31 h 407"/>
              <a:gd name="T22" fmla="*/ 248 w 439"/>
              <a:gd name="T23" fmla="*/ 9 h 407"/>
              <a:gd name="T24" fmla="*/ 224 w 439"/>
              <a:gd name="T25" fmla="*/ 0 h 407"/>
              <a:gd name="T26" fmla="*/ 200 w 439"/>
              <a:gd name="T27" fmla="*/ 9 h 407"/>
              <a:gd name="T28" fmla="*/ 193 w 439"/>
              <a:gd name="T29" fmla="*/ 31 h 407"/>
              <a:gd name="T30" fmla="*/ 201 w 439"/>
              <a:gd name="T31" fmla="*/ 49 h 407"/>
              <a:gd name="T32" fmla="*/ 214 w 439"/>
              <a:gd name="T33" fmla="*/ 72 h 407"/>
              <a:gd name="T34" fmla="*/ 214 w 439"/>
              <a:gd name="T35" fmla="*/ 72 h 407"/>
              <a:gd name="T36" fmla="*/ 214 w 439"/>
              <a:gd name="T37" fmla="*/ 113 h 407"/>
              <a:gd name="T38" fmla="*/ 118 w 439"/>
              <a:gd name="T39" fmla="*/ 113 h 407"/>
              <a:gd name="T40" fmla="*/ 118 w 439"/>
              <a:gd name="T41" fmla="*/ 250 h 407"/>
              <a:gd name="T42" fmla="*/ 73 w 439"/>
              <a:gd name="T43" fmla="*/ 250 h 407"/>
              <a:gd name="T44" fmla="*/ 72 w 439"/>
              <a:gd name="T45" fmla="*/ 250 h 407"/>
              <a:gd name="T46" fmla="*/ 50 w 439"/>
              <a:gd name="T47" fmla="*/ 238 h 407"/>
              <a:gd name="T48" fmla="*/ 31 w 439"/>
              <a:gd name="T49" fmla="*/ 230 h 407"/>
              <a:gd name="T50" fmla="*/ 9 w 439"/>
              <a:gd name="T51" fmla="*/ 236 h 407"/>
              <a:gd name="T52" fmla="*/ 0 w 439"/>
              <a:gd name="T53" fmla="*/ 260 h 407"/>
              <a:gd name="T54" fmla="*/ 9 w 439"/>
              <a:gd name="T55" fmla="*/ 284 h 407"/>
              <a:gd name="T56" fmla="*/ 31 w 439"/>
              <a:gd name="T57" fmla="*/ 291 h 407"/>
              <a:gd name="T58" fmla="*/ 50 w 439"/>
              <a:gd name="T59" fmla="*/ 283 h 407"/>
              <a:gd name="T60" fmla="*/ 71 w 439"/>
              <a:gd name="T61" fmla="*/ 273 h 407"/>
              <a:gd name="T62" fmla="*/ 118 w 439"/>
              <a:gd name="T63" fmla="*/ 273 h 407"/>
              <a:gd name="T64" fmla="*/ 118 w 439"/>
              <a:gd name="T65" fmla="*/ 407 h 407"/>
              <a:gd name="T66" fmla="*/ 194 w 439"/>
              <a:gd name="T67" fmla="*/ 407 h 407"/>
              <a:gd name="T68" fmla="*/ 194 w 439"/>
              <a:gd name="T69" fmla="*/ 393 h 407"/>
              <a:gd name="T70" fmla="*/ 186 w 439"/>
              <a:gd name="T71" fmla="*/ 382 h 407"/>
              <a:gd name="T72" fmla="*/ 173 w 439"/>
              <a:gd name="T73" fmla="*/ 351 h 407"/>
              <a:gd name="T74" fmla="*/ 184 w 439"/>
              <a:gd name="T75" fmla="*/ 316 h 407"/>
              <a:gd name="T76" fmla="*/ 223 w 439"/>
              <a:gd name="T77" fmla="*/ 300 h 407"/>
              <a:gd name="T78" fmla="*/ 263 w 439"/>
              <a:gd name="T79" fmla="*/ 316 h 407"/>
              <a:gd name="T80" fmla="*/ 274 w 439"/>
              <a:gd name="T81" fmla="*/ 351 h 407"/>
              <a:gd name="T82" fmla="*/ 263 w 439"/>
              <a:gd name="T83" fmla="*/ 381 h 407"/>
              <a:gd name="T84" fmla="*/ 257 w 439"/>
              <a:gd name="T85" fmla="*/ 391 h 407"/>
              <a:gd name="T86" fmla="*/ 257 w 439"/>
              <a:gd name="T87" fmla="*/ 407 h 407"/>
              <a:gd name="T88" fmla="*/ 329 w 439"/>
              <a:gd name="T89" fmla="*/ 407 h 407"/>
              <a:gd name="T90" fmla="*/ 329 w 439"/>
              <a:gd name="T91" fmla="*/ 273 h 407"/>
              <a:gd name="T92" fmla="*/ 367 w 439"/>
              <a:gd name="T93" fmla="*/ 273 h 407"/>
              <a:gd name="T94" fmla="*/ 389 w 439"/>
              <a:gd name="T95" fmla="*/ 283 h 407"/>
              <a:gd name="T96" fmla="*/ 408 w 439"/>
              <a:gd name="T97" fmla="*/ 291 h 407"/>
              <a:gd name="T98" fmla="*/ 430 w 439"/>
              <a:gd name="T99" fmla="*/ 284 h 407"/>
              <a:gd name="T100" fmla="*/ 439 w 439"/>
              <a:gd name="T101" fmla="*/ 260 h 407"/>
              <a:gd name="T102" fmla="*/ 429 w 439"/>
              <a:gd name="T103" fmla="*/ 23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9" h="407">
                <a:moveTo>
                  <a:pt x="429" y="236"/>
                </a:moveTo>
                <a:cubicBezTo>
                  <a:pt x="424" y="232"/>
                  <a:pt x="416" y="230"/>
                  <a:pt x="408" y="230"/>
                </a:cubicBezTo>
                <a:cubicBezTo>
                  <a:pt x="400" y="230"/>
                  <a:pt x="395" y="233"/>
                  <a:pt x="389" y="238"/>
                </a:cubicBezTo>
                <a:cubicBezTo>
                  <a:pt x="383" y="242"/>
                  <a:pt x="377" y="249"/>
                  <a:pt x="367" y="250"/>
                </a:cubicBezTo>
                <a:cubicBezTo>
                  <a:pt x="366" y="250"/>
                  <a:pt x="366" y="250"/>
                  <a:pt x="366" y="250"/>
                </a:cubicBezTo>
                <a:cubicBezTo>
                  <a:pt x="329" y="250"/>
                  <a:pt x="329" y="250"/>
                  <a:pt x="329" y="250"/>
                </a:cubicBezTo>
                <a:cubicBezTo>
                  <a:pt x="329" y="113"/>
                  <a:pt x="329" y="113"/>
                  <a:pt x="329" y="113"/>
                </a:cubicBezTo>
                <a:cubicBezTo>
                  <a:pt x="237" y="113"/>
                  <a:pt x="237" y="113"/>
                  <a:pt x="237" y="113"/>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3"/>
                  <a:pt x="214" y="113"/>
                  <a:pt x="214" y="113"/>
                </a:cubicBezTo>
                <a:cubicBezTo>
                  <a:pt x="118" y="113"/>
                  <a:pt x="118" y="113"/>
                  <a:pt x="118" y="113"/>
                </a:cubicBezTo>
                <a:cubicBezTo>
                  <a:pt x="118" y="250"/>
                  <a:pt x="118" y="250"/>
                  <a:pt x="118" y="250"/>
                </a:cubicBezTo>
                <a:cubicBezTo>
                  <a:pt x="73" y="250"/>
                  <a:pt x="73" y="250"/>
                  <a:pt x="73" y="250"/>
                </a:cubicBezTo>
                <a:cubicBezTo>
                  <a:pt x="72" y="250"/>
                  <a:pt x="72" y="250"/>
                  <a:pt x="72" y="250"/>
                </a:cubicBezTo>
                <a:cubicBezTo>
                  <a:pt x="62" y="249"/>
                  <a:pt x="56" y="242"/>
                  <a:pt x="50" y="238"/>
                </a:cubicBezTo>
                <a:cubicBezTo>
                  <a:pt x="44" y="233"/>
                  <a:pt x="38" y="230"/>
                  <a:pt x="31" y="230"/>
                </a:cubicBezTo>
                <a:cubicBezTo>
                  <a:pt x="22" y="230"/>
                  <a:pt x="15" y="232"/>
                  <a:pt x="9" y="236"/>
                </a:cubicBezTo>
                <a:cubicBezTo>
                  <a:pt x="4" y="240"/>
                  <a:pt x="0" y="247"/>
                  <a:pt x="0" y="260"/>
                </a:cubicBezTo>
                <a:cubicBezTo>
                  <a:pt x="0" y="273"/>
                  <a:pt x="3" y="280"/>
                  <a:pt x="9" y="284"/>
                </a:cubicBezTo>
                <a:cubicBezTo>
                  <a:pt x="15" y="289"/>
                  <a:pt x="23" y="291"/>
                  <a:pt x="31" y="291"/>
                </a:cubicBezTo>
                <a:cubicBezTo>
                  <a:pt x="38" y="291"/>
                  <a:pt x="44" y="288"/>
                  <a:pt x="50" y="283"/>
                </a:cubicBezTo>
                <a:cubicBezTo>
                  <a:pt x="55" y="279"/>
                  <a:pt x="61" y="273"/>
                  <a:pt x="71" y="273"/>
                </a:cubicBezTo>
                <a:cubicBezTo>
                  <a:pt x="118" y="273"/>
                  <a:pt x="118" y="273"/>
                  <a:pt x="118" y="273"/>
                </a:cubicBezTo>
                <a:cubicBezTo>
                  <a:pt x="118" y="407"/>
                  <a:pt x="118" y="407"/>
                  <a:pt x="118" y="407"/>
                </a:cubicBezTo>
                <a:cubicBezTo>
                  <a:pt x="194" y="407"/>
                  <a:pt x="194" y="407"/>
                  <a:pt x="194" y="407"/>
                </a:cubicBezTo>
                <a:cubicBezTo>
                  <a:pt x="194" y="393"/>
                  <a:pt x="194" y="393"/>
                  <a:pt x="194" y="393"/>
                </a:cubicBezTo>
                <a:cubicBezTo>
                  <a:pt x="193" y="391"/>
                  <a:pt x="192" y="390"/>
                  <a:pt x="186" y="382"/>
                </a:cubicBezTo>
                <a:cubicBezTo>
                  <a:pt x="180" y="375"/>
                  <a:pt x="173" y="364"/>
                  <a:pt x="173" y="351"/>
                </a:cubicBezTo>
                <a:cubicBezTo>
                  <a:pt x="173" y="339"/>
                  <a:pt x="176" y="327"/>
                  <a:pt x="184" y="316"/>
                </a:cubicBezTo>
                <a:cubicBezTo>
                  <a:pt x="192" y="307"/>
                  <a:pt x="207" y="300"/>
                  <a:pt x="223" y="300"/>
                </a:cubicBezTo>
                <a:cubicBezTo>
                  <a:pt x="240" y="299"/>
                  <a:pt x="256" y="307"/>
                  <a:pt x="263" y="316"/>
                </a:cubicBezTo>
                <a:cubicBezTo>
                  <a:pt x="272" y="327"/>
                  <a:pt x="274" y="339"/>
                  <a:pt x="274" y="351"/>
                </a:cubicBezTo>
                <a:cubicBezTo>
                  <a:pt x="274" y="364"/>
                  <a:pt x="268" y="374"/>
                  <a:pt x="263" y="381"/>
                </a:cubicBezTo>
                <a:cubicBezTo>
                  <a:pt x="257" y="389"/>
                  <a:pt x="257" y="390"/>
                  <a:pt x="257" y="391"/>
                </a:cubicBezTo>
                <a:cubicBezTo>
                  <a:pt x="257" y="407"/>
                  <a:pt x="257" y="407"/>
                  <a:pt x="257" y="407"/>
                </a:cubicBezTo>
                <a:cubicBezTo>
                  <a:pt x="329" y="407"/>
                  <a:pt x="329" y="407"/>
                  <a:pt x="329" y="407"/>
                </a:cubicBezTo>
                <a:cubicBezTo>
                  <a:pt x="329" y="273"/>
                  <a:pt x="329" y="273"/>
                  <a:pt x="329" y="273"/>
                </a:cubicBezTo>
                <a:cubicBezTo>
                  <a:pt x="367" y="273"/>
                  <a:pt x="367" y="273"/>
                  <a:pt x="367" y="273"/>
                </a:cubicBezTo>
                <a:cubicBezTo>
                  <a:pt x="377" y="273"/>
                  <a:pt x="383" y="279"/>
                  <a:pt x="389" y="283"/>
                </a:cubicBezTo>
                <a:cubicBezTo>
                  <a:pt x="395" y="288"/>
                  <a:pt x="400" y="291"/>
                  <a:pt x="408" y="291"/>
                </a:cubicBezTo>
                <a:cubicBezTo>
                  <a:pt x="416" y="291"/>
                  <a:pt x="424" y="289"/>
                  <a:pt x="430" y="284"/>
                </a:cubicBezTo>
                <a:cubicBezTo>
                  <a:pt x="435" y="280"/>
                  <a:pt x="439" y="273"/>
                  <a:pt x="439" y="260"/>
                </a:cubicBezTo>
                <a:cubicBezTo>
                  <a:pt x="439" y="247"/>
                  <a:pt x="435" y="240"/>
                  <a:pt x="429" y="236"/>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7" name="Freeform 15">
            <a:extLst>
              <a:ext uri="{FF2B5EF4-FFF2-40B4-BE49-F238E27FC236}">
                <a16:creationId xmlns:a16="http://schemas.microsoft.com/office/drawing/2014/main" id="{93F8790D-33B4-42F9-B345-755A37A2C6DE}"/>
              </a:ext>
            </a:extLst>
          </p:cNvPr>
          <p:cNvSpPr/>
          <p:nvPr/>
        </p:nvSpPr>
        <p:spPr bwMode="auto">
          <a:xfrm>
            <a:off x="2348460" y="3546388"/>
            <a:ext cx="670956" cy="1171742"/>
          </a:xfrm>
          <a:custGeom>
            <a:avLst/>
            <a:gdLst>
              <a:gd name="T0" fmla="*/ 128 w 233"/>
              <a:gd name="T1" fmla="*/ 113 h 407"/>
              <a:gd name="T2" fmla="*/ 128 w 233"/>
              <a:gd name="T3" fmla="*/ 71 h 407"/>
              <a:gd name="T4" fmla="*/ 139 w 233"/>
              <a:gd name="T5" fmla="*/ 49 h 407"/>
              <a:gd name="T6" fmla="*/ 146 w 233"/>
              <a:gd name="T7" fmla="*/ 31 h 407"/>
              <a:gd name="T8" fmla="*/ 140 w 233"/>
              <a:gd name="T9" fmla="*/ 9 h 407"/>
              <a:gd name="T10" fmla="*/ 116 w 233"/>
              <a:gd name="T11" fmla="*/ 0 h 407"/>
              <a:gd name="T12" fmla="*/ 91 w 233"/>
              <a:gd name="T13" fmla="*/ 9 h 407"/>
              <a:gd name="T14" fmla="*/ 85 w 233"/>
              <a:gd name="T15" fmla="*/ 31 h 407"/>
              <a:gd name="T16" fmla="*/ 93 w 233"/>
              <a:gd name="T17" fmla="*/ 49 h 407"/>
              <a:gd name="T18" fmla="*/ 105 w 233"/>
              <a:gd name="T19" fmla="*/ 72 h 407"/>
              <a:gd name="T20" fmla="*/ 105 w 233"/>
              <a:gd name="T21" fmla="*/ 72 h 407"/>
              <a:gd name="T22" fmla="*/ 105 w 233"/>
              <a:gd name="T23" fmla="*/ 113 h 407"/>
              <a:gd name="T24" fmla="*/ 0 w 233"/>
              <a:gd name="T25" fmla="*/ 113 h 407"/>
              <a:gd name="T26" fmla="*/ 0 w 233"/>
              <a:gd name="T27" fmla="*/ 230 h 407"/>
              <a:gd name="T28" fmla="*/ 12 w 233"/>
              <a:gd name="T29" fmla="*/ 230 h 407"/>
              <a:gd name="T30" fmla="*/ 24 w 233"/>
              <a:gd name="T31" fmla="*/ 222 h 407"/>
              <a:gd name="T32" fmla="*/ 55 w 233"/>
              <a:gd name="T33" fmla="*/ 210 h 407"/>
              <a:gd name="T34" fmla="*/ 89 w 233"/>
              <a:gd name="T35" fmla="*/ 221 h 407"/>
              <a:gd name="T36" fmla="*/ 106 w 233"/>
              <a:gd name="T37" fmla="*/ 260 h 407"/>
              <a:gd name="T38" fmla="*/ 89 w 233"/>
              <a:gd name="T39" fmla="*/ 300 h 407"/>
              <a:gd name="T40" fmla="*/ 55 w 233"/>
              <a:gd name="T41" fmla="*/ 311 h 407"/>
              <a:gd name="T42" fmla="*/ 25 w 233"/>
              <a:gd name="T43" fmla="*/ 300 h 407"/>
              <a:gd name="T44" fmla="*/ 14 w 233"/>
              <a:gd name="T45" fmla="*/ 293 h 407"/>
              <a:gd name="T46" fmla="*/ 0 w 233"/>
              <a:gd name="T47" fmla="*/ 293 h 407"/>
              <a:gd name="T48" fmla="*/ 0 w 233"/>
              <a:gd name="T49" fmla="*/ 407 h 407"/>
              <a:gd name="T50" fmla="*/ 131 w 233"/>
              <a:gd name="T51" fmla="*/ 407 h 407"/>
              <a:gd name="T52" fmla="*/ 219 w 233"/>
              <a:gd name="T53" fmla="*/ 354 h 407"/>
              <a:gd name="T54" fmla="*/ 217 w 233"/>
              <a:gd name="T55" fmla="*/ 273 h 407"/>
              <a:gd name="T56" fmla="*/ 222 w 233"/>
              <a:gd name="T57" fmla="*/ 225 h 407"/>
              <a:gd name="T58" fmla="*/ 206 w 233"/>
              <a:gd name="T59" fmla="*/ 194 h 407"/>
              <a:gd name="T60" fmla="*/ 230 w 233"/>
              <a:gd name="T61" fmla="*/ 155 h 407"/>
              <a:gd name="T62" fmla="*/ 221 w 233"/>
              <a:gd name="T63" fmla="*/ 113 h 407"/>
              <a:gd name="T64" fmla="*/ 128 w 233"/>
              <a:gd name="T65" fmla="*/ 11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407">
                <a:moveTo>
                  <a:pt x="128" y="113"/>
                </a:moveTo>
                <a:cubicBezTo>
                  <a:pt x="128" y="71"/>
                  <a:pt x="128" y="71"/>
                  <a:pt x="128" y="71"/>
                </a:cubicBezTo>
                <a:cubicBezTo>
                  <a:pt x="128" y="61"/>
                  <a:pt x="134" y="55"/>
                  <a:pt x="139" y="49"/>
                </a:cubicBezTo>
                <a:cubicBezTo>
                  <a:pt x="143" y="43"/>
                  <a:pt x="146" y="38"/>
                  <a:pt x="146" y="31"/>
                </a:cubicBezTo>
                <a:cubicBezTo>
                  <a:pt x="146" y="23"/>
                  <a:pt x="144" y="14"/>
                  <a:pt x="140" y="9"/>
                </a:cubicBezTo>
                <a:cubicBezTo>
                  <a:pt x="135" y="3"/>
                  <a:pt x="128" y="0"/>
                  <a:pt x="116" y="0"/>
                </a:cubicBezTo>
                <a:cubicBezTo>
                  <a:pt x="103" y="0"/>
                  <a:pt x="96" y="4"/>
                  <a:pt x="91" y="9"/>
                </a:cubicBezTo>
                <a:cubicBezTo>
                  <a:pt x="87" y="15"/>
                  <a:pt x="85" y="22"/>
                  <a:pt x="85" y="31"/>
                </a:cubicBezTo>
                <a:cubicBezTo>
                  <a:pt x="85" y="38"/>
                  <a:pt x="88" y="43"/>
                  <a:pt x="93" y="49"/>
                </a:cubicBezTo>
                <a:cubicBezTo>
                  <a:pt x="98" y="55"/>
                  <a:pt x="104" y="61"/>
                  <a:pt x="105" y="72"/>
                </a:cubicBezTo>
                <a:cubicBezTo>
                  <a:pt x="105" y="72"/>
                  <a:pt x="105" y="72"/>
                  <a:pt x="105" y="72"/>
                </a:cubicBezTo>
                <a:cubicBezTo>
                  <a:pt x="105" y="113"/>
                  <a:pt x="105" y="113"/>
                  <a:pt x="105" y="113"/>
                </a:cubicBezTo>
                <a:cubicBezTo>
                  <a:pt x="0" y="113"/>
                  <a:pt x="0" y="113"/>
                  <a:pt x="0" y="113"/>
                </a:cubicBezTo>
                <a:cubicBezTo>
                  <a:pt x="0" y="230"/>
                  <a:pt x="0" y="230"/>
                  <a:pt x="0" y="230"/>
                </a:cubicBezTo>
                <a:cubicBezTo>
                  <a:pt x="12" y="230"/>
                  <a:pt x="12" y="230"/>
                  <a:pt x="12" y="230"/>
                </a:cubicBezTo>
                <a:cubicBezTo>
                  <a:pt x="14" y="230"/>
                  <a:pt x="16" y="228"/>
                  <a:pt x="24" y="222"/>
                </a:cubicBezTo>
                <a:cubicBezTo>
                  <a:pt x="30" y="217"/>
                  <a:pt x="41" y="210"/>
                  <a:pt x="55" y="210"/>
                </a:cubicBezTo>
                <a:cubicBezTo>
                  <a:pt x="66" y="210"/>
                  <a:pt x="79" y="212"/>
                  <a:pt x="89" y="221"/>
                </a:cubicBezTo>
                <a:cubicBezTo>
                  <a:pt x="99" y="229"/>
                  <a:pt x="105" y="243"/>
                  <a:pt x="106" y="260"/>
                </a:cubicBezTo>
                <a:cubicBezTo>
                  <a:pt x="106" y="277"/>
                  <a:pt x="99" y="292"/>
                  <a:pt x="89" y="300"/>
                </a:cubicBezTo>
                <a:cubicBezTo>
                  <a:pt x="78" y="309"/>
                  <a:pt x="66" y="311"/>
                  <a:pt x="55" y="311"/>
                </a:cubicBezTo>
                <a:cubicBezTo>
                  <a:pt x="42" y="311"/>
                  <a:pt x="31" y="305"/>
                  <a:pt x="25" y="300"/>
                </a:cubicBezTo>
                <a:cubicBezTo>
                  <a:pt x="17" y="294"/>
                  <a:pt x="16" y="293"/>
                  <a:pt x="14" y="293"/>
                </a:cubicBezTo>
                <a:cubicBezTo>
                  <a:pt x="0" y="293"/>
                  <a:pt x="0" y="293"/>
                  <a:pt x="0" y="293"/>
                </a:cubicBezTo>
                <a:cubicBezTo>
                  <a:pt x="0" y="407"/>
                  <a:pt x="0" y="407"/>
                  <a:pt x="0" y="407"/>
                </a:cubicBezTo>
                <a:cubicBezTo>
                  <a:pt x="131" y="407"/>
                  <a:pt x="131" y="407"/>
                  <a:pt x="131" y="407"/>
                </a:cubicBezTo>
                <a:cubicBezTo>
                  <a:pt x="172" y="402"/>
                  <a:pt x="201" y="392"/>
                  <a:pt x="219" y="354"/>
                </a:cubicBezTo>
                <a:cubicBezTo>
                  <a:pt x="231" y="327"/>
                  <a:pt x="217" y="302"/>
                  <a:pt x="217" y="273"/>
                </a:cubicBezTo>
                <a:cubicBezTo>
                  <a:pt x="217" y="255"/>
                  <a:pt x="224" y="243"/>
                  <a:pt x="222" y="225"/>
                </a:cubicBezTo>
                <a:cubicBezTo>
                  <a:pt x="220" y="214"/>
                  <a:pt x="207" y="204"/>
                  <a:pt x="206" y="194"/>
                </a:cubicBezTo>
                <a:cubicBezTo>
                  <a:pt x="204" y="190"/>
                  <a:pt x="226" y="181"/>
                  <a:pt x="230" y="155"/>
                </a:cubicBezTo>
                <a:cubicBezTo>
                  <a:pt x="233" y="139"/>
                  <a:pt x="221" y="127"/>
                  <a:pt x="221" y="113"/>
                </a:cubicBezTo>
                <a:lnTo>
                  <a:pt x="128" y="113"/>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8" name="Freeform 16">
            <a:extLst>
              <a:ext uri="{FF2B5EF4-FFF2-40B4-BE49-F238E27FC236}">
                <a16:creationId xmlns:a16="http://schemas.microsoft.com/office/drawing/2014/main" id="{36BB13E6-4827-4FB3-828A-094661385E5A}"/>
              </a:ext>
            </a:extLst>
          </p:cNvPr>
          <p:cNvSpPr/>
          <p:nvPr/>
        </p:nvSpPr>
        <p:spPr bwMode="auto">
          <a:xfrm>
            <a:off x="198241" y="4786198"/>
            <a:ext cx="1405118" cy="929857"/>
          </a:xfrm>
          <a:custGeom>
            <a:avLst/>
            <a:gdLst>
              <a:gd name="T0" fmla="*/ 227 w 488"/>
              <a:gd name="T1" fmla="*/ 67 h 323"/>
              <a:gd name="T2" fmla="*/ 234 w 488"/>
              <a:gd name="T3" fmla="*/ 83 h 323"/>
              <a:gd name="T4" fmla="*/ 196 w 488"/>
              <a:gd name="T5" fmla="*/ 143 h 323"/>
              <a:gd name="T6" fmla="*/ 0 w 488"/>
              <a:gd name="T7" fmla="*/ 323 h 323"/>
              <a:gd name="T8" fmla="*/ 488 w 488"/>
              <a:gd name="T9" fmla="*/ 323 h 323"/>
              <a:gd name="T10" fmla="*/ 488 w 488"/>
              <a:gd name="T11" fmla="*/ 194 h 323"/>
              <a:gd name="T12" fmla="*/ 465 w 488"/>
              <a:gd name="T13" fmla="*/ 194 h 323"/>
              <a:gd name="T14" fmla="*/ 455 w 488"/>
              <a:gd name="T15" fmla="*/ 201 h 323"/>
              <a:gd name="T16" fmla="*/ 425 w 488"/>
              <a:gd name="T17" fmla="*/ 212 h 323"/>
              <a:gd name="T18" fmla="*/ 391 w 488"/>
              <a:gd name="T19" fmla="*/ 201 h 323"/>
              <a:gd name="T20" fmla="*/ 374 w 488"/>
              <a:gd name="T21" fmla="*/ 161 h 323"/>
              <a:gd name="T22" fmla="*/ 391 w 488"/>
              <a:gd name="T23" fmla="*/ 122 h 323"/>
              <a:gd name="T24" fmla="*/ 425 w 488"/>
              <a:gd name="T25" fmla="*/ 111 h 323"/>
              <a:gd name="T26" fmla="*/ 456 w 488"/>
              <a:gd name="T27" fmla="*/ 123 h 323"/>
              <a:gd name="T28" fmla="*/ 468 w 488"/>
              <a:gd name="T29" fmla="*/ 131 h 323"/>
              <a:gd name="T30" fmla="*/ 488 w 488"/>
              <a:gd name="T31" fmla="*/ 131 h 323"/>
              <a:gd name="T32" fmla="*/ 488 w 488"/>
              <a:gd name="T33" fmla="*/ 0 h 323"/>
              <a:gd name="T34" fmla="*/ 246 w 488"/>
              <a:gd name="T35" fmla="*/ 0 h 323"/>
              <a:gd name="T36" fmla="*/ 227 w 488"/>
              <a:gd name="T37" fmla="*/ 6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23">
                <a:moveTo>
                  <a:pt x="227" y="67"/>
                </a:moveTo>
                <a:cubicBezTo>
                  <a:pt x="231" y="75"/>
                  <a:pt x="233" y="74"/>
                  <a:pt x="234" y="83"/>
                </a:cubicBezTo>
                <a:cubicBezTo>
                  <a:pt x="236" y="105"/>
                  <a:pt x="211" y="126"/>
                  <a:pt x="196" y="143"/>
                </a:cubicBezTo>
                <a:cubicBezTo>
                  <a:pt x="135" y="212"/>
                  <a:pt x="52" y="248"/>
                  <a:pt x="0" y="323"/>
                </a:cubicBezTo>
                <a:cubicBezTo>
                  <a:pt x="488" y="323"/>
                  <a:pt x="488" y="323"/>
                  <a:pt x="488" y="323"/>
                </a:cubicBezTo>
                <a:cubicBezTo>
                  <a:pt x="488" y="194"/>
                  <a:pt x="488" y="194"/>
                  <a:pt x="488" y="194"/>
                </a:cubicBezTo>
                <a:cubicBezTo>
                  <a:pt x="465" y="194"/>
                  <a:pt x="465" y="194"/>
                  <a:pt x="465" y="194"/>
                </a:cubicBezTo>
                <a:cubicBezTo>
                  <a:pt x="464" y="194"/>
                  <a:pt x="463" y="195"/>
                  <a:pt x="455" y="201"/>
                </a:cubicBezTo>
                <a:cubicBezTo>
                  <a:pt x="448" y="206"/>
                  <a:pt x="438" y="212"/>
                  <a:pt x="425" y="212"/>
                </a:cubicBezTo>
                <a:cubicBezTo>
                  <a:pt x="414" y="212"/>
                  <a:pt x="401" y="210"/>
                  <a:pt x="391" y="201"/>
                </a:cubicBezTo>
                <a:cubicBezTo>
                  <a:pt x="381" y="194"/>
                  <a:pt x="374" y="178"/>
                  <a:pt x="374" y="161"/>
                </a:cubicBezTo>
                <a:cubicBezTo>
                  <a:pt x="374" y="144"/>
                  <a:pt x="381" y="130"/>
                  <a:pt x="391" y="122"/>
                </a:cubicBezTo>
                <a:cubicBezTo>
                  <a:pt x="401" y="113"/>
                  <a:pt x="413" y="111"/>
                  <a:pt x="425" y="111"/>
                </a:cubicBezTo>
                <a:cubicBezTo>
                  <a:pt x="439" y="111"/>
                  <a:pt x="449" y="118"/>
                  <a:pt x="456" y="123"/>
                </a:cubicBezTo>
                <a:cubicBezTo>
                  <a:pt x="464" y="130"/>
                  <a:pt x="465" y="131"/>
                  <a:pt x="468" y="131"/>
                </a:cubicBezTo>
                <a:cubicBezTo>
                  <a:pt x="488" y="131"/>
                  <a:pt x="488" y="131"/>
                  <a:pt x="488" y="131"/>
                </a:cubicBezTo>
                <a:cubicBezTo>
                  <a:pt x="488" y="0"/>
                  <a:pt x="488" y="0"/>
                  <a:pt x="488" y="0"/>
                </a:cubicBezTo>
                <a:cubicBezTo>
                  <a:pt x="246" y="0"/>
                  <a:pt x="246" y="0"/>
                  <a:pt x="246" y="0"/>
                </a:cubicBezTo>
                <a:cubicBezTo>
                  <a:pt x="245" y="19"/>
                  <a:pt x="244" y="29"/>
                  <a:pt x="227" y="6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9" name="Freeform 17">
            <a:extLst>
              <a:ext uri="{FF2B5EF4-FFF2-40B4-BE49-F238E27FC236}">
                <a16:creationId xmlns:a16="http://schemas.microsoft.com/office/drawing/2014/main" id="{1B0683BA-2A27-461C-933B-51A33A6816B1}"/>
              </a:ext>
            </a:extLst>
          </p:cNvPr>
          <p:cNvSpPr/>
          <p:nvPr/>
        </p:nvSpPr>
        <p:spPr bwMode="auto">
          <a:xfrm>
            <a:off x="1332302" y="4467737"/>
            <a:ext cx="1194837" cy="1248318"/>
          </a:xfrm>
          <a:custGeom>
            <a:avLst/>
            <a:gdLst>
              <a:gd name="T0" fmla="*/ 289 w 415"/>
              <a:gd name="T1" fmla="*/ 277 h 434"/>
              <a:gd name="T2" fmla="*/ 317 w 415"/>
              <a:gd name="T3" fmla="*/ 172 h 434"/>
              <a:gd name="T4" fmla="*/ 343 w 415"/>
              <a:gd name="T5" fmla="*/ 111 h 434"/>
              <a:gd name="T6" fmla="*/ 237 w 415"/>
              <a:gd name="T7" fmla="*/ 111 h 434"/>
              <a:gd name="T8" fmla="*/ 237 w 415"/>
              <a:gd name="T9" fmla="*/ 71 h 434"/>
              <a:gd name="T10" fmla="*/ 247 w 415"/>
              <a:gd name="T11" fmla="*/ 49 h 434"/>
              <a:gd name="T12" fmla="*/ 254 w 415"/>
              <a:gd name="T13" fmla="*/ 31 h 434"/>
              <a:gd name="T14" fmla="*/ 248 w 415"/>
              <a:gd name="T15" fmla="*/ 9 h 434"/>
              <a:gd name="T16" fmla="*/ 224 w 415"/>
              <a:gd name="T17" fmla="*/ 0 h 434"/>
              <a:gd name="T18" fmla="*/ 200 w 415"/>
              <a:gd name="T19" fmla="*/ 9 h 434"/>
              <a:gd name="T20" fmla="*/ 193 w 415"/>
              <a:gd name="T21" fmla="*/ 31 h 434"/>
              <a:gd name="T22" fmla="*/ 201 w 415"/>
              <a:gd name="T23" fmla="*/ 49 h 434"/>
              <a:gd name="T24" fmla="*/ 214 w 415"/>
              <a:gd name="T25" fmla="*/ 72 h 434"/>
              <a:gd name="T26" fmla="*/ 214 w 415"/>
              <a:gd name="T27" fmla="*/ 72 h 434"/>
              <a:gd name="T28" fmla="*/ 214 w 415"/>
              <a:gd name="T29" fmla="*/ 111 h 434"/>
              <a:gd name="T30" fmla="*/ 118 w 415"/>
              <a:gd name="T31" fmla="*/ 111 h 434"/>
              <a:gd name="T32" fmla="*/ 118 w 415"/>
              <a:gd name="T33" fmla="*/ 262 h 434"/>
              <a:gd name="T34" fmla="*/ 73 w 415"/>
              <a:gd name="T35" fmla="*/ 262 h 434"/>
              <a:gd name="T36" fmla="*/ 72 w 415"/>
              <a:gd name="T37" fmla="*/ 262 h 434"/>
              <a:gd name="T38" fmla="*/ 50 w 415"/>
              <a:gd name="T39" fmla="*/ 250 h 434"/>
              <a:gd name="T40" fmla="*/ 31 w 415"/>
              <a:gd name="T41" fmla="*/ 242 h 434"/>
              <a:gd name="T42" fmla="*/ 9 w 415"/>
              <a:gd name="T43" fmla="*/ 248 h 434"/>
              <a:gd name="T44" fmla="*/ 0 w 415"/>
              <a:gd name="T45" fmla="*/ 273 h 434"/>
              <a:gd name="T46" fmla="*/ 9 w 415"/>
              <a:gd name="T47" fmla="*/ 297 h 434"/>
              <a:gd name="T48" fmla="*/ 31 w 415"/>
              <a:gd name="T49" fmla="*/ 303 h 434"/>
              <a:gd name="T50" fmla="*/ 50 w 415"/>
              <a:gd name="T51" fmla="*/ 296 h 434"/>
              <a:gd name="T52" fmla="*/ 71 w 415"/>
              <a:gd name="T53" fmla="*/ 285 h 434"/>
              <a:gd name="T54" fmla="*/ 118 w 415"/>
              <a:gd name="T55" fmla="*/ 285 h 434"/>
              <a:gd name="T56" fmla="*/ 118 w 415"/>
              <a:gd name="T57" fmla="*/ 434 h 434"/>
              <a:gd name="T58" fmla="*/ 415 w 415"/>
              <a:gd name="T59" fmla="*/ 434 h 434"/>
              <a:gd name="T60" fmla="*/ 289 w 415"/>
              <a:gd name="T61" fmla="*/ 27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5" h="434">
                <a:moveTo>
                  <a:pt x="289" y="277"/>
                </a:moveTo>
                <a:cubicBezTo>
                  <a:pt x="280" y="244"/>
                  <a:pt x="311" y="187"/>
                  <a:pt x="317" y="172"/>
                </a:cubicBezTo>
                <a:cubicBezTo>
                  <a:pt x="326" y="150"/>
                  <a:pt x="330" y="129"/>
                  <a:pt x="343" y="111"/>
                </a:cubicBezTo>
                <a:cubicBezTo>
                  <a:pt x="237" y="111"/>
                  <a:pt x="237" y="111"/>
                  <a:pt x="237" y="111"/>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1"/>
                  <a:pt x="214" y="111"/>
                  <a:pt x="214" y="111"/>
                </a:cubicBezTo>
                <a:cubicBezTo>
                  <a:pt x="118" y="111"/>
                  <a:pt x="118" y="111"/>
                  <a:pt x="118" y="111"/>
                </a:cubicBezTo>
                <a:cubicBezTo>
                  <a:pt x="118" y="262"/>
                  <a:pt x="118" y="262"/>
                  <a:pt x="118" y="262"/>
                </a:cubicBezTo>
                <a:cubicBezTo>
                  <a:pt x="73" y="262"/>
                  <a:pt x="73" y="262"/>
                  <a:pt x="73" y="262"/>
                </a:cubicBezTo>
                <a:cubicBezTo>
                  <a:pt x="72" y="262"/>
                  <a:pt x="72" y="262"/>
                  <a:pt x="72" y="262"/>
                </a:cubicBezTo>
                <a:cubicBezTo>
                  <a:pt x="62" y="261"/>
                  <a:pt x="56" y="255"/>
                  <a:pt x="50" y="250"/>
                </a:cubicBezTo>
                <a:cubicBezTo>
                  <a:pt x="44" y="245"/>
                  <a:pt x="38" y="242"/>
                  <a:pt x="31" y="242"/>
                </a:cubicBezTo>
                <a:cubicBezTo>
                  <a:pt x="22" y="242"/>
                  <a:pt x="15" y="244"/>
                  <a:pt x="9" y="248"/>
                </a:cubicBezTo>
                <a:cubicBezTo>
                  <a:pt x="4" y="253"/>
                  <a:pt x="0" y="260"/>
                  <a:pt x="0" y="273"/>
                </a:cubicBezTo>
                <a:cubicBezTo>
                  <a:pt x="0" y="286"/>
                  <a:pt x="3" y="292"/>
                  <a:pt x="9" y="297"/>
                </a:cubicBezTo>
                <a:cubicBezTo>
                  <a:pt x="15" y="301"/>
                  <a:pt x="23" y="303"/>
                  <a:pt x="31" y="303"/>
                </a:cubicBezTo>
                <a:cubicBezTo>
                  <a:pt x="38" y="303"/>
                  <a:pt x="44" y="300"/>
                  <a:pt x="50" y="296"/>
                </a:cubicBezTo>
                <a:cubicBezTo>
                  <a:pt x="55" y="292"/>
                  <a:pt x="61" y="285"/>
                  <a:pt x="71" y="285"/>
                </a:cubicBezTo>
                <a:cubicBezTo>
                  <a:pt x="118" y="285"/>
                  <a:pt x="118" y="285"/>
                  <a:pt x="118" y="285"/>
                </a:cubicBezTo>
                <a:cubicBezTo>
                  <a:pt x="118" y="434"/>
                  <a:pt x="118" y="434"/>
                  <a:pt x="118" y="434"/>
                </a:cubicBezTo>
                <a:cubicBezTo>
                  <a:pt x="415" y="434"/>
                  <a:pt x="415" y="434"/>
                  <a:pt x="415" y="434"/>
                </a:cubicBezTo>
                <a:cubicBezTo>
                  <a:pt x="380" y="430"/>
                  <a:pt x="316" y="311"/>
                  <a:pt x="289" y="27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20" name="Oval 19">
            <a:extLst>
              <a:ext uri="{FF2B5EF4-FFF2-40B4-BE49-F238E27FC236}">
                <a16:creationId xmlns:a16="http://schemas.microsoft.com/office/drawing/2014/main" id="{8B8304BD-C414-4C72-ABE5-E577C5BF3352}"/>
              </a:ext>
            </a:extLst>
          </p:cNvPr>
          <p:cNvSpPr/>
          <p:nvPr/>
        </p:nvSpPr>
        <p:spPr>
          <a:xfrm>
            <a:off x="3669746" y="102918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1</a:t>
            </a:r>
          </a:p>
        </p:txBody>
      </p:sp>
      <p:sp>
        <p:nvSpPr>
          <p:cNvPr id="21" name="Oval 24">
            <a:extLst>
              <a:ext uri="{FF2B5EF4-FFF2-40B4-BE49-F238E27FC236}">
                <a16:creationId xmlns:a16="http://schemas.microsoft.com/office/drawing/2014/main" id="{A6B99E06-B113-4CEE-B6F7-12461A033DA9}"/>
              </a:ext>
            </a:extLst>
          </p:cNvPr>
          <p:cNvSpPr/>
          <p:nvPr/>
        </p:nvSpPr>
        <p:spPr>
          <a:xfrm>
            <a:off x="3668215" y="1805568"/>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2</a:t>
            </a:r>
          </a:p>
        </p:txBody>
      </p:sp>
      <p:sp>
        <p:nvSpPr>
          <p:cNvPr id="22" name="Oval 29">
            <a:extLst>
              <a:ext uri="{FF2B5EF4-FFF2-40B4-BE49-F238E27FC236}">
                <a16:creationId xmlns:a16="http://schemas.microsoft.com/office/drawing/2014/main" id="{A6C890F9-6734-4F4B-B2EB-F7B3CC078C52}"/>
              </a:ext>
            </a:extLst>
          </p:cNvPr>
          <p:cNvSpPr/>
          <p:nvPr/>
        </p:nvSpPr>
        <p:spPr>
          <a:xfrm>
            <a:off x="3715005" y="2581951"/>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3</a:t>
            </a:r>
          </a:p>
        </p:txBody>
      </p:sp>
      <p:sp>
        <p:nvSpPr>
          <p:cNvPr id="23" name="Oval 34">
            <a:extLst>
              <a:ext uri="{FF2B5EF4-FFF2-40B4-BE49-F238E27FC236}">
                <a16:creationId xmlns:a16="http://schemas.microsoft.com/office/drawing/2014/main" id="{89919AA8-30B0-4068-8910-8236FC125EA3}"/>
              </a:ext>
            </a:extLst>
          </p:cNvPr>
          <p:cNvSpPr/>
          <p:nvPr/>
        </p:nvSpPr>
        <p:spPr>
          <a:xfrm>
            <a:off x="3697258" y="3358334"/>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4</a:t>
            </a:r>
          </a:p>
        </p:txBody>
      </p:sp>
      <p:sp>
        <p:nvSpPr>
          <p:cNvPr id="24" name="Oval 39">
            <a:extLst>
              <a:ext uri="{FF2B5EF4-FFF2-40B4-BE49-F238E27FC236}">
                <a16:creationId xmlns:a16="http://schemas.microsoft.com/office/drawing/2014/main" id="{4D2F2A5C-FBC3-48F1-A1F1-5D6C29DB1E1E}"/>
              </a:ext>
            </a:extLst>
          </p:cNvPr>
          <p:cNvSpPr/>
          <p:nvPr/>
        </p:nvSpPr>
        <p:spPr>
          <a:xfrm>
            <a:off x="3712595" y="4134717"/>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5</a:t>
            </a:r>
          </a:p>
        </p:txBody>
      </p:sp>
      <p:sp>
        <p:nvSpPr>
          <p:cNvPr id="25" name="文本框 24">
            <a:extLst>
              <a:ext uri="{FF2B5EF4-FFF2-40B4-BE49-F238E27FC236}">
                <a16:creationId xmlns:a16="http://schemas.microsoft.com/office/drawing/2014/main" id="{FD7F6834-24FB-411E-AE7A-7C56F08964E6}"/>
              </a:ext>
            </a:extLst>
          </p:cNvPr>
          <p:cNvSpPr txBox="1"/>
          <p:nvPr/>
        </p:nvSpPr>
        <p:spPr>
          <a:xfrm>
            <a:off x="4289261" y="1030592"/>
            <a:ext cx="7073020" cy="593176"/>
          </a:xfrm>
          <a:prstGeom prst="rect">
            <a:avLst/>
          </a:prstGeom>
          <a:noFill/>
        </p:spPr>
        <p:txBody>
          <a:bodyPr wrap="square" rtlCol="0">
            <a:spAutoFit/>
          </a:bodyPr>
          <a:lstStyle/>
          <a:p>
            <a:pPr algn="just">
              <a:lnSpc>
                <a:spcPct val="125000"/>
              </a:lnSpc>
            </a:pPr>
            <a:r>
              <a:rPr lang="en-US" altLang="zh-CN" sz="1400" b="1" dirty="0">
                <a:solidFill>
                  <a:schemeClr val="tx1">
                    <a:lumMod val="75000"/>
                    <a:lumOff val="25000"/>
                  </a:schemeClr>
                </a:solidFill>
                <a:latin typeface="Yeseva One" panose="00000500000000000000" pitchFamily="2" charset="0"/>
                <a:ea typeface="字魂5号-无外润黑体" panose="00000500000000000000" pitchFamily="2" charset="-122"/>
              </a:rPr>
              <a:t>Quick services : </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This app provides all services for Fayoum University students in a convenient manner. They can utilize their wallet to cover any expenses related to any college within the university. </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B7F131F4-CA61-40D8-B020-1B7BEF15ECFD}"/>
              </a:ext>
            </a:extLst>
          </p:cNvPr>
          <p:cNvSpPr txBox="1"/>
          <p:nvPr/>
        </p:nvSpPr>
        <p:spPr>
          <a:xfrm>
            <a:off x="4336051" y="1759373"/>
            <a:ext cx="7338032" cy="843244"/>
          </a:xfrm>
          <a:prstGeom prst="rect">
            <a:avLst/>
          </a:prstGeom>
          <a:noFill/>
        </p:spPr>
        <p:txBody>
          <a:bodyPr wrap="square" rtlCol="0">
            <a:spAutoFit/>
          </a:bodyPr>
          <a:lstStyle/>
          <a:p>
            <a:pPr algn="just">
              <a:lnSpc>
                <a:spcPct val="125000"/>
              </a:lnSpc>
            </a:pPr>
            <a:r>
              <a:rPr lang="en-US" sz="1400" b="1" dirty="0"/>
              <a:t>convenience : </a:t>
            </a:r>
            <a:r>
              <a:rPr lang="en-US" sz="1300" dirty="0"/>
              <a:t>the</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 app offers a convenient solution by providing a user-friendly interface for students to manage bills and expenses directly from their mobile devices. This eliminates the need for physical visits to different campus offices, saving students time and effort.</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7" name="文本框 26">
            <a:extLst>
              <a:ext uri="{FF2B5EF4-FFF2-40B4-BE49-F238E27FC236}">
                <a16:creationId xmlns:a16="http://schemas.microsoft.com/office/drawing/2014/main" id="{E3BEF3AA-91A5-4997-A1FB-20605B7F5D60}"/>
              </a:ext>
            </a:extLst>
          </p:cNvPr>
          <p:cNvSpPr txBox="1"/>
          <p:nvPr/>
        </p:nvSpPr>
        <p:spPr>
          <a:xfrm>
            <a:off x="4336051" y="2581734"/>
            <a:ext cx="7886672" cy="838884"/>
          </a:xfrm>
          <a:prstGeom prst="rect">
            <a:avLst/>
          </a:prstGeom>
          <a:noFill/>
        </p:spPr>
        <p:txBody>
          <a:bodyPr wrap="square" rtlCol="0">
            <a:spAutoFit/>
          </a:bodyPr>
          <a:lstStyle/>
          <a:p>
            <a:pPr algn="just">
              <a:lnSpc>
                <a:spcPct val="125000"/>
              </a:lnSpc>
            </a:pPr>
            <a:r>
              <a:rPr lang="en-US" altLang="zh-CN" sz="1400" b="1" dirty="0"/>
              <a:t>Real-time Information: </a:t>
            </a:r>
            <a:r>
              <a:rPr lang="en-US" altLang="zh-CN" sz="1300" dirty="0">
                <a:solidFill>
                  <a:schemeClr val="bg2">
                    <a:lumMod val="25000"/>
                  </a:schemeClr>
                </a:solidFill>
              </a:rPr>
              <a:t>The app will provide students with real-time notifications and reminders for their financial obligations. They will receive timely updates on bill due dates, payment confirmations, and any changes or updates related to their financial transactions.</a:t>
            </a:r>
            <a:endParaRPr lang="zh-CN" altLang="en-US" sz="1300" dirty="0">
              <a:solidFill>
                <a:schemeClr val="bg2">
                  <a:lumMod val="25000"/>
                </a:schemeClr>
              </a:solidFill>
            </a:endParaRPr>
          </a:p>
        </p:txBody>
      </p:sp>
      <p:sp>
        <p:nvSpPr>
          <p:cNvPr id="28" name="文本框 27">
            <a:extLst>
              <a:ext uri="{FF2B5EF4-FFF2-40B4-BE49-F238E27FC236}">
                <a16:creationId xmlns:a16="http://schemas.microsoft.com/office/drawing/2014/main" id="{3E8C68E0-1FD2-4F73-9C31-160C5A13A8F4}"/>
              </a:ext>
            </a:extLst>
          </p:cNvPr>
          <p:cNvSpPr txBox="1"/>
          <p:nvPr/>
        </p:nvSpPr>
        <p:spPr>
          <a:xfrm>
            <a:off x="4317047" y="3420618"/>
            <a:ext cx="7338032" cy="665760"/>
          </a:xfrm>
          <a:prstGeom prst="rect">
            <a:avLst/>
          </a:prstGeom>
          <a:noFill/>
        </p:spPr>
        <p:txBody>
          <a:bodyPr wrap="square" rtlCol="0">
            <a:spAutoFit/>
          </a:bodyPr>
          <a:lstStyle/>
          <a:p>
            <a:pPr>
              <a:lnSpc>
                <a:spcPct val="125000"/>
              </a:lnSpc>
            </a:pPr>
            <a:r>
              <a:rPr lang="en-US" sz="1400" b="1" dirty="0"/>
              <a:t>Donator</a:t>
            </a:r>
            <a:r>
              <a:rPr lang="en-US" dirty="0"/>
              <a:t>: </a:t>
            </a:r>
            <a:r>
              <a:rPr lang="en-US" sz="1300" dirty="0"/>
              <a:t>This feature assists any financially challenged student who is unable to cover university fees. This is also crucial and not present in other applications</a:t>
            </a:r>
          </a:p>
        </p:txBody>
      </p:sp>
      <p:sp>
        <p:nvSpPr>
          <p:cNvPr id="29" name="文本框 28">
            <a:extLst>
              <a:ext uri="{FF2B5EF4-FFF2-40B4-BE49-F238E27FC236}">
                <a16:creationId xmlns:a16="http://schemas.microsoft.com/office/drawing/2014/main" id="{131006AD-1E94-4D45-837B-7F7D1F4AA601}"/>
              </a:ext>
            </a:extLst>
          </p:cNvPr>
          <p:cNvSpPr txBox="1"/>
          <p:nvPr/>
        </p:nvSpPr>
        <p:spPr>
          <a:xfrm>
            <a:off x="4289261" y="4187038"/>
            <a:ext cx="7727239" cy="707886"/>
          </a:xfrm>
          <a:prstGeom prst="rect">
            <a:avLst/>
          </a:prstGeom>
          <a:noFill/>
        </p:spPr>
        <p:txBody>
          <a:bodyPr wrap="square" rtlCol="0">
            <a:spAutoFit/>
          </a:bodyPr>
          <a:lstStyle/>
          <a:p>
            <a:pPr lvl="0" algn="just"/>
            <a:r>
              <a:rPr lang="en-US" sz="1400" b="1" dirty="0"/>
              <a:t>Security</a:t>
            </a:r>
            <a:r>
              <a:rPr lang="en-US" sz="1400" dirty="0"/>
              <a:t>: </a:t>
            </a:r>
            <a:r>
              <a:rPr lang="en-US" sz="1300" dirty="0">
                <a:solidFill>
                  <a:schemeClr val="bg2">
                    <a:lumMod val="25000"/>
                  </a:schemeClr>
                </a:solidFill>
              </a:rPr>
              <a:t>The app will provide a secure platform for financial transactions, reducing the risk of theft or loss associated with carrying cash or using physical payment methods. It will incorporate robust security measures to protect students' financial information and prevent fraudulent activities.</a:t>
            </a:r>
          </a:p>
        </p:txBody>
      </p:sp>
      <p:sp>
        <p:nvSpPr>
          <p:cNvPr id="30" name="Oval 39">
            <a:extLst>
              <a:ext uri="{FF2B5EF4-FFF2-40B4-BE49-F238E27FC236}">
                <a16:creationId xmlns:a16="http://schemas.microsoft.com/office/drawing/2014/main" id="{F91B9A58-AD7B-9A84-EBD8-51CD39D9C759}"/>
              </a:ext>
            </a:extLst>
          </p:cNvPr>
          <p:cNvSpPr/>
          <p:nvPr/>
        </p:nvSpPr>
        <p:spPr>
          <a:xfrm>
            <a:off x="3711326" y="4911100"/>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6</a:t>
            </a:r>
          </a:p>
        </p:txBody>
      </p:sp>
      <p:sp>
        <p:nvSpPr>
          <p:cNvPr id="31" name="文本框 28">
            <a:extLst>
              <a:ext uri="{FF2B5EF4-FFF2-40B4-BE49-F238E27FC236}">
                <a16:creationId xmlns:a16="http://schemas.microsoft.com/office/drawing/2014/main" id="{E5B5C42A-B0E0-8D7F-679F-EF7E6AA6A3CD}"/>
              </a:ext>
            </a:extLst>
          </p:cNvPr>
          <p:cNvSpPr txBox="1"/>
          <p:nvPr/>
        </p:nvSpPr>
        <p:spPr>
          <a:xfrm>
            <a:off x="4289261" y="5016809"/>
            <a:ext cx="7168325" cy="507831"/>
          </a:xfrm>
          <a:prstGeom prst="rect">
            <a:avLst/>
          </a:prstGeom>
          <a:noFill/>
        </p:spPr>
        <p:txBody>
          <a:bodyPr wrap="square" rtlCol="0">
            <a:spAutoFit/>
          </a:bodyPr>
          <a:lstStyle/>
          <a:p>
            <a:pPr lvl="0" algn="just"/>
            <a:r>
              <a:rPr lang="en-US" sz="1400" b="1" dirty="0"/>
              <a:t>Dashboard: </a:t>
            </a:r>
            <a:r>
              <a:rPr lang="en-US" sz="1300" dirty="0"/>
              <a:t>offer to the university clear visions of how many students paid and did not pay and the total amount they received, both from expenses, e-books, courses, and all other services</a:t>
            </a:r>
          </a:p>
        </p:txBody>
      </p:sp>
      <p:sp>
        <p:nvSpPr>
          <p:cNvPr id="32" name="Oval 39">
            <a:extLst>
              <a:ext uri="{FF2B5EF4-FFF2-40B4-BE49-F238E27FC236}">
                <a16:creationId xmlns:a16="http://schemas.microsoft.com/office/drawing/2014/main" id="{0EC840D2-0DB0-B298-218A-88BEA4D4EC95}"/>
              </a:ext>
            </a:extLst>
          </p:cNvPr>
          <p:cNvSpPr/>
          <p:nvPr/>
        </p:nvSpPr>
        <p:spPr>
          <a:xfrm>
            <a:off x="3721362" y="5687481"/>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7</a:t>
            </a:r>
          </a:p>
        </p:txBody>
      </p:sp>
      <p:sp>
        <p:nvSpPr>
          <p:cNvPr id="34" name="TextBox 33">
            <a:extLst>
              <a:ext uri="{FF2B5EF4-FFF2-40B4-BE49-F238E27FC236}">
                <a16:creationId xmlns:a16="http://schemas.microsoft.com/office/drawing/2014/main" id="{4CC10C11-A1C2-16F1-BBD5-88735D13D219}"/>
              </a:ext>
            </a:extLst>
          </p:cNvPr>
          <p:cNvSpPr txBox="1"/>
          <p:nvPr/>
        </p:nvSpPr>
        <p:spPr>
          <a:xfrm>
            <a:off x="4332372" y="5704562"/>
            <a:ext cx="6119446" cy="523220"/>
          </a:xfrm>
          <a:prstGeom prst="rect">
            <a:avLst/>
          </a:prstGeom>
          <a:noFill/>
        </p:spPr>
        <p:txBody>
          <a:bodyPr wrap="square">
            <a:spAutoFit/>
          </a:bodyPr>
          <a:lstStyle/>
          <a:p>
            <a:pPr algn="just"/>
            <a:r>
              <a:rPr lang="en-US" sz="1400" b="1" dirty="0"/>
              <a:t>Chatting: </a:t>
            </a:r>
            <a:r>
              <a:rPr lang="en-US" sz="1400" dirty="0"/>
              <a:t>The app also includes a chat to facilitate communication between students and the university.</a:t>
            </a:r>
          </a:p>
        </p:txBody>
      </p:sp>
    </p:spTree>
    <p:extLst>
      <p:ext uri="{BB962C8B-B14F-4D97-AF65-F5344CB8AC3E}">
        <p14:creationId xmlns:p14="http://schemas.microsoft.com/office/powerpoint/2010/main" val="1960492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par>
                          <p:cTn id="90" fill="hold">
                            <p:stCondLst>
                              <p:cond delay="4000"/>
                            </p:stCondLst>
                            <p:childTnLst>
                              <p:par>
                                <p:cTn id="91" presetID="10" presetClass="entr" presetSubtype="0"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animBg="1"/>
      <p:bldP spid="31" grpId="0"/>
      <p:bldP spid="32" grpId="0"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D56054-277F-44AA-8855-7A7A59ABA629}"/>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2816035-9AA6-4DBC-A4D3-D8EE0059BC98}"/>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A6080D1E-5B61-42C4-8CDC-C32327B33B87}"/>
              </a:ext>
            </a:extLst>
          </p:cNvPr>
          <p:cNvGrpSpPr/>
          <p:nvPr/>
        </p:nvGrpSpPr>
        <p:grpSpPr>
          <a:xfrm>
            <a:off x="2083711" y="2974019"/>
            <a:ext cx="9156375" cy="1785104"/>
            <a:chOff x="2496128" y="2725263"/>
            <a:chExt cx="9156375" cy="1785104"/>
          </a:xfrm>
        </p:grpSpPr>
        <p:sp>
          <p:nvSpPr>
            <p:cNvPr id="5" name="文本框 4">
              <a:extLst>
                <a:ext uri="{FF2B5EF4-FFF2-40B4-BE49-F238E27FC236}">
                  <a16:creationId xmlns:a16="http://schemas.microsoft.com/office/drawing/2014/main" id="{5E8DAB8D-1C44-492E-997A-22F3F364E5EE}"/>
                </a:ext>
              </a:extLst>
            </p:cNvPr>
            <p:cNvSpPr txBox="1"/>
            <p:nvPr/>
          </p:nvSpPr>
          <p:spPr>
            <a:xfrm>
              <a:off x="4500929" y="3072908"/>
              <a:ext cx="7151574"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Who are the users ? &amp;</a:t>
              </a:r>
            </a:p>
            <a:p>
              <a:r>
                <a:rPr lang="en-US" altLang="zh-CN" sz="3600" dirty="0">
                  <a:latin typeface="Yeseva One" panose="00000500000000000000" pitchFamily="2" charset="0"/>
                  <a:ea typeface="字魂5号-无外润黑体" panose="00000500000000000000" pitchFamily="2" charset="-122"/>
                </a:rPr>
                <a:t> what are the features of these users ?</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6ADA4AB3-EC67-46AB-B4D6-264603B27E54}"/>
                </a:ext>
              </a:extLst>
            </p:cNvPr>
            <p:cNvSpPr txBox="1"/>
            <p:nvPr/>
          </p:nvSpPr>
          <p:spPr>
            <a:xfrm>
              <a:off x="2496128" y="2725263"/>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02.</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2">
            <a:extLst>
              <a:ext uri="{FF2B5EF4-FFF2-40B4-BE49-F238E27FC236}">
                <a16:creationId xmlns:a16="http://schemas.microsoft.com/office/drawing/2014/main" id="{001265C3-CD7A-43C9-A0CE-C920CCE9FCBF}"/>
              </a:ext>
            </a:extLst>
          </p:cNvPr>
          <p:cNvSpPr/>
          <p:nvPr/>
        </p:nvSpPr>
        <p:spPr>
          <a:xfrm>
            <a:off x="5463635" y="1987369"/>
            <a:ext cx="1315530" cy="986650"/>
          </a:xfrm>
          <a:custGeom>
            <a:avLst/>
            <a:gdLst/>
            <a:ahLst/>
            <a:cxnLst>
              <a:cxn ang="0">
                <a:pos x="wd2" y="hd2"/>
              </a:cxn>
              <a:cxn ang="5400000">
                <a:pos x="wd2" y="hd2"/>
              </a:cxn>
              <a:cxn ang="10800000">
                <a:pos x="wd2" y="hd2"/>
              </a:cxn>
              <a:cxn ang="16200000">
                <a:pos x="wd2" y="hd2"/>
              </a:cxn>
            </a:cxnLst>
            <a:rect l="0" t="0" r="r" b="b"/>
            <a:pathLst>
              <a:path w="21600" h="21600" extrusionOk="0">
                <a:moveTo>
                  <a:pt x="16994" y="424"/>
                </a:moveTo>
                <a:cubicBezTo>
                  <a:pt x="17312" y="1482"/>
                  <a:pt x="17312" y="2753"/>
                  <a:pt x="16994" y="3812"/>
                </a:cubicBezTo>
                <a:cubicBezTo>
                  <a:pt x="16994" y="4024"/>
                  <a:pt x="16835" y="4235"/>
                  <a:pt x="16676" y="4235"/>
                </a:cubicBezTo>
                <a:cubicBezTo>
                  <a:pt x="18265" y="4235"/>
                  <a:pt x="18265" y="4235"/>
                  <a:pt x="18265" y="4235"/>
                </a:cubicBezTo>
                <a:cubicBezTo>
                  <a:pt x="18582" y="4235"/>
                  <a:pt x="18900" y="3812"/>
                  <a:pt x="18900" y="3388"/>
                </a:cubicBezTo>
                <a:cubicBezTo>
                  <a:pt x="18900" y="847"/>
                  <a:pt x="18900" y="847"/>
                  <a:pt x="18900" y="847"/>
                </a:cubicBezTo>
                <a:cubicBezTo>
                  <a:pt x="18900" y="212"/>
                  <a:pt x="18582" y="0"/>
                  <a:pt x="18265" y="0"/>
                </a:cubicBezTo>
                <a:cubicBezTo>
                  <a:pt x="16676" y="0"/>
                  <a:pt x="16676" y="0"/>
                  <a:pt x="16676" y="0"/>
                </a:cubicBezTo>
                <a:cubicBezTo>
                  <a:pt x="16835" y="0"/>
                  <a:pt x="16994" y="212"/>
                  <a:pt x="16994" y="424"/>
                </a:cubicBezTo>
                <a:close/>
                <a:moveTo>
                  <a:pt x="5400" y="12918"/>
                </a:moveTo>
                <a:cubicBezTo>
                  <a:pt x="5082" y="15882"/>
                  <a:pt x="5082" y="18847"/>
                  <a:pt x="5400" y="21600"/>
                </a:cubicBezTo>
                <a:cubicBezTo>
                  <a:pt x="18582" y="21600"/>
                  <a:pt x="18582" y="21600"/>
                  <a:pt x="18582" y="21600"/>
                </a:cubicBezTo>
                <a:cubicBezTo>
                  <a:pt x="19218" y="19694"/>
                  <a:pt x="19218" y="14824"/>
                  <a:pt x="18582" y="12918"/>
                </a:cubicBezTo>
                <a:lnTo>
                  <a:pt x="5400" y="12918"/>
                </a:lnTo>
                <a:close/>
                <a:moveTo>
                  <a:pt x="635" y="12918"/>
                </a:moveTo>
                <a:cubicBezTo>
                  <a:pt x="318" y="12918"/>
                  <a:pt x="0" y="13341"/>
                  <a:pt x="0" y="13765"/>
                </a:cubicBezTo>
                <a:cubicBezTo>
                  <a:pt x="0" y="20753"/>
                  <a:pt x="0" y="20753"/>
                  <a:pt x="0" y="20753"/>
                </a:cubicBezTo>
                <a:cubicBezTo>
                  <a:pt x="0" y="21388"/>
                  <a:pt x="318" y="21600"/>
                  <a:pt x="635" y="21600"/>
                </a:cubicBezTo>
                <a:cubicBezTo>
                  <a:pt x="1588" y="21600"/>
                  <a:pt x="1588" y="21600"/>
                  <a:pt x="1588" y="21600"/>
                </a:cubicBezTo>
                <a:cubicBezTo>
                  <a:pt x="1271" y="20753"/>
                  <a:pt x="1271" y="13976"/>
                  <a:pt x="1588" y="12918"/>
                </a:cubicBezTo>
                <a:lnTo>
                  <a:pt x="635" y="12918"/>
                </a:lnTo>
                <a:close/>
                <a:moveTo>
                  <a:pt x="20806" y="12918"/>
                </a:moveTo>
                <a:cubicBezTo>
                  <a:pt x="19218" y="12918"/>
                  <a:pt x="19218" y="12918"/>
                  <a:pt x="19218" y="12918"/>
                </a:cubicBezTo>
                <a:cubicBezTo>
                  <a:pt x="19853" y="14824"/>
                  <a:pt x="19694" y="20118"/>
                  <a:pt x="19218" y="21600"/>
                </a:cubicBezTo>
                <a:cubicBezTo>
                  <a:pt x="20806" y="21600"/>
                  <a:pt x="20806" y="21600"/>
                  <a:pt x="20806" y="21600"/>
                </a:cubicBezTo>
                <a:cubicBezTo>
                  <a:pt x="21282" y="21600"/>
                  <a:pt x="21600" y="21388"/>
                  <a:pt x="21600" y="20753"/>
                </a:cubicBezTo>
                <a:cubicBezTo>
                  <a:pt x="21600" y="13765"/>
                  <a:pt x="21600" y="13765"/>
                  <a:pt x="21600" y="13765"/>
                </a:cubicBezTo>
                <a:cubicBezTo>
                  <a:pt x="21600" y="13341"/>
                  <a:pt x="21282" y="12918"/>
                  <a:pt x="20806" y="12918"/>
                </a:cubicBezTo>
                <a:close/>
                <a:moveTo>
                  <a:pt x="3494" y="12918"/>
                </a:moveTo>
                <a:cubicBezTo>
                  <a:pt x="3018" y="14612"/>
                  <a:pt x="3018" y="20118"/>
                  <a:pt x="3494" y="21600"/>
                </a:cubicBezTo>
                <a:cubicBezTo>
                  <a:pt x="4765" y="21600"/>
                  <a:pt x="4765" y="21600"/>
                  <a:pt x="4765" y="21600"/>
                </a:cubicBezTo>
                <a:cubicBezTo>
                  <a:pt x="4447" y="18847"/>
                  <a:pt x="4447" y="15882"/>
                  <a:pt x="4765" y="12918"/>
                </a:cubicBezTo>
                <a:lnTo>
                  <a:pt x="3494" y="12918"/>
                </a:lnTo>
                <a:close/>
                <a:moveTo>
                  <a:pt x="20171" y="10376"/>
                </a:moveTo>
                <a:cubicBezTo>
                  <a:pt x="20171" y="6988"/>
                  <a:pt x="20171" y="6988"/>
                  <a:pt x="20171" y="6988"/>
                </a:cubicBezTo>
                <a:cubicBezTo>
                  <a:pt x="20171" y="6353"/>
                  <a:pt x="19853" y="5929"/>
                  <a:pt x="19535" y="5929"/>
                </a:cubicBezTo>
                <a:cubicBezTo>
                  <a:pt x="1906" y="5929"/>
                  <a:pt x="1906" y="5929"/>
                  <a:pt x="1906" y="5929"/>
                </a:cubicBezTo>
                <a:cubicBezTo>
                  <a:pt x="1588" y="5929"/>
                  <a:pt x="1271" y="6353"/>
                  <a:pt x="1271" y="6988"/>
                </a:cubicBezTo>
                <a:cubicBezTo>
                  <a:pt x="1271" y="10376"/>
                  <a:pt x="1271" y="10376"/>
                  <a:pt x="1271" y="10376"/>
                </a:cubicBezTo>
                <a:cubicBezTo>
                  <a:pt x="1271" y="10800"/>
                  <a:pt x="1588" y="11224"/>
                  <a:pt x="1906" y="11224"/>
                </a:cubicBezTo>
                <a:cubicBezTo>
                  <a:pt x="19535" y="11224"/>
                  <a:pt x="19535" y="11224"/>
                  <a:pt x="19535" y="11224"/>
                </a:cubicBezTo>
                <a:cubicBezTo>
                  <a:pt x="19853" y="11224"/>
                  <a:pt x="20171" y="10800"/>
                  <a:pt x="20171" y="10376"/>
                </a:cubicBezTo>
                <a:close/>
                <a:moveTo>
                  <a:pt x="4924" y="6988"/>
                </a:moveTo>
                <a:cubicBezTo>
                  <a:pt x="5082" y="6988"/>
                  <a:pt x="5241" y="6988"/>
                  <a:pt x="5241" y="7412"/>
                </a:cubicBezTo>
                <a:cubicBezTo>
                  <a:pt x="5241" y="7624"/>
                  <a:pt x="5082" y="7835"/>
                  <a:pt x="4924" y="7835"/>
                </a:cubicBezTo>
                <a:cubicBezTo>
                  <a:pt x="4606" y="7835"/>
                  <a:pt x="4606" y="7624"/>
                  <a:pt x="4606" y="7412"/>
                </a:cubicBezTo>
                <a:cubicBezTo>
                  <a:pt x="4606" y="6988"/>
                  <a:pt x="4606" y="6988"/>
                  <a:pt x="4924" y="6988"/>
                </a:cubicBezTo>
                <a:close/>
                <a:moveTo>
                  <a:pt x="3812" y="9953"/>
                </a:moveTo>
                <a:cubicBezTo>
                  <a:pt x="3812" y="10165"/>
                  <a:pt x="3812" y="10376"/>
                  <a:pt x="3494" y="10376"/>
                </a:cubicBezTo>
                <a:cubicBezTo>
                  <a:pt x="3335" y="10376"/>
                  <a:pt x="3176" y="10165"/>
                  <a:pt x="3176" y="9953"/>
                </a:cubicBezTo>
                <a:cubicBezTo>
                  <a:pt x="3176" y="7412"/>
                  <a:pt x="3176" y="7412"/>
                  <a:pt x="3176" y="7412"/>
                </a:cubicBezTo>
                <a:cubicBezTo>
                  <a:pt x="3176" y="6988"/>
                  <a:pt x="3335" y="6988"/>
                  <a:pt x="3494" y="6988"/>
                </a:cubicBezTo>
                <a:cubicBezTo>
                  <a:pt x="3812" y="6988"/>
                  <a:pt x="3812" y="6988"/>
                  <a:pt x="3812" y="7412"/>
                </a:cubicBezTo>
                <a:lnTo>
                  <a:pt x="3812" y="9953"/>
                </a:lnTo>
                <a:close/>
                <a:moveTo>
                  <a:pt x="4924" y="9529"/>
                </a:moveTo>
                <a:cubicBezTo>
                  <a:pt x="4606" y="9529"/>
                  <a:pt x="4606" y="9318"/>
                  <a:pt x="4606" y="9106"/>
                </a:cubicBezTo>
                <a:cubicBezTo>
                  <a:pt x="4606" y="8894"/>
                  <a:pt x="4606" y="8682"/>
                  <a:pt x="4924" y="8682"/>
                </a:cubicBezTo>
                <a:cubicBezTo>
                  <a:pt x="5082" y="8682"/>
                  <a:pt x="5241" y="8894"/>
                  <a:pt x="5241" y="9106"/>
                </a:cubicBezTo>
                <a:cubicBezTo>
                  <a:pt x="5241" y="9318"/>
                  <a:pt x="5082" y="9529"/>
                  <a:pt x="4924" y="9529"/>
                </a:cubicBezTo>
                <a:close/>
                <a:moveTo>
                  <a:pt x="5559" y="10376"/>
                </a:moveTo>
                <a:cubicBezTo>
                  <a:pt x="5400" y="10376"/>
                  <a:pt x="5241" y="10165"/>
                  <a:pt x="5241" y="9953"/>
                </a:cubicBezTo>
                <a:cubicBezTo>
                  <a:pt x="5241" y="9741"/>
                  <a:pt x="5400" y="9529"/>
                  <a:pt x="5559" y="9529"/>
                </a:cubicBezTo>
                <a:cubicBezTo>
                  <a:pt x="5718" y="9529"/>
                  <a:pt x="5876" y="9741"/>
                  <a:pt x="5876" y="9953"/>
                </a:cubicBezTo>
                <a:cubicBezTo>
                  <a:pt x="5876" y="10165"/>
                  <a:pt x="5718" y="10376"/>
                  <a:pt x="5559" y="10376"/>
                </a:cubicBezTo>
                <a:close/>
                <a:moveTo>
                  <a:pt x="5559" y="8682"/>
                </a:moveTo>
                <a:cubicBezTo>
                  <a:pt x="5400" y="8682"/>
                  <a:pt x="5241" y="8471"/>
                  <a:pt x="5241" y="8259"/>
                </a:cubicBezTo>
                <a:cubicBezTo>
                  <a:pt x="5241" y="8047"/>
                  <a:pt x="5400" y="7835"/>
                  <a:pt x="5559" y="7835"/>
                </a:cubicBezTo>
                <a:cubicBezTo>
                  <a:pt x="5718" y="7835"/>
                  <a:pt x="5876" y="8047"/>
                  <a:pt x="5876" y="8259"/>
                </a:cubicBezTo>
                <a:cubicBezTo>
                  <a:pt x="5876" y="8471"/>
                  <a:pt x="5718" y="8682"/>
                  <a:pt x="5559" y="8682"/>
                </a:cubicBezTo>
                <a:close/>
                <a:moveTo>
                  <a:pt x="18900" y="9529"/>
                </a:moveTo>
                <a:cubicBezTo>
                  <a:pt x="18900" y="9953"/>
                  <a:pt x="18582" y="10376"/>
                  <a:pt x="18265" y="10376"/>
                </a:cubicBezTo>
                <a:cubicBezTo>
                  <a:pt x="17947" y="10376"/>
                  <a:pt x="17629" y="9953"/>
                  <a:pt x="17629" y="9529"/>
                </a:cubicBezTo>
                <a:cubicBezTo>
                  <a:pt x="17629" y="7835"/>
                  <a:pt x="17629" y="7835"/>
                  <a:pt x="17629" y="7835"/>
                </a:cubicBezTo>
                <a:cubicBezTo>
                  <a:pt x="17629" y="7200"/>
                  <a:pt x="17947" y="6988"/>
                  <a:pt x="18265" y="6988"/>
                </a:cubicBezTo>
                <a:cubicBezTo>
                  <a:pt x="18582" y="6988"/>
                  <a:pt x="18900" y="7200"/>
                  <a:pt x="18900" y="7835"/>
                </a:cubicBezTo>
                <a:lnTo>
                  <a:pt x="18900" y="9529"/>
                </a:lnTo>
                <a:close/>
                <a:moveTo>
                  <a:pt x="3176" y="4235"/>
                </a:moveTo>
                <a:cubicBezTo>
                  <a:pt x="16676" y="4235"/>
                  <a:pt x="16676" y="4235"/>
                  <a:pt x="16676" y="4235"/>
                </a:cubicBezTo>
                <a:cubicBezTo>
                  <a:pt x="16518" y="4235"/>
                  <a:pt x="16359" y="4024"/>
                  <a:pt x="16359" y="3812"/>
                </a:cubicBezTo>
                <a:cubicBezTo>
                  <a:pt x="16676" y="2753"/>
                  <a:pt x="16676" y="1482"/>
                  <a:pt x="16359" y="424"/>
                </a:cubicBezTo>
                <a:cubicBezTo>
                  <a:pt x="16359" y="212"/>
                  <a:pt x="16518" y="0"/>
                  <a:pt x="16676" y="0"/>
                </a:cubicBezTo>
                <a:cubicBezTo>
                  <a:pt x="3176" y="0"/>
                  <a:pt x="3176" y="0"/>
                  <a:pt x="3176" y="0"/>
                </a:cubicBezTo>
                <a:cubicBezTo>
                  <a:pt x="2859" y="0"/>
                  <a:pt x="2541" y="212"/>
                  <a:pt x="2541" y="847"/>
                </a:cubicBezTo>
                <a:cubicBezTo>
                  <a:pt x="2541" y="3388"/>
                  <a:pt x="2541" y="3388"/>
                  <a:pt x="2541" y="3388"/>
                </a:cubicBezTo>
                <a:cubicBezTo>
                  <a:pt x="2541" y="3812"/>
                  <a:pt x="2859" y="4235"/>
                  <a:pt x="3176" y="4235"/>
                </a:cubicBezTo>
                <a:close/>
                <a:moveTo>
                  <a:pt x="13024" y="847"/>
                </a:moveTo>
                <a:cubicBezTo>
                  <a:pt x="15724" y="847"/>
                  <a:pt x="15724" y="847"/>
                  <a:pt x="15724" y="847"/>
                </a:cubicBezTo>
                <a:cubicBezTo>
                  <a:pt x="15724" y="3388"/>
                  <a:pt x="15724" y="3388"/>
                  <a:pt x="15724" y="3388"/>
                </a:cubicBezTo>
                <a:cubicBezTo>
                  <a:pt x="13024" y="3388"/>
                  <a:pt x="13024" y="3388"/>
                  <a:pt x="13024" y="3388"/>
                </a:cubicBezTo>
                <a:lnTo>
                  <a:pt x="13024" y="847"/>
                </a:ln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256423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221321" cy="677108"/>
            <a:chOff x="567034" y="554816"/>
            <a:chExt cx="4221321" cy="677108"/>
          </a:xfrm>
        </p:grpSpPr>
        <p:sp>
          <p:nvSpPr>
            <p:cNvPr id="3" name="文本框 2">
              <a:extLst>
                <a:ext uri="{FF2B5EF4-FFF2-40B4-BE49-F238E27FC236}">
                  <a16:creationId xmlns:a16="http://schemas.microsoft.com/office/drawing/2014/main" id="{09B56DBD-806E-487C-A195-406670334867}"/>
                </a:ext>
              </a:extLst>
            </p:cNvPr>
            <p:cNvSpPr txBox="1"/>
            <p:nvPr/>
          </p:nvSpPr>
          <p:spPr>
            <a:xfrm>
              <a:off x="721653" y="554816"/>
              <a:ext cx="4066702"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Who are the users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7" name="组合 6">
            <a:extLst>
              <a:ext uri="{FF2B5EF4-FFF2-40B4-BE49-F238E27FC236}">
                <a16:creationId xmlns:a16="http://schemas.microsoft.com/office/drawing/2014/main" id="{E643D54D-B9CC-4587-87DC-6AF61A531B2E}"/>
              </a:ext>
            </a:extLst>
          </p:cNvPr>
          <p:cNvGrpSpPr/>
          <p:nvPr/>
        </p:nvGrpSpPr>
        <p:grpSpPr>
          <a:xfrm>
            <a:off x="494466" y="2046700"/>
            <a:ext cx="11203067" cy="3432319"/>
            <a:chOff x="966745" y="2475009"/>
            <a:chExt cx="10166386" cy="3114708"/>
          </a:xfrm>
        </p:grpSpPr>
        <p:sp>
          <p:nvSpPr>
            <p:cNvPr id="8" name="Rectangle 4">
              <a:extLst>
                <a:ext uri="{FF2B5EF4-FFF2-40B4-BE49-F238E27FC236}">
                  <a16:creationId xmlns:a16="http://schemas.microsoft.com/office/drawing/2014/main" id="{9F09F911-4D83-4A6E-9883-5047D4266982}"/>
                </a:ext>
              </a:extLst>
            </p:cNvPr>
            <p:cNvSpPr/>
            <p:nvPr/>
          </p:nvSpPr>
          <p:spPr>
            <a:xfrm>
              <a:off x="966745" y="2476060"/>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33">
              <a:extLst>
                <a:ext uri="{FF2B5EF4-FFF2-40B4-BE49-F238E27FC236}">
                  <a16:creationId xmlns:a16="http://schemas.microsoft.com/office/drawing/2014/main" id="{FA4D5BDE-6D8D-4197-B0FB-8821CC6B6668}"/>
                </a:ext>
              </a:extLst>
            </p:cNvPr>
            <p:cNvSpPr/>
            <p:nvPr/>
          </p:nvSpPr>
          <p:spPr>
            <a:xfrm>
              <a:off x="6049938" y="2479424"/>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0" name="Rectangle 34">
              <a:extLst>
                <a:ext uri="{FF2B5EF4-FFF2-40B4-BE49-F238E27FC236}">
                  <a16:creationId xmlns:a16="http://schemas.microsoft.com/office/drawing/2014/main" id="{8D015B7C-4AB0-4C8E-B948-1DC547BD3444}"/>
                </a:ext>
              </a:extLst>
            </p:cNvPr>
            <p:cNvSpPr/>
            <p:nvPr/>
          </p:nvSpPr>
          <p:spPr>
            <a:xfrm>
              <a:off x="966745" y="4032888"/>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1" name="Rectangle 35">
              <a:extLst>
                <a:ext uri="{FF2B5EF4-FFF2-40B4-BE49-F238E27FC236}">
                  <a16:creationId xmlns:a16="http://schemas.microsoft.com/office/drawing/2014/main" id="{A3E23E34-4676-4561-8A02-711976FBBB28}"/>
                </a:ext>
              </a:extLst>
            </p:cNvPr>
            <p:cNvSpPr/>
            <p:nvPr/>
          </p:nvSpPr>
          <p:spPr>
            <a:xfrm>
              <a:off x="6049938" y="4032888"/>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2" name="Oval 6">
              <a:extLst>
                <a:ext uri="{FF2B5EF4-FFF2-40B4-BE49-F238E27FC236}">
                  <a16:creationId xmlns:a16="http://schemas.microsoft.com/office/drawing/2014/main" id="{EDB4E080-C961-4315-870C-BC0008512DDF}"/>
                </a:ext>
              </a:extLst>
            </p:cNvPr>
            <p:cNvSpPr/>
            <p:nvPr/>
          </p:nvSpPr>
          <p:spPr>
            <a:xfrm>
              <a:off x="4492905" y="2475009"/>
              <a:ext cx="3115114" cy="3114708"/>
            </a:xfrm>
            <a:prstGeom prst="ellipse">
              <a:avLst/>
            </a:prstGeom>
            <a:solidFill>
              <a:schemeClr val="bg1">
                <a:alpha val="38000"/>
              </a:schemeClr>
            </a:solidFill>
            <a:ln w="3810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cxnSp>
          <p:nvCxnSpPr>
            <p:cNvPr id="13" name="Straight Connector 3">
              <a:extLst>
                <a:ext uri="{FF2B5EF4-FFF2-40B4-BE49-F238E27FC236}">
                  <a16:creationId xmlns:a16="http://schemas.microsoft.com/office/drawing/2014/main" id="{FC6F5676-D1BF-4AC6-81B2-C645C6C2BB60}"/>
                </a:ext>
              </a:extLst>
            </p:cNvPr>
            <p:cNvCxnSpPr>
              <a:cxnSpLocks/>
              <a:stCxn id="12" idx="4"/>
              <a:endCxn id="12" idx="0"/>
            </p:cNvCxnSpPr>
            <p:nvPr/>
          </p:nvCxnSpPr>
          <p:spPr>
            <a:xfrm flipV="1">
              <a:off x="6050463" y="2475009"/>
              <a:ext cx="0" cy="3114708"/>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47">
              <a:extLst>
                <a:ext uri="{FF2B5EF4-FFF2-40B4-BE49-F238E27FC236}">
                  <a16:creationId xmlns:a16="http://schemas.microsoft.com/office/drawing/2014/main" id="{25D1F78D-E13C-4749-A395-D8C18083E0D4}"/>
                </a:ext>
              </a:extLst>
            </p:cNvPr>
            <p:cNvCxnSpPr/>
            <p:nvPr/>
          </p:nvCxnSpPr>
          <p:spPr>
            <a:xfrm>
              <a:off x="4492905" y="4032888"/>
              <a:ext cx="3115114"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9" name="文本框 28">
            <a:extLst>
              <a:ext uri="{FF2B5EF4-FFF2-40B4-BE49-F238E27FC236}">
                <a16:creationId xmlns:a16="http://schemas.microsoft.com/office/drawing/2014/main" id="{BFCF63AD-4FE0-46EE-B11F-CD20ACF700A0}"/>
              </a:ext>
            </a:extLst>
          </p:cNvPr>
          <p:cNvSpPr txBox="1"/>
          <p:nvPr/>
        </p:nvSpPr>
        <p:spPr>
          <a:xfrm>
            <a:off x="641349" y="4117357"/>
            <a:ext cx="3712757" cy="1225400"/>
          </a:xfrm>
          <a:prstGeom prst="rect">
            <a:avLst/>
          </a:prstGeom>
          <a:noFill/>
        </p:spPr>
        <p:txBody>
          <a:bodyPr wrap="square" rtlCol="0">
            <a:spAutoFit/>
          </a:bodyPr>
          <a:lstStyle/>
          <a:p>
            <a:pPr algn="just">
              <a:lnSpc>
                <a:spcPct val="125000"/>
              </a:lnSpc>
            </a:pPr>
            <a:r>
              <a:rPr lang="en-US" altLang="zh-CN" sz="1200" dirty="0">
                <a:solidFill>
                  <a:schemeClr val="bg1"/>
                </a:solidFill>
                <a:latin typeface="字魂5号-无外润黑体" panose="00000500000000000000" pitchFamily="2" charset="-122"/>
                <a:ea typeface="字魂5号-无外润黑体" panose="00000500000000000000" pitchFamily="2" charset="-122"/>
              </a:rPr>
              <a:t>is the person that work on solving all problems of students or donators or notify admin for specific problems in app , also it work on manage the social research requests and he can make a report from the dashboard to manager </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0" name="文本框 29">
            <a:extLst>
              <a:ext uri="{FF2B5EF4-FFF2-40B4-BE49-F238E27FC236}">
                <a16:creationId xmlns:a16="http://schemas.microsoft.com/office/drawing/2014/main" id="{1622D7E4-9BE0-4EF5-9965-817283256BB1}"/>
              </a:ext>
            </a:extLst>
          </p:cNvPr>
          <p:cNvSpPr txBox="1"/>
          <p:nvPr/>
        </p:nvSpPr>
        <p:spPr>
          <a:xfrm>
            <a:off x="2039858" y="3851944"/>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Moderator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2" name="文本框 31">
            <a:extLst>
              <a:ext uri="{FF2B5EF4-FFF2-40B4-BE49-F238E27FC236}">
                <a16:creationId xmlns:a16="http://schemas.microsoft.com/office/drawing/2014/main" id="{260A71EA-14CD-4B33-95DD-98390F7E7983}"/>
              </a:ext>
            </a:extLst>
          </p:cNvPr>
          <p:cNvSpPr txBox="1"/>
          <p:nvPr/>
        </p:nvSpPr>
        <p:spPr>
          <a:xfrm>
            <a:off x="2039858" y="2466963"/>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Student</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3" name="文本框 32">
            <a:extLst>
              <a:ext uri="{FF2B5EF4-FFF2-40B4-BE49-F238E27FC236}">
                <a16:creationId xmlns:a16="http://schemas.microsoft.com/office/drawing/2014/main" id="{68824D41-82BF-44FC-9ADD-BF3BE93F14B1}"/>
              </a:ext>
            </a:extLst>
          </p:cNvPr>
          <p:cNvSpPr txBox="1"/>
          <p:nvPr/>
        </p:nvSpPr>
        <p:spPr>
          <a:xfrm>
            <a:off x="7750587" y="4172710"/>
            <a:ext cx="4056134" cy="956993"/>
          </a:xfrm>
          <a:prstGeom prst="rect">
            <a:avLst/>
          </a:prstGeom>
          <a:noFill/>
        </p:spPr>
        <p:txBody>
          <a:bodyPr wrap="square" rtlCol="0">
            <a:spAutoFit/>
          </a:bodyPr>
          <a:lstStyle/>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Donators can see the social research requests</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of students who are unable to pay university fees  </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then try helping them who cannot pay their</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 expenses of university</a:t>
            </a:r>
            <a:endParaRPr lang="zh-CN" altLang="en-US" sz="1150" dirty="0">
              <a:solidFill>
                <a:schemeClr val="bg1"/>
              </a:solidFill>
              <a:latin typeface="字魂5号-无外润黑体" panose="00000500000000000000" pitchFamily="2" charset="-122"/>
              <a:ea typeface="字魂5号-无外润黑体" panose="00000500000000000000" pitchFamily="2" charset="-122"/>
            </a:endParaRPr>
          </a:p>
        </p:txBody>
      </p:sp>
      <p:sp>
        <p:nvSpPr>
          <p:cNvPr id="34" name="文本框 33">
            <a:extLst>
              <a:ext uri="{FF2B5EF4-FFF2-40B4-BE49-F238E27FC236}">
                <a16:creationId xmlns:a16="http://schemas.microsoft.com/office/drawing/2014/main" id="{D0043A32-E38B-4E8C-92BF-1AE873AF13B0}"/>
              </a:ext>
            </a:extLst>
          </p:cNvPr>
          <p:cNvSpPr txBox="1"/>
          <p:nvPr/>
        </p:nvSpPr>
        <p:spPr>
          <a:xfrm>
            <a:off x="7874288" y="3904860"/>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Donator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5" name="文本框 34">
            <a:extLst>
              <a:ext uri="{FF2B5EF4-FFF2-40B4-BE49-F238E27FC236}">
                <a16:creationId xmlns:a16="http://schemas.microsoft.com/office/drawing/2014/main" id="{85A80A72-40F7-4B46-9684-42E327A972FD}"/>
              </a:ext>
            </a:extLst>
          </p:cNvPr>
          <p:cNvSpPr txBox="1"/>
          <p:nvPr/>
        </p:nvSpPr>
        <p:spPr>
          <a:xfrm>
            <a:off x="7942793" y="270084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Administrators responsible for managing and organizing and maintains System where it work on managing accounts all users or managing services and other additional things</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6" name="文本框 35">
            <a:extLst>
              <a:ext uri="{FF2B5EF4-FFF2-40B4-BE49-F238E27FC236}">
                <a16:creationId xmlns:a16="http://schemas.microsoft.com/office/drawing/2014/main" id="{4C80DDCB-0422-44AF-8F07-8A48C2DC9791}"/>
              </a:ext>
            </a:extLst>
          </p:cNvPr>
          <p:cNvSpPr txBox="1"/>
          <p:nvPr/>
        </p:nvSpPr>
        <p:spPr>
          <a:xfrm>
            <a:off x="7921573" y="2431432"/>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Administrator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pic>
        <p:nvPicPr>
          <p:cNvPr id="38" name="Picture 37">
            <a:extLst>
              <a:ext uri="{FF2B5EF4-FFF2-40B4-BE49-F238E27FC236}">
                <a16:creationId xmlns:a16="http://schemas.microsoft.com/office/drawing/2014/main" id="{4BB0CA01-B42E-CE20-997D-00324887DE2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68169" y="2467948"/>
            <a:ext cx="1115568" cy="1115568"/>
          </a:xfrm>
          <a:prstGeom prst="rect">
            <a:avLst/>
          </a:prstGeom>
        </p:spPr>
      </p:pic>
      <p:pic>
        <p:nvPicPr>
          <p:cNvPr id="40" name="Picture 39">
            <a:extLst>
              <a:ext uri="{FF2B5EF4-FFF2-40B4-BE49-F238E27FC236}">
                <a16:creationId xmlns:a16="http://schemas.microsoft.com/office/drawing/2014/main" id="{7DA33D38-9DEC-3710-1A0D-6423A4B19D5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259339" y="2466963"/>
            <a:ext cx="1115568" cy="1115568"/>
          </a:xfrm>
          <a:prstGeom prst="rect">
            <a:avLst/>
          </a:prstGeom>
        </p:spPr>
      </p:pic>
      <p:pic>
        <p:nvPicPr>
          <p:cNvPr id="42" name="Picture 41">
            <a:extLst>
              <a:ext uri="{FF2B5EF4-FFF2-40B4-BE49-F238E27FC236}">
                <a16:creationId xmlns:a16="http://schemas.microsoft.com/office/drawing/2014/main" id="{5B4632F7-7B18-8200-9EF7-289C45BD06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800061" y="3864436"/>
            <a:ext cx="1114971" cy="1114971"/>
          </a:xfrm>
          <a:prstGeom prst="rect">
            <a:avLst/>
          </a:prstGeom>
        </p:spPr>
      </p:pic>
      <p:pic>
        <p:nvPicPr>
          <p:cNvPr id="44" name="Picture 43">
            <a:extLst>
              <a:ext uri="{FF2B5EF4-FFF2-40B4-BE49-F238E27FC236}">
                <a16:creationId xmlns:a16="http://schemas.microsoft.com/office/drawing/2014/main" id="{15D2FBED-D669-7734-412F-DD474861B33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205766" y="3873889"/>
            <a:ext cx="1115568" cy="1115568"/>
          </a:xfrm>
          <a:prstGeom prst="rect">
            <a:avLst/>
          </a:prstGeom>
        </p:spPr>
      </p:pic>
      <p:sp>
        <p:nvSpPr>
          <p:cNvPr id="45" name="文本框 34">
            <a:extLst>
              <a:ext uri="{FF2B5EF4-FFF2-40B4-BE49-F238E27FC236}">
                <a16:creationId xmlns:a16="http://schemas.microsoft.com/office/drawing/2014/main" id="{48EC0ADE-9F88-2B36-A0D3-F2FC85E8B8E5}"/>
              </a:ext>
            </a:extLst>
          </p:cNvPr>
          <p:cNvSpPr txBox="1"/>
          <p:nvPr/>
        </p:nvSpPr>
        <p:spPr>
          <a:xfrm>
            <a:off x="693581" y="276515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Student is the person that use app for pay for a specific service , transfer money , make request financial aid or chat with moderator for specific problem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747691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randombar(horizontal)">
                                      <p:cBhvr>
                                        <p:cTn id="14" dur="500"/>
                                        <p:tgtEl>
                                          <p:spTgt spid="3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horizontal)">
                                      <p:cBhvr>
                                        <p:cTn id="23" dur="500"/>
                                        <p:tgtEl>
                                          <p:spTgt spid="3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randombar(horizontal)">
                                      <p:cBhvr>
                                        <p:cTn id="29" dur="500"/>
                                        <p:tgtEl>
                                          <p:spTgt spid="36"/>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randombar(horizontal)">
                                      <p:cBhvr>
                                        <p:cTn id="35" dur="500"/>
                                        <p:tgtEl>
                                          <p:spTgt spid="45"/>
                                        </p:tgtEl>
                                      </p:cBhvr>
                                    </p:animEffect>
                                  </p:childTnLst>
                                </p:cTn>
                              </p:par>
                              <p:par>
                                <p:cTn id="36" presetID="53" presetClass="entr" presetSubtype="16"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par>
                                <p:cTn id="46" presetID="53"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P spid="36"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7">
            <a:extLst>
              <a:ext uri="{FF2B5EF4-FFF2-40B4-BE49-F238E27FC236}">
                <a16:creationId xmlns:a16="http://schemas.microsoft.com/office/drawing/2014/main" id="{7D301C90-B883-38F5-3503-DD5EB762E16B}"/>
              </a:ext>
            </a:extLst>
          </p:cNvPr>
          <p:cNvSpPr/>
          <p:nvPr/>
        </p:nvSpPr>
        <p:spPr>
          <a:xfrm>
            <a:off x="5874466" y="3579344"/>
            <a:ext cx="6209009" cy="2371078"/>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7">
            <a:extLst>
              <a:ext uri="{FF2B5EF4-FFF2-40B4-BE49-F238E27FC236}">
                <a16:creationId xmlns:a16="http://schemas.microsoft.com/office/drawing/2014/main" id="{59EC35F7-690C-4301-AF7C-142C8A7E9089}"/>
              </a:ext>
            </a:extLst>
          </p:cNvPr>
          <p:cNvSpPr/>
          <p:nvPr/>
        </p:nvSpPr>
        <p:spPr>
          <a:xfrm>
            <a:off x="5874466" y="1059057"/>
            <a:ext cx="6209009" cy="2446741"/>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6" name="矩形 7">
            <a:extLst>
              <a:ext uri="{FF2B5EF4-FFF2-40B4-BE49-F238E27FC236}">
                <a16:creationId xmlns:a16="http://schemas.microsoft.com/office/drawing/2014/main" id="{9BA6E719-EDAE-18B6-623B-90AE5A0D380B}"/>
              </a:ext>
            </a:extLst>
          </p:cNvPr>
          <p:cNvSpPr/>
          <p:nvPr/>
        </p:nvSpPr>
        <p:spPr>
          <a:xfrm>
            <a:off x="108524" y="3563325"/>
            <a:ext cx="5674823" cy="238709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5" name="矩形 7">
            <a:extLst>
              <a:ext uri="{FF2B5EF4-FFF2-40B4-BE49-F238E27FC236}">
                <a16:creationId xmlns:a16="http://schemas.microsoft.com/office/drawing/2014/main" id="{38380864-7246-913B-A0AB-D014D995EFCF}"/>
              </a:ext>
            </a:extLst>
          </p:cNvPr>
          <p:cNvSpPr/>
          <p:nvPr/>
        </p:nvSpPr>
        <p:spPr>
          <a:xfrm>
            <a:off x="108524" y="1075076"/>
            <a:ext cx="5674823" cy="2387096"/>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grpSp>
        <p:nvGrpSpPr>
          <p:cNvPr id="2" name="组合 1">
            <a:extLst>
              <a:ext uri="{FF2B5EF4-FFF2-40B4-BE49-F238E27FC236}">
                <a16:creationId xmlns:a16="http://schemas.microsoft.com/office/drawing/2014/main" id="{1A3B7ACE-2D5F-7FA6-EA6E-73F5E6974655}"/>
              </a:ext>
            </a:extLst>
          </p:cNvPr>
          <p:cNvGrpSpPr/>
          <p:nvPr/>
        </p:nvGrpSpPr>
        <p:grpSpPr>
          <a:xfrm>
            <a:off x="3945291" y="551878"/>
            <a:ext cx="5059009" cy="677108"/>
            <a:chOff x="567034" y="545005"/>
            <a:chExt cx="5059009" cy="677108"/>
          </a:xfrm>
        </p:grpSpPr>
        <p:sp>
          <p:nvSpPr>
            <p:cNvPr id="3" name="文本框 2">
              <a:extLst>
                <a:ext uri="{FF2B5EF4-FFF2-40B4-BE49-F238E27FC236}">
                  <a16:creationId xmlns:a16="http://schemas.microsoft.com/office/drawing/2014/main" id="{AD8936C2-F13A-0AF1-B265-D13D5840A031}"/>
                </a:ext>
              </a:extLst>
            </p:cNvPr>
            <p:cNvSpPr txBox="1"/>
            <p:nvPr/>
          </p:nvSpPr>
          <p:spPr>
            <a:xfrm>
              <a:off x="658153" y="545005"/>
              <a:ext cx="4967890"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What are the features of each user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45438136-0AE7-619B-1137-BD94488DFBB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9869B105-009E-7450-4CCB-B0492C0FDB6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C0C35032-31DF-F521-0207-B09244359F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8" name="TextBox 7">
            <a:extLst>
              <a:ext uri="{FF2B5EF4-FFF2-40B4-BE49-F238E27FC236}">
                <a16:creationId xmlns:a16="http://schemas.microsoft.com/office/drawing/2014/main" id="{C99C53E2-E701-9DAF-DFAB-CC8CB4A02AAA}"/>
              </a:ext>
            </a:extLst>
          </p:cNvPr>
          <p:cNvSpPr txBox="1"/>
          <p:nvPr/>
        </p:nvSpPr>
        <p:spPr>
          <a:xfrm>
            <a:off x="1402405" y="1655067"/>
            <a:ext cx="4132348" cy="1600438"/>
          </a:xfrm>
          <a:prstGeom prst="rect">
            <a:avLst/>
          </a:prstGeom>
          <a:noFill/>
        </p:spPr>
        <p:txBody>
          <a:bodyPr wrap="square" rtlCol="1">
            <a:spAutoFit/>
          </a:bodyPr>
          <a:lstStyle/>
          <a:p>
            <a:r>
              <a:rPr lang="en-US" sz="1400" dirty="0">
                <a:solidFill>
                  <a:schemeClr val="bg1"/>
                </a:solidFill>
              </a:rPr>
              <a:t>- View services &amp; Pay for services</a:t>
            </a:r>
          </a:p>
          <a:p>
            <a:r>
              <a:rPr lang="en-US" sz="1400" dirty="0">
                <a:solidFill>
                  <a:schemeClr val="bg1"/>
                </a:solidFill>
              </a:rPr>
              <a:t>- Deposit Funds</a:t>
            </a:r>
          </a:p>
          <a:p>
            <a:r>
              <a:rPr lang="en-US" sz="1400" dirty="0">
                <a:solidFill>
                  <a:schemeClr val="bg1"/>
                </a:solidFill>
              </a:rPr>
              <a:t>- Review Balance &amp; his transaction history</a:t>
            </a:r>
          </a:p>
          <a:p>
            <a:r>
              <a:rPr lang="en-US" sz="1400" dirty="0">
                <a:solidFill>
                  <a:schemeClr val="bg1"/>
                </a:solidFill>
              </a:rPr>
              <a:t>- Chat with Moderator</a:t>
            </a:r>
          </a:p>
          <a:p>
            <a:r>
              <a:rPr lang="en-US" sz="1400" dirty="0">
                <a:solidFill>
                  <a:schemeClr val="bg1"/>
                </a:solidFill>
              </a:rPr>
              <a:t>- Transfer Money for another student</a:t>
            </a:r>
          </a:p>
          <a:p>
            <a:r>
              <a:rPr lang="en-US" sz="1400" dirty="0">
                <a:solidFill>
                  <a:schemeClr val="bg1"/>
                </a:solidFill>
              </a:rPr>
              <a:t>- make a social research request</a:t>
            </a:r>
          </a:p>
          <a:p>
            <a:r>
              <a:rPr lang="en-US" sz="1400" dirty="0">
                <a:solidFill>
                  <a:schemeClr val="bg1"/>
                </a:solidFill>
              </a:rPr>
              <a:t>- add feedback </a:t>
            </a:r>
          </a:p>
        </p:txBody>
      </p:sp>
      <p:sp>
        <p:nvSpPr>
          <p:cNvPr id="12" name="TextBox 11">
            <a:extLst>
              <a:ext uri="{FF2B5EF4-FFF2-40B4-BE49-F238E27FC236}">
                <a16:creationId xmlns:a16="http://schemas.microsoft.com/office/drawing/2014/main" id="{A957CFBC-BB05-0AB4-F869-B1BD6152A923}"/>
              </a:ext>
            </a:extLst>
          </p:cNvPr>
          <p:cNvSpPr txBox="1"/>
          <p:nvPr/>
        </p:nvSpPr>
        <p:spPr>
          <a:xfrm>
            <a:off x="1680661" y="4107907"/>
            <a:ext cx="4102686" cy="1384995"/>
          </a:xfrm>
          <a:prstGeom prst="rect">
            <a:avLst/>
          </a:prstGeom>
          <a:noFill/>
        </p:spPr>
        <p:txBody>
          <a:bodyPr wrap="square" rtlCol="1">
            <a:spAutoFit/>
          </a:bodyPr>
          <a:lstStyle/>
          <a:p>
            <a:r>
              <a:rPr lang="en-US" sz="1400" dirty="0">
                <a:solidFill>
                  <a:schemeClr val="bg1"/>
                </a:solidFill>
              </a:rPr>
              <a:t>- Manage all accounts </a:t>
            </a:r>
          </a:p>
          <a:p>
            <a:r>
              <a:rPr lang="en-US" sz="1400" dirty="0">
                <a:solidFill>
                  <a:schemeClr val="bg1"/>
                </a:solidFill>
              </a:rPr>
              <a:t>- manage services</a:t>
            </a:r>
          </a:p>
          <a:p>
            <a:r>
              <a:rPr lang="en-US" sz="1400" dirty="0">
                <a:solidFill>
                  <a:schemeClr val="bg1"/>
                </a:solidFill>
              </a:rPr>
              <a:t>- Providing technical support</a:t>
            </a:r>
          </a:p>
          <a:p>
            <a:r>
              <a:rPr lang="en-US" sz="1400" dirty="0">
                <a:solidFill>
                  <a:schemeClr val="bg1"/>
                </a:solidFill>
              </a:rPr>
              <a:t>- show feedbacks for improving System</a:t>
            </a:r>
          </a:p>
          <a:p>
            <a:r>
              <a:rPr lang="en-US" sz="1400" dirty="0">
                <a:solidFill>
                  <a:schemeClr val="bg1"/>
                </a:solidFill>
              </a:rPr>
              <a:t>- managing &amp; organizing main interface</a:t>
            </a:r>
          </a:p>
          <a:p>
            <a:endParaRPr lang="en-US" sz="1400" dirty="0"/>
          </a:p>
        </p:txBody>
      </p:sp>
      <p:sp>
        <p:nvSpPr>
          <p:cNvPr id="13" name="TextBox 12">
            <a:extLst>
              <a:ext uri="{FF2B5EF4-FFF2-40B4-BE49-F238E27FC236}">
                <a16:creationId xmlns:a16="http://schemas.microsoft.com/office/drawing/2014/main" id="{74F9FBCC-0763-33A8-A4FF-2464876C55D1}"/>
              </a:ext>
            </a:extLst>
          </p:cNvPr>
          <p:cNvSpPr txBox="1"/>
          <p:nvPr/>
        </p:nvSpPr>
        <p:spPr>
          <a:xfrm>
            <a:off x="6949734" y="1605772"/>
            <a:ext cx="5133741" cy="1384995"/>
          </a:xfrm>
          <a:prstGeom prst="rect">
            <a:avLst/>
          </a:prstGeom>
          <a:noFill/>
        </p:spPr>
        <p:txBody>
          <a:bodyPr wrap="square" rtlCol="1">
            <a:spAutoFit/>
          </a:bodyPr>
          <a:lstStyle/>
          <a:p>
            <a:pPr algn="just"/>
            <a:r>
              <a:rPr lang="en-US" sz="1400" dirty="0">
                <a:solidFill>
                  <a:schemeClr val="bg1"/>
                </a:solidFill>
              </a:rPr>
              <a:t>- make Report from the Dashboard</a:t>
            </a:r>
          </a:p>
          <a:p>
            <a:pPr algn="just"/>
            <a:r>
              <a:rPr lang="en-US" sz="1400" dirty="0">
                <a:solidFill>
                  <a:schemeClr val="bg1"/>
                </a:solidFill>
              </a:rPr>
              <a:t>- chat with students for solving problems</a:t>
            </a:r>
          </a:p>
          <a:p>
            <a:pPr algn="just"/>
            <a:r>
              <a:rPr lang="en-US" sz="1400" dirty="0">
                <a:solidFill>
                  <a:schemeClr val="bg1"/>
                </a:solidFill>
              </a:rPr>
              <a:t>- chat with Donators</a:t>
            </a:r>
          </a:p>
          <a:p>
            <a:pPr algn="just"/>
            <a:r>
              <a:rPr lang="en-US" sz="1400" dirty="0">
                <a:solidFill>
                  <a:schemeClr val="bg1"/>
                </a:solidFill>
              </a:rPr>
              <a:t>- Chat with admins </a:t>
            </a:r>
          </a:p>
          <a:p>
            <a:pPr algn="just"/>
            <a:r>
              <a:rPr lang="en-US" sz="1400" dirty="0">
                <a:solidFill>
                  <a:schemeClr val="bg1"/>
                </a:solidFill>
              </a:rPr>
              <a:t>- View Social research requests to accept or refuse requests and sending the accepted requests to donators</a:t>
            </a:r>
          </a:p>
        </p:txBody>
      </p:sp>
      <p:sp>
        <p:nvSpPr>
          <p:cNvPr id="14" name="TextBox 13">
            <a:extLst>
              <a:ext uri="{FF2B5EF4-FFF2-40B4-BE49-F238E27FC236}">
                <a16:creationId xmlns:a16="http://schemas.microsoft.com/office/drawing/2014/main" id="{D156285F-9802-1622-F72A-BFE2EB993A24}"/>
              </a:ext>
            </a:extLst>
          </p:cNvPr>
          <p:cNvSpPr txBox="1"/>
          <p:nvPr/>
        </p:nvSpPr>
        <p:spPr>
          <a:xfrm>
            <a:off x="7175954" y="4192138"/>
            <a:ext cx="4907521" cy="1169551"/>
          </a:xfrm>
          <a:prstGeom prst="rect">
            <a:avLst/>
          </a:prstGeom>
          <a:noFill/>
        </p:spPr>
        <p:txBody>
          <a:bodyPr wrap="square" rtlCol="1">
            <a:spAutoFit/>
          </a:bodyPr>
          <a:lstStyle/>
          <a:p>
            <a:r>
              <a:rPr lang="en-US" sz="1400" dirty="0">
                <a:solidFill>
                  <a:schemeClr val="bg1"/>
                </a:solidFill>
              </a:rPr>
              <a:t>- View accepted Social research requests</a:t>
            </a:r>
          </a:p>
          <a:p>
            <a:r>
              <a:rPr lang="en-US" sz="1400" dirty="0">
                <a:solidFill>
                  <a:schemeClr val="bg1"/>
                </a:solidFill>
              </a:rPr>
              <a:t>- Chat with Moderatos </a:t>
            </a:r>
          </a:p>
          <a:p>
            <a:r>
              <a:rPr lang="en-US" sz="1400" dirty="0">
                <a:solidFill>
                  <a:schemeClr val="bg1"/>
                </a:solidFill>
              </a:rPr>
              <a:t>- Transfer Money for specific request who are confirmed   </a:t>
            </a:r>
          </a:p>
          <a:p>
            <a:r>
              <a:rPr lang="en-US" sz="1400" dirty="0">
                <a:solidFill>
                  <a:schemeClr val="bg1"/>
                </a:solidFill>
              </a:rPr>
              <a:t>- add feedback</a:t>
            </a:r>
          </a:p>
        </p:txBody>
      </p:sp>
      <p:sp>
        <p:nvSpPr>
          <p:cNvPr id="19" name="TextBox 18">
            <a:extLst>
              <a:ext uri="{FF2B5EF4-FFF2-40B4-BE49-F238E27FC236}">
                <a16:creationId xmlns:a16="http://schemas.microsoft.com/office/drawing/2014/main" id="{63077AC2-E136-0A6F-4B34-BC0874E47998}"/>
              </a:ext>
            </a:extLst>
          </p:cNvPr>
          <p:cNvSpPr txBox="1"/>
          <p:nvPr/>
        </p:nvSpPr>
        <p:spPr>
          <a:xfrm>
            <a:off x="6964226" y="1228986"/>
            <a:ext cx="5119249" cy="369332"/>
          </a:xfrm>
          <a:prstGeom prst="rect">
            <a:avLst/>
          </a:prstGeom>
          <a:noFill/>
        </p:spPr>
        <p:txBody>
          <a:bodyPr wrap="square" rtlCol="1">
            <a:spAutoFit/>
          </a:bodyPr>
          <a:lstStyle/>
          <a:p>
            <a:pPr algn="just"/>
            <a:r>
              <a:rPr lang="en-US" b="1" dirty="0">
                <a:solidFill>
                  <a:schemeClr val="bg1"/>
                </a:solidFill>
              </a:rPr>
              <a:t>Moderator Features </a:t>
            </a:r>
            <a:r>
              <a:rPr lang="en-US" dirty="0">
                <a:solidFill>
                  <a:schemeClr val="bg1"/>
                </a:solidFill>
              </a:rPr>
              <a:t>:</a:t>
            </a:r>
          </a:p>
        </p:txBody>
      </p:sp>
      <p:sp>
        <p:nvSpPr>
          <p:cNvPr id="20" name="TextBox 19">
            <a:extLst>
              <a:ext uri="{FF2B5EF4-FFF2-40B4-BE49-F238E27FC236}">
                <a16:creationId xmlns:a16="http://schemas.microsoft.com/office/drawing/2014/main" id="{55B90ECF-3D08-69F5-BEDF-354A2959F215}"/>
              </a:ext>
            </a:extLst>
          </p:cNvPr>
          <p:cNvSpPr txBox="1"/>
          <p:nvPr/>
        </p:nvSpPr>
        <p:spPr>
          <a:xfrm>
            <a:off x="1396560" y="1285730"/>
            <a:ext cx="3667809" cy="369332"/>
          </a:xfrm>
          <a:prstGeom prst="rect">
            <a:avLst/>
          </a:prstGeom>
          <a:noFill/>
        </p:spPr>
        <p:txBody>
          <a:bodyPr wrap="square" rtlCol="1">
            <a:spAutoFit/>
          </a:bodyPr>
          <a:lstStyle/>
          <a:p>
            <a:r>
              <a:rPr lang="en-US" b="1" dirty="0">
                <a:solidFill>
                  <a:schemeClr val="bg1"/>
                </a:solidFill>
              </a:rPr>
              <a:t>Student Features:</a:t>
            </a:r>
          </a:p>
        </p:txBody>
      </p:sp>
      <p:sp>
        <p:nvSpPr>
          <p:cNvPr id="21" name="TextBox 20">
            <a:extLst>
              <a:ext uri="{FF2B5EF4-FFF2-40B4-BE49-F238E27FC236}">
                <a16:creationId xmlns:a16="http://schemas.microsoft.com/office/drawing/2014/main" id="{C4E1A09F-69E7-3CF9-FC2A-69EA744EE899}"/>
              </a:ext>
            </a:extLst>
          </p:cNvPr>
          <p:cNvSpPr txBox="1"/>
          <p:nvPr/>
        </p:nvSpPr>
        <p:spPr>
          <a:xfrm>
            <a:off x="1654564" y="3738570"/>
            <a:ext cx="3667809" cy="369332"/>
          </a:xfrm>
          <a:prstGeom prst="rect">
            <a:avLst/>
          </a:prstGeom>
          <a:noFill/>
        </p:spPr>
        <p:txBody>
          <a:bodyPr wrap="square" rtlCol="1">
            <a:spAutoFit/>
          </a:bodyPr>
          <a:lstStyle/>
          <a:p>
            <a:r>
              <a:rPr lang="en-US" b="1" dirty="0">
                <a:solidFill>
                  <a:schemeClr val="bg1"/>
                </a:solidFill>
              </a:rPr>
              <a:t>Admin Features </a:t>
            </a:r>
            <a:r>
              <a:rPr lang="en-US" dirty="0">
                <a:solidFill>
                  <a:schemeClr val="bg1"/>
                </a:solidFill>
              </a:rPr>
              <a:t>:</a:t>
            </a:r>
          </a:p>
        </p:txBody>
      </p:sp>
      <p:sp>
        <p:nvSpPr>
          <p:cNvPr id="22" name="TextBox 21">
            <a:extLst>
              <a:ext uri="{FF2B5EF4-FFF2-40B4-BE49-F238E27FC236}">
                <a16:creationId xmlns:a16="http://schemas.microsoft.com/office/drawing/2014/main" id="{875C66C8-76AD-7D06-C5EF-D53026694656}"/>
              </a:ext>
            </a:extLst>
          </p:cNvPr>
          <p:cNvSpPr txBox="1"/>
          <p:nvPr/>
        </p:nvSpPr>
        <p:spPr>
          <a:xfrm>
            <a:off x="7188957" y="3749268"/>
            <a:ext cx="5119249" cy="369332"/>
          </a:xfrm>
          <a:prstGeom prst="rect">
            <a:avLst/>
          </a:prstGeom>
          <a:noFill/>
        </p:spPr>
        <p:txBody>
          <a:bodyPr wrap="square" rtlCol="1">
            <a:spAutoFit/>
          </a:bodyPr>
          <a:lstStyle/>
          <a:p>
            <a:r>
              <a:rPr lang="en-US" b="1" dirty="0">
                <a:solidFill>
                  <a:schemeClr val="bg1"/>
                </a:solidFill>
              </a:rPr>
              <a:t>Donators Features </a:t>
            </a:r>
            <a:r>
              <a:rPr lang="en-US" dirty="0">
                <a:solidFill>
                  <a:schemeClr val="bg1"/>
                </a:solidFill>
              </a:rPr>
              <a:t>:</a:t>
            </a:r>
          </a:p>
        </p:txBody>
      </p:sp>
      <p:pic>
        <p:nvPicPr>
          <p:cNvPr id="24" name="Picture 23">
            <a:extLst>
              <a:ext uri="{FF2B5EF4-FFF2-40B4-BE49-F238E27FC236}">
                <a16:creationId xmlns:a16="http://schemas.microsoft.com/office/drawing/2014/main" id="{945EE7E1-ECD9-71E9-5776-3BE2F308F80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31703" y="3884903"/>
            <a:ext cx="1073586" cy="1073586"/>
          </a:xfrm>
          <a:prstGeom prst="rect">
            <a:avLst/>
          </a:prstGeom>
        </p:spPr>
      </p:pic>
      <p:pic>
        <p:nvPicPr>
          <p:cNvPr id="26" name="Picture 25">
            <a:extLst>
              <a:ext uri="{FF2B5EF4-FFF2-40B4-BE49-F238E27FC236}">
                <a16:creationId xmlns:a16="http://schemas.microsoft.com/office/drawing/2014/main" id="{8EE53FB7-1F7A-7B19-B0B2-C861CAAAF4D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09372" y="1464425"/>
            <a:ext cx="1013701" cy="1013701"/>
          </a:xfrm>
          <a:prstGeom prst="rect">
            <a:avLst/>
          </a:prstGeom>
        </p:spPr>
      </p:pic>
      <p:pic>
        <p:nvPicPr>
          <p:cNvPr id="28" name="Picture 27">
            <a:extLst>
              <a:ext uri="{FF2B5EF4-FFF2-40B4-BE49-F238E27FC236}">
                <a16:creationId xmlns:a16="http://schemas.microsoft.com/office/drawing/2014/main" id="{15B239C2-FAD0-61CA-0122-1CB3CE9C9A2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34549" y="1377876"/>
            <a:ext cx="1077410" cy="1077410"/>
          </a:xfrm>
          <a:prstGeom prst="rect">
            <a:avLst/>
          </a:prstGeom>
        </p:spPr>
      </p:pic>
      <p:pic>
        <p:nvPicPr>
          <p:cNvPr id="30" name="Picture 29">
            <a:extLst>
              <a:ext uri="{FF2B5EF4-FFF2-40B4-BE49-F238E27FC236}">
                <a16:creationId xmlns:a16="http://schemas.microsoft.com/office/drawing/2014/main" id="{A313F327-E149-9965-00FC-009EE4B4722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101885" y="3975539"/>
            <a:ext cx="982950" cy="982950"/>
          </a:xfrm>
          <a:prstGeom prst="rect">
            <a:avLst/>
          </a:prstGeom>
        </p:spPr>
      </p:pic>
    </p:spTree>
    <p:extLst>
      <p:ext uri="{BB962C8B-B14F-4D97-AF65-F5344CB8AC3E}">
        <p14:creationId xmlns:p14="http://schemas.microsoft.com/office/powerpoint/2010/main" val="12916007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Effect transition="in" filter="fade">
                                      <p:cBhvr>
                                        <p:cTn id="13" dur="1000"/>
                                        <p:tgtEl>
                                          <p:spTgt spid="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Effect transition="in" filter="fade">
                                      <p:cBhvr>
                                        <p:cTn id="18" dur="10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Effect transition="in" filter="fade">
                                      <p:cBhvr>
                                        <p:cTn id="28" dur="10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par>
                                <p:cTn id="52" presetID="2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par>
                                <p:cTn id="55" presetID="2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par>
                                <p:cTn id="58" presetID="22" presetClass="entr" presetSubtype="4"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8" grpId="0"/>
      <p:bldP spid="12" grpId="0"/>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1495</TotalTime>
  <Words>1505</Words>
  <Application>Microsoft Office PowerPoint</Application>
  <PresentationFormat>Widescreen</PresentationFormat>
  <Paragraphs>166</Paragraphs>
  <Slides>23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等线</vt:lpstr>
      <vt:lpstr>等线 Light</vt:lpstr>
      <vt:lpstr>Arial</vt:lpstr>
      <vt:lpstr>Arial Rounded MT Bold</vt:lpstr>
      <vt:lpstr>Calibri</vt:lpstr>
      <vt:lpstr>Cambria Math</vt:lpstr>
      <vt:lpstr>Söhne</vt:lpstr>
      <vt:lpstr>Yeseva One</vt:lpstr>
      <vt:lpstr>字魂5号-无外润黑体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MOHAMED AHMED SAAD</cp:lastModifiedBy>
  <cp:revision>49</cp:revision>
  <cp:lastPrinted>2024-02-09T20:22:39Z</cp:lastPrinted>
  <dcterms:created xsi:type="dcterms:W3CDTF">2019-05-23T07:10:44Z</dcterms:created>
  <dcterms:modified xsi:type="dcterms:W3CDTF">2024-02-11T18:59:11Z</dcterms:modified>
</cp:coreProperties>
</file>