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9" r:id="rId3"/>
    <p:sldId id="260" r:id="rId4"/>
    <p:sldId id="264" r:id="rId5"/>
    <p:sldId id="266" r:id="rId6"/>
    <p:sldId id="265" r:id="rId7"/>
    <p:sldId id="263" r:id="rId8"/>
    <p:sldId id="270" r:id="rId9"/>
    <p:sldId id="280" r:id="rId10"/>
    <p:sldId id="261" r:id="rId11"/>
    <p:sldId id="275" r:id="rId12"/>
    <p:sldId id="281" r:id="rId13"/>
    <p:sldId id="262" r:id="rId14"/>
    <p:sldId id="268" r:id="rId15"/>
    <p:sldId id="283" r:id="rId16"/>
    <p:sldId id="282" r:id="rId17"/>
    <p:sldId id="284" r:id="rId18"/>
    <p:sldId id="285" r:id="rId19"/>
    <p:sldId id="286" r:id="rId20"/>
    <p:sldId id="257"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B8D2"/>
    <a:srgbClr val="1671C2"/>
    <a:srgbClr val="199A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showGuides="1">
      <p:cViewPr varScale="1">
        <p:scale>
          <a:sx n="68" d="100"/>
          <a:sy n="68" d="100"/>
        </p:scale>
        <p:origin x="816"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22CBF-43D6-46F5-B57B-60264FF51F10}" type="datetimeFigureOut">
              <a:rPr lang="zh-CN" altLang="en-US" smtClean="0"/>
              <a:t>2024/2/11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987BF4-016C-420C-9319-4A8131913F32}" type="slidenum">
              <a:rPr lang="zh-CN" altLang="en-US" smtClean="0"/>
              <a:t>‹#›</a:t>
            </a:fld>
            <a:endParaRPr lang="zh-CN" altLang="en-US"/>
          </a:p>
        </p:txBody>
      </p:sp>
    </p:spTree>
    <p:extLst>
      <p:ext uri="{BB962C8B-B14F-4D97-AF65-F5344CB8AC3E}">
        <p14:creationId xmlns:p14="http://schemas.microsoft.com/office/powerpoint/2010/main" val="2454321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1</a:t>
            </a:fld>
            <a:endParaRPr lang="zh-CN" altLang="en-US"/>
          </a:p>
        </p:txBody>
      </p:sp>
    </p:spTree>
    <p:extLst>
      <p:ext uri="{BB962C8B-B14F-4D97-AF65-F5344CB8AC3E}">
        <p14:creationId xmlns:p14="http://schemas.microsoft.com/office/powerpoint/2010/main" val="3208342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11</a:t>
            </a:fld>
            <a:endParaRPr lang="zh-CN" altLang="en-US"/>
          </a:p>
        </p:txBody>
      </p:sp>
    </p:spTree>
    <p:extLst>
      <p:ext uri="{BB962C8B-B14F-4D97-AF65-F5344CB8AC3E}">
        <p14:creationId xmlns:p14="http://schemas.microsoft.com/office/powerpoint/2010/main" val="536193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3107F-95AD-66ED-3EC9-E08D3F6E62A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02C98F8-77A6-F9B2-755A-8A8C3DEB46F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6504260-281F-6A1A-A653-C7C97D798D2F}"/>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036A67FB-690C-9B02-1ED4-F31D9E2BC0ED}"/>
              </a:ext>
            </a:extLst>
          </p:cNvPr>
          <p:cNvSpPr>
            <a:spLocks noGrp="1"/>
          </p:cNvSpPr>
          <p:nvPr>
            <p:ph type="sldNum" sz="quarter" idx="5"/>
          </p:nvPr>
        </p:nvSpPr>
        <p:spPr/>
        <p:txBody>
          <a:bodyPr/>
          <a:lstStyle/>
          <a:p>
            <a:fld id="{F5987BF4-016C-420C-9319-4A8131913F32}" type="slidenum">
              <a:rPr lang="zh-CN" altLang="en-US" smtClean="0"/>
              <a:t>13</a:t>
            </a:fld>
            <a:endParaRPr lang="zh-CN" altLang="en-US"/>
          </a:p>
        </p:txBody>
      </p:sp>
    </p:spTree>
    <p:extLst>
      <p:ext uri="{BB962C8B-B14F-4D97-AF65-F5344CB8AC3E}">
        <p14:creationId xmlns:p14="http://schemas.microsoft.com/office/powerpoint/2010/main" val="2694395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14</a:t>
            </a:fld>
            <a:endParaRPr lang="zh-CN" altLang="en-US"/>
          </a:p>
        </p:txBody>
      </p:sp>
    </p:spTree>
    <p:extLst>
      <p:ext uri="{BB962C8B-B14F-4D97-AF65-F5344CB8AC3E}">
        <p14:creationId xmlns:p14="http://schemas.microsoft.com/office/powerpoint/2010/main" val="3609501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20</a:t>
            </a:fld>
            <a:endParaRPr lang="zh-CN" altLang="en-US"/>
          </a:p>
        </p:txBody>
      </p:sp>
    </p:spTree>
    <p:extLst>
      <p:ext uri="{BB962C8B-B14F-4D97-AF65-F5344CB8AC3E}">
        <p14:creationId xmlns:p14="http://schemas.microsoft.com/office/powerpoint/2010/main" val="3851873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2</a:t>
            </a:fld>
            <a:endParaRPr lang="zh-CN" altLang="en-US"/>
          </a:p>
        </p:txBody>
      </p:sp>
    </p:spTree>
    <p:extLst>
      <p:ext uri="{BB962C8B-B14F-4D97-AF65-F5344CB8AC3E}">
        <p14:creationId xmlns:p14="http://schemas.microsoft.com/office/powerpoint/2010/main" val="3454376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3</a:t>
            </a:fld>
            <a:endParaRPr lang="zh-CN" altLang="en-US"/>
          </a:p>
        </p:txBody>
      </p:sp>
    </p:spTree>
    <p:extLst>
      <p:ext uri="{BB962C8B-B14F-4D97-AF65-F5344CB8AC3E}">
        <p14:creationId xmlns:p14="http://schemas.microsoft.com/office/powerpoint/2010/main" val="1611828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4</a:t>
            </a:fld>
            <a:endParaRPr lang="zh-CN" altLang="en-US"/>
          </a:p>
        </p:txBody>
      </p:sp>
    </p:spTree>
    <p:extLst>
      <p:ext uri="{BB962C8B-B14F-4D97-AF65-F5344CB8AC3E}">
        <p14:creationId xmlns:p14="http://schemas.microsoft.com/office/powerpoint/2010/main" val="1231523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5987BF4-016C-420C-9319-4A8131913F32}" type="slidenum">
              <a:rPr lang="zh-CN" altLang="en-US" smtClean="0"/>
              <a:t>5</a:t>
            </a:fld>
            <a:endParaRPr lang="zh-CN" altLang="en-US"/>
          </a:p>
        </p:txBody>
      </p:sp>
    </p:spTree>
    <p:extLst>
      <p:ext uri="{BB962C8B-B14F-4D97-AF65-F5344CB8AC3E}">
        <p14:creationId xmlns:p14="http://schemas.microsoft.com/office/powerpoint/2010/main" val="1957646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6</a:t>
            </a:fld>
            <a:endParaRPr lang="zh-CN" altLang="en-US"/>
          </a:p>
        </p:txBody>
      </p:sp>
    </p:spTree>
    <p:extLst>
      <p:ext uri="{BB962C8B-B14F-4D97-AF65-F5344CB8AC3E}">
        <p14:creationId xmlns:p14="http://schemas.microsoft.com/office/powerpoint/2010/main" val="2264704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7</a:t>
            </a:fld>
            <a:endParaRPr lang="zh-CN" altLang="en-US"/>
          </a:p>
        </p:txBody>
      </p:sp>
    </p:spTree>
    <p:extLst>
      <p:ext uri="{BB962C8B-B14F-4D97-AF65-F5344CB8AC3E}">
        <p14:creationId xmlns:p14="http://schemas.microsoft.com/office/powerpoint/2010/main" val="3999979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8</a:t>
            </a:fld>
            <a:endParaRPr lang="zh-CN" altLang="en-US"/>
          </a:p>
        </p:txBody>
      </p:sp>
    </p:spTree>
    <p:extLst>
      <p:ext uri="{BB962C8B-B14F-4D97-AF65-F5344CB8AC3E}">
        <p14:creationId xmlns:p14="http://schemas.microsoft.com/office/powerpoint/2010/main" val="3841428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10</a:t>
            </a:fld>
            <a:endParaRPr lang="zh-CN" altLang="en-US"/>
          </a:p>
        </p:txBody>
      </p:sp>
    </p:spTree>
    <p:extLst>
      <p:ext uri="{BB962C8B-B14F-4D97-AF65-F5344CB8AC3E}">
        <p14:creationId xmlns:p14="http://schemas.microsoft.com/office/powerpoint/2010/main" val="3425848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9C0709F-33DD-4354-BA26-D2F6414AD2E4}"/>
              </a:ext>
            </a:extLst>
          </p:cNvPr>
          <p:cNvSpPr/>
          <p:nvPr userDrawn="1"/>
        </p:nvSpPr>
        <p:spPr>
          <a:xfrm>
            <a:off x="1" y="0"/>
            <a:ext cx="12192000" cy="6858000"/>
          </a:xfrm>
          <a:prstGeom prst="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8D318F77-9C78-4323-8106-937A50BEAEB8}"/>
              </a:ext>
            </a:extLst>
          </p:cNvPr>
          <p:cNvPicPr>
            <a:picLocks noChangeAspect="1"/>
          </p:cNvPicPr>
          <p:nvPr userDrawn="1"/>
        </p:nvPicPr>
        <p:blipFill rotWithShape="1">
          <a:blip r:embed="rId2"/>
          <a:srcRect l="763"/>
          <a:stretch/>
        </p:blipFill>
        <p:spPr>
          <a:xfrm flipH="1">
            <a:off x="0" y="86614"/>
            <a:ext cx="12191998" cy="6519460"/>
          </a:xfrm>
          <a:prstGeom prst="rect">
            <a:avLst/>
          </a:prstGeom>
        </p:spPr>
      </p:pic>
    </p:spTree>
    <p:extLst>
      <p:ext uri="{BB962C8B-B14F-4D97-AF65-F5344CB8AC3E}">
        <p14:creationId xmlns:p14="http://schemas.microsoft.com/office/powerpoint/2010/main" val="14700754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AD006-A774-4188-8BCA-2CE9FED6460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AE4B2CB-A603-4B17-9557-DBEBA808DFF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EF585D-91AE-4468-AF04-D3FCFD8B9D70}"/>
              </a:ext>
            </a:extLst>
          </p:cNvPr>
          <p:cNvSpPr>
            <a:spLocks noGrp="1"/>
          </p:cNvSpPr>
          <p:nvPr>
            <p:ph type="dt" sz="half" idx="10"/>
          </p:nvPr>
        </p:nvSpPr>
        <p:spPr/>
        <p:txBody>
          <a:bodyPr/>
          <a:lstStyle/>
          <a:p>
            <a:fld id="{4A2C6F17-E8DF-4AC4-A987-47B82A6FC001}" type="datetimeFigureOut">
              <a:rPr lang="zh-CN" altLang="en-US" smtClean="0"/>
              <a:t>2024/2/11</a:t>
            </a:fld>
            <a:endParaRPr lang="zh-CN" altLang="en-US"/>
          </a:p>
        </p:txBody>
      </p:sp>
      <p:sp>
        <p:nvSpPr>
          <p:cNvPr id="5" name="页脚占位符 4">
            <a:extLst>
              <a:ext uri="{FF2B5EF4-FFF2-40B4-BE49-F238E27FC236}">
                <a16:creationId xmlns:a16="http://schemas.microsoft.com/office/drawing/2014/main" id="{41AD2F37-870A-4B38-8004-AEEFA34B1A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4EBC83-5C8F-42A6-9F3E-5E1F84767652}"/>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20498428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AFC400-2BCD-4E7E-8E51-16293B6ECA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12E6145-E8CB-460B-BBF6-A6E90BEE279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FAE425-D6DF-48C8-9EAC-1D5F18E7D1A5}"/>
              </a:ext>
            </a:extLst>
          </p:cNvPr>
          <p:cNvSpPr>
            <a:spLocks noGrp="1"/>
          </p:cNvSpPr>
          <p:nvPr>
            <p:ph type="dt" sz="half" idx="10"/>
          </p:nvPr>
        </p:nvSpPr>
        <p:spPr/>
        <p:txBody>
          <a:bodyPr/>
          <a:lstStyle/>
          <a:p>
            <a:fld id="{4A2C6F17-E8DF-4AC4-A987-47B82A6FC001}" type="datetimeFigureOut">
              <a:rPr lang="zh-CN" altLang="en-US" smtClean="0"/>
              <a:t>2024/2/11</a:t>
            </a:fld>
            <a:endParaRPr lang="zh-CN" altLang="en-US"/>
          </a:p>
        </p:txBody>
      </p:sp>
      <p:sp>
        <p:nvSpPr>
          <p:cNvPr id="5" name="页脚占位符 4">
            <a:extLst>
              <a:ext uri="{FF2B5EF4-FFF2-40B4-BE49-F238E27FC236}">
                <a16:creationId xmlns:a16="http://schemas.microsoft.com/office/drawing/2014/main" id="{6BC0F2D3-6E95-4C95-B0CD-AF4F46D8B8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6CA4BC-4B54-4BA5-ABD0-29D637A9474C}"/>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18191508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72F0E57-1467-4299-889C-5EC982F2864E}"/>
              </a:ext>
            </a:extLst>
          </p:cNvPr>
          <p:cNvSpPr/>
          <p:nvPr userDrawn="1"/>
        </p:nvSpPr>
        <p:spPr>
          <a:xfrm>
            <a:off x="1" y="0"/>
            <a:ext cx="12192000" cy="6858000"/>
          </a:xfrm>
          <a:prstGeom prst="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66587863-1294-4582-A311-192AF8467215}"/>
              </a:ext>
            </a:extLst>
          </p:cNvPr>
          <p:cNvPicPr>
            <a:picLocks noChangeAspect="1"/>
          </p:cNvPicPr>
          <p:nvPr userDrawn="1"/>
        </p:nvPicPr>
        <p:blipFill rotWithShape="1">
          <a:blip r:embed="rId2"/>
          <a:srcRect l="763"/>
          <a:stretch/>
        </p:blipFill>
        <p:spPr>
          <a:xfrm>
            <a:off x="-1" y="86614"/>
            <a:ext cx="12191999" cy="6519460"/>
          </a:xfrm>
          <a:prstGeom prst="rect">
            <a:avLst/>
          </a:prstGeom>
        </p:spPr>
      </p:pic>
    </p:spTree>
    <p:extLst>
      <p:ext uri="{BB962C8B-B14F-4D97-AF65-F5344CB8AC3E}">
        <p14:creationId xmlns:p14="http://schemas.microsoft.com/office/powerpoint/2010/main" val="17853849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A1D46C2A-E7E7-4474-A5C6-84BDBEBF0994}"/>
              </a:ext>
            </a:extLst>
          </p:cNvPr>
          <p:cNvSpPr/>
          <p:nvPr userDrawn="1"/>
        </p:nvSpPr>
        <p:spPr>
          <a:xfrm>
            <a:off x="1" y="0"/>
            <a:ext cx="12192000" cy="6858000"/>
          </a:xfrm>
          <a:prstGeom prst="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F6D5453D-62E3-41B3-8AB9-27BB995608E5}"/>
              </a:ext>
            </a:extLst>
          </p:cNvPr>
          <p:cNvPicPr>
            <a:picLocks noChangeAspect="1"/>
          </p:cNvPicPr>
          <p:nvPr userDrawn="1"/>
        </p:nvPicPr>
        <p:blipFill>
          <a:blip r:embed="rId2"/>
          <a:stretch>
            <a:fillRect/>
          </a:stretch>
        </p:blipFill>
        <p:spPr>
          <a:xfrm>
            <a:off x="0" y="-272917"/>
            <a:ext cx="12192000" cy="7403833"/>
          </a:xfrm>
          <a:prstGeom prst="rect">
            <a:avLst/>
          </a:prstGeom>
        </p:spPr>
      </p:pic>
    </p:spTree>
    <p:extLst>
      <p:ext uri="{BB962C8B-B14F-4D97-AF65-F5344CB8AC3E}">
        <p14:creationId xmlns:p14="http://schemas.microsoft.com/office/powerpoint/2010/main" val="18790234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168BD-4714-4896-AE02-A7C2AF3348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B746A7B-9962-411A-8546-075FD4F1DCE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6C6A980-F573-465B-B137-27F76D2B29D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1CED6F4-07C3-4CC4-BE8B-5B871AED5270}"/>
              </a:ext>
            </a:extLst>
          </p:cNvPr>
          <p:cNvSpPr>
            <a:spLocks noGrp="1"/>
          </p:cNvSpPr>
          <p:nvPr>
            <p:ph type="dt" sz="half" idx="10"/>
          </p:nvPr>
        </p:nvSpPr>
        <p:spPr/>
        <p:txBody>
          <a:bodyPr/>
          <a:lstStyle/>
          <a:p>
            <a:fld id="{4A2C6F17-E8DF-4AC4-A987-47B82A6FC001}" type="datetimeFigureOut">
              <a:rPr lang="zh-CN" altLang="en-US" smtClean="0"/>
              <a:t>2024/2/11</a:t>
            </a:fld>
            <a:endParaRPr lang="zh-CN" altLang="en-US"/>
          </a:p>
        </p:txBody>
      </p:sp>
      <p:sp>
        <p:nvSpPr>
          <p:cNvPr id="6" name="页脚占位符 5">
            <a:extLst>
              <a:ext uri="{FF2B5EF4-FFF2-40B4-BE49-F238E27FC236}">
                <a16:creationId xmlns:a16="http://schemas.microsoft.com/office/drawing/2014/main" id="{7FDDCDBA-355C-44B7-A239-B02518E7C8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2EF6E9-6347-4A71-B7A6-1FEB306CE762}"/>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10139093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2C6E57-7ED1-4F43-A7F1-97559296A82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ED2F4F4-B3F6-46F2-9D3E-A848F9FB74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51C64BA-7008-4801-B50F-3840492C1BC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3D6199B-0EAF-4D81-8871-5E0DCE9966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6F83E4F-4549-4C36-BA39-704F9049647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36D9190-3ED5-474C-98B2-8AD9E74AA920}"/>
              </a:ext>
            </a:extLst>
          </p:cNvPr>
          <p:cNvSpPr>
            <a:spLocks noGrp="1"/>
          </p:cNvSpPr>
          <p:nvPr>
            <p:ph type="dt" sz="half" idx="10"/>
          </p:nvPr>
        </p:nvSpPr>
        <p:spPr/>
        <p:txBody>
          <a:bodyPr/>
          <a:lstStyle/>
          <a:p>
            <a:fld id="{4A2C6F17-E8DF-4AC4-A987-47B82A6FC001}" type="datetimeFigureOut">
              <a:rPr lang="zh-CN" altLang="en-US" smtClean="0"/>
              <a:t>2024/2/11</a:t>
            </a:fld>
            <a:endParaRPr lang="zh-CN" altLang="en-US"/>
          </a:p>
        </p:txBody>
      </p:sp>
      <p:sp>
        <p:nvSpPr>
          <p:cNvPr id="8" name="页脚占位符 7">
            <a:extLst>
              <a:ext uri="{FF2B5EF4-FFF2-40B4-BE49-F238E27FC236}">
                <a16:creationId xmlns:a16="http://schemas.microsoft.com/office/drawing/2014/main" id="{9F49291C-EADE-44A7-9651-43C9A5F7EA8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A2EDF6F-A4A6-4438-9786-98248A64D51C}"/>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42512589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0DF1DD-AEF0-4473-B939-47E388B975F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B915096-517F-477D-85B4-96CA0556BBA0}"/>
              </a:ext>
            </a:extLst>
          </p:cNvPr>
          <p:cNvSpPr>
            <a:spLocks noGrp="1"/>
          </p:cNvSpPr>
          <p:nvPr>
            <p:ph type="dt" sz="half" idx="10"/>
          </p:nvPr>
        </p:nvSpPr>
        <p:spPr/>
        <p:txBody>
          <a:bodyPr/>
          <a:lstStyle/>
          <a:p>
            <a:fld id="{4A2C6F17-E8DF-4AC4-A987-47B82A6FC001}" type="datetimeFigureOut">
              <a:rPr lang="zh-CN" altLang="en-US" smtClean="0"/>
              <a:t>2024/2/11</a:t>
            </a:fld>
            <a:endParaRPr lang="zh-CN" altLang="en-US"/>
          </a:p>
        </p:txBody>
      </p:sp>
      <p:sp>
        <p:nvSpPr>
          <p:cNvPr id="4" name="页脚占位符 3">
            <a:extLst>
              <a:ext uri="{FF2B5EF4-FFF2-40B4-BE49-F238E27FC236}">
                <a16:creationId xmlns:a16="http://schemas.microsoft.com/office/drawing/2014/main" id="{E7F11479-198D-4485-8F65-69A67CDA570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4DFAE3C-A250-4427-B7DC-63D61C0AC788}"/>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28210789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1B07BAE-40DB-440E-B128-56FB331E0D2A}"/>
              </a:ext>
            </a:extLst>
          </p:cNvPr>
          <p:cNvSpPr>
            <a:spLocks noGrp="1"/>
          </p:cNvSpPr>
          <p:nvPr>
            <p:ph type="dt" sz="half" idx="10"/>
          </p:nvPr>
        </p:nvSpPr>
        <p:spPr/>
        <p:txBody>
          <a:bodyPr/>
          <a:lstStyle/>
          <a:p>
            <a:fld id="{4A2C6F17-E8DF-4AC4-A987-47B82A6FC001}" type="datetimeFigureOut">
              <a:rPr lang="zh-CN" altLang="en-US" smtClean="0"/>
              <a:t>2024/2/11</a:t>
            </a:fld>
            <a:endParaRPr lang="zh-CN" altLang="en-US"/>
          </a:p>
        </p:txBody>
      </p:sp>
      <p:sp>
        <p:nvSpPr>
          <p:cNvPr id="3" name="页脚占位符 2">
            <a:extLst>
              <a:ext uri="{FF2B5EF4-FFF2-40B4-BE49-F238E27FC236}">
                <a16:creationId xmlns:a16="http://schemas.microsoft.com/office/drawing/2014/main" id="{24F77EDF-1963-4958-AE21-A84E52D0B31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3D0DF19-2A2D-4F75-B27F-632870554F75}"/>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40398404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43384-10F3-47BD-B607-1DD26CBE55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BB6149C-25E2-47A0-9B5E-BEB417D61F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200DDF7-06AC-416E-AD4B-1685EF883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DEE3146-F837-47A5-B285-A1E2934E0B2A}"/>
              </a:ext>
            </a:extLst>
          </p:cNvPr>
          <p:cNvSpPr>
            <a:spLocks noGrp="1"/>
          </p:cNvSpPr>
          <p:nvPr>
            <p:ph type="dt" sz="half" idx="10"/>
          </p:nvPr>
        </p:nvSpPr>
        <p:spPr/>
        <p:txBody>
          <a:bodyPr/>
          <a:lstStyle/>
          <a:p>
            <a:fld id="{4A2C6F17-E8DF-4AC4-A987-47B82A6FC001}" type="datetimeFigureOut">
              <a:rPr lang="zh-CN" altLang="en-US" smtClean="0"/>
              <a:t>2024/2/11</a:t>
            </a:fld>
            <a:endParaRPr lang="zh-CN" altLang="en-US"/>
          </a:p>
        </p:txBody>
      </p:sp>
      <p:sp>
        <p:nvSpPr>
          <p:cNvPr id="6" name="页脚占位符 5">
            <a:extLst>
              <a:ext uri="{FF2B5EF4-FFF2-40B4-BE49-F238E27FC236}">
                <a16:creationId xmlns:a16="http://schemas.microsoft.com/office/drawing/2014/main" id="{2002AE1A-77EA-4213-9DE0-B9BA1541A9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99BDA4-8247-4F38-A6FE-81B961FB28D4}"/>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21531329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EBA58E-B99E-423C-85A9-D1A9A22EBC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595DA59-32B9-405F-9F00-E4A574442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939C40-920B-49AF-B110-16AA0700C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95FC320-3923-47FB-8EBF-CF9DA67A0884}"/>
              </a:ext>
            </a:extLst>
          </p:cNvPr>
          <p:cNvSpPr>
            <a:spLocks noGrp="1"/>
          </p:cNvSpPr>
          <p:nvPr>
            <p:ph type="dt" sz="half" idx="10"/>
          </p:nvPr>
        </p:nvSpPr>
        <p:spPr/>
        <p:txBody>
          <a:bodyPr/>
          <a:lstStyle/>
          <a:p>
            <a:fld id="{4A2C6F17-E8DF-4AC4-A987-47B82A6FC001}" type="datetimeFigureOut">
              <a:rPr lang="zh-CN" altLang="en-US" smtClean="0"/>
              <a:t>2024/2/11</a:t>
            </a:fld>
            <a:endParaRPr lang="zh-CN" altLang="en-US"/>
          </a:p>
        </p:txBody>
      </p:sp>
      <p:sp>
        <p:nvSpPr>
          <p:cNvPr id="6" name="页脚占位符 5">
            <a:extLst>
              <a:ext uri="{FF2B5EF4-FFF2-40B4-BE49-F238E27FC236}">
                <a16:creationId xmlns:a16="http://schemas.microsoft.com/office/drawing/2014/main" id="{4124AAAD-3DCB-4217-AB0D-D75EBE2600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130F67-6077-4B0E-AE2A-D130C3A0060E}"/>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13131758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6F2F934-3D33-434C-9D69-2AF605FA4B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13ECCBF-5F50-4CDE-A0CF-3C5D88EC13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59EB5D-1373-4477-B65F-16A2F245F2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2C6F17-E8DF-4AC4-A987-47B82A6FC001}" type="datetimeFigureOut">
              <a:rPr lang="zh-CN" altLang="en-US" smtClean="0"/>
              <a:t>2024/2/11</a:t>
            </a:fld>
            <a:endParaRPr lang="zh-CN" altLang="en-US"/>
          </a:p>
        </p:txBody>
      </p:sp>
      <p:sp>
        <p:nvSpPr>
          <p:cNvPr id="5" name="页脚占位符 4">
            <a:extLst>
              <a:ext uri="{FF2B5EF4-FFF2-40B4-BE49-F238E27FC236}">
                <a16:creationId xmlns:a16="http://schemas.microsoft.com/office/drawing/2014/main" id="{42753B77-43D3-4C5E-8D2F-27CC091F7F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2E67DA2-14B6-4001-92EE-30D7545CAF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100001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EB32D08B-9A21-4926-82A1-0F14E15D0E6C}"/>
              </a:ext>
            </a:extLst>
          </p:cNvPr>
          <p:cNvSpPr txBox="1"/>
          <p:nvPr/>
        </p:nvSpPr>
        <p:spPr>
          <a:xfrm>
            <a:off x="1877783" y="3175986"/>
            <a:ext cx="9485497" cy="830997"/>
          </a:xfrm>
          <a:prstGeom prst="rect">
            <a:avLst/>
          </a:prstGeom>
          <a:noFill/>
        </p:spPr>
        <p:txBody>
          <a:bodyPr wrap="square" rtlCol="0">
            <a:spAutoFit/>
          </a:bodyPr>
          <a:lstStyle/>
          <a:p>
            <a:pPr algn="ctr"/>
            <a:r>
              <a:rPr lang="en-US" altLang="zh-CN" sz="4800" b="1" dirty="0">
                <a:solidFill>
                  <a:srgbClr val="595959"/>
                </a:solidFill>
                <a:latin typeface="Yeseva One" panose="00000500000000000000" pitchFamily="2" charset="0"/>
                <a:ea typeface="字魂5号-无外润黑体" panose="00000500000000000000" pitchFamily="2" charset="-122"/>
              </a:rPr>
              <a:t>CampusPay System </a:t>
            </a:r>
            <a:endParaRPr lang="zh-CN" altLang="en-US" sz="4800" b="1" dirty="0">
              <a:solidFill>
                <a:srgbClr val="595959"/>
              </a:solidFill>
              <a:latin typeface="Yeseva One" panose="00000500000000000000" pitchFamily="2" charset="0"/>
              <a:ea typeface="字魂5号-无外润黑体" panose="00000500000000000000" pitchFamily="2" charset="-122"/>
            </a:endParaRPr>
          </a:p>
        </p:txBody>
      </p:sp>
      <p:sp>
        <p:nvSpPr>
          <p:cNvPr id="14" name="文本框 13">
            <a:extLst>
              <a:ext uri="{FF2B5EF4-FFF2-40B4-BE49-F238E27FC236}">
                <a16:creationId xmlns:a16="http://schemas.microsoft.com/office/drawing/2014/main" id="{F95D0478-6C7A-4CCB-BADA-A514D38E1BA7}"/>
              </a:ext>
            </a:extLst>
          </p:cNvPr>
          <p:cNvSpPr txBox="1"/>
          <p:nvPr/>
        </p:nvSpPr>
        <p:spPr>
          <a:xfrm>
            <a:off x="2711143" y="3988129"/>
            <a:ext cx="7818769" cy="338554"/>
          </a:xfrm>
          <a:prstGeom prst="rect">
            <a:avLst/>
          </a:prstGeom>
          <a:noFill/>
        </p:spPr>
        <p:txBody>
          <a:bodyPr wrap="square" rtlCol="0">
            <a:spAutoFit/>
          </a:bodyPr>
          <a:lstStyle/>
          <a:p>
            <a:pPr algn="ctr"/>
            <a:r>
              <a:rPr lang="en-US" altLang="zh-CN" sz="1600" dirty="0">
                <a:solidFill>
                  <a:srgbClr val="595959"/>
                </a:solidFill>
                <a:latin typeface="Yeseva One" panose="00000500000000000000" pitchFamily="2" charset="0"/>
                <a:ea typeface="字魂5号-无外润黑体" panose="00000500000000000000" pitchFamily="2" charset="-122"/>
              </a:rPr>
              <a:t>Graduation Project – 2024 </a:t>
            </a:r>
          </a:p>
        </p:txBody>
      </p:sp>
      <p:cxnSp>
        <p:nvCxnSpPr>
          <p:cNvPr id="15" name="直接连接符 14">
            <a:extLst>
              <a:ext uri="{FF2B5EF4-FFF2-40B4-BE49-F238E27FC236}">
                <a16:creationId xmlns:a16="http://schemas.microsoft.com/office/drawing/2014/main" id="{5777F091-F6E9-4CB6-8EEC-3AD0F1824C52}"/>
              </a:ext>
            </a:extLst>
          </p:cNvPr>
          <p:cNvCxnSpPr/>
          <p:nvPr/>
        </p:nvCxnSpPr>
        <p:spPr>
          <a:xfrm>
            <a:off x="6128461" y="4326683"/>
            <a:ext cx="984131" cy="0"/>
          </a:xfrm>
          <a:prstGeom prst="line">
            <a:avLst/>
          </a:prstGeom>
          <a:ln w="15875">
            <a:solidFill>
              <a:srgbClr val="595959"/>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1C28F39-2FB9-4709-0631-0B180B80F30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7199" r="563" b="30939"/>
          <a:stretch/>
        </p:blipFill>
        <p:spPr bwMode="auto">
          <a:xfrm>
            <a:off x="5628811" y="1313349"/>
            <a:ext cx="2530209" cy="1902323"/>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6DF35620-2D53-6EFC-3EF3-13F58599BFD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5285" y="563218"/>
            <a:ext cx="1442720" cy="2037458"/>
          </a:xfrm>
          <a:prstGeom prst="rect">
            <a:avLst/>
          </a:prstGeom>
          <a:noFill/>
          <a:ln>
            <a:noFill/>
          </a:ln>
        </p:spPr>
      </p:pic>
      <p:pic>
        <p:nvPicPr>
          <p:cNvPr id="4" name="Picture 3">
            <a:extLst>
              <a:ext uri="{FF2B5EF4-FFF2-40B4-BE49-F238E27FC236}">
                <a16:creationId xmlns:a16="http://schemas.microsoft.com/office/drawing/2014/main" id="{D0D0498B-516E-5489-6823-9DCA790B42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99827" y="743766"/>
            <a:ext cx="1326906" cy="1856910"/>
          </a:xfrm>
          <a:prstGeom prst="rect">
            <a:avLst/>
          </a:prstGeom>
        </p:spPr>
      </p:pic>
    </p:spTree>
    <p:extLst>
      <p:ext uri="{BB962C8B-B14F-4D97-AF65-F5344CB8AC3E}">
        <p14:creationId xmlns:p14="http://schemas.microsoft.com/office/powerpoint/2010/main" val="544635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outVertical)">
                                      <p:cBhvr>
                                        <p:cTn id="11" dur="500"/>
                                        <p:tgtEl>
                                          <p:spTgt spid="14"/>
                                        </p:tgtEl>
                                      </p:cBhvr>
                                    </p:animEffect>
                                  </p:childTnLst>
                                </p:cTn>
                              </p:par>
                              <p:par>
                                <p:cTn id="12" presetID="16" presetClass="entr" presetSubtype="37" fill="hold" nodeType="withEffect">
                                  <p:stCondLst>
                                    <p:cond delay="250"/>
                                  </p:stCondLst>
                                  <p:childTnLst>
                                    <p:set>
                                      <p:cBhvr>
                                        <p:cTn id="13" dur="1" fill="hold">
                                          <p:stCondLst>
                                            <p:cond delay="0"/>
                                          </p:stCondLst>
                                        </p:cTn>
                                        <p:tgtEl>
                                          <p:spTgt spid="15"/>
                                        </p:tgtEl>
                                        <p:attrNameLst>
                                          <p:attrName>style.visibility</p:attrName>
                                        </p:attrNameLst>
                                      </p:cBhvr>
                                      <p:to>
                                        <p:strVal val="visible"/>
                                      </p:to>
                                    </p:set>
                                    <p:animEffect transition="in" filter="barn(outVertical)">
                                      <p:cBhvr>
                                        <p:cTn id="14" dur="500"/>
                                        <p:tgtEl>
                                          <p:spTgt spid="15"/>
                                        </p:tgtEl>
                                      </p:cBhvr>
                                    </p:animEffect>
                                  </p:childTnLst>
                                </p:cTn>
                              </p:par>
                              <p:par>
                                <p:cTn id="15" presetID="22" presetClass="entr" presetSubtype="4" fill="hold" nodeType="withEffect">
                                  <p:stCondLst>
                                    <p:cond delay="25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a:extLst>
              <a:ext uri="{FF2B5EF4-FFF2-40B4-BE49-F238E27FC236}">
                <a16:creationId xmlns:a16="http://schemas.microsoft.com/office/drawing/2014/main" id="{22E9CD77-E7DB-4297-BCBF-CC25B1946FA2}"/>
              </a:ext>
            </a:extLst>
          </p:cNvPr>
          <p:cNvCxnSpPr>
            <a:cxnSpLocks/>
          </p:cNvCxnSpPr>
          <p:nvPr/>
        </p:nvCxnSpPr>
        <p:spPr>
          <a:xfrm>
            <a:off x="1909400" y="4758274"/>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965B034C-93F7-4932-9748-3ACEC4CEAADF}"/>
              </a:ext>
            </a:extLst>
          </p:cNvPr>
          <p:cNvCxnSpPr>
            <a:cxnSpLocks/>
          </p:cNvCxnSpPr>
          <p:nvPr/>
        </p:nvCxnSpPr>
        <p:spPr>
          <a:xfrm>
            <a:off x="1909400" y="3147841"/>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grpSp>
        <p:nvGrpSpPr>
          <p:cNvPr id="34" name="组合 33">
            <a:extLst>
              <a:ext uri="{FF2B5EF4-FFF2-40B4-BE49-F238E27FC236}">
                <a16:creationId xmlns:a16="http://schemas.microsoft.com/office/drawing/2014/main" id="{E7C35F18-8987-4A22-9F65-AEB9839EF4C0}"/>
              </a:ext>
            </a:extLst>
          </p:cNvPr>
          <p:cNvGrpSpPr/>
          <p:nvPr/>
        </p:nvGrpSpPr>
        <p:grpSpPr>
          <a:xfrm>
            <a:off x="2070425" y="3012656"/>
            <a:ext cx="9985079" cy="1785104"/>
            <a:chOff x="2508242" y="2488758"/>
            <a:chExt cx="9985079" cy="1785104"/>
          </a:xfrm>
        </p:grpSpPr>
        <p:sp>
          <p:nvSpPr>
            <p:cNvPr id="35" name="文本框 34">
              <a:extLst>
                <a:ext uri="{FF2B5EF4-FFF2-40B4-BE49-F238E27FC236}">
                  <a16:creationId xmlns:a16="http://schemas.microsoft.com/office/drawing/2014/main" id="{BCF1FD45-B7DF-4DC9-9BC3-F90B79E4F31E}"/>
                </a:ext>
              </a:extLst>
            </p:cNvPr>
            <p:cNvSpPr txBox="1"/>
            <p:nvPr/>
          </p:nvSpPr>
          <p:spPr>
            <a:xfrm>
              <a:off x="4293896" y="2790179"/>
              <a:ext cx="8199425" cy="1261884"/>
            </a:xfrm>
            <a:prstGeom prst="rect">
              <a:avLst/>
            </a:prstGeom>
            <a:noFill/>
          </p:spPr>
          <p:txBody>
            <a:bodyPr wrap="square" rtlCol="0">
              <a:spAutoFit/>
            </a:bodyPr>
            <a:lstStyle/>
            <a:p>
              <a:r>
                <a:rPr lang="en-US" altLang="zh-CN" sz="3800" dirty="0">
                  <a:latin typeface="Yeseva One" panose="00000500000000000000" pitchFamily="2" charset="0"/>
                  <a:ea typeface="Yu Gothic" panose="020B0400000000000000" pitchFamily="34" charset="-128"/>
                </a:rPr>
                <a:t>Technologies &amp; the difference between CampusPay and any other System ? </a:t>
              </a:r>
              <a:endParaRPr lang="zh-CN" altLang="en-US" sz="3800" dirty="0">
                <a:latin typeface="Yeseva One" panose="00000500000000000000" pitchFamily="2" charset="0"/>
                <a:ea typeface="Yu Gothic" panose="020B0400000000000000" pitchFamily="34" charset="-128"/>
              </a:endParaRPr>
            </a:p>
          </p:txBody>
        </p:sp>
        <p:sp>
          <p:nvSpPr>
            <p:cNvPr id="36" name="文本框 35">
              <a:extLst>
                <a:ext uri="{FF2B5EF4-FFF2-40B4-BE49-F238E27FC236}">
                  <a16:creationId xmlns:a16="http://schemas.microsoft.com/office/drawing/2014/main" id="{03815746-AC31-48B3-8D23-B107A8D08860}"/>
                </a:ext>
              </a:extLst>
            </p:cNvPr>
            <p:cNvSpPr txBox="1"/>
            <p:nvPr/>
          </p:nvSpPr>
          <p:spPr>
            <a:xfrm>
              <a:off x="2508242" y="2488758"/>
              <a:ext cx="2011840" cy="1785104"/>
            </a:xfrm>
            <a:prstGeom prst="rect">
              <a:avLst/>
            </a:prstGeom>
            <a:noFill/>
          </p:spPr>
          <p:txBody>
            <a:bodyPr wrap="square" rtlCol="0">
              <a:spAutoFit/>
            </a:bodyPr>
            <a:lstStyle/>
            <a:p>
              <a:r>
                <a:rPr lang="en-US" altLang="zh-CN" sz="11000" dirty="0">
                  <a:latin typeface="Yeseva One" panose="00000500000000000000" pitchFamily="2" charset="0"/>
                  <a:ea typeface="字魂5号-无外润黑体" panose="00000500000000000000" pitchFamily="2" charset="-122"/>
                </a:rPr>
                <a:t>03.</a:t>
              </a:r>
              <a:endParaRPr lang="zh-CN" altLang="en-US" sz="11000" dirty="0">
                <a:latin typeface="Yeseva One" panose="00000500000000000000" pitchFamily="2" charset="0"/>
                <a:ea typeface="字魂5号-无外润黑体" panose="00000500000000000000" pitchFamily="2" charset="-122"/>
              </a:endParaRPr>
            </a:p>
          </p:txBody>
        </p:sp>
      </p:grpSp>
      <p:sp>
        <p:nvSpPr>
          <p:cNvPr id="37" name="Freeform 14">
            <a:extLst>
              <a:ext uri="{FF2B5EF4-FFF2-40B4-BE49-F238E27FC236}">
                <a16:creationId xmlns:a16="http://schemas.microsoft.com/office/drawing/2014/main" id="{6AF5F6AF-5BBC-4206-8233-071A55246DE4}"/>
              </a:ext>
            </a:extLst>
          </p:cNvPr>
          <p:cNvSpPr/>
          <p:nvPr/>
        </p:nvSpPr>
        <p:spPr>
          <a:xfrm>
            <a:off x="5566970" y="1917892"/>
            <a:ext cx="1108861" cy="1039289"/>
          </a:xfrm>
          <a:custGeom>
            <a:avLst/>
            <a:gdLst>
              <a:gd name="connsiteX0" fmla="*/ 388426 w 607282"/>
              <a:gd name="connsiteY0" fmla="*/ 385710 h 569180"/>
              <a:gd name="connsiteX1" fmla="*/ 431276 w 607282"/>
              <a:gd name="connsiteY1" fmla="*/ 385710 h 569180"/>
              <a:gd name="connsiteX2" fmla="*/ 431276 w 607282"/>
              <a:gd name="connsiteY2" fmla="*/ 438433 h 569180"/>
              <a:gd name="connsiteX3" fmla="*/ 522771 w 607282"/>
              <a:gd name="connsiteY3" fmla="*/ 529738 h 569180"/>
              <a:gd name="connsiteX4" fmla="*/ 522771 w 607282"/>
              <a:gd name="connsiteY4" fmla="*/ 559964 h 569180"/>
              <a:gd name="connsiteX5" fmla="*/ 492483 w 607282"/>
              <a:gd name="connsiteY5" fmla="*/ 559964 h 569180"/>
              <a:gd name="connsiteX6" fmla="*/ 431276 w 607282"/>
              <a:gd name="connsiteY6" fmla="*/ 498941 h 569180"/>
              <a:gd name="connsiteX7" fmla="*/ 431276 w 607282"/>
              <a:gd name="connsiteY7" fmla="*/ 547771 h 569180"/>
              <a:gd name="connsiteX8" fmla="*/ 409822 w 607282"/>
              <a:gd name="connsiteY8" fmla="*/ 569180 h 569180"/>
              <a:gd name="connsiteX9" fmla="*/ 388426 w 607282"/>
              <a:gd name="connsiteY9" fmla="*/ 547771 h 569180"/>
              <a:gd name="connsiteX10" fmla="*/ 388426 w 607282"/>
              <a:gd name="connsiteY10" fmla="*/ 498941 h 569180"/>
              <a:gd name="connsiteX11" fmla="*/ 327276 w 607282"/>
              <a:gd name="connsiteY11" fmla="*/ 559964 h 569180"/>
              <a:gd name="connsiteX12" fmla="*/ 296988 w 607282"/>
              <a:gd name="connsiteY12" fmla="*/ 559964 h 569180"/>
              <a:gd name="connsiteX13" fmla="*/ 296988 w 607282"/>
              <a:gd name="connsiteY13" fmla="*/ 529738 h 569180"/>
              <a:gd name="connsiteX14" fmla="*/ 296931 w 607282"/>
              <a:gd name="connsiteY14" fmla="*/ 529738 h 569180"/>
              <a:gd name="connsiteX15" fmla="*/ 388426 w 607282"/>
              <a:gd name="connsiteY15" fmla="*/ 438433 h 569180"/>
              <a:gd name="connsiteX16" fmla="*/ 388426 w 607282"/>
              <a:gd name="connsiteY16" fmla="*/ 434597 h 569180"/>
              <a:gd name="connsiteX17" fmla="*/ 38140 w 607282"/>
              <a:gd name="connsiteY17" fmla="*/ 145929 h 569180"/>
              <a:gd name="connsiteX18" fmla="*/ 38255 w 607282"/>
              <a:gd name="connsiteY18" fmla="*/ 145929 h 569180"/>
              <a:gd name="connsiteX19" fmla="*/ 66358 w 607282"/>
              <a:gd name="connsiteY19" fmla="*/ 145929 h 569180"/>
              <a:gd name="connsiteX20" fmla="*/ 68767 w 607282"/>
              <a:gd name="connsiteY20" fmla="*/ 161160 h 569180"/>
              <a:gd name="connsiteX21" fmla="*/ 76453 w 607282"/>
              <a:gd name="connsiteY21" fmla="*/ 208857 h 569180"/>
              <a:gd name="connsiteX22" fmla="*/ 82589 w 607282"/>
              <a:gd name="connsiteY22" fmla="*/ 246763 h 569180"/>
              <a:gd name="connsiteX23" fmla="*/ 92684 w 607282"/>
              <a:gd name="connsiteY23" fmla="*/ 246763 h 569180"/>
              <a:gd name="connsiteX24" fmla="*/ 99222 w 607282"/>
              <a:gd name="connsiteY24" fmla="*/ 172898 h 569180"/>
              <a:gd name="connsiteX25" fmla="*/ 91594 w 607282"/>
              <a:gd name="connsiteY25" fmla="*/ 145929 h 569180"/>
              <a:gd name="connsiteX26" fmla="*/ 136502 w 607282"/>
              <a:gd name="connsiteY26" fmla="*/ 145929 h 569180"/>
              <a:gd name="connsiteX27" fmla="*/ 128874 w 607282"/>
              <a:gd name="connsiteY27" fmla="*/ 172898 h 569180"/>
              <a:gd name="connsiteX28" fmla="*/ 135355 w 607282"/>
              <a:gd name="connsiteY28" fmla="*/ 246763 h 569180"/>
              <a:gd name="connsiteX29" fmla="*/ 145507 w 607282"/>
              <a:gd name="connsiteY29" fmla="*/ 246763 h 569180"/>
              <a:gd name="connsiteX30" fmla="*/ 153192 w 607282"/>
              <a:gd name="connsiteY30" fmla="*/ 198780 h 569180"/>
              <a:gd name="connsiteX31" fmla="*/ 161738 w 607282"/>
              <a:gd name="connsiteY31" fmla="*/ 145929 h 569180"/>
              <a:gd name="connsiteX32" fmla="*/ 336094 w 607282"/>
              <a:gd name="connsiteY32" fmla="*/ 145929 h 569180"/>
              <a:gd name="connsiteX33" fmla="*/ 374349 w 607282"/>
              <a:gd name="connsiteY33" fmla="*/ 184121 h 569180"/>
              <a:gd name="connsiteX34" fmla="*/ 336094 w 607282"/>
              <a:gd name="connsiteY34" fmla="*/ 222256 h 569180"/>
              <a:gd name="connsiteX35" fmla="*/ 189841 w 607282"/>
              <a:gd name="connsiteY35" fmla="*/ 222256 h 569180"/>
              <a:gd name="connsiteX36" fmla="*/ 189841 w 607282"/>
              <a:gd name="connsiteY36" fmla="*/ 298011 h 569180"/>
              <a:gd name="connsiteX37" fmla="*/ 189841 w 607282"/>
              <a:gd name="connsiteY37" fmla="*/ 365807 h 569180"/>
              <a:gd name="connsiteX38" fmla="*/ 189841 w 607282"/>
              <a:gd name="connsiteY38" fmla="*/ 528081 h 569180"/>
              <a:gd name="connsiteX39" fmla="*/ 151586 w 607282"/>
              <a:gd name="connsiteY39" fmla="*/ 566216 h 569180"/>
              <a:gd name="connsiteX40" fmla="*/ 114019 w 607282"/>
              <a:gd name="connsiteY40" fmla="*/ 535239 h 569180"/>
              <a:gd name="connsiteX41" fmla="*/ 76453 w 607282"/>
              <a:gd name="connsiteY41" fmla="*/ 566216 h 569180"/>
              <a:gd name="connsiteX42" fmla="*/ 38255 w 607282"/>
              <a:gd name="connsiteY42" fmla="*/ 528081 h 569180"/>
              <a:gd name="connsiteX43" fmla="*/ 38255 w 607282"/>
              <a:gd name="connsiteY43" fmla="*/ 384874 h 569180"/>
              <a:gd name="connsiteX44" fmla="*/ 0 w 607282"/>
              <a:gd name="connsiteY44" fmla="*/ 346739 h 569180"/>
              <a:gd name="connsiteX45" fmla="*/ 0 w 607282"/>
              <a:gd name="connsiteY45" fmla="*/ 184121 h 569180"/>
              <a:gd name="connsiteX46" fmla="*/ 38140 w 607282"/>
              <a:gd name="connsiteY46" fmla="*/ 145929 h 569180"/>
              <a:gd name="connsiteX47" fmla="*/ 545532 w 607282"/>
              <a:gd name="connsiteY47" fmla="*/ 89195 h 569180"/>
              <a:gd name="connsiteX48" fmla="*/ 587343 w 607282"/>
              <a:gd name="connsiteY48" fmla="*/ 89195 h 569180"/>
              <a:gd name="connsiteX49" fmla="*/ 587343 w 607282"/>
              <a:gd name="connsiteY49" fmla="*/ 124061 h 569180"/>
              <a:gd name="connsiteX50" fmla="*/ 587228 w 607282"/>
              <a:gd name="connsiteY50" fmla="*/ 124061 h 569180"/>
              <a:gd name="connsiteX51" fmla="*/ 587343 w 607282"/>
              <a:gd name="connsiteY51" fmla="*/ 324787 h 569180"/>
              <a:gd name="connsiteX52" fmla="*/ 541403 w 607282"/>
              <a:gd name="connsiteY52" fmla="*/ 370989 h 569180"/>
              <a:gd name="connsiteX53" fmla="*/ 278325 w 607282"/>
              <a:gd name="connsiteY53" fmla="*/ 370531 h 569180"/>
              <a:gd name="connsiteX54" fmla="*/ 233131 w 607282"/>
              <a:gd name="connsiteY54" fmla="*/ 331027 h 569180"/>
              <a:gd name="connsiteX55" fmla="*/ 232729 w 607282"/>
              <a:gd name="connsiteY55" fmla="*/ 233012 h 569180"/>
              <a:gd name="connsiteX56" fmla="*/ 272475 w 607282"/>
              <a:gd name="connsiteY56" fmla="*/ 233012 h 569180"/>
              <a:gd name="connsiteX57" fmla="*/ 272475 w 607282"/>
              <a:gd name="connsiteY57" fmla="*/ 330340 h 569180"/>
              <a:gd name="connsiteX58" fmla="*/ 545532 w 607282"/>
              <a:gd name="connsiteY58" fmla="*/ 329997 h 569180"/>
              <a:gd name="connsiteX59" fmla="*/ 545532 w 607282"/>
              <a:gd name="connsiteY59" fmla="*/ 124061 h 569180"/>
              <a:gd name="connsiteX60" fmla="*/ 231948 w 607282"/>
              <a:gd name="connsiteY60" fmla="*/ 89124 h 569180"/>
              <a:gd name="connsiteX61" fmla="*/ 273793 w 607282"/>
              <a:gd name="connsiteY61" fmla="*/ 89124 h 569180"/>
              <a:gd name="connsiteX62" fmla="*/ 273793 w 607282"/>
              <a:gd name="connsiteY62" fmla="*/ 135062 h 569180"/>
              <a:gd name="connsiteX63" fmla="*/ 272240 w 607282"/>
              <a:gd name="connsiteY63" fmla="*/ 135062 h 569180"/>
              <a:gd name="connsiteX64" fmla="*/ 233571 w 607282"/>
              <a:gd name="connsiteY64" fmla="*/ 135062 h 569180"/>
              <a:gd name="connsiteX65" fmla="*/ 231948 w 607282"/>
              <a:gd name="connsiteY65" fmla="*/ 135062 h 569180"/>
              <a:gd name="connsiteX66" fmla="*/ 409822 w 607282"/>
              <a:gd name="connsiteY66" fmla="*/ 10232 h 569180"/>
              <a:gd name="connsiteX67" fmla="*/ 437925 w 607282"/>
              <a:gd name="connsiteY67" fmla="*/ 35771 h 569180"/>
              <a:gd name="connsiteX68" fmla="*/ 447503 w 607282"/>
              <a:gd name="connsiteY68" fmla="*/ 35771 h 569180"/>
              <a:gd name="connsiteX69" fmla="*/ 578958 w 607282"/>
              <a:gd name="connsiteY69" fmla="*/ 35828 h 569180"/>
              <a:gd name="connsiteX70" fmla="*/ 593009 w 607282"/>
              <a:gd name="connsiteY70" fmla="*/ 37031 h 569180"/>
              <a:gd name="connsiteX71" fmla="*/ 607233 w 607282"/>
              <a:gd name="connsiteY71" fmla="*/ 57874 h 569180"/>
              <a:gd name="connsiteX72" fmla="*/ 587159 w 607282"/>
              <a:gd name="connsiteY72" fmla="*/ 76828 h 569180"/>
              <a:gd name="connsiteX73" fmla="*/ 579244 w 607282"/>
              <a:gd name="connsiteY73" fmla="*/ 76885 h 569180"/>
              <a:gd name="connsiteX74" fmla="*/ 241776 w 607282"/>
              <a:gd name="connsiteY74" fmla="*/ 76885 h 569180"/>
              <a:gd name="connsiteX75" fmla="*/ 233861 w 607282"/>
              <a:gd name="connsiteY75" fmla="*/ 76828 h 569180"/>
              <a:gd name="connsiteX76" fmla="*/ 212984 w 607282"/>
              <a:gd name="connsiteY76" fmla="*/ 56672 h 569180"/>
              <a:gd name="connsiteX77" fmla="*/ 233287 w 607282"/>
              <a:gd name="connsiteY77" fmla="*/ 35943 h 569180"/>
              <a:gd name="connsiteX78" fmla="*/ 244357 w 607282"/>
              <a:gd name="connsiteY78" fmla="*/ 35771 h 569180"/>
              <a:gd name="connsiteX79" fmla="*/ 371108 w 607282"/>
              <a:gd name="connsiteY79" fmla="*/ 35771 h 569180"/>
              <a:gd name="connsiteX80" fmla="*/ 381661 w 607282"/>
              <a:gd name="connsiteY80" fmla="*/ 35771 h 569180"/>
              <a:gd name="connsiteX81" fmla="*/ 409822 w 607282"/>
              <a:gd name="connsiteY81" fmla="*/ 10232 h 569180"/>
              <a:gd name="connsiteX82" fmla="*/ 114034 w 607282"/>
              <a:gd name="connsiteY82" fmla="*/ 0 h 569180"/>
              <a:gd name="connsiteX83" fmla="*/ 182130 w 607282"/>
              <a:gd name="connsiteY83" fmla="*/ 67990 h 569180"/>
              <a:gd name="connsiteX84" fmla="*/ 114034 w 607282"/>
              <a:gd name="connsiteY84" fmla="*/ 135980 h 569180"/>
              <a:gd name="connsiteX85" fmla="*/ 45938 w 607282"/>
              <a:gd name="connsiteY85" fmla="*/ 67990 h 569180"/>
              <a:gd name="connsiteX86" fmla="*/ 114034 w 607282"/>
              <a:gd name="connsiteY86" fmla="*/ 0 h 5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607282" h="569180">
                <a:moveTo>
                  <a:pt x="388426" y="385710"/>
                </a:moveTo>
                <a:lnTo>
                  <a:pt x="431276" y="385710"/>
                </a:lnTo>
                <a:lnTo>
                  <a:pt x="431276" y="438433"/>
                </a:lnTo>
                <a:lnTo>
                  <a:pt x="522771" y="529738"/>
                </a:lnTo>
                <a:cubicBezTo>
                  <a:pt x="531146" y="538096"/>
                  <a:pt x="531146" y="551606"/>
                  <a:pt x="522771" y="559964"/>
                </a:cubicBezTo>
                <a:cubicBezTo>
                  <a:pt x="514396" y="568321"/>
                  <a:pt x="500858" y="568321"/>
                  <a:pt x="492483" y="559964"/>
                </a:cubicBezTo>
                <a:lnTo>
                  <a:pt x="431276" y="498941"/>
                </a:lnTo>
                <a:lnTo>
                  <a:pt x="431276" y="547771"/>
                </a:lnTo>
                <a:cubicBezTo>
                  <a:pt x="431276" y="559563"/>
                  <a:pt x="421697" y="569180"/>
                  <a:pt x="409822" y="569180"/>
                </a:cubicBezTo>
                <a:cubicBezTo>
                  <a:pt x="398005" y="569180"/>
                  <a:pt x="388426" y="559563"/>
                  <a:pt x="388426" y="547771"/>
                </a:cubicBezTo>
                <a:lnTo>
                  <a:pt x="388426" y="498941"/>
                </a:lnTo>
                <a:lnTo>
                  <a:pt x="327276" y="559964"/>
                </a:lnTo>
                <a:cubicBezTo>
                  <a:pt x="318901" y="568321"/>
                  <a:pt x="305306" y="568321"/>
                  <a:pt x="296988" y="559964"/>
                </a:cubicBezTo>
                <a:cubicBezTo>
                  <a:pt x="288613" y="551606"/>
                  <a:pt x="288613" y="538096"/>
                  <a:pt x="296988" y="529738"/>
                </a:cubicBezTo>
                <a:lnTo>
                  <a:pt x="296931" y="529738"/>
                </a:lnTo>
                <a:lnTo>
                  <a:pt x="388426" y="438433"/>
                </a:lnTo>
                <a:lnTo>
                  <a:pt x="388426" y="434597"/>
                </a:lnTo>
                <a:close/>
                <a:moveTo>
                  <a:pt x="38140" y="145929"/>
                </a:moveTo>
                <a:lnTo>
                  <a:pt x="38255" y="145929"/>
                </a:lnTo>
                <a:lnTo>
                  <a:pt x="66358" y="145929"/>
                </a:lnTo>
                <a:lnTo>
                  <a:pt x="68767" y="161160"/>
                </a:lnTo>
                <a:lnTo>
                  <a:pt x="76453" y="208857"/>
                </a:lnTo>
                <a:lnTo>
                  <a:pt x="82589" y="246763"/>
                </a:lnTo>
                <a:lnTo>
                  <a:pt x="92684" y="246763"/>
                </a:lnTo>
                <a:lnTo>
                  <a:pt x="99222" y="172898"/>
                </a:lnTo>
                <a:lnTo>
                  <a:pt x="91594" y="145929"/>
                </a:lnTo>
                <a:lnTo>
                  <a:pt x="136502" y="145929"/>
                </a:lnTo>
                <a:lnTo>
                  <a:pt x="128874" y="172898"/>
                </a:lnTo>
                <a:lnTo>
                  <a:pt x="135355" y="246763"/>
                </a:lnTo>
                <a:lnTo>
                  <a:pt x="145507" y="246763"/>
                </a:lnTo>
                <a:lnTo>
                  <a:pt x="153192" y="198780"/>
                </a:lnTo>
                <a:lnTo>
                  <a:pt x="161738" y="145929"/>
                </a:lnTo>
                <a:lnTo>
                  <a:pt x="336094" y="145929"/>
                </a:lnTo>
                <a:cubicBezTo>
                  <a:pt x="357200" y="145929"/>
                  <a:pt x="374349" y="162992"/>
                  <a:pt x="374349" y="184121"/>
                </a:cubicBezTo>
                <a:cubicBezTo>
                  <a:pt x="374349" y="205193"/>
                  <a:pt x="357200" y="222256"/>
                  <a:pt x="336094" y="222256"/>
                </a:cubicBezTo>
                <a:lnTo>
                  <a:pt x="189841" y="222256"/>
                </a:lnTo>
                <a:lnTo>
                  <a:pt x="189841" y="298011"/>
                </a:lnTo>
                <a:lnTo>
                  <a:pt x="189841" y="365807"/>
                </a:lnTo>
                <a:lnTo>
                  <a:pt x="189841" y="528081"/>
                </a:lnTo>
                <a:cubicBezTo>
                  <a:pt x="189841" y="549153"/>
                  <a:pt x="172692" y="566216"/>
                  <a:pt x="151586" y="566216"/>
                </a:cubicBezTo>
                <a:cubicBezTo>
                  <a:pt x="132889" y="566216"/>
                  <a:pt x="117403" y="552875"/>
                  <a:pt x="114019" y="535239"/>
                </a:cubicBezTo>
                <a:cubicBezTo>
                  <a:pt x="110693" y="552875"/>
                  <a:pt x="95150" y="566216"/>
                  <a:pt x="76453" y="566216"/>
                </a:cubicBezTo>
                <a:cubicBezTo>
                  <a:pt x="55346" y="566216"/>
                  <a:pt x="38255" y="549153"/>
                  <a:pt x="38255" y="528081"/>
                </a:cubicBezTo>
                <a:lnTo>
                  <a:pt x="38255" y="384874"/>
                </a:lnTo>
                <a:cubicBezTo>
                  <a:pt x="17091" y="384874"/>
                  <a:pt x="0" y="367811"/>
                  <a:pt x="0" y="346739"/>
                </a:cubicBezTo>
                <a:lnTo>
                  <a:pt x="0" y="184121"/>
                </a:lnTo>
                <a:cubicBezTo>
                  <a:pt x="0" y="163050"/>
                  <a:pt x="17091" y="145986"/>
                  <a:pt x="38140" y="145929"/>
                </a:cubicBezTo>
                <a:close/>
                <a:moveTo>
                  <a:pt x="545532" y="89195"/>
                </a:moveTo>
                <a:lnTo>
                  <a:pt x="587343" y="89195"/>
                </a:lnTo>
                <a:lnTo>
                  <a:pt x="587343" y="124061"/>
                </a:lnTo>
                <a:lnTo>
                  <a:pt x="587228" y="124061"/>
                </a:lnTo>
                <a:cubicBezTo>
                  <a:pt x="587228" y="190989"/>
                  <a:pt x="587056" y="257859"/>
                  <a:pt x="587343" y="324787"/>
                </a:cubicBezTo>
                <a:cubicBezTo>
                  <a:pt x="587457" y="352669"/>
                  <a:pt x="567498" y="371104"/>
                  <a:pt x="541403" y="370989"/>
                </a:cubicBezTo>
                <a:cubicBezTo>
                  <a:pt x="453710" y="370646"/>
                  <a:pt x="366018" y="370703"/>
                  <a:pt x="278325" y="370531"/>
                </a:cubicBezTo>
                <a:cubicBezTo>
                  <a:pt x="255441" y="370474"/>
                  <a:pt x="234278" y="353527"/>
                  <a:pt x="233131" y="331027"/>
                </a:cubicBezTo>
                <a:cubicBezTo>
                  <a:pt x="231525" y="299024"/>
                  <a:pt x="232729" y="266905"/>
                  <a:pt x="232729" y="233012"/>
                </a:cubicBezTo>
                <a:lnTo>
                  <a:pt x="272475" y="233012"/>
                </a:lnTo>
                <a:lnTo>
                  <a:pt x="272475" y="330340"/>
                </a:lnTo>
                <a:cubicBezTo>
                  <a:pt x="364010" y="330512"/>
                  <a:pt x="453997" y="330398"/>
                  <a:pt x="545532" y="329997"/>
                </a:cubicBezTo>
                <a:lnTo>
                  <a:pt x="545532" y="124061"/>
                </a:lnTo>
                <a:close/>
                <a:moveTo>
                  <a:pt x="231948" y="89124"/>
                </a:moveTo>
                <a:lnTo>
                  <a:pt x="273793" y="89124"/>
                </a:lnTo>
                <a:lnTo>
                  <a:pt x="273793" y="135062"/>
                </a:lnTo>
                <a:lnTo>
                  <a:pt x="272240" y="135062"/>
                </a:lnTo>
                <a:lnTo>
                  <a:pt x="233571" y="135062"/>
                </a:lnTo>
                <a:lnTo>
                  <a:pt x="231948" y="135062"/>
                </a:lnTo>
                <a:close/>
                <a:moveTo>
                  <a:pt x="409822" y="10232"/>
                </a:moveTo>
                <a:cubicBezTo>
                  <a:pt x="424505" y="10232"/>
                  <a:pt x="436606" y="21455"/>
                  <a:pt x="437925" y="35771"/>
                </a:cubicBezTo>
                <a:lnTo>
                  <a:pt x="447503" y="35771"/>
                </a:lnTo>
                <a:cubicBezTo>
                  <a:pt x="491321" y="35771"/>
                  <a:pt x="535140" y="35771"/>
                  <a:pt x="578958" y="35828"/>
                </a:cubicBezTo>
                <a:cubicBezTo>
                  <a:pt x="583661" y="35828"/>
                  <a:pt x="588650" y="35599"/>
                  <a:pt x="593009" y="37031"/>
                </a:cubicBezTo>
                <a:cubicBezTo>
                  <a:pt x="601326" y="39665"/>
                  <a:pt x="607921" y="50144"/>
                  <a:pt x="607233" y="57874"/>
                </a:cubicBezTo>
                <a:cubicBezTo>
                  <a:pt x="606315" y="67380"/>
                  <a:pt x="597368" y="75912"/>
                  <a:pt x="587159" y="76828"/>
                </a:cubicBezTo>
                <a:cubicBezTo>
                  <a:pt x="584521" y="77057"/>
                  <a:pt x="581883" y="76885"/>
                  <a:pt x="579244" y="76885"/>
                </a:cubicBezTo>
                <a:cubicBezTo>
                  <a:pt x="466774" y="76885"/>
                  <a:pt x="354304" y="76885"/>
                  <a:pt x="241776" y="76885"/>
                </a:cubicBezTo>
                <a:cubicBezTo>
                  <a:pt x="239137" y="76885"/>
                  <a:pt x="236499" y="77057"/>
                  <a:pt x="233861" y="76828"/>
                </a:cubicBezTo>
                <a:cubicBezTo>
                  <a:pt x="223078" y="75740"/>
                  <a:pt x="213156" y="66120"/>
                  <a:pt x="212984" y="56672"/>
                </a:cubicBezTo>
                <a:cubicBezTo>
                  <a:pt x="212755" y="47166"/>
                  <a:pt x="222448" y="37088"/>
                  <a:pt x="233287" y="35943"/>
                </a:cubicBezTo>
                <a:cubicBezTo>
                  <a:pt x="236958" y="35542"/>
                  <a:pt x="240686" y="35771"/>
                  <a:pt x="244357" y="35771"/>
                </a:cubicBezTo>
                <a:cubicBezTo>
                  <a:pt x="286626" y="35771"/>
                  <a:pt x="328839" y="35771"/>
                  <a:pt x="371108" y="35771"/>
                </a:cubicBezTo>
                <a:lnTo>
                  <a:pt x="381661" y="35771"/>
                </a:lnTo>
                <a:cubicBezTo>
                  <a:pt x="382981" y="21455"/>
                  <a:pt x="395082" y="10232"/>
                  <a:pt x="409822" y="10232"/>
                </a:cubicBezTo>
                <a:close/>
                <a:moveTo>
                  <a:pt x="114034" y="0"/>
                </a:moveTo>
                <a:cubicBezTo>
                  <a:pt x="151642" y="0"/>
                  <a:pt x="182130" y="30440"/>
                  <a:pt x="182130" y="67990"/>
                </a:cubicBezTo>
                <a:cubicBezTo>
                  <a:pt x="182130" y="105540"/>
                  <a:pt x="151642" y="135980"/>
                  <a:pt x="114034" y="135980"/>
                </a:cubicBezTo>
                <a:cubicBezTo>
                  <a:pt x="76426" y="135980"/>
                  <a:pt x="45938" y="105540"/>
                  <a:pt x="45938" y="67990"/>
                </a:cubicBezTo>
                <a:cubicBezTo>
                  <a:pt x="45938" y="30440"/>
                  <a:pt x="76426" y="0"/>
                  <a:pt x="114034" y="0"/>
                </a:cubicBezTo>
                <a:close/>
              </a:path>
            </a:pathLst>
          </a:custGeom>
          <a:solidFill>
            <a:srgbClr val="3F3B3A"/>
          </a:solidFill>
          <a:ln w="12700" cap="flat">
            <a:noFill/>
            <a:miter lim="400000"/>
          </a:ln>
          <a:effectLst/>
        </p:spPr>
        <p:txBody>
          <a:bodyPr wrap="square" lIns="91439" tIns="91439" rIns="91439" bIns="91439" numCol="1"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8606362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750"/>
                                  </p:stCondLst>
                                  <p:childTnLst>
                                    <p:set>
                                      <p:cBhvr>
                                        <p:cTn id="16" dur="1" fill="hold">
                                          <p:stCondLst>
                                            <p:cond delay="0"/>
                                          </p:stCondLst>
                                        </p:cTn>
                                        <p:tgtEl>
                                          <p:spTgt spid="33"/>
                                        </p:tgtEl>
                                        <p:attrNameLst>
                                          <p:attrName>style.visibility</p:attrName>
                                        </p:attrNameLst>
                                      </p:cBhvr>
                                      <p:to>
                                        <p:strVal val="visible"/>
                                      </p:to>
                                    </p:set>
                                    <p:animEffect transition="in" filter="barn(outVertical)">
                                      <p:cBhvr>
                                        <p:cTn id="17" dur="1500"/>
                                        <p:tgtEl>
                                          <p:spTgt spid="33"/>
                                        </p:tgtEl>
                                      </p:cBhvr>
                                    </p:animEffect>
                                  </p:childTnLst>
                                </p:cTn>
                              </p:par>
                              <p:par>
                                <p:cTn id="18" presetID="16" presetClass="entr" presetSubtype="37" fill="hold" nodeType="withEffect">
                                  <p:stCondLst>
                                    <p:cond delay="750"/>
                                  </p:stCondLst>
                                  <p:childTnLst>
                                    <p:set>
                                      <p:cBhvr>
                                        <p:cTn id="19" dur="1" fill="hold">
                                          <p:stCondLst>
                                            <p:cond delay="0"/>
                                          </p:stCondLst>
                                        </p:cTn>
                                        <p:tgtEl>
                                          <p:spTgt spid="32"/>
                                        </p:tgtEl>
                                        <p:attrNameLst>
                                          <p:attrName>style.visibility</p:attrName>
                                        </p:attrNameLst>
                                      </p:cBhvr>
                                      <p:to>
                                        <p:strVal val="visible"/>
                                      </p:to>
                                    </p:set>
                                    <p:animEffect transition="in" filter="barn(outVertical)">
                                      <p:cBhvr>
                                        <p:cTn id="20" dur="1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3786540" y="519725"/>
            <a:ext cx="5357459" cy="369332"/>
            <a:chOff x="567034" y="550952"/>
            <a:chExt cx="4837450" cy="369332"/>
          </a:xfrm>
        </p:grpSpPr>
        <p:sp>
          <p:nvSpPr>
            <p:cNvPr id="3" name="文本框 2">
              <a:extLst>
                <a:ext uri="{FF2B5EF4-FFF2-40B4-BE49-F238E27FC236}">
                  <a16:creationId xmlns:a16="http://schemas.microsoft.com/office/drawing/2014/main" id="{09B56DBD-806E-487C-A195-406670334867}"/>
                </a:ext>
              </a:extLst>
            </p:cNvPr>
            <p:cNvSpPr txBox="1"/>
            <p:nvPr/>
          </p:nvSpPr>
          <p:spPr>
            <a:xfrm>
              <a:off x="929348" y="550952"/>
              <a:ext cx="4475136" cy="369332"/>
            </a:xfrm>
            <a:prstGeom prst="rect">
              <a:avLst/>
            </a:prstGeom>
            <a:noFill/>
          </p:spPr>
          <p:txBody>
            <a:bodyPr wrap="square" rtlCol="0">
              <a:spAutoFit/>
            </a:bodyPr>
            <a:lstStyle/>
            <a:p>
              <a:pPr marL="0" marR="0" algn="ctr">
                <a:spcBef>
                  <a:spcPts val="0"/>
                </a:spcBef>
                <a:spcAft>
                  <a:spcPts val="1000"/>
                </a:spcAft>
              </a:pPr>
              <a:r>
                <a:rPr lang="en-US" sz="1800" b="1" i="0" dirty="0">
                  <a:solidFill>
                    <a:srgbClr val="44546A"/>
                  </a:solidFill>
                  <a:effectLst/>
                  <a:latin typeface="Cambria Math" panose="02040503050406030204" pitchFamily="18" charset="0"/>
                  <a:ea typeface="Times New Roman" panose="02020603050405020304" pitchFamily="18" charset="0"/>
                  <a:cs typeface="Arial" panose="020B0604020202020204" pitchFamily="34" charset="0"/>
                </a:rPr>
                <a:t>The technologies used to develop CampusPay</a:t>
              </a:r>
              <a:endParaRPr lang="en-US" sz="1800" i="1" dirty="0">
                <a:solidFill>
                  <a:srgbClr val="44546A"/>
                </a:solidFill>
                <a:effectLst/>
                <a:latin typeface="Calibri" panose="020F0502020204030204" pitchFamily="34" charset="0"/>
                <a:ea typeface="Times New Roman" panose="02020603050405020304" pitchFamily="18" charset="0"/>
                <a:cs typeface="Arial" panose="020B0604020202020204" pitchFamily="34" charset="0"/>
              </a:endParaRP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4507269" cy="362399"/>
              <a:chOff x="567034" y="554816"/>
              <a:chExt cx="4507269"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7"/>
                <a:ext cx="4276252"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3</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7" name="矩形: 圆角 6">
            <a:extLst>
              <a:ext uri="{FF2B5EF4-FFF2-40B4-BE49-F238E27FC236}">
                <a16:creationId xmlns:a16="http://schemas.microsoft.com/office/drawing/2014/main" id="{9BE59518-80D9-4EC1-86E1-39CE1915ED12}"/>
              </a:ext>
            </a:extLst>
          </p:cNvPr>
          <p:cNvSpPr/>
          <p:nvPr/>
        </p:nvSpPr>
        <p:spPr>
          <a:xfrm>
            <a:off x="5926649" y="3602025"/>
            <a:ext cx="3822041" cy="2370243"/>
          </a:xfrm>
          <a:prstGeom prst="roundRect">
            <a:avLst>
              <a:gd name="adj" fmla="val 1114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号-无外润黑体" panose="00000500000000000000" pitchFamily="2" charset="-122"/>
              <a:ea typeface="字魂5号-无外润黑体" panose="00000500000000000000" pitchFamily="2" charset="-122"/>
            </a:endParaRPr>
          </a:p>
        </p:txBody>
      </p:sp>
      <p:sp>
        <p:nvSpPr>
          <p:cNvPr id="8" name="矩形: 圆角 7">
            <a:extLst>
              <a:ext uri="{FF2B5EF4-FFF2-40B4-BE49-F238E27FC236}">
                <a16:creationId xmlns:a16="http://schemas.microsoft.com/office/drawing/2014/main" id="{7844E466-5C07-4C60-ACB1-CE9D9F55416F}"/>
              </a:ext>
            </a:extLst>
          </p:cNvPr>
          <p:cNvSpPr/>
          <p:nvPr/>
        </p:nvSpPr>
        <p:spPr>
          <a:xfrm>
            <a:off x="8061864" y="1295588"/>
            <a:ext cx="3969366" cy="2179694"/>
          </a:xfrm>
          <a:prstGeom prst="roundRect">
            <a:avLst>
              <a:gd name="adj" fmla="val 1114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号-无外润黑体" panose="00000500000000000000" pitchFamily="2" charset="-122"/>
              <a:ea typeface="字魂5号-无外润黑体" panose="00000500000000000000" pitchFamily="2" charset="-122"/>
            </a:endParaRPr>
          </a:p>
        </p:txBody>
      </p:sp>
      <p:sp>
        <p:nvSpPr>
          <p:cNvPr id="10" name="矩形: 圆角 9">
            <a:extLst>
              <a:ext uri="{FF2B5EF4-FFF2-40B4-BE49-F238E27FC236}">
                <a16:creationId xmlns:a16="http://schemas.microsoft.com/office/drawing/2014/main" id="{556326A6-1908-48AE-81A1-E8CFAAAA0DDD}"/>
              </a:ext>
            </a:extLst>
          </p:cNvPr>
          <p:cNvSpPr/>
          <p:nvPr/>
        </p:nvSpPr>
        <p:spPr>
          <a:xfrm>
            <a:off x="363514" y="1341872"/>
            <a:ext cx="3858333" cy="2133410"/>
          </a:xfrm>
          <a:prstGeom prst="roundRect">
            <a:avLst>
              <a:gd name="adj" fmla="val 1114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字魂5号-无外润黑体" panose="00000500000000000000" pitchFamily="2" charset="-122"/>
              <a:ea typeface="字魂5号-无外润黑体" panose="00000500000000000000" pitchFamily="2" charset="-122"/>
            </a:endParaRPr>
          </a:p>
        </p:txBody>
      </p:sp>
      <p:sp>
        <p:nvSpPr>
          <p:cNvPr id="11" name="矩形: 圆角 10">
            <a:extLst>
              <a:ext uri="{FF2B5EF4-FFF2-40B4-BE49-F238E27FC236}">
                <a16:creationId xmlns:a16="http://schemas.microsoft.com/office/drawing/2014/main" id="{1945CE2E-F1F3-420D-B074-4B523E2312A2}"/>
              </a:ext>
            </a:extLst>
          </p:cNvPr>
          <p:cNvSpPr/>
          <p:nvPr/>
        </p:nvSpPr>
        <p:spPr>
          <a:xfrm>
            <a:off x="1589650" y="3602025"/>
            <a:ext cx="4165576" cy="2418507"/>
          </a:xfrm>
          <a:prstGeom prst="roundRect">
            <a:avLst>
              <a:gd name="adj" fmla="val 1114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号-无外润黑体" panose="00000500000000000000" pitchFamily="2" charset="-122"/>
              <a:ea typeface="字魂5号-无外润黑体" panose="00000500000000000000" pitchFamily="2" charset="-122"/>
            </a:endParaRPr>
          </a:p>
        </p:txBody>
      </p:sp>
      <p:sp>
        <p:nvSpPr>
          <p:cNvPr id="12" name="矩形: 圆角 11">
            <a:extLst>
              <a:ext uri="{FF2B5EF4-FFF2-40B4-BE49-F238E27FC236}">
                <a16:creationId xmlns:a16="http://schemas.microsoft.com/office/drawing/2014/main" id="{D5C69017-FFD1-4958-980F-E50A20AF29C8}"/>
              </a:ext>
            </a:extLst>
          </p:cNvPr>
          <p:cNvSpPr/>
          <p:nvPr/>
        </p:nvSpPr>
        <p:spPr>
          <a:xfrm>
            <a:off x="468291" y="1480701"/>
            <a:ext cx="803978" cy="712309"/>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5号-无外润黑体" panose="00000500000000000000" pitchFamily="2" charset="-122"/>
            </a:endParaRPr>
          </a:p>
        </p:txBody>
      </p:sp>
      <p:sp>
        <p:nvSpPr>
          <p:cNvPr id="15" name="文本框 14">
            <a:extLst>
              <a:ext uri="{FF2B5EF4-FFF2-40B4-BE49-F238E27FC236}">
                <a16:creationId xmlns:a16="http://schemas.microsoft.com/office/drawing/2014/main" id="{FDF5D84F-5132-401E-ABA5-45EA0E2F15F4}"/>
              </a:ext>
            </a:extLst>
          </p:cNvPr>
          <p:cNvSpPr txBox="1"/>
          <p:nvPr/>
        </p:nvSpPr>
        <p:spPr>
          <a:xfrm>
            <a:off x="1318325" y="1591343"/>
            <a:ext cx="1948707" cy="464871"/>
          </a:xfrm>
          <a:prstGeom prst="rect">
            <a:avLst/>
          </a:prstGeom>
          <a:noFill/>
        </p:spPr>
        <p:txBody>
          <a:bodyPr wrap="square" rtlCol="0">
            <a:spAutoFit/>
            <a:scene3d>
              <a:camera prst="orthographicFront"/>
              <a:lightRig rig="threePt" dir="t"/>
            </a:scene3d>
            <a:sp3d contourW="12700"/>
          </a:bodyPr>
          <a:lstStyle/>
          <a:p>
            <a:pPr algn="r">
              <a:lnSpc>
                <a:spcPct val="150000"/>
              </a:lnSpc>
            </a:pPr>
            <a:r>
              <a:rPr lang="en-US" altLang="zh-CN" b="1" dirty="0">
                <a:latin typeface="Yeseva One" panose="00000500000000000000" pitchFamily="2" charset="0"/>
                <a:ea typeface="字魂5号-无外润黑体" panose="00000500000000000000" pitchFamily="2" charset="-122"/>
              </a:rPr>
              <a:t>UI&amp;UX and Flutter</a:t>
            </a:r>
            <a:endParaRPr lang="zh-CN" altLang="en-US" b="1" dirty="0">
              <a:latin typeface="Yeseva One" panose="00000500000000000000" pitchFamily="2" charset="0"/>
              <a:ea typeface="字魂5号-无外润黑体" panose="00000500000000000000" pitchFamily="2" charset="-122"/>
            </a:endParaRPr>
          </a:p>
        </p:txBody>
      </p:sp>
      <p:sp>
        <p:nvSpPr>
          <p:cNvPr id="16" name="矩形: 圆角 15">
            <a:extLst>
              <a:ext uri="{FF2B5EF4-FFF2-40B4-BE49-F238E27FC236}">
                <a16:creationId xmlns:a16="http://schemas.microsoft.com/office/drawing/2014/main" id="{D72717F0-69E9-4345-AA59-AEF612308FC2}"/>
              </a:ext>
            </a:extLst>
          </p:cNvPr>
          <p:cNvSpPr/>
          <p:nvPr/>
        </p:nvSpPr>
        <p:spPr>
          <a:xfrm>
            <a:off x="4355181" y="1295588"/>
            <a:ext cx="3573349" cy="2179694"/>
          </a:xfrm>
          <a:prstGeom prst="roundRect">
            <a:avLst>
              <a:gd name="adj" fmla="val 1114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字魂5号-无外润黑体" panose="00000500000000000000" pitchFamily="2" charset="-122"/>
              <a:ea typeface="字魂5号-无外润黑体" panose="00000500000000000000" pitchFamily="2" charset="-122"/>
            </a:endParaRPr>
          </a:p>
        </p:txBody>
      </p:sp>
      <p:sp>
        <p:nvSpPr>
          <p:cNvPr id="17" name="矩形: 圆角 16">
            <a:extLst>
              <a:ext uri="{FF2B5EF4-FFF2-40B4-BE49-F238E27FC236}">
                <a16:creationId xmlns:a16="http://schemas.microsoft.com/office/drawing/2014/main" id="{4A2F57B7-655B-4AA4-A9C2-41C2457E1F06}"/>
              </a:ext>
            </a:extLst>
          </p:cNvPr>
          <p:cNvSpPr/>
          <p:nvPr/>
        </p:nvSpPr>
        <p:spPr>
          <a:xfrm>
            <a:off x="4427770" y="1434523"/>
            <a:ext cx="723750" cy="723748"/>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字魂5号-无外润黑体" panose="00000500000000000000" pitchFamily="2" charset="-122"/>
            </a:endParaRPr>
          </a:p>
        </p:txBody>
      </p:sp>
      <p:sp>
        <p:nvSpPr>
          <p:cNvPr id="20" name="文本框 19">
            <a:extLst>
              <a:ext uri="{FF2B5EF4-FFF2-40B4-BE49-F238E27FC236}">
                <a16:creationId xmlns:a16="http://schemas.microsoft.com/office/drawing/2014/main" id="{7B55B5EA-DD8E-4109-A530-6C7C59C07153}"/>
              </a:ext>
            </a:extLst>
          </p:cNvPr>
          <p:cNvSpPr txBox="1"/>
          <p:nvPr/>
        </p:nvSpPr>
        <p:spPr>
          <a:xfrm>
            <a:off x="5211919" y="1630521"/>
            <a:ext cx="2201200" cy="369332"/>
          </a:xfrm>
          <a:prstGeom prst="rect">
            <a:avLst/>
          </a:prstGeom>
          <a:noFill/>
        </p:spPr>
        <p:txBody>
          <a:bodyPr wrap="square" rtlCol="0">
            <a:spAutoFit/>
            <a:scene3d>
              <a:camera prst="orthographicFront"/>
              <a:lightRig rig="threePt" dir="t"/>
            </a:scene3d>
            <a:sp3d contourW="12700"/>
          </a:bodyPr>
          <a:lstStyle/>
          <a:p>
            <a:pPr lvl="0"/>
            <a:r>
              <a:rPr lang="en-US" altLang="zh-CN" b="1" dirty="0">
                <a:solidFill>
                  <a:schemeClr val="tx1">
                    <a:lumMod val="75000"/>
                    <a:lumOff val="25000"/>
                  </a:schemeClr>
                </a:solidFill>
                <a:latin typeface="Yeseva One" panose="00000500000000000000" pitchFamily="2" charset="0"/>
                <a:ea typeface="字魂5号-无外润黑体" panose="00000500000000000000" pitchFamily="2" charset="-122"/>
              </a:rPr>
              <a:t>Dotnet software</a:t>
            </a:r>
            <a:endParaRPr lang="zh-CN" altLang="en-US"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1" name="矩形: 圆角 20">
            <a:extLst>
              <a:ext uri="{FF2B5EF4-FFF2-40B4-BE49-F238E27FC236}">
                <a16:creationId xmlns:a16="http://schemas.microsoft.com/office/drawing/2014/main" id="{55F9C8BC-D6EB-4C59-BF8C-69B1104F24C0}"/>
              </a:ext>
            </a:extLst>
          </p:cNvPr>
          <p:cNvSpPr/>
          <p:nvPr/>
        </p:nvSpPr>
        <p:spPr>
          <a:xfrm>
            <a:off x="8133051" y="1408054"/>
            <a:ext cx="695153" cy="723748"/>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5号-无外润黑体" panose="00000500000000000000" pitchFamily="2" charset="-122"/>
            </a:endParaRPr>
          </a:p>
        </p:txBody>
      </p:sp>
      <p:sp>
        <p:nvSpPr>
          <p:cNvPr id="24" name="文本框 23">
            <a:extLst>
              <a:ext uri="{FF2B5EF4-FFF2-40B4-BE49-F238E27FC236}">
                <a16:creationId xmlns:a16="http://schemas.microsoft.com/office/drawing/2014/main" id="{5683D7C7-106A-45C4-A832-A186C450BABB}"/>
              </a:ext>
            </a:extLst>
          </p:cNvPr>
          <p:cNvSpPr txBox="1"/>
          <p:nvPr/>
        </p:nvSpPr>
        <p:spPr>
          <a:xfrm>
            <a:off x="9028947" y="1603496"/>
            <a:ext cx="1871707" cy="338554"/>
          </a:xfrm>
          <a:prstGeom prst="rect">
            <a:avLst/>
          </a:prstGeom>
          <a:noFill/>
        </p:spPr>
        <p:txBody>
          <a:bodyPr wrap="square" rtlCol="0">
            <a:spAutoFit/>
            <a:scene3d>
              <a:camera prst="orthographicFront"/>
              <a:lightRig rig="threePt" dir="t"/>
            </a:scene3d>
            <a:sp3d contourW="12700"/>
          </a:bodyPr>
          <a:lstStyle/>
          <a:p>
            <a:pPr lvl="0"/>
            <a:r>
              <a:rPr lang="en-US" altLang="zh-CN" sz="1600" b="1" dirty="0">
                <a:solidFill>
                  <a:schemeClr val="tx1">
                    <a:lumMod val="75000"/>
                    <a:lumOff val="25000"/>
                  </a:schemeClr>
                </a:solidFill>
                <a:latin typeface="Yeseva One" panose="00000500000000000000" pitchFamily="2" charset="0"/>
                <a:ea typeface="字魂5号-无外润黑体" panose="00000500000000000000" pitchFamily="2" charset="-122"/>
              </a:rPr>
              <a:t>Data Analysis</a:t>
            </a:r>
            <a:endParaRPr lang="zh-CN" altLang="en-US" sz="1600"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5" name="矩形: 圆角 24">
            <a:extLst>
              <a:ext uri="{FF2B5EF4-FFF2-40B4-BE49-F238E27FC236}">
                <a16:creationId xmlns:a16="http://schemas.microsoft.com/office/drawing/2014/main" id="{959FCDE2-CF05-49DE-90B0-FF55476D3CCF}"/>
              </a:ext>
            </a:extLst>
          </p:cNvPr>
          <p:cNvSpPr/>
          <p:nvPr/>
        </p:nvSpPr>
        <p:spPr>
          <a:xfrm>
            <a:off x="1683336" y="3736227"/>
            <a:ext cx="723752" cy="723748"/>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5号-无外润黑体" panose="00000500000000000000" pitchFamily="2" charset="-122"/>
            </a:endParaRPr>
          </a:p>
        </p:txBody>
      </p:sp>
      <p:sp>
        <p:nvSpPr>
          <p:cNvPr id="28" name="文本框 27">
            <a:extLst>
              <a:ext uri="{FF2B5EF4-FFF2-40B4-BE49-F238E27FC236}">
                <a16:creationId xmlns:a16="http://schemas.microsoft.com/office/drawing/2014/main" id="{9B8A0347-1F16-4219-9D14-9E5C6A16052A}"/>
              </a:ext>
            </a:extLst>
          </p:cNvPr>
          <p:cNvSpPr txBox="1"/>
          <p:nvPr/>
        </p:nvSpPr>
        <p:spPr>
          <a:xfrm>
            <a:off x="2578355" y="3953335"/>
            <a:ext cx="1948707" cy="369332"/>
          </a:xfrm>
          <a:prstGeom prst="rect">
            <a:avLst/>
          </a:prstGeom>
          <a:noFill/>
        </p:spPr>
        <p:txBody>
          <a:bodyPr wrap="square" rtlCol="0">
            <a:spAutoFit/>
            <a:scene3d>
              <a:camera prst="orthographicFront"/>
              <a:lightRig rig="threePt" dir="t"/>
            </a:scene3d>
            <a:sp3d contourW="12700"/>
          </a:bodyPr>
          <a:lstStyle/>
          <a:p>
            <a:pPr lvl="0"/>
            <a:r>
              <a:rPr lang="en-US" altLang="zh-CN" b="1" dirty="0">
                <a:solidFill>
                  <a:schemeClr val="tx1">
                    <a:lumMod val="75000"/>
                    <a:lumOff val="25000"/>
                  </a:schemeClr>
                </a:solidFill>
                <a:latin typeface="Yeseva One" panose="00000500000000000000" pitchFamily="2" charset="0"/>
                <a:ea typeface="字魂5号-无外润黑体" panose="00000500000000000000" pitchFamily="2" charset="-122"/>
              </a:rPr>
              <a:t>Machine Learning</a:t>
            </a:r>
            <a:endParaRPr lang="zh-CN" altLang="en-US"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9" name="矩形: 圆角 28">
            <a:extLst>
              <a:ext uri="{FF2B5EF4-FFF2-40B4-BE49-F238E27FC236}">
                <a16:creationId xmlns:a16="http://schemas.microsoft.com/office/drawing/2014/main" id="{102D8D12-ACED-4BC4-AE54-761A38A98849}"/>
              </a:ext>
            </a:extLst>
          </p:cNvPr>
          <p:cNvSpPr/>
          <p:nvPr/>
        </p:nvSpPr>
        <p:spPr>
          <a:xfrm>
            <a:off x="6022921" y="3749045"/>
            <a:ext cx="723750" cy="723748"/>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字魂5号-无外润黑体" panose="00000500000000000000" pitchFamily="2" charset="-122"/>
            </a:endParaRPr>
          </a:p>
        </p:txBody>
      </p:sp>
      <p:sp>
        <p:nvSpPr>
          <p:cNvPr id="32" name="文本框 31">
            <a:extLst>
              <a:ext uri="{FF2B5EF4-FFF2-40B4-BE49-F238E27FC236}">
                <a16:creationId xmlns:a16="http://schemas.microsoft.com/office/drawing/2014/main" id="{BC464039-C6FA-4660-BB0D-79FC0C2D89CB}"/>
              </a:ext>
            </a:extLst>
          </p:cNvPr>
          <p:cNvSpPr txBox="1"/>
          <p:nvPr/>
        </p:nvSpPr>
        <p:spPr>
          <a:xfrm>
            <a:off x="6932595" y="3968724"/>
            <a:ext cx="1948707" cy="338554"/>
          </a:xfrm>
          <a:prstGeom prst="rect">
            <a:avLst/>
          </a:prstGeom>
          <a:noFill/>
        </p:spPr>
        <p:txBody>
          <a:bodyPr wrap="square" rtlCol="0">
            <a:spAutoFit/>
            <a:scene3d>
              <a:camera prst="orthographicFront"/>
              <a:lightRig rig="threePt" dir="t"/>
            </a:scene3d>
            <a:sp3d contourW="12700"/>
          </a:bodyPr>
          <a:lstStyle/>
          <a:p>
            <a:pPr lvl="0"/>
            <a:r>
              <a:rPr lang="en-US" altLang="zh-CN" sz="1600" b="1" dirty="0">
                <a:solidFill>
                  <a:schemeClr val="tx1">
                    <a:lumMod val="75000"/>
                    <a:lumOff val="25000"/>
                  </a:schemeClr>
                </a:solidFill>
                <a:latin typeface="Yeseva One" panose="00000500000000000000" pitchFamily="2" charset="0"/>
                <a:ea typeface="字魂5号-无外润黑体" panose="00000500000000000000" pitchFamily="2" charset="-122"/>
              </a:rPr>
              <a:t> SQL server software</a:t>
            </a:r>
            <a:endParaRPr lang="zh-CN" altLang="en-US" sz="16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pic>
        <p:nvPicPr>
          <p:cNvPr id="44" name="Picture 43">
            <a:extLst>
              <a:ext uri="{FF2B5EF4-FFF2-40B4-BE49-F238E27FC236}">
                <a16:creationId xmlns:a16="http://schemas.microsoft.com/office/drawing/2014/main" id="{254BE436-F908-C01D-45BB-F530DB99EC3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flipH="1">
            <a:off x="583184" y="1570060"/>
            <a:ext cx="545432" cy="545432"/>
          </a:xfrm>
          <a:prstGeom prst="rect">
            <a:avLst/>
          </a:prstGeom>
        </p:spPr>
      </p:pic>
      <p:sp>
        <p:nvSpPr>
          <p:cNvPr id="45" name="矩形 13">
            <a:extLst>
              <a:ext uri="{FF2B5EF4-FFF2-40B4-BE49-F238E27FC236}">
                <a16:creationId xmlns:a16="http://schemas.microsoft.com/office/drawing/2014/main" id="{0E1D9072-3403-492B-9FA4-F09322931176}"/>
              </a:ext>
            </a:extLst>
          </p:cNvPr>
          <p:cNvSpPr/>
          <p:nvPr/>
        </p:nvSpPr>
        <p:spPr bwMode="auto">
          <a:xfrm>
            <a:off x="620747" y="2166856"/>
            <a:ext cx="3343865" cy="1260345"/>
          </a:xfrm>
          <a:prstGeom prst="rect">
            <a:avLst/>
          </a:prstGeom>
        </p:spPr>
        <p:txBody>
          <a:bodyPr wrap="square">
            <a:spAutoFit/>
            <a:scene3d>
              <a:camera prst="orthographicFront"/>
              <a:lightRig rig="threePt" dir="t"/>
            </a:scene3d>
            <a:sp3d contourW="12700"/>
          </a:bodyPr>
          <a:lstStyle/>
          <a:p>
            <a:pPr lvl="0" algn="just">
              <a:lnSpc>
                <a:spcPct val="150000"/>
              </a:lnSpc>
              <a:defRPr/>
            </a:pPr>
            <a:r>
              <a:rPr lang="en-US" sz="1300" b="1" dirty="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a:t>UI &amp; UX techniques </a:t>
            </a:r>
            <a:r>
              <a:rPr lang="en-US" sz="1300" dirty="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a:t>are utilized in the design system using the Figma platform, while </a:t>
            </a:r>
            <a:r>
              <a:rPr lang="en-US" sz="1300" b="1" dirty="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a:t>Flutter</a:t>
            </a:r>
            <a:r>
              <a:rPr lang="en-US" sz="1300" dirty="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a:t> is the technology used to convert the system into an application through coding.</a:t>
            </a:r>
            <a:endParaRPr lang="zh-CN" altLang="en-US" sz="13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pic>
        <p:nvPicPr>
          <p:cNvPr id="49" name="Picture 48">
            <a:extLst>
              <a:ext uri="{FF2B5EF4-FFF2-40B4-BE49-F238E27FC236}">
                <a16:creationId xmlns:a16="http://schemas.microsoft.com/office/drawing/2014/main" id="{DF873559-BB71-5903-79CA-4F09F88F10C7}"/>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497599" y="1498577"/>
            <a:ext cx="547311" cy="547311"/>
          </a:xfrm>
          <a:prstGeom prst="rect">
            <a:avLst/>
          </a:prstGeom>
        </p:spPr>
      </p:pic>
      <p:sp>
        <p:nvSpPr>
          <p:cNvPr id="50" name="矩形 18">
            <a:extLst>
              <a:ext uri="{FF2B5EF4-FFF2-40B4-BE49-F238E27FC236}">
                <a16:creationId xmlns:a16="http://schemas.microsoft.com/office/drawing/2014/main" id="{C747478D-5A6C-4237-BB3B-7CDFD559BBB8}"/>
              </a:ext>
            </a:extLst>
          </p:cNvPr>
          <p:cNvSpPr/>
          <p:nvPr/>
        </p:nvSpPr>
        <p:spPr bwMode="auto">
          <a:xfrm>
            <a:off x="4503346" y="2115492"/>
            <a:ext cx="3338592" cy="960263"/>
          </a:xfrm>
          <a:prstGeom prst="rect">
            <a:avLst/>
          </a:prstGeom>
        </p:spPr>
        <p:txBody>
          <a:bodyPr wrap="square">
            <a:spAutoFit/>
            <a:scene3d>
              <a:camera prst="orthographicFront"/>
              <a:lightRig rig="threePt" dir="t"/>
            </a:scene3d>
            <a:sp3d contourW="12700"/>
          </a:bodyPr>
          <a:lstStyle/>
          <a:p>
            <a:pPr lvl="0" algn="just">
              <a:lnSpc>
                <a:spcPct val="150000"/>
              </a:lnSpc>
              <a:defRPr/>
            </a:pPr>
            <a:r>
              <a:rPr lang="en-US" altLang="zh-CN" sz="1300" b="1" dirty="0">
                <a:solidFill>
                  <a:srgbClr val="000000"/>
                </a:solidFill>
                <a:latin typeface="Cambria Math" panose="02040503050406030204" pitchFamily="18" charset="0"/>
                <a:ea typeface="字魂5号-无外润黑体" panose="00000500000000000000" pitchFamily="2" charset="-122"/>
                <a:cs typeface="Arial" panose="020B0604020202020204" pitchFamily="34" charset="0"/>
              </a:rPr>
              <a:t>Dotnet</a:t>
            </a:r>
            <a:r>
              <a:rPr lang="en-US" sz="1300" dirty="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a:t> is software platform that provides a set of tools and libraries for building &amp; running applications on Windows</a:t>
            </a:r>
            <a:endParaRPr lang="zh-CN" altLang="en-US" sz="1300"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pic>
        <p:nvPicPr>
          <p:cNvPr id="53" name="Picture 52">
            <a:extLst>
              <a:ext uri="{FF2B5EF4-FFF2-40B4-BE49-F238E27FC236}">
                <a16:creationId xmlns:a16="http://schemas.microsoft.com/office/drawing/2014/main" id="{03327484-D66A-AC7C-C23D-14B243DE387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188514" y="1457416"/>
            <a:ext cx="561168" cy="561168"/>
          </a:xfrm>
          <a:prstGeom prst="rect">
            <a:avLst/>
          </a:prstGeom>
        </p:spPr>
      </p:pic>
      <p:sp>
        <p:nvSpPr>
          <p:cNvPr id="54" name="矩形 18">
            <a:extLst>
              <a:ext uri="{FF2B5EF4-FFF2-40B4-BE49-F238E27FC236}">
                <a16:creationId xmlns:a16="http://schemas.microsoft.com/office/drawing/2014/main" id="{3E985FA0-DFAF-AAFC-AFB0-69857F3FF418}"/>
              </a:ext>
            </a:extLst>
          </p:cNvPr>
          <p:cNvSpPr/>
          <p:nvPr/>
        </p:nvSpPr>
        <p:spPr bwMode="auto">
          <a:xfrm>
            <a:off x="8117380" y="2045888"/>
            <a:ext cx="3858333" cy="1351588"/>
          </a:xfrm>
          <a:prstGeom prst="rect">
            <a:avLst/>
          </a:prstGeom>
        </p:spPr>
        <p:txBody>
          <a:bodyPr wrap="square">
            <a:spAutoFit/>
            <a:scene3d>
              <a:camera prst="orthographicFront"/>
              <a:lightRig rig="threePt" dir="t"/>
            </a:scene3d>
            <a:sp3d contourW="12700"/>
          </a:bodyPr>
          <a:lstStyle/>
          <a:p>
            <a:pPr lvl="0" algn="just">
              <a:lnSpc>
                <a:spcPct val="150000"/>
              </a:lnSpc>
              <a:defRPr/>
            </a:pPr>
            <a:r>
              <a:rPr lang="en-US" sz="1400" b="0" i="0" dirty="0">
                <a:solidFill>
                  <a:srgbClr val="0D0D0D"/>
                </a:solidFill>
                <a:effectLst/>
                <a:latin typeface="Söhne"/>
              </a:rPr>
              <a:t>Data analysis involves examining data to find insights and patterns, using techniques like python , excel , power bi to  cleansing and interpretation to make informed decisions based on evidence.</a:t>
            </a:r>
            <a:endParaRPr lang="zh-CN" altLang="en-US" sz="1300"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55" name="矩形 18">
            <a:extLst>
              <a:ext uri="{FF2B5EF4-FFF2-40B4-BE49-F238E27FC236}">
                <a16:creationId xmlns:a16="http://schemas.microsoft.com/office/drawing/2014/main" id="{E514F39C-9870-3FB0-1342-E733E74AE1B4}"/>
              </a:ext>
            </a:extLst>
          </p:cNvPr>
          <p:cNvSpPr/>
          <p:nvPr/>
        </p:nvSpPr>
        <p:spPr bwMode="auto">
          <a:xfrm>
            <a:off x="6032355" y="4520230"/>
            <a:ext cx="3453035" cy="1260345"/>
          </a:xfrm>
          <a:prstGeom prst="rect">
            <a:avLst/>
          </a:prstGeom>
        </p:spPr>
        <p:txBody>
          <a:bodyPr wrap="square">
            <a:spAutoFit/>
            <a:scene3d>
              <a:camera prst="orthographicFront"/>
              <a:lightRig rig="threePt" dir="t"/>
            </a:scene3d>
            <a:sp3d contourW="12700"/>
          </a:bodyPr>
          <a:lstStyle/>
          <a:p>
            <a:pPr lvl="0" algn="just">
              <a:lnSpc>
                <a:spcPct val="150000"/>
              </a:lnSpc>
              <a:defRPr/>
            </a:pPr>
            <a:r>
              <a:rPr lang="en-US" sz="1300" dirty="0">
                <a:effectLst/>
                <a:latin typeface="Cambria Math" panose="02040503050406030204" pitchFamily="18" charset="0"/>
                <a:ea typeface="Times New Roman" panose="02020603050405020304" pitchFamily="18" charset="0"/>
                <a:cs typeface="Arial" panose="020B0604020202020204" pitchFamily="34" charset="0"/>
              </a:rPr>
              <a:t>(RDBMS) that supports a wide variety of transaction processing, business intelligence, and analytics applications in corporate IT environments</a:t>
            </a:r>
            <a:r>
              <a:rPr lang="en-US" altLang="zh-CN" sz="1300" b="1" dirty="0">
                <a:solidFill>
                  <a:schemeClr val="tx1">
                    <a:lumMod val="75000"/>
                    <a:lumOff val="25000"/>
                  </a:schemeClr>
                </a:solidFill>
                <a:latin typeface="Yeseva One" panose="00000500000000000000" pitchFamily="2" charset="0"/>
                <a:ea typeface="字魂5号-无外润黑体" panose="00000500000000000000" pitchFamily="2" charset="-122"/>
              </a:rPr>
              <a:t>.</a:t>
            </a:r>
            <a:endParaRPr lang="zh-CN" altLang="en-US" sz="1300"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56" name="矩形 18">
            <a:extLst>
              <a:ext uri="{FF2B5EF4-FFF2-40B4-BE49-F238E27FC236}">
                <a16:creationId xmlns:a16="http://schemas.microsoft.com/office/drawing/2014/main" id="{A7CF5895-DEC0-38C8-9D4D-F324A9FA82DD}"/>
              </a:ext>
            </a:extLst>
          </p:cNvPr>
          <p:cNvSpPr/>
          <p:nvPr/>
        </p:nvSpPr>
        <p:spPr bwMode="auto">
          <a:xfrm>
            <a:off x="1667818" y="4511988"/>
            <a:ext cx="4042697" cy="1261627"/>
          </a:xfrm>
          <a:prstGeom prst="rect">
            <a:avLst/>
          </a:prstGeom>
        </p:spPr>
        <p:txBody>
          <a:bodyPr wrap="square">
            <a:spAutoFit/>
            <a:scene3d>
              <a:camera prst="orthographicFront"/>
              <a:lightRig rig="threePt" dir="t"/>
            </a:scene3d>
            <a:sp3d contourW="12700"/>
          </a:bodyPr>
          <a:lstStyle/>
          <a:p>
            <a:pPr lvl="0" algn="just">
              <a:lnSpc>
                <a:spcPct val="150000"/>
              </a:lnSpc>
              <a:defRPr/>
            </a:pPr>
            <a:r>
              <a:rPr lang="en-US" sz="1300" dirty="0">
                <a:solidFill>
                  <a:srgbClr val="0D0D0D"/>
                </a:solidFill>
                <a:latin typeface="Söhne"/>
              </a:rPr>
              <a:t>ML </a:t>
            </a:r>
            <a:r>
              <a:rPr lang="en-US" sz="1300" b="0" i="0" dirty="0">
                <a:solidFill>
                  <a:srgbClr val="0D0D0D"/>
                </a:solidFill>
                <a:effectLst/>
                <a:latin typeface="Söhne"/>
              </a:rPr>
              <a:t>is a subset of artificial intelligence that focuses on developing algorithms and models that enable computers to learn from and make predictions or decisions based on data without explicit programming</a:t>
            </a:r>
            <a:endParaRPr lang="zh-CN" altLang="en-US" sz="1300"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pic>
        <p:nvPicPr>
          <p:cNvPr id="59" name="Picture 58">
            <a:extLst>
              <a:ext uri="{FF2B5EF4-FFF2-40B4-BE49-F238E27FC236}">
                <a16:creationId xmlns:a16="http://schemas.microsoft.com/office/drawing/2014/main" id="{2606CBF7-0CD8-B632-5AF3-A3267B38EB9F}"/>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699984" y="3771761"/>
            <a:ext cx="692447" cy="692447"/>
          </a:xfrm>
          <a:prstGeom prst="rect">
            <a:avLst/>
          </a:prstGeom>
        </p:spPr>
      </p:pic>
      <p:pic>
        <p:nvPicPr>
          <p:cNvPr id="61" name="Picture 60">
            <a:extLst>
              <a:ext uri="{FF2B5EF4-FFF2-40B4-BE49-F238E27FC236}">
                <a16:creationId xmlns:a16="http://schemas.microsoft.com/office/drawing/2014/main" id="{6F6E22E8-51F2-B64A-886E-83ADA5A1C2F4}"/>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6114179" y="3827190"/>
            <a:ext cx="593870" cy="593870"/>
          </a:xfrm>
          <a:prstGeom prst="rect">
            <a:avLst/>
          </a:prstGeom>
        </p:spPr>
      </p:pic>
    </p:spTree>
    <p:extLst>
      <p:ext uri="{BB962C8B-B14F-4D97-AF65-F5344CB8AC3E}">
        <p14:creationId xmlns:p14="http://schemas.microsoft.com/office/powerpoint/2010/main" val="11715777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down)">
                                      <p:cBhvr>
                                        <p:cTn id="13" dur="500"/>
                                        <p:tgtEl>
                                          <p:spTgt spid="2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down)">
                                      <p:cBhvr>
                                        <p:cTn id="16" dur="500"/>
                                        <p:tgtEl>
                                          <p:spTgt spid="1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down)">
                                      <p:cBhvr>
                                        <p:cTn id="19" dur="500"/>
                                        <p:tgtEl>
                                          <p:spTgt spid="2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wipe(down)">
                                      <p:cBhvr>
                                        <p:cTn id="40" dur="500"/>
                                        <p:tgtEl>
                                          <p:spTgt spid="5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down)">
                                      <p:cBhvr>
                                        <p:cTn id="43" dur="500"/>
                                        <p:tgtEl>
                                          <p:spTgt spid="24"/>
                                        </p:tgtEl>
                                      </p:cBhvr>
                                    </p:animEffect>
                                  </p:childTnLst>
                                </p:cTn>
                              </p:par>
                              <p:par>
                                <p:cTn id="44" presetID="22" presetClass="entr" presetSubtype="4" fill="hold"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wipe(down)">
                                      <p:cBhvr>
                                        <p:cTn id="46" dur="500"/>
                                        <p:tgtEl>
                                          <p:spTgt spid="53"/>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down)">
                                      <p:cBhvr>
                                        <p:cTn id="49" dur="500"/>
                                        <p:tgtEl>
                                          <p:spTgt spid="20"/>
                                        </p:tgtEl>
                                      </p:cBhvr>
                                    </p:animEffect>
                                  </p:childTnLst>
                                </p:cTn>
                              </p:par>
                              <p:par>
                                <p:cTn id="50" presetID="22" presetClass="entr" presetSubtype="4" fill="hold"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down)">
                                      <p:cBhvr>
                                        <p:cTn id="52" dur="500"/>
                                        <p:tgtEl>
                                          <p:spTgt spid="4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wipe(down)">
                                      <p:cBhvr>
                                        <p:cTn id="55" dur="500"/>
                                        <p:tgtEl>
                                          <p:spTgt spid="50"/>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wipe(down)">
                                      <p:cBhvr>
                                        <p:cTn id="61" dur="500"/>
                                        <p:tgtEl>
                                          <p:spTgt spid="45"/>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down)">
                                      <p:cBhvr>
                                        <p:cTn id="64" dur="500"/>
                                        <p:tgtEl>
                                          <p:spTgt spid="28"/>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ipe(down)">
                                      <p:cBhvr>
                                        <p:cTn id="67" dur="500"/>
                                        <p:tgtEl>
                                          <p:spTgt spid="32"/>
                                        </p:tgtEl>
                                      </p:cBhvr>
                                    </p:animEffect>
                                  </p:childTnLst>
                                </p:cTn>
                              </p:par>
                              <p:par>
                                <p:cTn id="68" presetID="22" presetClass="entr" presetSubtype="4" fill="hold"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wipe(down)">
                                      <p:cBhvr>
                                        <p:cTn id="70" dur="500"/>
                                        <p:tgtEl>
                                          <p:spTgt spid="44"/>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wipe(down)">
                                      <p:cBhvr>
                                        <p:cTn id="73" dur="500"/>
                                        <p:tgtEl>
                                          <p:spTgt spid="5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56"/>
                                        </p:tgtEl>
                                        <p:attrNameLst>
                                          <p:attrName>style.visibility</p:attrName>
                                        </p:attrNameLst>
                                      </p:cBhvr>
                                      <p:to>
                                        <p:strVal val="visible"/>
                                      </p:to>
                                    </p:set>
                                    <p:animEffect transition="in" filter="wipe(down)">
                                      <p:cBhvr>
                                        <p:cTn id="76" dur="500"/>
                                        <p:tgtEl>
                                          <p:spTgt spid="56"/>
                                        </p:tgtEl>
                                      </p:cBhvr>
                                    </p:animEffect>
                                  </p:childTnLst>
                                </p:cTn>
                              </p:par>
                              <p:par>
                                <p:cTn id="77" presetID="22" presetClass="entr" presetSubtype="4" fill="hold" nodeType="with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wipe(down)">
                                      <p:cBhvr>
                                        <p:cTn id="79" dur="500"/>
                                        <p:tgtEl>
                                          <p:spTgt spid="59"/>
                                        </p:tgtEl>
                                      </p:cBhvr>
                                    </p:animEffect>
                                  </p:childTnLst>
                                </p:cTn>
                              </p:par>
                              <p:par>
                                <p:cTn id="80" presetID="22" presetClass="entr" presetSubtype="4" fill="hold" nodeType="withEffect">
                                  <p:stCondLst>
                                    <p:cond delay="0"/>
                                  </p:stCondLst>
                                  <p:childTnLst>
                                    <p:set>
                                      <p:cBhvr>
                                        <p:cTn id="81" dur="1" fill="hold">
                                          <p:stCondLst>
                                            <p:cond delay="0"/>
                                          </p:stCondLst>
                                        </p:cTn>
                                        <p:tgtEl>
                                          <p:spTgt spid="61"/>
                                        </p:tgtEl>
                                        <p:attrNameLst>
                                          <p:attrName>style.visibility</p:attrName>
                                        </p:attrNameLst>
                                      </p:cBhvr>
                                      <p:to>
                                        <p:strVal val="visible"/>
                                      </p:to>
                                    </p:set>
                                    <p:animEffect transition="in" filter="wipe(down)">
                                      <p:cBhvr>
                                        <p:cTn id="8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5" grpId="0"/>
      <p:bldP spid="16" grpId="0" animBg="1"/>
      <p:bldP spid="17" grpId="0" animBg="1"/>
      <p:bldP spid="20" grpId="0"/>
      <p:bldP spid="21" grpId="0" animBg="1"/>
      <p:bldP spid="24" grpId="0"/>
      <p:bldP spid="25" grpId="0" animBg="1"/>
      <p:bldP spid="28" grpId="0"/>
      <p:bldP spid="29" grpId="0" animBg="1"/>
      <p:bldP spid="32" grpId="0"/>
      <p:bldP spid="45" grpId="0"/>
      <p:bldP spid="50" grpId="0"/>
      <p:bldP spid="54" grpId="0"/>
      <p:bldP spid="55" grpId="0"/>
      <p:bldP spid="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AB523F6-42EB-9702-7959-B323198CF980}"/>
              </a:ext>
            </a:extLst>
          </p:cNvPr>
          <p:cNvGrpSpPr/>
          <p:nvPr/>
        </p:nvGrpSpPr>
        <p:grpSpPr>
          <a:xfrm>
            <a:off x="3786540" y="489165"/>
            <a:ext cx="6042044" cy="396823"/>
            <a:chOff x="567034" y="520392"/>
            <a:chExt cx="5455588" cy="396823"/>
          </a:xfrm>
        </p:grpSpPr>
        <p:sp>
          <p:nvSpPr>
            <p:cNvPr id="3" name="文本框 2">
              <a:extLst>
                <a:ext uri="{FF2B5EF4-FFF2-40B4-BE49-F238E27FC236}">
                  <a16:creationId xmlns:a16="http://schemas.microsoft.com/office/drawing/2014/main" id="{2D091A59-62D9-6BAE-5D69-91241BBB55E3}"/>
                </a:ext>
              </a:extLst>
            </p:cNvPr>
            <p:cNvSpPr txBox="1"/>
            <p:nvPr/>
          </p:nvSpPr>
          <p:spPr>
            <a:xfrm>
              <a:off x="798051" y="520392"/>
              <a:ext cx="5224571" cy="369332"/>
            </a:xfrm>
            <a:prstGeom prst="rect">
              <a:avLst/>
            </a:prstGeom>
            <a:noFill/>
          </p:spPr>
          <p:txBody>
            <a:bodyPr wrap="square" rtlCol="0">
              <a:spAutoFit/>
            </a:bodyPr>
            <a:lstStyle/>
            <a:p>
              <a:pPr marL="0" marR="0" algn="ctr">
                <a:spcBef>
                  <a:spcPts val="0"/>
                </a:spcBef>
                <a:spcAft>
                  <a:spcPts val="1000"/>
                </a:spcAft>
              </a:pPr>
              <a:r>
                <a:rPr lang="en-US" altLang="zh-CN" b="1" dirty="0">
                  <a:latin typeface="Yeseva One" panose="00000500000000000000" pitchFamily="2" charset="0"/>
                  <a:ea typeface="Yu Gothic" panose="020B0400000000000000" pitchFamily="34" charset="-128"/>
                </a:rPr>
                <a:t>the difference between CampusPay &amp; any other System</a:t>
              </a:r>
              <a:endParaRPr lang="en-US" b="1" i="1" dirty="0">
                <a:solidFill>
                  <a:srgbClr val="44546A"/>
                </a:solidFill>
                <a:effectLst/>
                <a:latin typeface="Calibri" panose="020F0502020204030204" pitchFamily="34" charset="0"/>
                <a:ea typeface="Times New Roman" panose="02020603050405020304" pitchFamily="18" charset="0"/>
                <a:cs typeface="Arial" panose="020B0604020202020204" pitchFamily="34" charset="0"/>
              </a:endParaRPr>
            </a:p>
          </p:txBody>
        </p:sp>
        <p:grpSp>
          <p:nvGrpSpPr>
            <p:cNvPr id="4" name="组合 3">
              <a:extLst>
                <a:ext uri="{FF2B5EF4-FFF2-40B4-BE49-F238E27FC236}">
                  <a16:creationId xmlns:a16="http://schemas.microsoft.com/office/drawing/2014/main" id="{B1E284E2-C97D-A541-1B94-366E0FF77CD1}"/>
                </a:ext>
              </a:extLst>
            </p:cNvPr>
            <p:cNvGrpSpPr/>
            <p:nvPr/>
          </p:nvGrpSpPr>
          <p:grpSpPr>
            <a:xfrm>
              <a:off x="567034" y="554816"/>
              <a:ext cx="4507269" cy="362399"/>
              <a:chOff x="567034" y="554816"/>
              <a:chExt cx="4507269" cy="362399"/>
            </a:xfrm>
          </p:grpSpPr>
          <p:cxnSp>
            <p:nvCxnSpPr>
              <p:cNvPr id="5" name="直接连接符 4">
                <a:extLst>
                  <a:ext uri="{FF2B5EF4-FFF2-40B4-BE49-F238E27FC236}">
                    <a16:creationId xmlns:a16="http://schemas.microsoft.com/office/drawing/2014/main" id="{685DD3D7-9ED7-111C-46E7-01A0E7934CA5}"/>
                  </a:ext>
                </a:extLst>
              </p:cNvPr>
              <p:cNvCxnSpPr>
                <a:cxnSpLocks/>
              </p:cNvCxnSpPr>
              <p:nvPr/>
            </p:nvCxnSpPr>
            <p:spPr>
              <a:xfrm>
                <a:off x="798051" y="900707"/>
                <a:ext cx="4276252"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1849A39D-2661-1DFB-E357-FE8C1D51C8D8}"/>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3</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7" name="Rectangle 4">
            <a:extLst>
              <a:ext uri="{FF2B5EF4-FFF2-40B4-BE49-F238E27FC236}">
                <a16:creationId xmlns:a16="http://schemas.microsoft.com/office/drawing/2014/main" id="{DF702DA0-FF04-C7D9-6896-9168581446D2}"/>
              </a:ext>
            </a:extLst>
          </p:cNvPr>
          <p:cNvSpPr/>
          <p:nvPr/>
        </p:nvSpPr>
        <p:spPr>
          <a:xfrm rot="16200000">
            <a:off x="652607" y="891005"/>
            <a:ext cx="5015871" cy="5870919"/>
          </a:xfrm>
          <a:prstGeom prst="roundRect">
            <a:avLst/>
          </a:prstGeom>
          <a:solidFill>
            <a:srgbClr val="199AD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sp>
        <p:nvSpPr>
          <p:cNvPr id="8" name="Rectangle 34">
            <a:extLst>
              <a:ext uri="{FF2B5EF4-FFF2-40B4-BE49-F238E27FC236}">
                <a16:creationId xmlns:a16="http://schemas.microsoft.com/office/drawing/2014/main" id="{ABBC1973-4B44-F858-F462-ED9D2836B24F}"/>
              </a:ext>
            </a:extLst>
          </p:cNvPr>
          <p:cNvSpPr/>
          <p:nvPr/>
        </p:nvSpPr>
        <p:spPr>
          <a:xfrm rot="16200000">
            <a:off x="6537687" y="905131"/>
            <a:ext cx="5015859" cy="5842603"/>
          </a:xfrm>
          <a:prstGeom prst="roundRect">
            <a:avLst/>
          </a:prstGeom>
          <a:solidFill>
            <a:srgbClr val="1671C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sp>
        <p:nvSpPr>
          <p:cNvPr id="9" name="Rectangle: Rounded Corners 8">
            <a:extLst>
              <a:ext uri="{FF2B5EF4-FFF2-40B4-BE49-F238E27FC236}">
                <a16:creationId xmlns:a16="http://schemas.microsoft.com/office/drawing/2014/main" id="{76702CC3-3234-AC56-14AA-D65B9530F89F}"/>
              </a:ext>
            </a:extLst>
          </p:cNvPr>
          <p:cNvSpPr/>
          <p:nvPr/>
        </p:nvSpPr>
        <p:spPr>
          <a:xfrm>
            <a:off x="225080" y="1969477"/>
            <a:ext cx="5870920" cy="4364911"/>
          </a:xfrm>
          <a:prstGeom prst="roundRect">
            <a:avLst/>
          </a:prstGeom>
          <a:solidFill>
            <a:schemeClr val="accent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0" name="Rectangle: Rounded Corners 9">
            <a:extLst>
              <a:ext uri="{FF2B5EF4-FFF2-40B4-BE49-F238E27FC236}">
                <a16:creationId xmlns:a16="http://schemas.microsoft.com/office/drawing/2014/main" id="{74E98D06-B0CF-C35A-4B4B-77B0B3967421}"/>
              </a:ext>
            </a:extLst>
          </p:cNvPr>
          <p:cNvSpPr/>
          <p:nvPr/>
        </p:nvSpPr>
        <p:spPr>
          <a:xfrm>
            <a:off x="6114863" y="1969455"/>
            <a:ext cx="5852055" cy="4364911"/>
          </a:xfrm>
          <a:prstGeom prst="roundRect">
            <a:avLst/>
          </a:prstGeom>
          <a:solidFill>
            <a:srgbClr val="199ADD"/>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1" name="TextBox 10">
            <a:extLst>
              <a:ext uri="{FF2B5EF4-FFF2-40B4-BE49-F238E27FC236}">
                <a16:creationId xmlns:a16="http://schemas.microsoft.com/office/drawing/2014/main" id="{1956B4E9-22EB-4776-86AA-F3275A1A3C84}"/>
              </a:ext>
            </a:extLst>
          </p:cNvPr>
          <p:cNvSpPr txBox="1"/>
          <p:nvPr/>
        </p:nvSpPr>
        <p:spPr>
          <a:xfrm>
            <a:off x="438437" y="1369326"/>
            <a:ext cx="5444197" cy="523220"/>
          </a:xfrm>
          <a:prstGeom prst="rect">
            <a:avLst/>
          </a:prstGeom>
          <a:noFill/>
        </p:spPr>
        <p:txBody>
          <a:bodyPr wrap="square" rtlCol="1">
            <a:spAutoFit/>
          </a:bodyPr>
          <a:lstStyle/>
          <a:p>
            <a:pPr algn="ctr"/>
            <a:r>
              <a:rPr lang="en-US" altLang="zh-CN" sz="2800" b="1" dirty="0">
                <a:solidFill>
                  <a:schemeClr val="bg1"/>
                </a:solidFill>
                <a:latin typeface="Yeseva One" panose="00000500000000000000" pitchFamily="2" charset="0"/>
                <a:ea typeface="Yu Gothic" panose="020B0400000000000000" pitchFamily="34" charset="-128"/>
              </a:rPr>
              <a:t>CampusPay System</a:t>
            </a:r>
            <a:endParaRPr lang="ar-EG" sz="2800" dirty="0">
              <a:solidFill>
                <a:schemeClr val="bg1"/>
              </a:solidFill>
            </a:endParaRPr>
          </a:p>
        </p:txBody>
      </p:sp>
      <p:sp>
        <p:nvSpPr>
          <p:cNvPr id="12" name="TextBox 11">
            <a:extLst>
              <a:ext uri="{FF2B5EF4-FFF2-40B4-BE49-F238E27FC236}">
                <a16:creationId xmlns:a16="http://schemas.microsoft.com/office/drawing/2014/main" id="{0566B70D-12E9-670C-2B1B-6D1C2EFED544}"/>
              </a:ext>
            </a:extLst>
          </p:cNvPr>
          <p:cNvSpPr txBox="1"/>
          <p:nvPr/>
        </p:nvSpPr>
        <p:spPr>
          <a:xfrm>
            <a:off x="6318791" y="1362309"/>
            <a:ext cx="5444197" cy="523220"/>
          </a:xfrm>
          <a:prstGeom prst="rect">
            <a:avLst/>
          </a:prstGeom>
          <a:noFill/>
        </p:spPr>
        <p:txBody>
          <a:bodyPr wrap="square" rtlCol="1">
            <a:spAutoFit/>
          </a:bodyPr>
          <a:lstStyle/>
          <a:p>
            <a:pPr algn="ctr"/>
            <a:r>
              <a:rPr lang="en-US" altLang="zh-CN" sz="2800" b="1" dirty="0">
                <a:solidFill>
                  <a:schemeClr val="bg1"/>
                </a:solidFill>
                <a:latin typeface="Yeseva One" panose="00000500000000000000" pitchFamily="2" charset="0"/>
                <a:ea typeface="Yu Gothic" panose="020B0400000000000000" pitchFamily="34" charset="-128"/>
              </a:rPr>
              <a:t>Other Systems</a:t>
            </a:r>
            <a:endParaRPr lang="ar-EG" sz="2800" dirty="0">
              <a:solidFill>
                <a:schemeClr val="bg1"/>
              </a:solidFill>
            </a:endParaRPr>
          </a:p>
        </p:txBody>
      </p:sp>
      <p:sp>
        <p:nvSpPr>
          <p:cNvPr id="18" name="TextBox 17">
            <a:extLst>
              <a:ext uri="{FF2B5EF4-FFF2-40B4-BE49-F238E27FC236}">
                <a16:creationId xmlns:a16="http://schemas.microsoft.com/office/drawing/2014/main" id="{4DE322E6-2E47-DB46-1A2B-8346780ED34F}"/>
              </a:ext>
            </a:extLst>
          </p:cNvPr>
          <p:cNvSpPr txBox="1"/>
          <p:nvPr/>
        </p:nvSpPr>
        <p:spPr>
          <a:xfrm>
            <a:off x="157027" y="5127835"/>
            <a:ext cx="5870917" cy="81297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err="1">
                <a:solidFill>
                  <a:schemeClr val="bg1"/>
                </a:solidFill>
                <a:latin typeface="Arial Rounded MT Bold" panose="020F0704030504030204" pitchFamily="34" charset="0"/>
              </a:rPr>
              <a:t>CampusPay</a:t>
            </a:r>
            <a:r>
              <a:rPr lang="en-US" sz="1400" dirty="0">
                <a:solidFill>
                  <a:schemeClr val="bg1"/>
                </a:solidFill>
                <a:latin typeface="Arial Rounded MT Bold" panose="020F0704030504030204" pitchFamily="34" charset="0"/>
              </a:rPr>
              <a:t> Make students chat with their moderators of the </a:t>
            </a:r>
            <a:r>
              <a:rPr lang="en-US" sz="1400" dirty="0" err="1">
                <a:solidFill>
                  <a:schemeClr val="bg1"/>
                </a:solidFill>
                <a:latin typeface="Arial Rounded MT Bold" panose="020F0704030504030204" pitchFamily="34" charset="0"/>
              </a:rPr>
              <a:t>fayoum</a:t>
            </a:r>
            <a:r>
              <a:rPr lang="en-US" sz="1400" dirty="0">
                <a:solidFill>
                  <a:schemeClr val="bg1"/>
                </a:solidFill>
                <a:latin typeface="Arial Rounded MT Bold" panose="020F0704030504030204" pitchFamily="34" charset="0"/>
              </a:rPr>
              <a:t> university to solving any problems </a:t>
            </a:r>
            <a:r>
              <a:rPr lang="en-US" sz="1400" dirty="0" err="1">
                <a:solidFill>
                  <a:schemeClr val="bg1"/>
                </a:solidFill>
                <a:latin typeface="Arial Rounded MT Bold" panose="020F0704030504030204" pitchFamily="34" charset="0"/>
              </a:rPr>
              <a:t>tecniqucal</a:t>
            </a:r>
            <a:r>
              <a:rPr lang="en-US" sz="1400" dirty="0">
                <a:solidFill>
                  <a:schemeClr val="bg1"/>
                </a:solidFill>
                <a:latin typeface="Arial Rounded MT Bold" panose="020F0704030504030204" pitchFamily="34" charset="0"/>
              </a:rPr>
              <a:t> or non technical that related to the collage of the student</a:t>
            </a:r>
          </a:p>
        </p:txBody>
      </p:sp>
      <p:sp>
        <p:nvSpPr>
          <p:cNvPr id="19" name="TextBox 18">
            <a:extLst>
              <a:ext uri="{FF2B5EF4-FFF2-40B4-BE49-F238E27FC236}">
                <a16:creationId xmlns:a16="http://schemas.microsoft.com/office/drawing/2014/main" id="{6D5F208B-1A99-61D0-4219-542E58019B34}"/>
              </a:ext>
            </a:extLst>
          </p:cNvPr>
          <p:cNvSpPr txBox="1"/>
          <p:nvPr/>
        </p:nvSpPr>
        <p:spPr>
          <a:xfrm>
            <a:off x="6095988" y="4687246"/>
            <a:ext cx="5870917" cy="349583"/>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endParaRPr lang="en-US" sz="1600" dirty="0">
              <a:solidFill>
                <a:schemeClr val="bg1"/>
              </a:solidFill>
              <a:latin typeface="Arial Rounded MT Bold" panose="020F0704030504030204" pitchFamily="34" charset="0"/>
            </a:endParaRPr>
          </a:p>
        </p:txBody>
      </p:sp>
      <p:sp>
        <p:nvSpPr>
          <p:cNvPr id="20" name="TextBox 19">
            <a:extLst>
              <a:ext uri="{FF2B5EF4-FFF2-40B4-BE49-F238E27FC236}">
                <a16:creationId xmlns:a16="http://schemas.microsoft.com/office/drawing/2014/main" id="{211E5912-3BA2-7143-25E0-1D18D3D6AC76}"/>
              </a:ext>
            </a:extLst>
          </p:cNvPr>
          <p:cNvSpPr txBox="1"/>
          <p:nvPr/>
        </p:nvSpPr>
        <p:spPr>
          <a:xfrm>
            <a:off x="6086548" y="2287054"/>
            <a:ext cx="5870917" cy="56521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Target Audience: Broad user base including individuals, businesses, and organizations across various industries</a:t>
            </a:r>
          </a:p>
        </p:txBody>
      </p:sp>
      <p:sp>
        <p:nvSpPr>
          <p:cNvPr id="25" name="TextBox 24">
            <a:extLst>
              <a:ext uri="{FF2B5EF4-FFF2-40B4-BE49-F238E27FC236}">
                <a16:creationId xmlns:a16="http://schemas.microsoft.com/office/drawing/2014/main" id="{4DE322E6-2E47-DB46-1A2B-8346780ED34F}"/>
              </a:ext>
            </a:extLst>
          </p:cNvPr>
          <p:cNvSpPr txBox="1"/>
          <p:nvPr/>
        </p:nvSpPr>
        <p:spPr>
          <a:xfrm>
            <a:off x="225078" y="2287055"/>
            <a:ext cx="5870917" cy="56521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Target Audience: Specifically designed for students of Fayoum University.</a:t>
            </a:r>
          </a:p>
        </p:txBody>
      </p:sp>
      <p:sp>
        <p:nvSpPr>
          <p:cNvPr id="27" name="TextBox 26">
            <a:extLst>
              <a:ext uri="{FF2B5EF4-FFF2-40B4-BE49-F238E27FC236}">
                <a16:creationId xmlns:a16="http://schemas.microsoft.com/office/drawing/2014/main" id="{A212826E-4EA8-4221-ED70-C45CF604132E}"/>
              </a:ext>
            </a:extLst>
          </p:cNvPr>
          <p:cNvSpPr txBox="1"/>
          <p:nvPr/>
        </p:nvSpPr>
        <p:spPr>
          <a:xfrm>
            <a:off x="6058249" y="3061528"/>
            <a:ext cx="5870917" cy="81297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purpose: Offers a wide range of payment services, including peer-to-peer transactions, online shopping, bill payments, and more.</a:t>
            </a:r>
          </a:p>
        </p:txBody>
      </p:sp>
      <p:sp>
        <p:nvSpPr>
          <p:cNvPr id="28" name="TextBox 27">
            <a:extLst>
              <a:ext uri="{FF2B5EF4-FFF2-40B4-BE49-F238E27FC236}">
                <a16:creationId xmlns:a16="http://schemas.microsoft.com/office/drawing/2014/main" id="{1A1481DE-67FF-8105-73CF-30B490B492BC}"/>
              </a:ext>
            </a:extLst>
          </p:cNvPr>
          <p:cNvSpPr txBox="1"/>
          <p:nvPr/>
        </p:nvSpPr>
        <p:spPr>
          <a:xfrm>
            <a:off x="196772" y="3011252"/>
            <a:ext cx="5870917" cy="81297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Purpose: Primarily focuses on facilitating payments related to tuition fees and student services within the university ecosystem</a:t>
            </a:r>
          </a:p>
        </p:txBody>
      </p:sp>
      <p:sp>
        <p:nvSpPr>
          <p:cNvPr id="29" name="TextBox 28">
            <a:extLst>
              <a:ext uri="{FF2B5EF4-FFF2-40B4-BE49-F238E27FC236}">
                <a16:creationId xmlns:a16="http://schemas.microsoft.com/office/drawing/2014/main" id="{6DEF700E-A1C5-91FB-CFD6-123158198954}"/>
              </a:ext>
            </a:extLst>
          </p:cNvPr>
          <p:cNvSpPr txBox="1"/>
          <p:nvPr/>
        </p:nvSpPr>
        <p:spPr>
          <a:xfrm>
            <a:off x="177897" y="4049058"/>
            <a:ext cx="5870917" cy="81297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Scope: Limited to transactions and services directly associated with the university, providing a specialized solution for campus-related payments.</a:t>
            </a:r>
          </a:p>
        </p:txBody>
      </p:sp>
      <p:sp>
        <p:nvSpPr>
          <p:cNvPr id="30" name="TextBox 29">
            <a:extLst>
              <a:ext uri="{FF2B5EF4-FFF2-40B4-BE49-F238E27FC236}">
                <a16:creationId xmlns:a16="http://schemas.microsoft.com/office/drawing/2014/main" id="{32EC240B-6C41-8C7E-BDF9-BDDB451BB21A}"/>
              </a:ext>
            </a:extLst>
          </p:cNvPr>
          <p:cNvSpPr txBox="1"/>
          <p:nvPr/>
        </p:nvSpPr>
        <p:spPr>
          <a:xfrm>
            <a:off x="6058250" y="3936294"/>
            <a:ext cx="5870917" cy="81297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Scope: Covers a wide spectrum of transactions beyond specific institutional or industry boundaries, serving as a versatile solution for everyday financial activities.</a:t>
            </a:r>
          </a:p>
        </p:txBody>
      </p:sp>
      <p:sp>
        <p:nvSpPr>
          <p:cNvPr id="31" name="TextBox 30">
            <a:extLst>
              <a:ext uri="{FF2B5EF4-FFF2-40B4-BE49-F238E27FC236}">
                <a16:creationId xmlns:a16="http://schemas.microsoft.com/office/drawing/2014/main" id="{5CF1BBBA-7B1E-BB41-4691-6877C7EC330F}"/>
              </a:ext>
            </a:extLst>
          </p:cNvPr>
          <p:cNvSpPr txBox="1"/>
          <p:nvPr/>
        </p:nvSpPr>
        <p:spPr>
          <a:xfrm>
            <a:off x="6048814" y="4975041"/>
            <a:ext cx="5870917" cy="571567"/>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Other systems help students in solving the technical problems only that related to the system </a:t>
            </a:r>
          </a:p>
        </p:txBody>
      </p:sp>
    </p:spTree>
    <p:extLst>
      <p:ext uri="{BB962C8B-B14F-4D97-AF65-F5344CB8AC3E}">
        <p14:creationId xmlns:p14="http://schemas.microsoft.com/office/powerpoint/2010/main" val="11727224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P spid="12" grpId="0"/>
      <p:bldP spid="18" grpId="0"/>
      <p:bldP spid="20" grpId="0"/>
      <p:bldP spid="25" grpId="0"/>
      <p:bldP spid="27" grpId="0"/>
      <p:bldP spid="28" grpId="0"/>
      <p:bldP spid="29" grpId="0"/>
      <p:bldP spid="30" grpId="0"/>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0A8C3-171A-C09E-F04C-127F0A21E4B7}"/>
            </a:ext>
          </a:extLst>
        </p:cNvPr>
        <p:cNvGrpSpPr/>
        <p:nvPr/>
      </p:nvGrpSpPr>
      <p:grpSpPr>
        <a:xfrm>
          <a:off x="0" y="0"/>
          <a:ext cx="0" cy="0"/>
          <a:chOff x="0" y="0"/>
          <a:chExt cx="0" cy="0"/>
        </a:xfrm>
      </p:grpSpPr>
      <p:cxnSp>
        <p:nvCxnSpPr>
          <p:cNvPr id="26" name="直接连接符 25">
            <a:extLst>
              <a:ext uri="{FF2B5EF4-FFF2-40B4-BE49-F238E27FC236}">
                <a16:creationId xmlns:a16="http://schemas.microsoft.com/office/drawing/2014/main" id="{6F51DED2-E7DE-CD81-860D-85BA7A5A615A}"/>
              </a:ext>
            </a:extLst>
          </p:cNvPr>
          <p:cNvCxnSpPr>
            <a:cxnSpLocks/>
          </p:cNvCxnSpPr>
          <p:nvPr/>
        </p:nvCxnSpPr>
        <p:spPr>
          <a:xfrm>
            <a:off x="1884000" y="4234376"/>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8ABA9F08-DB00-7F73-5DBB-C50E9CF3CCB6}"/>
              </a:ext>
            </a:extLst>
          </p:cNvPr>
          <p:cNvCxnSpPr>
            <a:cxnSpLocks/>
          </p:cNvCxnSpPr>
          <p:nvPr/>
        </p:nvCxnSpPr>
        <p:spPr>
          <a:xfrm>
            <a:off x="1884000" y="2623943"/>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id="{EC1332D5-C9C9-EAB9-56DD-26BFDC8401AB}"/>
              </a:ext>
            </a:extLst>
          </p:cNvPr>
          <p:cNvGrpSpPr/>
          <p:nvPr/>
        </p:nvGrpSpPr>
        <p:grpSpPr>
          <a:xfrm>
            <a:off x="2045025" y="2488758"/>
            <a:ext cx="8100493" cy="1785104"/>
            <a:chOff x="2508242" y="2488758"/>
            <a:chExt cx="8100493" cy="1785104"/>
          </a:xfrm>
        </p:grpSpPr>
        <p:sp>
          <p:nvSpPr>
            <p:cNvPr id="29" name="文本框 28">
              <a:extLst>
                <a:ext uri="{FF2B5EF4-FFF2-40B4-BE49-F238E27FC236}">
                  <a16:creationId xmlns:a16="http://schemas.microsoft.com/office/drawing/2014/main" id="{4542409D-3633-8433-282C-95FC96BF226D}"/>
                </a:ext>
              </a:extLst>
            </p:cNvPr>
            <p:cNvSpPr txBox="1"/>
            <p:nvPr/>
          </p:nvSpPr>
          <p:spPr>
            <a:xfrm>
              <a:off x="4520082" y="2705725"/>
              <a:ext cx="6088653" cy="1446550"/>
            </a:xfrm>
            <a:prstGeom prst="rect">
              <a:avLst/>
            </a:prstGeom>
            <a:noFill/>
          </p:spPr>
          <p:txBody>
            <a:bodyPr wrap="square" rtlCol="0">
              <a:spAutoFit/>
            </a:bodyPr>
            <a:lstStyle/>
            <a:p>
              <a:pPr algn="ctr"/>
              <a:r>
                <a:rPr lang="en-US" altLang="zh-CN" sz="4400" dirty="0">
                  <a:latin typeface="Yeseva One" panose="00000500000000000000" pitchFamily="2" charset="0"/>
                  <a:ea typeface="字魂5号-无外润黑体" panose="00000500000000000000" pitchFamily="2" charset="-122"/>
                </a:rPr>
                <a:t>System Analysis and design</a:t>
              </a:r>
              <a:endParaRPr lang="zh-CN" altLang="en-US" sz="4400" dirty="0">
                <a:latin typeface="Yeseva One" panose="00000500000000000000" pitchFamily="2" charset="0"/>
                <a:ea typeface="字魂5号-无外润黑体" panose="00000500000000000000" pitchFamily="2" charset="-122"/>
              </a:endParaRPr>
            </a:p>
          </p:txBody>
        </p:sp>
        <p:sp>
          <p:nvSpPr>
            <p:cNvPr id="30" name="文本框 29">
              <a:extLst>
                <a:ext uri="{FF2B5EF4-FFF2-40B4-BE49-F238E27FC236}">
                  <a16:creationId xmlns:a16="http://schemas.microsoft.com/office/drawing/2014/main" id="{A58CE8AE-8CA1-AD5C-4E11-B4004645F6C1}"/>
                </a:ext>
              </a:extLst>
            </p:cNvPr>
            <p:cNvSpPr txBox="1"/>
            <p:nvPr/>
          </p:nvSpPr>
          <p:spPr>
            <a:xfrm>
              <a:off x="2508242" y="2488758"/>
              <a:ext cx="2011840" cy="1785104"/>
            </a:xfrm>
            <a:prstGeom prst="rect">
              <a:avLst/>
            </a:prstGeom>
            <a:noFill/>
          </p:spPr>
          <p:txBody>
            <a:bodyPr wrap="square" rtlCol="0">
              <a:spAutoFit/>
            </a:bodyPr>
            <a:lstStyle/>
            <a:p>
              <a:r>
                <a:rPr lang="en-US" altLang="zh-CN" sz="11000" dirty="0">
                  <a:latin typeface="Yeseva One" panose="00000500000000000000" pitchFamily="2" charset="0"/>
                  <a:ea typeface="字魂5号-无外润黑体" panose="00000500000000000000" pitchFamily="2" charset="-122"/>
                </a:rPr>
                <a:t>04.</a:t>
              </a:r>
              <a:endParaRPr lang="zh-CN" altLang="en-US" sz="11000" dirty="0">
                <a:latin typeface="Yeseva One" panose="00000500000000000000" pitchFamily="2" charset="0"/>
                <a:ea typeface="字魂5号-无外润黑体" panose="00000500000000000000" pitchFamily="2" charset="-122"/>
              </a:endParaRPr>
            </a:p>
          </p:txBody>
        </p:sp>
      </p:grpSp>
      <p:sp>
        <p:nvSpPr>
          <p:cNvPr id="31" name="Freeform 77">
            <a:extLst>
              <a:ext uri="{FF2B5EF4-FFF2-40B4-BE49-F238E27FC236}">
                <a16:creationId xmlns:a16="http://schemas.microsoft.com/office/drawing/2014/main" id="{F4F5CA6A-2F81-7F70-CEE5-F4BBD2109252}"/>
              </a:ext>
            </a:extLst>
          </p:cNvPr>
          <p:cNvSpPr/>
          <p:nvPr/>
        </p:nvSpPr>
        <p:spPr>
          <a:xfrm>
            <a:off x="5658606" y="1380117"/>
            <a:ext cx="874788" cy="1074159"/>
          </a:xfrm>
          <a:custGeom>
            <a:avLst/>
            <a:gdLst>
              <a:gd name="T0" fmla="*/ 1681 w 1962"/>
              <a:gd name="T1" fmla="*/ 295 h 2413"/>
              <a:gd name="T2" fmla="*/ 926 w 1962"/>
              <a:gd name="T3" fmla="*/ 1 h 2413"/>
              <a:gd name="T4" fmla="*/ 285 w 1962"/>
              <a:gd name="T5" fmla="*/ 257 h 2413"/>
              <a:gd name="T6" fmla="*/ 96 w 1962"/>
              <a:gd name="T7" fmla="*/ 823 h 2413"/>
              <a:gd name="T8" fmla="*/ 127 w 1962"/>
              <a:gd name="T9" fmla="*/ 1063 h 2413"/>
              <a:gd name="T10" fmla="*/ 5 w 1962"/>
              <a:gd name="T11" fmla="*/ 1322 h 2413"/>
              <a:gd name="T12" fmla="*/ 107 w 1962"/>
              <a:gd name="T13" fmla="*/ 1392 h 2413"/>
              <a:gd name="T14" fmla="*/ 126 w 1962"/>
              <a:gd name="T15" fmla="*/ 1453 h 2413"/>
              <a:gd name="T16" fmla="*/ 125 w 1962"/>
              <a:gd name="T17" fmla="*/ 1537 h 2413"/>
              <a:gd name="T18" fmla="*/ 174 w 1962"/>
              <a:gd name="T19" fmla="*/ 1577 h 2413"/>
              <a:gd name="T20" fmla="*/ 169 w 1962"/>
              <a:gd name="T21" fmla="*/ 1602 h 2413"/>
              <a:gd name="T22" fmla="*/ 187 w 1962"/>
              <a:gd name="T23" fmla="*/ 1687 h 2413"/>
              <a:gd name="T24" fmla="*/ 212 w 1962"/>
              <a:gd name="T25" fmla="*/ 1789 h 2413"/>
              <a:gd name="T26" fmla="*/ 233 w 1962"/>
              <a:gd name="T27" fmla="*/ 1920 h 2413"/>
              <a:gd name="T28" fmla="*/ 470 w 1962"/>
              <a:gd name="T29" fmla="*/ 1952 h 2413"/>
              <a:gd name="T30" fmla="*/ 731 w 1962"/>
              <a:gd name="T31" fmla="*/ 2004 h 2413"/>
              <a:gd name="T32" fmla="*/ 919 w 1962"/>
              <a:gd name="T33" fmla="*/ 2413 h 2413"/>
              <a:gd name="T34" fmla="*/ 1579 w 1962"/>
              <a:gd name="T35" fmla="*/ 1802 h 2413"/>
              <a:gd name="T36" fmla="*/ 1670 w 1962"/>
              <a:gd name="T37" fmla="*/ 1345 h 2413"/>
              <a:gd name="T38" fmla="*/ 1902 w 1962"/>
              <a:gd name="T39" fmla="*/ 884 h 2413"/>
              <a:gd name="T40" fmla="*/ 1681 w 1962"/>
              <a:gd name="T41" fmla="*/ 295 h 2413"/>
              <a:gd name="T42" fmla="*/ 1386 w 1962"/>
              <a:gd name="T43" fmla="*/ 1282 h 2413"/>
              <a:gd name="T44" fmla="*/ 1153 w 1962"/>
              <a:gd name="T45" fmla="*/ 1105 h 2413"/>
              <a:gd name="T46" fmla="*/ 1122 w 1962"/>
              <a:gd name="T47" fmla="*/ 1107 h 2413"/>
              <a:gd name="T48" fmla="*/ 905 w 1962"/>
              <a:gd name="T49" fmla="*/ 869 h 2413"/>
              <a:gd name="T50" fmla="*/ 377 w 1962"/>
              <a:gd name="T51" fmla="*/ 726 h 2413"/>
              <a:gd name="T52" fmla="*/ 297 w 1962"/>
              <a:gd name="T53" fmla="*/ 594 h 2413"/>
              <a:gd name="T54" fmla="*/ 377 w 1962"/>
              <a:gd name="T55" fmla="*/ 344 h 2413"/>
              <a:gd name="T56" fmla="*/ 918 w 1962"/>
              <a:gd name="T57" fmla="*/ 128 h 2413"/>
              <a:gd name="T58" fmla="*/ 1586 w 1962"/>
              <a:gd name="T59" fmla="*/ 380 h 2413"/>
              <a:gd name="T60" fmla="*/ 1781 w 1962"/>
              <a:gd name="T61" fmla="*/ 830 h 2413"/>
              <a:gd name="T62" fmla="*/ 1782 w 1962"/>
              <a:gd name="T63" fmla="*/ 853 h 2413"/>
              <a:gd name="T64" fmla="*/ 1386 w 1962"/>
              <a:gd name="T65" fmla="*/ 1282 h 2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62" h="2413">
                <a:moveTo>
                  <a:pt x="1681" y="295"/>
                </a:moveTo>
                <a:cubicBezTo>
                  <a:pt x="1546" y="144"/>
                  <a:pt x="1367" y="4"/>
                  <a:pt x="926" y="1"/>
                </a:cubicBezTo>
                <a:cubicBezTo>
                  <a:pt x="753" y="0"/>
                  <a:pt x="490" y="40"/>
                  <a:pt x="285" y="257"/>
                </a:cubicBezTo>
                <a:cubicBezTo>
                  <a:pt x="161" y="388"/>
                  <a:pt x="70" y="553"/>
                  <a:pt x="96" y="823"/>
                </a:cubicBezTo>
                <a:cubicBezTo>
                  <a:pt x="102" y="882"/>
                  <a:pt x="186" y="949"/>
                  <a:pt x="127" y="1063"/>
                </a:cubicBezTo>
                <a:cubicBezTo>
                  <a:pt x="127" y="1063"/>
                  <a:pt x="0" y="1285"/>
                  <a:pt x="5" y="1322"/>
                </a:cubicBezTo>
                <a:cubicBezTo>
                  <a:pt x="5" y="1322"/>
                  <a:pt x="3" y="1389"/>
                  <a:pt x="107" y="1392"/>
                </a:cubicBezTo>
                <a:cubicBezTo>
                  <a:pt x="107" y="1392"/>
                  <a:pt x="133" y="1395"/>
                  <a:pt x="126" y="1453"/>
                </a:cubicBezTo>
                <a:lnTo>
                  <a:pt x="125" y="1537"/>
                </a:lnTo>
                <a:cubicBezTo>
                  <a:pt x="125" y="1537"/>
                  <a:pt x="128" y="1562"/>
                  <a:pt x="174" y="1577"/>
                </a:cubicBezTo>
                <a:cubicBezTo>
                  <a:pt x="174" y="1577"/>
                  <a:pt x="182" y="1585"/>
                  <a:pt x="169" y="1602"/>
                </a:cubicBezTo>
                <a:cubicBezTo>
                  <a:pt x="169" y="1602"/>
                  <a:pt x="145" y="1629"/>
                  <a:pt x="187" y="1687"/>
                </a:cubicBezTo>
                <a:cubicBezTo>
                  <a:pt x="202" y="1708"/>
                  <a:pt x="227" y="1735"/>
                  <a:pt x="212" y="1789"/>
                </a:cubicBezTo>
                <a:cubicBezTo>
                  <a:pt x="212" y="1789"/>
                  <a:pt x="192" y="1895"/>
                  <a:pt x="233" y="1920"/>
                </a:cubicBezTo>
                <a:cubicBezTo>
                  <a:pt x="233" y="1920"/>
                  <a:pt x="280" y="1976"/>
                  <a:pt x="470" y="1952"/>
                </a:cubicBezTo>
                <a:cubicBezTo>
                  <a:pt x="536" y="1944"/>
                  <a:pt x="658" y="1912"/>
                  <a:pt x="731" y="2004"/>
                </a:cubicBezTo>
                <a:cubicBezTo>
                  <a:pt x="731" y="2004"/>
                  <a:pt x="905" y="2335"/>
                  <a:pt x="919" y="2413"/>
                </a:cubicBezTo>
                <a:cubicBezTo>
                  <a:pt x="919" y="2413"/>
                  <a:pt x="1216" y="1884"/>
                  <a:pt x="1579" y="1802"/>
                </a:cubicBezTo>
                <a:cubicBezTo>
                  <a:pt x="1579" y="1802"/>
                  <a:pt x="1490" y="1603"/>
                  <a:pt x="1670" y="1345"/>
                </a:cubicBezTo>
                <a:cubicBezTo>
                  <a:pt x="1670" y="1345"/>
                  <a:pt x="1895" y="1048"/>
                  <a:pt x="1902" y="884"/>
                </a:cubicBezTo>
                <a:cubicBezTo>
                  <a:pt x="1902" y="884"/>
                  <a:pt x="1962" y="609"/>
                  <a:pt x="1681" y="295"/>
                </a:cubicBezTo>
                <a:close/>
                <a:moveTo>
                  <a:pt x="1386" y="1282"/>
                </a:moveTo>
                <a:cubicBezTo>
                  <a:pt x="1233" y="1287"/>
                  <a:pt x="1225" y="1184"/>
                  <a:pt x="1153" y="1105"/>
                </a:cubicBezTo>
                <a:cubicBezTo>
                  <a:pt x="1143" y="1106"/>
                  <a:pt x="1133" y="1107"/>
                  <a:pt x="1122" y="1107"/>
                </a:cubicBezTo>
                <a:cubicBezTo>
                  <a:pt x="942" y="1112"/>
                  <a:pt x="975" y="921"/>
                  <a:pt x="905" y="869"/>
                </a:cubicBezTo>
                <a:cubicBezTo>
                  <a:pt x="737" y="744"/>
                  <a:pt x="500" y="853"/>
                  <a:pt x="377" y="726"/>
                </a:cubicBezTo>
                <a:cubicBezTo>
                  <a:pt x="337" y="686"/>
                  <a:pt x="302" y="647"/>
                  <a:pt x="297" y="594"/>
                </a:cubicBezTo>
                <a:cubicBezTo>
                  <a:pt x="285" y="466"/>
                  <a:pt x="314" y="411"/>
                  <a:pt x="377" y="344"/>
                </a:cubicBezTo>
                <a:cubicBezTo>
                  <a:pt x="547" y="165"/>
                  <a:pt x="764" y="128"/>
                  <a:pt x="918" y="128"/>
                </a:cubicBezTo>
                <a:cubicBezTo>
                  <a:pt x="1330" y="131"/>
                  <a:pt x="1473" y="254"/>
                  <a:pt x="1586" y="380"/>
                </a:cubicBezTo>
                <a:cubicBezTo>
                  <a:pt x="1772" y="587"/>
                  <a:pt x="1783" y="766"/>
                  <a:pt x="1781" y="830"/>
                </a:cubicBezTo>
                <a:cubicBezTo>
                  <a:pt x="1781" y="838"/>
                  <a:pt x="1782" y="845"/>
                  <a:pt x="1782" y="853"/>
                </a:cubicBezTo>
                <a:cubicBezTo>
                  <a:pt x="1783" y="1090"/>
                  <a:pt x="1605" y="1274"/>
                  <a:pt x="1386" y="1282"/>
                </a:cubicBezTo>
                <a:close/>
              </a:path>
            </a:pathLst>
          </a:custGeom>
          <a:solidFill>
            <a:srgbClr val="3F3B3A"/>
          </a:solidFill>
          <a:ln w="12700" cap="flat">
            <a:noFill/>
            <a:miter lim="400000"/>
          </a:ln>
          <a:effectLst/>
        </p:spPr>
        <p:txBody>
          <a:bodyPr wrap="square" lIns="91439" tIns="91439" rIns="91439" bIns="91439" numCol="1"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24571521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750"/>
                                  </p:stCondLst>
                                  <p:childTnLst>
                                    <p:set>
                                      <p:cBhvr>
                                        <p:cTn id="16" dur="1" fill="hold">
                                          <p:stCondLst>
                                            <p:cond delay="0"/>
                                          </p:stCondLst>
                                        </p:cTn>
                                        <p:tgtEl>
                                          <p:spTgt spid="27"/>
                                        </p:tgtEl>
                                        <p:attrNameLst>
                                          <p:attrName>style.visibility</p:attrName>
                                        </p:attrNameLst>
                                      </p:cBhvr>
                                      <p:to>
                                        <p:strVal val="visible"/>
                                      </p:to>
                                    </p:set>
                                    <p:animEffect transition="in" filter="barn(outVertical)">
                                      <p:cBhvr>
                                        <p:cTn id="17" dur="1500"/>
                                        <p:tgtEl>
                                          <p:spTgt spid="27"/>
                                        </p:tgtEl>
                                      </p:cBhvr>
                                    </p:animEffect>
                                  </p:childTnLst>
                                </p:cTn>
                              </p:par>
                              <p:par>
                                <p:cTn id="18" presetID="16" presetClass="entr" presetSubtype="37" fill="hold" nodeType="withEffect">
                                  <p:stCondLst>
                                    <p:cond delay="750"/>
                                  </p:stCondLst>
                                  <p:childTnLst>
                                    <p:set>
                                      <p:cBhvr>
                                        <p:cTn id="19" dur="1" fill="hold">
                                          <p:stCondLst>
                                            <p:cond delay="0"/>
                                          </p:stCondLst>
                                        </p:cTn>
                                        <p:tgtEl>
                                          <p:spTgt spid="26"/>
                                        </p:tgtEl>
                                        <p:attrNameLst>
                                          <p:attrName>style.visibility</p:attrName>
                                        </p:attrNameLst>
                                      </p:cBhvr>
                                      <p:to>
                                        <p:strVal val="visible"/>
                                      </p:to>
                                    </p:set>
                                    <p:animEffect transition="in" filter="barn(outVertical)">
                                      <p:cBhvr>
                                        <p:cTn id="20" dur="1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4041668" y="514829"/>
            <a:ext cx="5231923" cy="380269"/>
            <a:chOff x="567034" y="536946"/>
            <a:chExt cx="5231923" cy="380269"/>
          </a:xfrm>
        </p:grpSpPr>
        <p:sp>
          <p:nvSpPr>
            <p:cNvPr id="3" name="文本框 2">
              <a:extLst>
                <a:ext uri="{FF2B5EF4-FFF2-40B4-BE49-F238E27FC236}">
                  <a16:creationId xmlns:a16="http://schemas.microsoft.com/office/drawing/2014/main" id="{09B56DBD-806E-487C-A195-406670334867}"/>
                </a:ext>
              </a:extLst>
            </p:cNvPr>
            <p:cNvSpPr txBox="1"/>
            <p:nvPr/>
          </p:nvSpPr>
          <p:spPr>
            <a:xfrm>
              <a:off x="585790" y="536946"/>
              <a:ext cx="5213167"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System Analysis and design :  Context Diagram</a:t>
              </a:r>
              <a:endParaRPr lang="zh-CN" altLang="en-US" sz="1800" dirty="0">
                <a:latin typeface="Yeseva One" panose="00000500000000000000" pitchFamily="2" charset="0"/>
                <a:ea typeface="字魂5号-无外润黑体" panose="00000500000000000000" pitchFamily="2" charset="-122"/>
              </a:endParaRP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4</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16" name="文本框 19">
            <a:extLst>
              <a:ext uri="{FF2B5EF4-FFF2-40B4-BE49-F238E27FC236}">
                <a16:creationId xmlns:a16="http://schemas.microsoft.com/office/drawing/2014/main" id="{3F4CEBC4-4622-4D98-A94E-85B407588453}"/>
              </a:ext>
            </a:extLst>
          </p:cNvPr>
          <p:cNvSpPr txBox="1"/>
          <p:nvPr/>
        </p:nvSpPr>
        <p:spPr>
          <a:xfrm>
            <a:off x="6657630" y="2157465"/>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bg1"/>
                </a:solidFill>
                <a:latin typeface="Yeseva One" panose="00000500000000000000" pitchFamily="2" charset="0"/>
                <a:ea typeface="字魂5号-无外润黑体" panose="00000500000000000000" pitchFamily="2" charset="-122"/>
              </a:rPr>
              <a:t>Edit title</a:t>
            </a:r>
            <a:endParaRPr lang="zh-CN" altLang="en-US" sz="1600" dirty="0">
              <a:solidFill>
                <a:schemeClr val="bg1"/>
              </a:solidFill>
              <a:latin typeface="Yeseva One" panose="00000500000000000000" pitchFamily="2" charset="0"/>
              <a:ea typeface="字魂5号-无外润黑体" panose="00000500000000000000" pitchFamily="2" charset="-122"/>
            </a:endParaRPr>
          </a:p>
        </p:txBody>
      </p:sp>
      <p:sp>
        <p:nvSpPr>
          <p:cNvPr id="18" name="文本框 21">
            <a:extLst>
              <a:ext uri="{FF2B5EF4-FFF2-40B4-BE49-F238E27FC236}">
                <a16:creationId xmlns:a16="http://schemas.microsoft.com/office/drawing/2014/main" id="{AF309B16-3C1D-4827-99F1-C0A8578B4E64}"/>
              </a:ext>
            </a:extLst>
          </p:cNvPr>
          <p:cNvSpPr txBox="1"/>
          <p:nvPr/>
        </p:nvSpPr>
        <p:spPr>
          <a:xfrm>
            <a:off x="6657630" y="3397916"/>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bg1"/>
                </a:solidFill>
                <a:latin typeface="Yeseva One" panose="00000500000000000000" pitchFamily="2" charset="0"/>
                <a:ea typeface="字魂5号-无外润黑体" panose="00000500000000000000" pitchFamily="2" charset="-122"/>
              </a:rPr>
              <a:t>Edit title</a:t>
            </a:r>
            <a:endParaRPr lang="zh-CN" altLang="en-US" sz="1600" dirty="0">
              <a:solidFill>
                <a:schemeClr val="bg1"/>
              </a:solidFill>
              <a:latin typeface="Yeseva One" panose="00000500000000000000" pitchFamily="2" charset="0"/>
              <a:ea typeface="字魂5号-无外润黑体" panose="00000500000000000000" pitchFamily="2" charset="-122"/>
            </a:endParaRPr>
          </a:p>
        </p:txBody>
      </p:sp>
      <p:sp>
        <p:nvSpPr>
          <p:cNvPr id="19" name="文本框 23">
            <a:extLst>
              <a:ext uri="{FF2B5EF4-FFF2-40B4-BE49-F238E27FC236}">
                <a16:creationId xmlns:a16="http://schemas.microsoft.com/office/drawing/2014/main" id="{FC7913D1-A28F-4614-86AE-F73E32FFBAF0}"/>
              </a:ext>
            </a:extLst>
          </p:cNvPr>
          <p:cNvSpPr txBox="1"/>
          <p:nvPr/>
        </p:nvSpPr>
        <p:spPr>
          <a:xfrm>
            <a:off x="6657630" y="4684642"/>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bg1"/>
                </a:solidFill>
                <a:latin typeface="Yeseva One" panose="00000500000000000000" pitchFamily="2" charset="0"/>
                <a:ea typeface="字魂5号-无外润黑体" panose="00000500000000000000" pitchFamily="2" charset="-122"/>
              </a:rPr>
              <a:t>Edit title</a:t>
            </a:r>
            <a:endParaRPr lang="zh-CN" altLang="en-US" sz="1600" dirty="0">
              <a:solidFill>
                <a:schemeClr val="bg1"/>
              </a:solidFill>
              <a:latin typeface="Yeseva One" panose="00000500000000000000" pitchFamily="2" charset="0"/>
              <a:ea typeface="字魂5号-无外润黑体" panose="00000500000000000000" pitchFamily="2" charset="-122"/>
            </a:endParaRPr>
          </a:p>
        </p:txBody>
      </p:sp>
      <p:pic>
        <p:nvPicPr>
          <p:cNvPr id="25" name="Picture 24">
            <a:extLst>
              <a:ext uri="{FF2B5EF4-FFF2-40B4-BE49-F238E27FC236}">
                <a16:creationId xmlns:a16="http://schemas.microsoft.com/office/drawing/2014/main" id="{524AE741-AE8B-D8A6-DD51-922601868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3538" y="1048220"/>
            <a:ext cx="6977576" cy="4761560"/>
          </a:xfrm>
          <a:prstGeom prst="rect">
            <a:avLst/>
          </a:prstGeom>
        </p:spPr>
      </p:pic>
    </p:spTree>
    <p:extLst>
      <p:ext uri="{BB962C8B-B14F-4D97-AF65-F5344CB8AC3E}">
        <p14:creationId xmlns:p14="http://schemas.microsoft.com/office/powerpoint/2010/main" val="3077650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randombar(horizontal)">
                                      <p:cBhvr>
                                        <p:cTn id="10" dur="500"/>
                                        <p:tgtEl>
                                          <p:spTgt spid="1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randombar(horizontal)">
                                      <p:cBhvr>
                                        <p:cTn id="13" dur="500"/>
                                        <p:tgtEl>
                                          <p:spTgt spid="1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randombar(horizontal)">
                                      <p:cBhvr>
                                        <p:cTn id="16" dur="500"/>
                                        <p:tgtEl>
                                          <p:spTgt spid="19"/>
                                        </p:tgtEl>
                                      </p:cBhvr>
                                    </p:animEffect>
                                  </p:childTnLst>
                                </p:cTn>
                              </p:par>
                              <p:par>
                                <p:cTn id="17" presetID="42"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2BDD8-E0EF-32C6-A704-4B89C2235F3C}"/>
            </a:ext>
          </a:extLst>
        </p:cNvPr>
        <p:cNvGrpSpPr/>
        <p:nvPr/>
      </p:nvGrpSpPr>
      <p:grpSpPr>
        <a:xfrm>
          <a:off x="0" y="0"/>
          <a:ext cx="0" cy="0"/>
          <a:chOff x="0" y="0"/>
          <a:chExt cx="0" cy="0"/>
        </a:xfrm>
      </p:grpSpPr>
      <p:grpSp>
        <p:nvGrpSpPr>
          <p:cNvPr id="2" name="组合 1">
            <a:extLst>
              <a:ext uri="{FF2B5EF4-FFF2-40B4-BE49-F238E27FC236}">
                <a16:creationId xmlns:a16="http://schemas.microsoft.com/office/drawing/2014/main" id="{19E4A4E3-2D76-0545-EEDC-77933383BE9A}"/>
              </a:ext>
            </a:extLst>
          </p:cNvPr>
          <p:cNvGrpSpPr/>
          <p:nvPr/>
        </p:nvGrpSpPr>
        <p:grpSpPr>
          <a:xfrm>
            <a:off x="4041668" y="509257"/>
            <a:ext cx="5444184" cy="385841"/>
            <a:chOff x="567034" y="531374"/>
            <a:chExt cx="5444184" cy="385841"/>
          </a:xfrm>
        </p:grpSpPr>
        <p:sp>
          <p:nvSpPr>
            <p:cNvPr id="3" name="文本框 2">
              <a:extLst>
                <a:ext uri="{FF2B5EF4-FFF2-40B4-BE49-F238E27FC236}">
                  <a16:creationId xmlns:a16="http://schemas.microsoft.com/office/drawing/2014/main" id="{F08E921B-331E-396C-234B-3253A935552B}"/>
                </a:ext>
              </a:extLst>
            </p:cNvPr>
            <p:cNvSpPr txBox="1"/>
            <p:nvPr/>
          </p:nvSpPr>
          <p:spPr>
            <a:xfrm>
              <a:off x="798051" y="531374"/>
              <a:ext cx="5213167"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System Analysis and design :  Use Case Diagram</a:t>
              </a:r>
              <a:endParaRPr lang="zh-CN" altLang="en-US" sz="1800" dirty="0">
                <a:latin typeface="Yeseva One" panose="00000500000000000000" pitchFamily="2" charset="0"/>
                <a:ea typeface="字魂5号-无外润黑体" panose="00000500000000000000" pitchFamily="2" charset="-122"/>
              </a:endParaRPr>
            </a:p>
          </p:txBody>
        </p:sp>
        <p:grpSp>
          <p:nvGrpSpPr>
            <p:cNvPr id="4" name="组合 3">
              <a:extLst>
                <a:ext uri="{FF2B5EF4-FFF2-40B4-BE49-F238E27FC236}">
                  <a16:creationId xmlns:a16="http://schemas.microsoft.com/office/drawing/2014/main" id="{1460B3EF-6452-E1BA-B54A-C0B25CDF6ECA}"/>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1DA74654-C674-D891-E218-A32FD441CB3D}"/>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4A5A4C84-3964-2BDB-796F-45D5E2CC7AF5}"/>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4</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pic>
        <p:nvPicPr>
          <p:cNvPr id="7" name="Picture 6">
            <a:extLst>
              <a:ext uri="{FF2B5EF4-FFF2-40B4-BE49-F238E27FC236}">
                <a16:creationId xmlns:a16="http://schemas.microsoft.com/office/drawing/2014/main" id="{2C773200-2555-0E4A-7F5A-299FD411D3A7}"/>
              </a:ext>
            </a:extLst>
          </p:cNvPr>
          <p:cNvPicPr>
            <a:picLocks noChangeAspect="1"/>
          </p:cNvPicPr>
          <p:nvPr/>
        </p:nvPicPr>
        <p:blipFill>
          <a:blip r:embed="rId2"/>
          <a:stretch>
            <a:fillRect/>
          </a:stretch>
        </p:blipFill>
        <p:spPr>
          <a:xfrm>
            <a:off x="5715710" y="744751"/>
            <a:ext cx="6424708" cy="5603992"/>
          </a:xfrm>
          <a:prstGeom prst="rect">
            <a:avLst/>
          </a:prstGeom>
        </p:spPr>
      </p:pic>
      <p:sp>
        <p:nvSpPr>
          <p:cNvPr id="8" name="Rectangle 7">
            <a:extLst>
              <a:ext uri="{FF2B5EF4-FFF2-40B4-BE49-F238E27FC236}">
                <a16:creationId xmlns:a16="http://schemas.microsoft.com/office/drawing/2014/main" id="{BC5A29E5-FF80-8A11-6E2F-730DFED23F7F}"/>
              </a:ext>
            </a:extLst>
          </p:cNvPr>
          <p:cNvSpPr/>
          <p:nvPr/>
        </p:nvSpPr>
        <p:spPr>
          <a:xfrm>
            <a:off x="6355861" y="1090642"/>
            <a:ext cx="4940496" cy="52581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ar-SA"/>
          </a:p>
        </p:txBody>
      </p:sp>
      <p:pic>
        <p:nvPicPr>
          <p:cNvPr id="9" name="Picture 8">
            <a:extLst>
              <a:ext uri="{FF2B5EF4-FFF2-40B4-BE49-F238E27FC236}">
                <a16:creationId xmlns:a16="http://schemas.microsoft.com/office/drawing/2014/main" id="{A322F942-B153-59EC-CA59-ACEF90687CC3}"/>
              </a:ext>
            </a:extLst>
          </p:cNvPr>
          <p:cNvPicPr>
            <a:picLocks noChangeAspect="1"/>
          </p:cNvPicPr>
          <p:nvPr/>
        </p:nvPicPr>
        <p:blipFill>
          <a:blip r:embed="rId3"/>
          <a:stretch>
            <a:fillRect/>
          </a:stretch>
        </p:blipFill>
        <p:spPr>
          <a:xfrm>
            <a:off x="347610" y="1090642"/>
            <a:ext cx="5165118" cy="5258099"/>
          </a:xfrm>
          <a:prstGeom prst="rect">
            <a:avLst/>
          </a:prstGeom>
        </p:spPr>
      </p:pic>
      <p:sp>
        <p:nvSpPr>
          <p:cNvPr id="10" name="Rectangle 9">
            <a:extLst>
              <a:ext uri="{FF2B5EF4-FFF2-40B4-BE49-F238E27FC236}">
                <a16:creationId xmlns:a16="http://schemas.microsoft.com/office/drawing/2014/main" id="{6088207D-CE0C-AE89-655E-D243E8905C12}"/>
              </a:ext>
            </a:extLst>
          </p:cNvPr>
          <p:cNvSpPr/>
          <p:nvPr/>
        </p:nvSpPr>
        <p:spPr>
          <a:xfrm>
            <a:off x="1223890" y="1090641"/>
            <a:ext cx="3647760" cy="5234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ar-SA"/>
          </a:p>
        </p:txBody>
      </p:sp>
    </p:spTree>
    <p:extLst>
      <p:ext uri="{BB962C8B-B14F-4D97-AF65-F5344CB8AC3E}">
        <p14:creationId xmlns:p14="http://schemas.microsoft.com/office/powerpoint/2010/main" val="28580456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E356108-9C51-0E35-7F3A-116014254FF9}"/>
              </a:ext>
            </a:extLst>
          </p:cNvPr>
          <p:cNvGrpSpPr/>
          <p:nvPr/>
        </p:nvGrpSpPr>
        <p:grpSpPr>
          <a:xfrm>
            <a:off x="4041668" y="514829"/>
            <a:ext cx="5231923" cy="380269"/>
            <a:chOff x="567034" y="536946"/>
            <a:chExt cx="5231923" cy="380269"/>
          </a:xfrm>
        </p:grpSpPr>
        <p:sp>
          <p:nvSpPr>
            <p:cNvPr id="3" name="文本框 2">
              <a:extLst>
                <a:ext uri="{FF2B5EF4-FFF2-40B4-BE49-F238E27FC236}">
                  <a16:creationId xmlns:a16="http://schemas.microsoft.com/office/drawing/2014/main" id="{86BA0131-750D-6BBB-F679-20DD94C3DD87}"/>
                </a:ext>
              </a:extLst>
            </p:cNvPr>
            <p:cNvSpPr txBox="1"/>
            <p:nvPr/>
          </p:nvSpPr>
          <p:spPr>
            <a:xfrm>
              <a:off x="585790" y="536946"/>
              <a:ext cx="5213167"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System Analysis and design :  Activity Diagram-1</a:t>
              </a:r>
              <a:endParaRPr lang="zh-CN" altLang="en-US" sz="1800" dirty="0">
                <a:latin typeface="Yeseva One" panose="00000500000000000000" pitchFamily="2" charset="0"/>
                <a:ea typeface="字魂5号-无外润黑体" panose="00000500000000000000" pitchFamily="2" charset="-122"/>
              </a:endParaRPr>
            </a:p>
          </p:txBody>
        </p:sp>
        <p:grpSp>
          <p:nvGrpSpPr>
            <p:cNvPr id="4" name="组合 3">
              <a:extLst>
                <a:ext uri="{FF2B5EF4-FFF2-40B4-BE49-F238E27FC236}">
                  <a16:creationId xmlns:a16="http://schemas.microsoft.com/office/drawing/2014/main" id="{E0A0D6F6-FB54-B58A-EFF3-AD9FB80F67E1}"/>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B7466E17-6AF4-2569-B198-7D99C57287FA}"/>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365DFD13-C83E-2D0B-827F-68BD76B308A7}"/>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4</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pic>
        <p:nvPicPr>
          <p:cNvPr id="12" name="Picture 11">
            <a:extLst>
              <a:ext uri="{FF2B5EF4-FFF2-40B4-BE49-F238E27FC236}">
                <a16:creationId xmlns:a16="http://schemas.microsoft.com/office/drawing/2014/main" id="{D2E935FD-EFE4-1F83-6D97-4ACBF9418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839" y="1217848"/>
            <a:ext cx="4695239" cy="5201123"/>
          </a:xfrm>
          <a:prstGeom prst="rect">
            <a:avLst/>
          </a:prstGeom>
        </p:spPr>
      </p:pic>
      <p:pic>
        <p:nvPicPr>
          <p:cNvPr id="13" name="Picture 12">
            <a:extLst>
              <a:ext uri="{FF2B5EF4-FFF2-40B4-BE49-F238E27FC236}">
                <a16:creationId xmlns:a16="http://schemas.microsoft.com/office/drawing/2014/main" id="{E6838DA7-AFEC-5353-CA47-4624C6392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007" y="1124178"/>
            <a:ext cx="5026011" cy="5388464"/>
          </a:xfrm>
          <a:prstGeom prst="rect">
            <a:avLst/>
          </a:prstGeom>
        </p:spPr>
      </p:pic>
    </p:spTree>
    <p:extLst>
      <p:ext uri="{BB962C8B-B14F-4D97-AF65-F5344CB8AC3E}">
        <p14:creationId xmlns:p14="http://schemas.microsoft.com/office/powerpoint/2010/main" val="130147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par>
                                <p:cTn id="11" presetID="22" presetClass="entr" presetSubtype="4"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1865D-57EF-84CA-5335-C070639A1843}"/>
            </a:ext>
          </a:extLst>
        </p:cNvPr>
        <p:cNvGrpSpPr/>
        <p:nvPr/>
      </p:nvGrpSpPr>
      <p:grpSpPr>
        <a:xfrm>
          <a:off x="0" y="0"/>
          <a:ext cx="0" cy="0"/>
          <a:chOff x="0" y="0"/>
          <a:chExt cx="0" cy="0"/>
        </a:xfrm>
      </p:grpSpPr>
      <p:grpSp>
        <p:nvGrpSpPr>
          <p:cNvPr id="2" name="组合 1">
            <a:extLst>
              <a:ext uri="{FF2B5EF4-FFF2-40B4-BE49-F238E27FC236}">
                <a16:creationId xmlns:a16="http://schemas.microsoft.com/office/drawing/2014/main" id="{E7AE3C1D-E4C5-196B-99D9-E35268B68920}"/>
              </a:ext>
            </a:extLst>
          </p:cNvPr>
          <p:cNvGrpSpPr/>
          <p:nvPr/>
        </p:nvGrpSpPr>
        <p:grpSpPr>
          <a:xfrm>
            <a:off x="4041668" y="514829"/>
            <a:ext cx="5231923" cy="380269"/>
            <a:chOff x="567034" y="536946"/>
            <a:chExt cx="5231923" cy="380269"/>
          </a:xfrm>
        </p:grpSpPr>
        <p:sp>
          <p:nvSpPr>
            <p:cNvPr id="3" name="文本框 2">
              <a:extLst>
                <a:ext uri="{FF2B5EF4-FFF2-40B4-BE49-F238E27FC236}">
                  <a16:creationId xmlns:a16="http://schemas.microsoft.com/office/drawing/2014/main" id="{40371B0B-E6AC-957D-FAA9-1EDD8BBCBDA5}"/>
                </a:ext>
              </a:extLst>
            </p:cNvPr>
            <p:cNvSpPr txBox="1"/>
            <p:nvPr/>
          </p:nvSpPr>
          <p:spPr>
            <a:xfrm>
              <a:off x="585790" y="536946"/>
              <a:ext cx="5213167"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System Analysis and design :  Activity Diagram-2</a:t>
              </a:r>
              <a:endParaRPr lang="zh-CN" altLang="en-US" sz="1800" dirty="0">
                <a:latin typeface="Yeseva One" panose="00000500000000000000" pitchFamily="2" charset="0"/>
                <a:ea typeface="字魂5号-无外润黑体" panose="00000500000000000000" pitchFamily="2" charset="-122"/>
              </a:endParaRPr>
            </a:p>
          </p:txBody>
        </p:sp>
        <p:grpSp>
          <p:nvGrpSpPr>
            <p:cNvPr id="4" name="组合 3">
              <a:extLst>
                <a:ext uri="{FF2B5EF4-FFF2-40B4-BE49-F238E27FC236}">
                  <a16:creationId xmlns:a16="http://schemas.microsoft.com/office/drawing/2014/main" id="{9B28000E-FCFB-6682-CE52-8B8259C435F2}"/>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2A2D560C-09A4-F517-7E1C-23B98F578261}"/>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8C51EB32-1F04-4C9C-D1C6-8A8CBC4AFCA5}"/>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4</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pic>
        <p:nvPicPr>
          <p:cNvPr id="7" name="Picture 6">
            <a:extLst>
              <a:ext uri="{FF2B5EF4-FFF2-40B4-BE49-F238E27FC236}">
                <a16:creationId xmlns:a16="http://schemas.microsoft.com/office/drawing/2014/main" id="{998137C2-CFAA-2E29-CBE9-0DDED9BE7C35}"/>
              </a:ext>
            </a:extLst>
          </p:cNvPr>
          <p:cNvPicPr>
            <a:picLocks noChangeAspect="1"/>
          </p:cNvPicPr>
          <p:nvPr/>
        </p:nvPicPr>
        <p:blipFill rotWithShape="1">
          <a:blip r:embed="rId2">
            <a:extLst>
              <a:ext uri="{28A0092B-C50C-407E-A947-70E740481C1C}">
                <a14:useLocalDpi xmlns:a14="http://schemas.microsoft.com/office/drawing/2010/main" val="0"/>
              </a:ext>
            </a:extLst>
          </a:blip>
          <a:srcRect l="25387" r="15779"/>
          <a:stretch/>
        </p:blipFill>
        <p:spPr>
          <a:xfrm>
            <a:off x="407963" y="1122595"/>
            <a:ext cx="3358228" cy="5254336"/>
          </a:xfrm>
          <a:prstGeom prst="rect">
            <a:avLst/>
          </a:prstGeom>
        </p:spPr>
      </p:pic>
      <p:pic>
        <p:nvPicPr>
          <p:cNvPr id="8" name="Picture 7">
            <a:extLst>
              <a:ext uri="{FF2B5EF4-FFF2-40B4-BE49-F238E27FC236}">
                <a16:creationId xmlns:a16="http://schemas.microsoft.com/office/drawing/2014/main" id="{528026FB-04D4-3C3E-5D34-706487888D0F}"/>
              </a:ext>
            </a:extLst>
          </p:cNvPr>
          <p:cNvPicPr>
            <a:picLocks noChangeAspect="1"/>
          </p:cNvPicPr>
          <p:nvPr/>
        </p:nvPicPr>
        <p:blipFill rotWithShape="1">
          <a:blip r:embed="rId3">
            <a:extLst>
              <a:ext uri="{28A0092B-C50C-407E-A947-70E740481C1C}">
                <a14:useLocalDpi xmlns:a14="http://schemas.microsoft.com/office/drawing/2010/main" val="0"/>
              </a:ext>
            </a:extLst>
          </a:blip>
          <a:srcRect l="7034" r="21972"/>
          <a:stretch/>
        </p:blipFill>
        <p:spPr>
          <a:xfrm>
            <a:off x="4285664" y="1122595"/>
            <a:ext cx="3354124" cy="5254336"/>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9261" y="1009319"/>
            <a:ext cx="3643533" cy="5367612"/>
          </a:xfrm>
          <a:prstGeom prst="rect">
            <a:avLst/>
          </a:prstGeom>
        </p:spPr>
      </p:pic>
    </p:spTree>
    <p:extLst>
      <p:ext uri="{BB962C8B-B14F-4D97-AF65-F5344CB8AC3E}">
        <p14:creationId xmlns:p14="http://schemas.microsoft.com/office/powerpoint/2010/main" val="32159307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B5A48D4-74E3-3647-5BDA-4B9F197BC9CF}"/>
              </a:ext>
            </a:extLst>
          </p:cNvPr>
          <p:cNvGrpSpPr/>
          <p:nvPr/>
        </p:nvGrpSpPr>
        <p:grpSpPr>
          <a:xfrm>
            <a:off x="4041668" y="514829"/>
            <a:ext cx="5231923" cy="380269"/>
            <a:chOff x="567034" y="536946"/>
            <a:chExt cx="5231923" cy="380269"/>
          </a:xfrm>
        </p:grpSpPr>
        <p:sp>
          <p:nvSpPr>
            <p:cNvPr id="3" name="文本框 2">
              <a:extLst>
                <a:ext uri="{FF2B5EF4-FFF2-40B4-BE49-F238E27FC236}">
                  <a16:creationId xmlns:a16="http://schemas.microsoft.com/office/drawing/2014/main" id="{C53BADA3-7492-85A4-1903-02D976CE0039}"/>
                </a:ext>
              </a:extLst>
            </p:cNvPr>
            <p:cNvSpPr txBox="1"/>
            <p:nvPr/>
          </p:nvSpPr>
          <p:spPr>
            <a:xfrm>
              <a:off x="585790" y="536946"/>
              <a:ext cx="5213167"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System Analysis and design :  Activity Diagram-3</a:t>
              </a:r>
            </a:p>
          </p:txBody>
        </p:sp>
        <p:grpSp>
          <p:nvGrpSpPr>
            <p:cNvPr id="4" name="组合 3">
              <a:extLst>
                <a:ext uri="{FF2B5EF4-FFF2-40B4-BE49-F238E27FC236}">
                  <a16:creationId xmlns:a16="http://schemas.microsoft.com/office/drawing/2014/main" id="{D1857647-1B5C-5E93-ED5A-461C2B4AF60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6EFAAA04-34CF-941A-FAB8-427203E41AF0}"/>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6891251A-F763-3D87-0611-E32B2590F635}"/>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4</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pic>
        <p:nvPicPr>
          <p:cNvPr id="7" name="Picture 6">
            <a:extLst>
              <a:ext uri="{FF2B5EF4-FFF2-40B4-BE49-F238E27FC236}">
                <a16:creationId xmlns:a16="http://schemas.microsoft.com/office/drawing/2014/main" id="{48ADF795-BB34-301B-AFBD-4F235F2A416F}"/>
              </a:ext>
            </a:extLst>
          </p:cNvPr>
          <p:cNvPicPr>
            <a:picLocks noChangeAspect="1"/>
          </p:cNvPicPr>
          <p:nvPr/>
        </p:nvPicPr>
        <p:blipFill rotWithShape="1">
          <a:blip r:embed="rId2">
            <a:extLst>
              <a:ext uri="{28A0092B-C50C-407E-A947-70E740481C1C}">
                <a14:useLocalDpi xmlns:a14="http://schemas.microsoft.com/office/drawing/2010/main" val="0"/>
              </a:ext>
            </a:extLst>
          </a:blip>
          <a:srcRect l="32165" t="12549" r="36135" b="6673"/>
          <a:stretch/>
        </p:blipFill>
        <p:spPr>
          <a:xfrm>
            <a:off x="-1" y="1137058"/>
            <a:ext cx="3137095" cy="5354387"/>
          </a:xfrm>
          <a:prstGeom prst="rect">
            <a:avLst/>
          </a:prstGeom>
        </p:spPr>
      </p:pic>
      <p:pic>
        <p:nvPicPr>
          <p:cNvPr id="8" name="Picture 7">
            <a:extLst>
              <a:ext uri="{FF2B5EF4-FFF2-40B4-BE49-F238E27FC236}">
                <a16:creationId xmlns:a16="http://schemas.microsoft.com/office/drawing/2014/main" id="{342F4176-3617-6DC2-19DF-6C55BCDC7ABC}"/>
              </a:ext>
            </a:extLst>
          </p:cNvPr>
          <p:cNvPicPr>
            <a:picLocks noChangeAspect="1"/>
          </p:cNvPicPr>
          <p:nvPr/>
        </p:nvPicPr>
        <p:blipFill rotWithShape="1">
          <a:blip r:embed="rId3">
            <a:extLst>
              <a:ext uri="{28A0092B-C50C-407E-A947-70E740481C1C}">
                <a14:useLocalDpi xmlns:a14="http://schemas.microsoft.com/office/drawing/2010/main" val="0"/>
              </a:ext>
            </a:extLst>
          </a:blip>
          <a:srcRect l="15513" r="17655"/>
          <a:stretch/>
        </p:blipFill>
        <p:spPr>
          <a:xfrm>
            <a:off x="3694299" y="1137057"/>
            <a:ext cx="3735981" cy="5354388"/>
          </a:xfrm>
          <a:prstGeom prst="rect">
            <a:avLst/>
          </a:prstGeom>
        </p:spPr>
      </p:pic>
      <p:pic>
        <p:nvPicPr>
          <p:cNvPr id="9" name="Picture 8">
            <a:extLst>
              <a:ext uri="{FF2B5EF4-FFF2-40B4-BE49-F238E27FC236}">
                <a16:creationId xmlns:a16="http://schemas.microsoft.com/office/drawing/2014/main" id="{2896C0AC-7866-FC55-9BE1-65E692C2F9D6}"/>
              </a:ext>
            </a:extLst>
          </p:cNvPr>
          <p:cNvPicPr>
            <a:picLocks noChangeAspect="1"/>
          </p:cNvPicPr>
          <p:nvPr/>
        </p:nvPicPr>
        <p:blipFill rotWithShape="1">
          <a:blip r:embed="rId4">
            <a:extLst>
              <a:ext uri="{28A0092B-C50C-407E-A947-70E740481C1C}">
                <a14:useLocalDpi xmlns:a14="http://schemas.microsoft.com/office/drawing/2010/main" val="0"/>
              </a:ext>
            </a:extLst>
          </a:blip>
          <a:srcRect l="15751" t="3213" r="26733"/>
          <a:stretch/>
        </p:blipFill>
        <p:spPr>
          <a:xfrm>
            <a:off x="7987484" y="1137057"/>
            <a:ext cx="4001635" cy="5354388"/>
          </a:xfrm>
          <a:prstGeom prst="rect">
            <a:avLst/>
          </a:prstGeom>
        </p:spPr>
      </p:pic>
    </p:spTree>
    <p:extLst>
      <p:ext uri="{BB962C8B-B14F-4D97-AF65-F5344CB8AC3E}">
        <p14:creationId xmlns:p14="http://schemas.microsoft.com/office/powerpoint/2010/main" val="40461541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E1CC22B-EC6A-4899-D6E1-10F9DE2ACA56}"/>
              </a:ext>
            </a:extLst>
          </p:cNvPr>
          <p:cNvGrpSpPr/>
          <p:nvPr/>
        </p:nvGrpSpPr>
        <p:grpSpPr>
          <a:xfrm>
            <a:off x="0" y="377294"/>
            <a:ext cx="5213167" cy="392623"/>
            <a:chOff x="455162" y="524592"/>
            <a:chExt cx="5213167" cy="392623"/>
          </a:xfrm>
        </p:grpSpPr>
        <p:sp>
          <p:nvSpPr>
            <p:cNvPr id="3" name="文本框 2">
              <a:extLst>
                <a:ext uri="{FF2B5EF4-FFF2-40B4-BE49-F238E27FC236}">
                  <a16:creationId xmlns:a16="http://schemas.microsoft.com/office/drawing/2014/main" id="{FC6F568C-911E-6377-8EE4-3E553B1BE525}"/>
                </a:ext>
              </a:extLst>
            </p:cNvPr>
            <p:cNvSpPr txBox="1"/>
            <p:nvPr/>
          </p:nvSpPr>
          <p:spPr>
            <a:xfrm>
              <a:off x="455162" y="524592"/>
              <a:ext cx="5213167"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System Analysis and design : Class Diagram</a:t>
              </a:r>
            </a:p>
          </p:txBody>
        </p:sp>
        <p:grpSp>
          <p:nvGrpSpPr>
            <p:cNvPr id="4" name="组合 3">
              <a:extLst>
                <a:ext uri="{FF2B5EF4-FFF2-40B4-BE49-F238E27FC236}">
                  <a16:creationId xmlns:a16="http://schemas.microsoft.com/office/drawing/2014/main" id="{06CFFE25-C379-D67F-48F0-3E8E2163C546}"/>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31DC2C05-3814-F618-5485-A4CE6F3F9116}"/>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39A3C9FA-9095-5A66-78A4-EAF88CC5E6A5}"/>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4</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pic>
        <p:nvPicPr>
          <p:cNvPr id="11" name="Picture 10">
            <a:extLst>
              <a:ext uri="{FF2B5EF4-FFF2-40B4-BE49-F238E27FC236}">
                <a16:creationId xmlns:a16="http://schemas.microsoft.com/office/drawing/2014/main" id="{5D649D99-50C8-6EFE-91BD-0A6865124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285" y="467783"/>
            <a:ext cx="6075823" cy="5922434"/>
          </a:xfrm>
          <a:prstGeom prst="rect">
            <a:avLst/>
          </a:prstGeom>
        </p:spPr>
      </p:pic>
    </p:spTree>
    <p:extLst>
      <p:ext uri="{BB962C8B-B14F-4D97-AF65-F5344CB8AC3E}">
        <p14:creationId xmlns:p14="http://schemas.microsoft.com/office/powerpoint/2010/main" val="364117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70BAF6EC-C6F9-44A7-B59A-24409FC23976}"/>
              </a:ext>
            </a:extLst>
          </p:cNvPr>
          <p:cNvSpPr txBox="1"/>
          <p:nvPr/>
        </p:nvSpPr>
        <p:spPr>
          <a:xfrm>
            <a:off x="4575226" y="865896"/>
            <a:ext cx="3017520" cy="954107"/>
          </a:xfrm>
          <a:prstGeom prst="rect">
            <a:avLst/>
          </a:prstGeom>
          <a:noFill/>
        </p:spPr>
        <p:txBody>
          <a:bodyPr wrap="square" rtlCol="0">
            <a:spAutoFit/>
          </a:bodyPr>
          <a:lstStyle/>
          <a:p>
            <a:pPr algn="ctr"/>
            <a:r>
              <a:rPr lang="en-US" altLang="zh-CN" sz="3600" dirty="0">
                <a:solidFill>
                  <a:srgbClr val="1671C2"/>
                </a:solidFill>
                <a:latin typeface="Yeseva One" panose="00000500000000000000" pitchFamily="2" charset="0"/>
                <a:ea typeface="字魂5号-无外润黑体" panose="00000500000000000000" pitchFamily="2" charset="-122"/>
              </a:rPr>
              <a:t>Catalogue</a:t>
            </a:r>
          </a:p>
          <a:p>
            <a:pPr algn="ctr"/>
            <a:r>
              <a:rPr lang="en-US" altLang="zh-CN" sz="2000" dirty="0">
                <a:solidFill>
                  <a:srgbClr val="1671C2"/>
                </a:solidFill>
                <a:latin typeface="Yeseva One" panose="00000500000000000000" pitchFamily="2" charset="0"/>
                <a:ea typeface="字魂5号-无外润黑体" panose="00000500000000000000" pitchFamily="2" charset="-122"/>
              </a:rPr>
              <a:t>Contents</a:t>
            </a:r>
            <a:endParaRPr lang="zh-CN" altLang="en-US" sz="2000" dirty="0">
              <a:solidFill>
                <a:srgbClr val="1671C2"/>
              </a:solidFill>
              <a:latin typeface="Yeseva One" panose="00000500000000000000" pitchFamily="2" charset="0"/>
              <a:ea typeface="字魂5号-无外润黑体" panose="00000500000000000000" pitchFamily="2" charset="-122"/>
            </a:endParaRPr>
          </a:p>
        </p:txBody>
      </p:sp>
      <p:grpSp>
        <p:nvGrpSpPr>
          <p:cNvPr id="15" name="组合 14">
            <a:extLst>
              <a:ext uri="{FF2B5EF4-FFF2-40B4-BE49-F238E27FC236}">
                <a16:creationId xmlns:a16="http://schemas.microsoft.com/office/drawing/2014/main" id="{FF0C1FEF-9E77-42A9-BD92-F4FAE1BE95C9}"/>
              </a:ext>
            </a:extLst>
          </p:cNvPr>
          <p:cNvGrpSpPr/>
          <p:nvPr/>
        </p:nvGrpSpPr>
        <p:grpSpPr>
          <a:xfrm>
            <a:off x="930738" y="2191765"/>
            <a:ext cx="4437776" cy="800219"/>
            <a:chOff x="1315958" y="2802054"/>
            <a:chExt cx="4437776" cy="800219"/>
          </a:xfrm>
        </p:grpSpPr>
        <p:sp>
          <p:nvSpPr>
            <p:cNvPr id="16" name="文本框 15">
              <a:extLst>
                <a:ext uri="{FF2B5EF4-FFF2-40B4-BE49-F238E27FC236}">
                  <a16:creationId xmlns:a16="http://schemas.microsoft.com/office/drawing/2014/main" id="{94C57869-ED60-4650-9C98-C334FB8D913E}"/>
                </a:ext>
              </a:extLst>
            </p:cNvPr>
            <p:cNvSpPr txBox="1"/>
            <p:nvPr/>
          </p:nvSpPr>
          <p:spPr>
            <a:xfrm>
              <a:off x="2344244" y="2819104"/>
              <a:ext cx="3409490" cy="707886"/>
            </a:xfrm>
            <a:prstGeom prst="rect">
              <a:avLst/>
            </a:prstGeom>
            <a:noFill/>
          </p:spPr>
          <p:txBody>
            <a:bodyPr wrap="square" rtlCol="0">
              <a:spAutoFit/>
            </a:bodyPr>
            <a:lstStyle/>
            <a:p>
              <a:r>
                <a:rPr lang="en-US" altLang="zh-CN" sz="2000" dirty="0">
                  <a:latin typeface="Yeseva One" panose="00000500000000000000" pitchFamily="2" charset="0"/>
                  <a:ea typeface="字魂5号-无外润黑体" panose="00000500000000000000" pitchFamily="2" charset="-122"/>
                </a:rPr>
                <a:t>Introduction to CampusPay </a:t>
              </a:r>
            </a:p>
            <a:p>
              <a:r>
                <a:rPr lang="en-US" altLang="zh-CN" sz="2000" dirty="0">
                  <a:latin typeface="Yeseva One" panose="00000500000000000000" pitchFamily="2" charset="0"/>
                  <a:ea typeface="字魂5号-无外润黑体" panose="00000500000000000000" pitchFamily="2" charset="-122"/>
                </a:rPr>
                <a:t>And Problems &amp; objectives</a:t>
              </a:r>
              <a:endParaRPr lang="zh-CN" altLang="en-US" sz="2000" dirty="0">
                <a:latin typeface="Yeseva One" panose="00000500000000000000" pitchFamily="2" charset="0"/>
                <a:ea typeface="字魂5号-无外润黑体" panose="00000500000000000000" pitchFamily="2" charset="-122"/>
              </a:endParaRPr>
            </a:p>
          </p:txBody>
        </p:sp>
        <p:sp>
          <p:nvSpPr>
            <p:cNvPr id="17" name="文本框 16">
              <a:extLst>
                <a:ext uri="{FF2B5EF4-FFF2-40B4-BE49-F238E27FC236}">
                  <a16:creationId xmlns:a16="http://schemas.microsoft.com/office/drawing/2014/main" id="{A4FE2E44-7E57-4041-B4AE-B1CA15A24295}"/>
                </a:ext>
              </a:extLst>
            </p:cNvPr>
            <p:cNvSpPr txBox="1"/>
            <p:nvPr/>
          </p:nvSpPr>
          <p:spPr>
            <a:xfrm>
              <a:off x="1315958" y="2802054"/>
              <a:ext cx="939846" cy="800219"/>
            </a:xfrm>
            <a:prstGeom prst="rect">
              <a:avLst/>
            </a:prstGeom>
            <a:noFill/>
          </p:spPr>
          <p:txBody>
            <a:bodyPr wrap="square" rtlCol="0">
              <a:spAutoFit/>
            </a:bodyPr>
            <a:lstStyle/>
            <a:p>
              <a:pPr algn="dist"/>
              <a:r>
                <a:rPr lang="en-US" altLang="zh-CN" sz="4600" dirty="0">
                  <a:latin typeface="Yeseva One" panose="00000500000000000000" pitchFamily="2" charset="0"/>
                  <a:ea typeface="字魂5号-无外润黑体" panose="00000500000000000000" pitchFamily="2" charset="-122"/>
                </a:rPr>
                <a:t>01.</a:t>
              </a:r>
              <a:endParaRPr lang="zh-CN" altLang="en-US" sz="4600" dirty="0">
                <a:latin typeface="Yeseva One" panose="00000500000000000000" pitchFamily="2" charset="0"/>
                <a:ea typeface="字魂5号-无外润黑体" panose="00000500000000000000" pitchFamily="2" charset="-122"/>
              </a:endParaRPr>
            </a:p>
          </p:txBody>
        </p:sp>
      </p:grpSp>
      <p:grpSp>
        <p:nvGrpSpPr>
          <p:cNvPr id="18" name="组合 17">
            <a:extLst>
              <a:ext uri="{FF2B5EF4-FFF2-40B4-BE49-F238E27FC236}">
                <a16:creationId xmlns:a16="http://schemas.microsoft.com/office/drawing/2014/main" id="{0CF87C51-974D-4115-9E55-8903AFE79DCA}"/>
              </a:ext>
            </a:extLst>
          </p:cNvPr>
          <p:cNvGrpSpPr/>
          <p:nvPr/>
        </p:nvGrpSpPr>
        <p:grpSpPr>
          <a:xfrm>
            <a:off x="930738" y="3305513"/>
            <a:ext cx="4124040" cy="1369605"/>
            <a:chOff x="1404398" y="4491623"/>
            <a:chExt cx="4124040" cy="1369605"/>
          </a:xfrm>
        </p:grpSpPr>
        <p:sp>
          <p:nvSpPr>
            <p:cNvPr id="19" name="文本框 18">
              <a:extLst>
                <a:ext uri="{FF2B5EF4-FFF2-40B4-BE49-F238E27FC236}">
                  <a16:creationId xmlns:a16="http://schemas.microsoft.com/office/drawing/2014/main" id="{16457ABB-31AE-42F3-AFC7-32AA5B2CA561}"/>
                </a:ext>
              </a:extLst>
            </p:cNvPr>
            <p:cNvSpPr txBox="1"/>
            <p:nvPr/>
          </p:nvSpPr>
          <p:spPr>
            <a:xfrm>
              <a:off x="2344244" y="4537789"/>
              <a:ext cx="3184194" cy="1323439"/>
            </a:xfrm>
            <a:prstGeom prst="rect">
              <a:avLst/>
            </a:prstGeom>
            <a:noFill/>
          </p:spPr>
          <p:txBody>
            <a:bodyPr wrap="square" rtlCol="0">
              <a:spAutoFit/>
            </a:bodyPr>
            <a:lstStyle/>
            <a:p>
              <a:r>
                <a:rPr lang="en-US" altLang="zh-CN" sz="2000" dirty="0">
                  <a:latin typeface="Yeseva One" panose="00000500000000000000" pitchFamily="2" charset="0"/>
                  <a:ea typeface="Yu Gothic" panose="020B0400000000000000" pitchFamily="34" charset="-128"/>
                </a:rPr>
                <a:t>Technologies &amp; the difference between campusPay and any other System ? </a:t>
              </a:r>
              <a:endParaRPr lang="zh-CN" altLang="en-US" sz="2000" dirty="0">
                <a:latin typeface="Yeseva One" panose="00000500000000000000" pitchFamily="2" charset="0"/>
                <a:ea typeface="Yu Gothic" panose="020B0400000000000000" pitchFamily="34" charset="-128"/>
              </a:endParaRPr>
            </a:p>
          </p:txBody>
        </p:sp>
        <p:sp>
          <p:nvSpPr>
            <p:cNvPr id="20" name="文本框 19">
              <a:extLst>
                <a:ext uri="{FF2B5EF4-FFF2-40B4-BE49-F238E27FC236}">
                  <a16:creationId xmlns:a16="http://schemas.microsoft.com/office/drawing/2014/main" id="{06C2D143-579D-4DAC-94C0-BD1D86BF1C4C}"/>
                </a:ext>
              </a:extLst>
            </p:cNvPr>
            <p:cNvSpPr txBox="1"/>
            <p:nvPr/>
          </p:nvSpPr>
          <p:spPr>
            <a:xfrm>
              <a:off x="1404398" y="4491623"/>
              <a:ext cx="939846" cy="800219"/>
            </a:xfrm>
            <a:prstGeom prst="rect">
              <a:avLst/>
            </a:prstGeom>
            <a:noFill/>
          </p:spPr>
          <p:txBody>
            <a:bodyPr wrap="square" rtlCol="0">
              <a:spAutoFit/>
            </a:bodyPr>
            <a:lstStyle/>
            <a:p>
              <a:r>
                <a:rPr lang="en-US" altLang="zh-CN" sz="4600" dirty="0">
                  <a:latin typeface="Yeseva One" panose="00000500000000000000" pitchFamily="2" charset="0"/>
                  <a:ea typeface="字魂5号-无外润黑体" panose="00000500000000000000" pitchFamily="2" charset="-122"/>
                </a:rPr>
                <a:t>03.</a:t>
              </a:r>
              <a:endParaRPr lang="zh-CN" altLang="en-US" sz="4600" dirty="0">
                <a:latin typeface="Yeseva One" panose="00000500000000000000" pitchFamily="2" charset="0"/>
                <a:ea typeface="字魂5号-无外润黑体" panose="00000500000000000000" pitchFamily="2" charset="-122"/>
              </a:endParaRPr>
            </a:p>
          </p:txBody>
        </p:sp>
      </p:grpSp>
      <p:grpSp>
        <p:nvGrpSpPr>
          <p:cNvPr id="21" name="组合 20">
            <a:extLst>
              <a:ext uri="{FF2B5EF4-FFF2-40B4-BE49-F238E27FC236}">
                <a16:creationId xmlns:a16="http://schemas.microsoft.com/office/drawing/2014/main" id="{D852C84A-13DE-429F-B2B1-D5C8657CDF73}"/>
              </a:ext>
            </a:extLst>
          </p:cNvPr>
          <p:cNvGrpSpPr/>
          <p:nvPr/>
        </p:nvGrpSpPr>
        <p:grpSpPr>
          <a:xfrm>
            <a:off x="6722110" y="2146475"/>
            <a:ext cx="4177334" cy="1015663"/>
            <a:chOff x="6473534" y="2802054"/>
            <a:chExt cx="4177334" cy="1015663"/>
          </a:xfrm>
        </p:grpSpPr>
        <p:sp>
          <p:nvSpPr>
            <p:cNvPr id="22" name="文本框 21">
              <a:extLst>
                <a:ext uri="{FF2B5EF4-FFF2-40B4-BE49-F238E27FC236}">
                  <a16:creationId xmlns:a16="http://schemas.microsoft.com/office/drawing/2014/main" id="{8D44CE2B-0A37-402A-B860-1266F166933F}"/>
                </a:ext>
              </a:extLst>
            </p:cNvPr>
            <p:cNvSpPr txBox="1"/>
            <p:nvPr/>
          </p:nvSpPr>
          <p:spPr>
            <a:xfrm>
              <a:off x="7466674" y="2802054"/>
              <a:ext cx="3184194" cy="1015663"/>
            </a:xfrm>
            <a:prstGeom prst="rect">
              <a:avLst/>
            </a:prstGeom>
            <a:noFill/>
          </p:spPr>
          <p:txBody>
            <a:bodyPr wrap="square" rtlCol="0">
              <a:spAutoFit/>
            </a:bodyPr>
            <a:lstStyle/>
            <a:p>
              <a:r>
                <a:rPr lang="en-US" altLang="zh-CN" sz="2000" dirty="0">
                  <a:latin typeface="Yeseva One" panose="00000500000000000000" pitchFamily="2" charset="0"/>
                  <a:ea typeface="字魂5号-无外润黑体" panose="00000500000000000000" pitchFamily="2" charset="-122"/>
                </a:rPr>
                <a:t>Who are the users ? And what are the features of these users ?</a:t>
              </a:r>
              <a:endParaRPr lang="zh-CN" altLang="en-US" sz="2000" dirty="0">
                <a:latin typeface="Yeseva One" panose="00000500000000000000" pitchFamily="2" charset="0"/>
                <a:ea typeface="字魂5号-无外润黑体" panose="00000500000000000000" pitchFamily="2" charset="-122"/>
              </a:endParaRPr>
            </a:p>
          </p:txBody>
        </p:sp>
        <p:sp>
          <p:nvSpPr>
            <p:cNvPr id="23" name="文本框 22">
              <a:extLst>
                <a:ext uri="{FF2B5EF4-FFF2-40B4-BE49-F238E27FC236}">
                  <a16:creationId xmlns:a16="http://schemas.microsoft.com/office/drawing/2014/main" id="{4C2CDE47-6E0E-4CD8-8556-CE87612CD35A}"/>
                </a:ext>
              </a:extLst>
            </p:cNvPr>
            <p:cNvSpPr txBox="1"/>
            <p:nvPr/>
          </p:nvSpPr>
          <p:spPr>
            <a:xfrm>
              <a:off x="6473534" y="2802054"/>
              <a:ext cx="993140" cy="800219"/>
            </a:xfrm>
            <a:prstGeom prst="rect">
              <a:avLst/>
            </a:prstGeom>
            <a:noFill/>
          </p:spPr>
          <p:txBody>
            <a:bodyPr wrap="square" rtlCol="0">
              <a:spAutoFit/>
            </a:bodyPr>
            <a:lstStyle/>
            <a:p>
              <a:r>
                <a:rPr lang="en-US" altLang="zh-CN" sz="4600" dirty="0">
                  <a:latin typeface="Yeseva One" panose="00000500000000000000" pitchFamily="2" charset="0"/>
                  <a:ea typeface="字魂5号-无外润黑体" panose="00000500000000000000" pitchFamily="2" charset="-122"/>
                </a:rPr>
                <a:t>02.</a:t>
              </a:r>
              <a:endParaRPr lang="zh-CN" altLang="en-US" sz="4600" dirty="0">
                <a:latin typeface="Yeseva One" panose="00000500000000000000" pitchFamily="2" charset="0"/>
                <a:ea typeface="字魂5号-无外润黑体" panose="00000500000000000000" pitchFamily="2" charset="-122"/>
              </a:endParaRPr>
            </a:p>
          </p:txBody>
        </p:sp>
      </p:grpSp>
      <p:grpSp>
        <p:nvGrpSpPr>
          <p:cNvPr id="24" name="组合 23">
            <a:extLst>
              <a:ext uri="{FF2B5EF4-FFF2-40B4-BE49-F238E27FC236}">
                <a16:creationId xmlns:a16="http://schemas.microsoft.com/office/drawing/2014/main" id="{04CD9341-116D-47F8-8A81-0E4E009CE304}"/>
              </a:ext>
            </a:extLst>
          </p:cNvPr>
          <p:cNvGrpSpPr/>
          <p:nvPr/>
        </p:nvGrpSpPr>
        <p:grpSpPr>
          <a:xfrm>
            <a:off x="6722110" y="3511197"/>
            <a:ext cx="4177334" cy="800219"/>
            <a:chOff x="6473534" y="4491623"/>
            <a:chExt cx="4177334" cy="800219"/>
          </a:xfrm>
        </p:grpSpPr>
        <p:sp>
          <p:nvSpPr>
            <p:cNvPr id="25" name="文本框 24">
              <a:extLst>
                <a:ext uri="{FF2B5EF4-FFF2-40B4-BE49-F238E27FC236}">
                  <a16:creationId xmlns:a16="http://schemas.microsoft.com/office/drawing/2014/main" id="{D52D3BF2-2E6A-4866-BA5E-6B201A5455CB}"/>
                </a:ext>
              </a:extLst>
            </p:cNvPr>
            <p:cNvSpPr txBox="1"/>
            <p:nvPr/>
          </p:nvSpPr>
          <p:spPr>
            <a:xfrm>
              <a:off x="7466674" y="4675734"/>
              <a:ext cx="3184194" cy="400110"/>
            </a:xfrm>
            <a:prstGeom prst="rect">
              <a:avLst/>
            </a:prstGeom>
            <a:noFill/>
          </p:spPr>
          <p:txBody>
            <a:bodyPr wrap="square" rtlCol="0">
              <a:spAutoFit/>
            </a:bodyPr>
            <a:lstStyle/>
            <a:p>
              <a:r>
                <a:rPr lang="en-US" altLang="zh-CN" sz="2000" dirty="0">
                  <a:latin typeface="Yeseva One" panose="00000500000000000000" pitchFamily="2" charset="0"/>
                  <a:ea typeface="字魂5号-无外润黑体" panose="00000500000000000000" pitchFamily="2" charset="-122"/>
                </a:rPr>
                <a:t>System Analysis &amp; design</a:t>
              </a:r>
              <a:endParaRPr lang="zh-CN" altLang="en-US" sz="2000" dirty="0">
                <a:latin typeface="Yeseva One" panose="00000500000000000000" pitchFamily="2" charset="0"/>
                <a:ea typeface="字魂5号-无外润黑体" panose="00000500000000000000" pitchFamily="2" charset="-122"/>
              </a:endParaRPr>
            </a:p>
          </p:txBody>
        </p:sp>
        <p:sp>
          <p:nvSpPr>
            <p:cNvPr id="26" name="文本框 25">
              <a:extLst>
                <a:ext uri="{FF2B5EF4-FFF2-40B4-BE49-F238E27FC236}">
                  <a16:creationId xmlns:a16="http://schemas.microsoft.com/office/drawing/2014/main" id="{C4B25173-DF2D-45D1-85C2-8021DBBB05E3}"/>
                </a:ext>
              </a:extLst>
            </p:cNvPr>
            <p:cNvSpPr txBox="1"/>
            <p:nvPr/>
          </p:nvSpPr>
          <p:spPr>
            <a:xfrm>
              <a:off x="6473534" y="4491623"/>
              <a:ext cx="1069340" cy="800219"/>
            </a:xfrm>
            <a:prstGeom prst="rect">
              <a:avLst/>
            </a:prstGeom>
            <a:noFill/>
          </p:spPr>
          <p:txBody>
            <a:bodyPr wrap="square" rtlCol="0">
              <a:spAutoFit/>
            </a:bodyPr>
            <a:lstStyle/>
            <a:p>
              <a:r>
                <a:rPr lang="en-US" altLang="zh-CN" sz="4600" dirty="0">
                  <a:latin typeface="Yeseva One" panose="00000500000000000000" pitchFamily="2" charset="0"/>
                  <a:ea typeface="字魂5号-无外润黑体" panose="00000500000000000000" pitchFamily="2" charset="-122"/>
                </a:rPr>
                <a:t>04.</a:t>
              </a:r>
              <a:endParaRPr lang="zh-CN" altLang="en-US" sz="4600" dirty="0">
                <a:latin typeface="Yeseva One" panose="00000500000000000000" pitchFamily="2" charset="0"/>
                <a:ea typeface="字魂5号-无外润黑体" panose="00000500000000000000" pitchFamily="2" charset="-122"/>
              </a:endParaRPr>
            </a:p>
          </p:txBody>
        </p:sp>
      </p:grpSp>
    </p:spTree>
    <p:extLst>
      <p:ext uri="{BB962C8B-B14F-4D97-AF65-F5344CB8AC3E}">
        <p14:creationId xmlns:p14="http://schemas.microsoft.com/office/powerpoint/2010/main" val="8788222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1750"/>
                                        <p:tgtEl>
                                          <p:spTgt spid="15"/>
                                        </p:tgtEl>
                                      </p:cBhvr>
                                    </p:animEffect>
                                  </p:childTnLst>
                                </p:cTn>
                              </p:par>
                              <p:par>
                                <p:cTn id="14" presetID="22" presetClass="entr" presetSubtype="8"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1750"/>
                                        <p:tgtEl>
                                          <p:spTgt spid="21"/>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1750"/>
                                        <p:tgtEl>
                                          <p:spTgt spid="18"/>
                                        </p:tgtEl>
                                      </p:cBhvr>
                                    </p:animEffect>
                                  </p:childTnLst>
                                </p:cTn>
                              </p:par>
                              <p:par>
                                <p:cTn id="20" presetID="22" presetClass="entr" presetSubtype="8"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1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B89B18B9-870C-4646-998D-284D5D6B96C3}"/>
              </a:ext>
            </a:extLst>
          </p:cNvPr>
          <p:cNvSpPr txBox="1"/>
          <p:nvPr/>
        </p:nvSpPr>
        <p:spPr>
          <a:xfrm>
            <a:off x="1359463" y="2396054"/>
            <a:ext cx="7987862" cy="1446550"/>
          </a:xfrm>
          <a:prstGeom prst="rect">
            <a:avLst/>
          </a:prstGeom>
          <a:noFill/>
        </p:spPr>
        <p:txBody>
          <a:bodyPr wrap="square" rtlCol="0">
            <a:spAutoFit/>
          </a:bodyPr>
          <a:lstStyle/>
          <a:p>
            <a:pPr algn="ctr"/>
            <a:r>
              <a:rPr lang="en-US" altLang="zh-CN" sz="4400" b="1" dirty="0">
                <a:solidFill>
                  <a:srgbClr val="595959"/>
                </a:solidFill>
                <a:latin typeface="Yeseva One" panose="00000500000000000000" pitchFamily="2" charset="0"/>
                <a:ea typeface="字魂5号-无外润黑体" panose="00000500000000000000" pitchFamily="2" charset="-122"/>
              </a:rPr>
              <a:t>Thank you for </a:t>
            </a:r>
          </a:p>
          <a:p>
            <a:pPr algn="ctr"/>
            <a:r>
              <a:rPr lang="en-US" altLang="zh-CN" sz="4400" b="1" dirty="0">
                <a:solidFill>
                  <a:srgbClr val="595959"/>
                </a:solidFill>
                <a:latin typeface="Yeseva One" panose="00000500000000000000" pitchFamily="2" charset="0"/>
                <a:ea typeface="字魂5号-无外润黑体" panose="00000500000000000000" pitchFamily="2" charset="-122"/>
              </a:rPr>
              <a:t>watching and listening!</a:t>
            </a:r>
            <a:endParaRPr lang="zh-CN" altLang="en-US" sz="4400" b="1" dirty="0">
              <a:solidFill>
                <a:srgbClr val="595959"/>
              </a:solidFill>
              <a:latin typeface="Yeseva One" panose="00000500000000000000" pitchFamily="2" charset="0"/>
              <a:ea typeface="字魂5号-无外润黑体" panose="00000500000000000000" pitchFamily="2" charset="-122"/>
            </a:endParaRPr>
          </a:p>
        </p:txBody>
      </p:sp>
      <p:sp>
        <p:nvSpPr>
          <p:cNvPr id="26" name="Freeform 5">
            <a:extLst>
              <a:ext uri="{FF2B5EF4-FFF2-40B4-BE49-F238E27FC236}">
                <a16:creationId xmlns:a16="http://schemas.microsoft.com/office/drawing/2014/main" id="{38897DA8-617D-46D0-B55B-7AB8DBB5214F}"/>
              </a:ext>
            </a:extLst>
          </p:cNvPr>
          <p:cNvSpPr/>
          <p:nvPr/>
        </p:nvSpPr>
        <p:spPr>
          <a:xfrm>
            <a:off x="4420262" y="1270206"/>
            <a:ext cx="1866266" cy="1085280"/>
          </a:xfrm>
          <a:custGeom>
            <a:avLst/>
            <a:gdLst/>
            <a:ahLst/>
            <a:cxnLst>
              <a:cxn ang="0">
                <a:pos x="wd2" y="hd2"/>
              </a:cxn>
              <a:cxn ang="5400000">
                <a:pos x="wd2" y="hd2"/>
              </a:cxn>
              <a:cxn ang="10800000">
                <a:pos x="wd2" y="hd2"/>
              </a:cxn>
              <a:cxn ang="16200000">
                <a:pos x="wd2" y="hd2"/>
              </a:cxn>
            </a:cxnLst>
            <a:rect l="0" t="0" r="r" b="b"/>
            <a:pathLst>
              <a:path w="21600" h="21600" extrusionOk="0">
                <a:moveTo>
                  <a:pt x="20978" y="16267"/>
                </a:moveTo>
                <a:cubicBezTo>
                  <a:pt x="20978" y="15467"/>
                  <a:pt x="20823" y="14933"/>
                  <a:pt x="20357" y="14933"/>
                </a:cubicBezTo>
                <a:cubicBezTo>
                  <a:pt x="20357" y="7200"/>
                  <a:pt x="20357" y="7200"/>
                  <a:pt x="20357" y="7200"/>
                </a:cubicBezTo>
                <a:cubicBezTo>
                  <a:pt x="21600" y="6400"/>
                  <a:pt x="21600" y="6400"/>
                  <a:pt x="21600" y="6400"/>
                </a:cubicBezTo>
                <a:cubicBezTo>
                  <a:pt x="10878" y="0"/>
                  <a:pt x="10878" y="0"/>
                  <a:pt x="10878" y="0"/>
                </a:cubicBezTo>
                <a:cubicBezTo>
                  <a:pt x="0" y="6400"/>
                  <a:pt x="0" y="6400"/>
                  <a:pt x="0" y="6400"/>
                </a:cubicBezTo>
                <a:cubicBezTo>
                  <a:pt x="10878" y="12800"/>
                  <a:pt x="10878" y="12800"/>
                  <a:pt x="10878" y="12800"/>
                </a:cubicBezTo>
                <a:cubicBezTo>
                  <a:pt x="19735" y="7467"/>
                  <a:pt x="19735" y="7467"/>
                  <a:pt x="19735" y="7467"/>
                </a:cubicBezTo>
                <a:cubicBezTo>
                  <a:pt x="19735" y="14933"/>
                  <a:pt x="19735" y="14933"/>
                  <a:pt x="19735" y="14933"/>
                </a:cubicBezTo>
                <a:cubicBezTo>
                  <a:pt x="19424" y="14933"/>
                  <a:pt x="19114" y="15467"/>
                  <a:pt x="19114" y="16267"/>
                </a:cubicBezTo>
                <a:cubicBezTo>
                  <a:pt x="19114" y="16800"/>
                  <a:pt x="19424" y="17067"/>
                  <a:pt x="19580" y="17067"/>
                </a:cubicBezTo>
                <a:cubicBezTo>
                  <a:pt x="19114" y="21600"/>
                  <a:pt x="19114" y="21600"/>
                  <a:pt x="19114" y="21600"/>
                </a:cubicBezTo>
                <a:cubicBezTo>
                  <a:pt x="20978" y="21600"/>
                  <a:pt x="20978" y="21600"/>
                  <a:pt x="20978" y="21600"/>
                </a:cubicBezTo>
                <a:cubicBezTo>
                  <a:pt x="20512" y="17067"/>
                  <a:pt x="20512" y="17067"/>
                  <a:pt x="20512" y="17067"/>
                </a:cubicBezTo>
                <a:cubicBezTo>
                  <a:pt x="20823" y="17067"/>
                  <a:pt x="20978" y="16800"/>
                  <a:pt x="20978" y="16267"/>
                </a:cubicBezTo>
                <a:close/>
                <a:moveTo>
                  <a:pt x="4351" y="11200"/>
                </a:moveTo>
                <a:cubicBezTo>
                  <a:pt x="4351" y="18400"/>
                  <a:pt x="4351" y="18400"/>
                  <a:pt x="4351" y="18400"/>
                </a:cubicBezTo>
                <a:cubicBezTo>
                  <a:pt x="4351" y="20267"/>
                  <a:pt x="7304" y="21600"/>
                  <a:pt x="10878" y="21600"/>
                </a:cubicBezTo>
                <a:cubicBezTo>
                  <a:pt x="14296" y="21600"/>
                  <a:pt x="17249" y="20267"/>
                  <a:pt x="17249" y="18400"/>
                </a:cubicBezTo>
                <a:cubicBezTo>
                  <a:pt x="17249" y="11200"/>
                  <a:pt x="17249" y="11200"/>
                  <a:pt x="17249" y="11200"/>
                </a:cubicBezTo>
                <a:cubicBezTo>
                  <a:pt x="10878" y="14933"/>
                  <a:pt x="10878" y="14933"/>
                  <a:pt x="10878" y="14933"/>
                </a:cubicBezTo>
                <a:lnTo>
                  <a:pt x="4351" y="11200"/>
                </a:lnTo>
                <a:close/>
              </a:path>
            </a:pathLst>
          </a:custGeom>
          <a:solidFill>
            <a:srgbClr val="1671C2"/>
          </a:solidFill>
          <a:ln w="12700" cap="flat">
            <a:noFill/>
            <a:miter lim="400000"/>
          </a:ln>
          <a:effectLst/>
        </p:spPr>
        <p:txBody>
          <a:bodyPr wrap="square" lIns="91439" tIns="91439" rIns="91439" bIns="91439" numCol="1" anchor="t">
            <a:noAutofit/>
          </a:bodyPr>
          <a:lstStyle/>
          <a:p>
            <a:endParaRPr dirty="0">
              <a:latin typeface="字魂5号-无外润黑体" panose="00000500000000000000" pitchFamily="2" charset="-122"/>
              <a:ea typeface="字魂5号-无外润黑体" panose="00000500000000000000" pitchFamily="2" charset="-122"/>
            </a:endParaRPr>
          </a:p>
        </p:txBody>
      </p:sp>
      <p:sp>
        <p:nvSpPr>
          <p:cNvPr id="2" name="TextBox 1">
            <a:extLst>
              <a:ext uri="{FF2B5EF4-FFF2-40B4-BE49-F238E27FC236}">
                <a16:creationId xmlns:a16="http://schemas.microsoft.com/office/drawing/2014/main" id="{72A31088-2A56-9A42-FDD9-47423D548CC7}"/>
              </a:ext>
            </a:extLst>
          </p:cNvPr>
          <p:cNvSpPr txBox="1"/>
          <p:nvPr/>
        </p:nvSpPr>
        <p:spPr>
          <a:xfrm>
            <a:off x="3817919" y="3917180"/>
            <a:ext cx="3277850" cy="307777"/>
          </a:xfrm>
          <a:prstGeom prst="rect">
            <a:avLst/>
          </a:prstGeom>
          <a:solidFill>
            <a:schemeClr val="tx1">
              <a:lumMod val="75000"/>
              <a:lumOff val="25000"/>
            </a:schemeClr>
          </a:solidFill>
        </p:spPr>
        <p:txBody>
          <a:bodyPr wrap="square" rtlCol="1">
            <a:spAutoFit/>
          </a:bodyPr>
          <a:lstStyle/>
          <a:p>
            <a:pPr algn="ctr"/>
            <a:r>
              <a:rPr lang="en-US" sz="1400" b="1" dirty="0">
                <a:solidFill>
                  <a:schemeClr val="bg1"/>
                </a:solidFill>
              </a:rPr>
              <a:t>Team members</a:t>
            </a:r>
            <a:endParaRPr lang="ar-EG" sz="1400" b="1" dirty="0">
              <a:solidFill>
                <a:schemeClr val="bg1"/>
              </a:solidFill>
            </a:endParaRPr>
          </a:p>
        </p:txBody>
      </p:sp>
      <p:sp>
        <p:nvSpPr>
          <p:cNvPr id="3" name="TextBox 2">
            <a:extLst>
              <a:ext uri="{FF2B5EF4-FFF2-40B4-BE49-F238E27FC236}">
                <a16:creationId xmlns:a16="http://schemas.microsoft.com/office/drawing/2014/main" id="{B1A56C86-79FE-863E-DB18-080DD4070C64}"/>
              </a:ext>
            </a:extLst>
          </p:cNvPr>
          <p:cNvSpPr txBox="1"/>
          <p:nvPr/>
        </p:nvSpPr>
        <p:spPr>
          <a:xfrm>
            <a:off x="1964970" y="4268852"/>
            <a:ext cx="3077029" cy="1526187"/>
          </a:xfrm>
          <a:prstGeom prst="rect">
            <a:avLst/>
          </a:prstGeom>
          <a:noFill/>
        </p:spPr>
        <p:txBody>
          <a:bodyPr wrap="square" rtlCol="1">
            <a:spAutoFit/>
          </a:bodyPr>
          <a:lstStyle/>
          <a:p>
            <a:pPr rtl="1">
              <a:lnSpc>
                <a:spcPct val="150000"/>
              </a:lnSpc>
            </a:pPr>
            <a:r>
              <a:rPr lang="en-US" sz="1600" dirty="0"/>
              <a:t>- </a:t>
            </a:r>
            <a:r>
              <a:rPr lang="en-US" sz="1600" dirty="0" err="1"/>
              <a:t>mohamed</a:t>
            </a:r>
            <a:r>
              <a:rPr lang="en-US" sz="1600" dirty="0"/>
              <a:t> </a:t>
            </a:r>
            <a:r>
              <a:rPr lang="en-US" sz="1600" dirty="0" err="1"/>
              <a:t>ahmed</a:t>
            </a:r>
            <a:r>
              <a:rPr lang="en-US" sz="1600" dirty="0"/>
              <a:t> </a:t>
            </a:r>
            <a:r>
              <a:rPr lang="en-US" sz="1600" dirty="0" err="1"/>
              <a:t>saad</a:t>
            </a:r>
            <a:r>
              <a:rPr lang="en-US" sz="1600" dirty="0"/>
              <a:t> </a:t>
            </a:r>
            <a:r>
              <a:rPr lang="en-US" sz="1600" dirty="0" err="1"/>
              <a:t>ali</a:t>
            </a:r>
            <a:endParaRPr lang="en-US" sz="1600" dirty="0"/>
          </a:p>
          <a:p>
            <a:pPr rtl="1">
              <a:lnSpc>
                <a:spcPct val="150000"/>
              </a:lnSpc>
            </a:pPr>
            <a:r>
              <a:rPr lang="en-US" sz="1600" dirty="0"/>
              <a:t>- Abdullah Salah Mohammed</a:t>
            </a:r>
          </a:p>
          <a:p>
            <a:pPr rtl="1">
              <a:lnSpc>
                <a:spcPct val="150000"/>
              </a:lnSpc>
            </a:pPr>
            <a:r>
              <a:rPr lang="en-US" sz="1600" dirty="0"/>
              <a:t>- Abdullah Khaled Sayed</a:t>
            </a:r>
            <a:endParaRPr lang="ar-EG" sz="1600" dirty="0"/>
          </a:p>
          <a:p>
            <a:pPr rtl="1">
              <a:lnSpc>
                <a:spcPct val="150000"/>
              </a:lnSpc>
            </a:pPr>
            <a:r>
              <a:rPr lang="en-US" sz="1600" dirty="0"/>
              <a:t>- </a:t>
            </a:r>
            <a:r>
              <a:rPr lang="en-US" sz="1600" dirty="0" err="1"/>
              <a:t>Israa</a:t>
            </a:r>
            <a:r>
              <a:rPr lang="en-US" sz="1600" dirty="0"/>
              <a:t> Arafa Ahmed </a:t>
            </a:r>
            <a:r>
              <a:rPr lang="en-US" sz="1600" dirty="0" err="1"/>
              <a:t>Ahmed</a:t>
            </a:r>
            <a:endParaRPr lang="en-US" sz="1600" dirty="0"/>
          </a:p>
        </p:txBody>
      </p:sp>
      <p:sp>
        <p:nvSpPr>
          <p:cNvPr id="4" name="TextBox 3">
            <a:extLst>
              <a:ext uri="{FF2B5EF4-FFF2-40B4-BE49-F238E27FC236}">
                <a16:creationId xmlns:a16="http://schemas.microsoft.com/office/drawing/2014/main" id="{099505CE-5EF4-B34E-BE05-7275B92360CD}"/>
              </a:ext>
            </a:extLst>
          </p:cNvPr>
          <p:cNvSpPr txBox="1"/>
          <p:nvPr/>
        </p:nvSpPr>
        <p:spPr>
          <a:xfrm>
            <a:off x="5353394" y="4299533"/>
            <a:ext cx="3962398" cy="1156407"/>
          </a:xfrm>
          <a:prstGeom prst="rect">
            <a:avLst/>
          </a:prstGeom>
          <a:noFill/>
        </p:spPr>
        <p:txBody>
          <a:bodyPr wrap="square" rtlCol="1">
            <a:spAutoFit/>
          </a:bodyPr>
          <a:lstStyle/>
          <a:p>
            <a:pPr>
              <a:lnSpc>
                <a:spcPct val="150000"/>
              </a:lnSpc>
            </a:pPr>
            <a:r>
              <a:rPr lang="en-US" sz="1600" dirty="0"/>
              <a:t>- Abdul Rahman Muhammad Sayed</a:t>
            </a:r>
          </a:p>
          <a:p>
            <a:pPr rtl="1">
              <a:lnSpc>
                <a:spcPct val="150000"/>
              </a:lnSpc>
            </a:pPr>
            <a:r>
              <a:rPr lang="en-US" sz="1600" dirty="0"/>
              <a:t>- Ahmed Ayman Salah</a:t>
            </a:r>
          </a:p>
          <a:p>
            <a:pPr rtl="1">
              <a:lnSpc>
                <a:spcPct val="150000"/>
              </a:lnSpc>
            </a:pPr>
            <a:r>
              <a:rPr lang="en-US" sz="1600" dirty="0"/>
              <a:t>- Youssef Ali Saber Hussein</a:t>
            </a:r>
            <a:endParaRPr lang="ar-EG" sz="1600" dirty="0"/>
          </a:p>
        </p:txBody>
      </p:sp>
    </p:spTree>
    <p:extLst>
      <p:ext uri="{BB962C8B-B14F-4D97-AF65-F5344CB8AC3E}">
        <p14:creationId xmlns:p14="http://schemas.microsoft.com/office/powerpoint/2010/main" val="31302272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6" grpId="0" animBg="1"/>
      <p:bldP spid="2" grpId="0" animBg="1"/>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A300D5C0-5A2D-4566-B462-F779A743D293}"/>
              </a:ext>
            </a:extLst>
          </p:cNvPr>
          <p:cNvCxnSpPr>
            <a:cxnSpLocks/>
          </p:cNvCxnSpPr>
          <p:nvPr/>
        </p:nvCxnSpPr>
        <p:spPr>
          <a:xfrm>
            <a:off x="1877650" y="4758274"/>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4CCB9CA6-03BF-44DF-8B41-9C7248C425E0}"/>
              </a:ext>
            </a:extLst>
          </p:cNvPr>
          <p:cNvCxnSpPr>
            <a:cxnSpLocks/>
          </p:cNvCxnSpPr>
          <p:nvPr/>
        </p:nvCxnSpPr>
        <p:spPr>
          <a:xfrm>
            <a:off x="1877650" y="3147841"/>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ED674280-670A-4570-8D1A-B557603AB6EE}"/>
              </a:ext>
            </a:extLst>
          </p:cNvPr>
          <p:cNvGrpSpPr/>
          <p:nvPr/>
        </p:nvGrpSpPr>
        <p:grpSpPr>
          <a:xfrm>
            <a:off x="2038675" y="3012656"/>
            <a:ext cx="8100493" cy="1785104"/>
            <a:chOff x="2508242" y="2488758"/>
            <a:chExt cx="8100493" cy="1785104"/>
          </a:xfrm>
        </p:grpSpPr>
        <p:sp>
          <p:nvSpPr>
            <p:cNvPr id="5" name="文本框 4">
              <a:extLst>
                <a:ext uri="{FF2B5EF4-FFF2-40B4-BE49-F238E27FC236}">
                  <a16:creationId xmlns:a16="http://schemas.microsoft.com/office/drawing/2014/main" id="{6ADE981A-0C52-4FEA-8366-AF22518F339A}"/>
                </a:ext>
              </a:extLst>
            </p:cNvPr>
            <p:cNvSpPr txBox="1"/>
            <p:nvPr/>
          </p:nvSpPr>
          <p:spPr>
            <a:xfrm>
              <a:off x="4520082" y="2828995"/>
              <a:ext cx="6088653" cy="1200329"/>
            </a:xfrm>
            <a:prstGeom prst="rect">
              <a:avLst/>
            </a:prstGeom>
            <a:noFill/>
          </p:spPr>
          <p:txBody>
            <a:bodyPr wrap="square" rtlCol="0">
              <a:spAutoFit/>
            </a:bodyPr>
            <a:lstStyle/>
            <a:p>
              <a:r>
                <a:rPr lang="en-US" altLang="zh-CN" sz="3600" dirty="0">
                  <a:latin typeface="Yeseva One" panose="00000500000000000000" pitchFamily="2" charset="0"/>
                  <a:ea typeface="字魂5号-无外润黑体" panose="00000500000000000000" pitchFamily="2" charset="-122"/>
                </a:rPr>
                <a:t>Introduction to CampusPay </a:t>
              </a:r>
            </a:p>
            <a:p>
              <a:r>
                <a:rPr lang="en-US" altLang="zh-CN" sz="3600" dirty="0">
                  <a:latin typeface="Yeseva One" panose="00000500000000000000" pitchFamily="2" charset="0"/>
                  <a:ea typeface="字魂5号-无外润黑体" panose="00000500000000000000" pitchFamily="2" charset="-122"/>
                </a:rPr>
                <a:t>And Problems &amp; objectives</a:t>
              </a:r>
              <a:endParaRPr lang="zh-CN" altLang="en-US" sz="3600" dirty="0">
                <a:latin typeface="Yeseva One" panose="00000500000000000000" pitchFamily="2" charset="0"/>
                <a:ea typeface="字魂5号-无外润黑体" panose="00000500000000000000" pitchFamily="2" charset="-122"/>
              </a:endParaRPr>
            </a:p>
          </p:txBody>
        </p:sp>
        <p:sp>
          <p:nvSpPr>
            <p:cNvPr id="6" name="文本框 5">
              <a:extLst>
                <a:ext uri="{FF2B5EF4-FFF2-40B4-BE49-F238E27FC236}">
                  <a16:creationId xmlns:a16="http://schemas.microsoft.com/office/drawing/2014/main" id="{DE0D2056-7B33-43BE-BFF5-073FE32644E0}"/>
                </a:ext>
              </a:extLst>
            </p:cNvPr>
            <p:cNvSpPr txBox="1"/>
            <p:nvPr/>
          </p:nvSpPr>
          <p:spPr>
            <a:xfrm>
              <a:off x="2508242" y="2488758"/>
              <a:ext cx="2011840" cy="1785104"/>
            </a:xfrm>
            <a:prstGeom prst="rect">
              <a:avLst/>
            </a:prstGeom>
            <a:noFill/>
          </p:spPr>
          <p:txBody>
            <a:bodyPr wrap="square" rtlCol="0">
              <a:spAutoFit/>
            </a:bodyPr>
            <a:lstStyle/>
            <a:p>
              <a:r>
                <a:rPr lang="en-US" altLang="zh-CN" sz="11000" dirty="0">
                  <a:latin typeface="Yeseva One" panose="00000500000000000000" pitchFamily="2" charset="0"/>
                  <a:ea typeface="字魂5号-无外润黑体" panose="00000500000000000000" pitchFamily="2" charset="-122"/>
                </a:rPr>
                <a:t>01.</a:t>
              </a:r>
              <a:endParaRPr lang="zh-CN" altLang="en-US" sz="11000" dirty="0">
                <a:latin typeface="Yeseva One" panose="00000500000000000000" pitchFamily="2" charset="0"/>
                <a:ea typeface="字魂5号-无外润黑体" panose="00000500000000000000" pitchFamily="2" charset="-122"/>
              </a:endParaRPr>
            </a:p>
          </p:txBody>
        </p:sp>
      </p:grpSp>
      <p:sp>
        <p:nvSpPr>
          <p:cNvPr id="7" name="Freeform 27">
            <a:extLst>
              <a:ext uri="{FF2B5EF4-FFF2-40B4-BE49-F238E27FC236}">
                <a16:creationId xmlns:a16="http://schemas.microsoft.com/office/drawing/2014/main" id="{830170EF-4C39-439F-AC00-A3193987BD97}"/>
              </a:ext>
            </a:extLst>
          </p:cNvPr>
          <p:cNvSpPr/>
          <p:nvPr/>
        </p:nvSpPr>
        <p:spPr>
          <a:xfrm>
            <a:off x="5555311" y="1900088"/>
            <a:ext cx="1068678" cy="1078086"/>
          </a:xfrm>
          <a:custGeom>
            <a:avLst/>
            <a:gdLst/>
            <a:ahLst/>
            <a:cxnLst>
              <a:cxn ang="0">
                <a:pos x="wd2" y="hd2"/>
              </a:cxn>
              <a:cxn ang="5400000">
                <a:pos x="wd2" y="hd2"/>
              </a:cxn>
              <a:cxn ang="10800000">
                <a:pos x="wd2" y="hd2"/>
              </a:cxn>
              <a:cxn ang="16200000">
                <a:pos x="wd2" y="hd2"/>
              </a:cxn>
            </a:cxnLst>
            <a:rect l="0" t="0" r="r" b="b"/>
            <a:pathLst>
              <a:path w="20792" h="20761" extrusionOk="0">
                <a:moveTo>
                  <a:pt x="20241" y="17586"/>
                </a:moveTo>
                <a:cubicBezTo>
                  <a:pt x="14805" y="12186"/>
                  <a:pt x="14805" y="12186"/>
                  <a:pt x="14805" y="12186"/>
                </a:cubicBezTo>
                <a:cubicBezTo>
                  <a:pt x="14364" y="11748"/>
                  <a:pt x="13923" y="11602"/>
                  <a:pt x="13335" y="11602"/>
                </a:cubicBezTo>
                <a:cubicBezTo>
                  <a:pt x="12160" y="10289"/>
                  <a:pt x="12160" y="10289"/>
                  <a:pt x="12160" y="10289"/>
                </a:cubicBezTo>
                <a:cubicBezTo>
                  <a:pt x="13923" y="7808"/>
                  <a:pt x="13629" y="4159"/>
                  <a:pt x="11278" y="1970"/>
                </a:cubicBezTo>
                <a:cubicBezTo>
                  <a:pt x="8780" y="-657"/>
                  <a:pt x="4519" y="-657"/>
                  <a:pt x="1874" y="1970"/>
                </a:cubicBezTo>
                <a:cubicBezTo>
                  <a:pt x="-624" y="4451"/>
                  <a:pt x="-624" y="8684"/>
                  <a:pt x="1874" y="11311"/>
                </a:cubicBezTo>
                <a:cubicBezTo>
                  <a:pt x="4225" y="13500"/>
                  <a:pt x="7752" y="13792"/>
                  <a:pt x="10396" y="12040"/>
                </a:cubicBezTo>
                <a:cubicBezTo>
                  <a:pt x="11719" y="13354"/>
                  <a:pt x="11719" y="13354"/>
                  <a:pt x="11719" y="13354"/>
                </a:cubicBezTo>
                <a:cubicBezTo>
                  <a:pt x="11719" y="13792"/>
                  <a:pt x="11866" y="14229"/>
                  <a:pt x="12160" y="14667"/>
                </a:cubicBezTo>
                <a:cubicBezTo>
                  <a:pt x="17743" y="20213"/>
                  <a:pt x="17743" y="20213"/>
                  <a:pt x="17743" y="20213"/>
                </a:cubicBezTo>
                <a:cubicBezTo>
                  <a:pt x="18478" y="20943"/>
                  <a:pt x="19654" y="20943"/>
                  <a:pt x="20241" y="20213"/>
                </a:cubicBezTo>
                <a:cubicBezTo>
                  <a:pt x="20976" y="19484"/>
                  <a:pt x="20976" y="18316"/>
                  <a:pt x="20241" y="17586"/>
                </a:cubicBezTo>
                <a:close/>
                <a:moveTo>
                  <a:pt x="10103" y="9997"/>
                </a:moveTo>
                <a:cubicBezTo>
                  <a:pt x="8192" y="11894"/>
                  <a:pt x="5107" y="11894"/>
                  <a:pt x="3196" y="9997"/>
                </a:cubicBezTo>
                <a:cubicBezTo>
                  <a:pt x="1286" y="8100"/>
                  <a:pt x="1286" y="5035"/>
                  <a:pt x="3196" y="3284"/>
                </a:cubicBezTo>
                <a:cubicBezTo>
                  <a:pt x="5107" y="1386"/>
                  <a:pt x="8192" y="1386"/>
                  <a:pt x="10103" y="3284"/>
                </a:cubicBezTo>
                <a:cubicBezTo>
                  <a:pt x="12013" y="5035"/>
                  <a:pt x="12013" y="8100"/>
                  <a:pt x="10103" y="9997"/>
                </a:cubicBezTo>
                <a:close/>
                <a:moveTo>
                  <a:pt x="7164" y="3284"/>
                </a:moveTo>
                <a:cubicBezTo>
                  <a:pt x="5107" y="2846"/>
                  <a:pt x="2756" y="5035"/>
                  <a:pt x="3196" y="7078"/>
                </a:cubicBezTo>
                <a:cubicBezTo>
                  <a:pt x="3490" y="7954"/>
                  <a:pt x="4225" y="8246"/>
                  <a:pt x="4372" y="7954"/>
                </a:cubicBezTo>
                <a:cubicBezTo>
                  <a:pt x="4666" y="7662"/>
                  <a:pt x="4372" y="7224"/>
                  <a:pt x="4372" y="6786"/>
                </a:cubicBezTo>
                <a:cubicBezTo>
                  <a:pt x="4078" y="5473"/>
                  <a:pt x="5547" y="4013"/>
                  <a:pt x="6870" y="4305"/>
                </a:cubicBezTo>
                <a:cubicBezTo>
                  <a:pt x="7311" y="4451"/>
                  <a:pt x="7752" y="4597"/>
                  <a:pt x="8045" y="4451"/>
                </a:cubicBezTo>
                <a:cubicBezTo>
                  <a:pt x="8339" y="4159"/>
                  <a:pt x="7898" y="3429"/>
                  <a:pt x="7164" y="3284"/>
                </a:cubicBezTo>
                <a:close/>
              </a:path>
            </a:pathLst>
          </a:custGeom>
          <a:solidFill>
            <a:srgbClr val="3F3B3A"/>
          </a:solidFill>
          <a:ln w="12700" cap="flat">
            <a:noFill/>
            <a:miter lim="400000"/>
          </a:ln>
          <a:effectLst/>
        </p:spPr>
        <p:txBody>
          <a:bodyPr wrap="square" lIns="91439" tIns="91439" rIns="91439" bIns="91439" numCol="1" anchor="t">
            <a:noAutofit/>
          </a:bodyPr>
          <a:lstStyle/>
          <a:p>
            <a:endParaRPr dirty="0">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3188044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750"/>
                                  </p:stCondLst>
                                  <p:childTnLst>
                                    <p:set>
                                      <p:cBhvr>
                                        <p:cTn id="16" dur="1" fill="hold">
                                          <p:stCondLst>
                                            <p:cond delay="0"/>
                                          </p:stCondLst>
                                        </p:cTn>
                                        <p:tgtEl>
                                          <p:spTgt spid="3"/>
                                        </p:tgtEl>
                                        <p:attrNameLst>
                                          <p:attrName>style.visibility</p:attrName>
                                        </p:attrNameLst>
                                      </p:cBhvr>
                                      <p:to>
                                        <p:strVal val="visible"/>
                                      </p:to>
                                    </p:set>
                                    <p:animEffect transition="in" filter="barn(outVertical)">
                                      <p:cBhvr>
                                        <p:cTn id="17" dur="1500"/>
                                        <p:tgtEl>
                                          <p:spTgt spid="3"/>
                                        </p:tgtEl>
                                      </p:cBhvr>
                                    </p:animEffect>
                                  </p:childTnLst>
                                </p:cTn>
                              </p:par>
                              <p:par>
                                <p:cTn id="18" presetID="16" presetClass="entr" presetSubtype="37" fill="hold" nodeType="withEffect">
                                  <p:stCondLst>
                                    <p:cond delay="750"/>
                                  </p:stCondLst>
                                  <p:childTnLst>
                                    <p:set>
                                      <p:cBhvr>
                                        <p:cTn id="19" dur="1" fill="hold">
                                          <p:stCondLst>
                                            <p:cond delay="0"/>
                                          </p:stCondLst>
                                        </p:cTn>
                                        <p:tgtEl>
                                          <p:spTgt spid="2"/>
                                        </p:tgtEl>
                                        <p:attrNameLst>
                                          <p:attrName>style.visibility</p:attrName>
                                        </p:attrNameLst>
                                      </p:cBhvr>
                                      <p:to>
                                        <p:strVal val="visible"/>
                                      </p:to>
                                    </p:set>
                                    <p:animEffect transition="in" filter="barn(outVertical)">
                                      <p:cBhvr>
                                        <p:cTn id="20"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4123091" y="523589"/>
            <a:ext cx="4062059" cy="362399"/>
            <a:chOff x="567034" y="554816"/>
            <a:chExt cx="4062059" cy="362399"/>
          </a:xfrm>
        </p:grpSpPr>
        <p:sp>
          <p:nvSpPr>
            <p:cNvPr id="3" name="文本框 2">
              <a:extLst>
                <a:ext uri="{FF2B5EF4-FFF2-40B4-BE49-F238E27FC236}">
                  <a16:creationId xmlns:a16="http://schemas.microsoft.com/office/drawing/2014/main" id="{09B56DBD-806E-487C-A195-406670334867}"/>
                </a:ext>
              </a:extLst>
            </p:cNvPr>
            <p:cNvSpPr txBox="1"/>
            <p:nvPr/>
          </p:nvSpPr>
          <p:spPr>
            <a:xfrm>
              <a:off x="1015183" y="554816"/>
              <a:ext cx="3613910" cy="338554"/>
            </a:xfrm>
            <a:prstGeom prst="rect">
              <a:avLst/>
            </a:prstGeom>
            <a:noFill/>
          </p:spPr>
          <p:txBody>
            <a:bodyPr wrap="square" rtlCol="0">
              <a:spAutoFit/>
            </a:bodyPr>
            <a:lstStyle/>
            <a:p>
              <a:r>
                <a:rPr lang="en-US" altLang="zh-CN" sz="1600" dirty="0">
                  <a:latin typeface="Yeseva One" panose="00000500000000000000" pitchFamily="2" charset="0"/>
                  <a:ea typeface="字魂5号-无外润黑体" panose="00000500000000000000" pitchFamily="2" charset="-122"/>
                </a:rPr>
                <a:t>Introduction to CampusPay </a:t>
              </a: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1</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11" name="矩形 10">
            <a:extLst>
              <a:ext uri="{FF2B5EF4-FFF2-40B4-BE49-F238E27FC236}">
                <a16:creationId xmlns:a16="http://schemas.microsoft.com/office/drawing/2014/main" id="{F2B7934D-442A-4186-962C-249F0303FCA9}"/>
              </a:ext>
            </a:extLst>
          </p:cNvPr>
          <p:cNvSpPr/>
          <p:nvPr/>
        </p:nvSpPr>
        <p:spPr>
          <a:xfrm>
            <a:off x="2832818" y="1522793"/>
            <a:ext cx="7352192" cy="4680384"/>
          </a:xfrm>
          <a:prstGeom prst="rect">
            <a:avLst/>
          </a:prstGeom>
        </p:spPr>
        <p:txBody>
          <a:bodyPr wrap="square">
            <a:spAutoFit/>
          </a:bodyPr>
          <a:lstStyle/>
          <a:p>
            <a:pPr algn="just">
              <a:lnSpc>
                <a:spcPct val="150000"/>
              </a:lnSpc>
            </a:pPr>
            <a:r>
              <a:rPr lang="en-US" altLang="zh-CN" sz="2000" b="1" dirty="0">
                <a:latin typeface="Cambria Math" panose="02040503050406030204" pitchFamily="18" charset="0"/>
                <a:cs typeface="Arial" panose="020B0604020202020204" pitchFamily="34" charset="0"/>
                <a:sym typeface="Arial" panose="020B0604020202020204" pitchFamily="34" charset="0"/>
              </a:rPr>
              <a:t>- </a:t>
            </a:r>
            <a:r>
              <a:rPr lang="en-US" altLang="zh-CN" b="1" dirty="0">
                <a:latin typeface="Yeseva One" panose="00000500000000000000" pitchFamily="2" charset="0"/>
                <a:ea typeface="字魂5号-无外润黑体" panose="00000500000000000000" pitchFamily="2" charset="-122"/>
                <a:sym typeface="Arial" panose="020B0604020202020204" pitchFamily="34" charset="0"/>
              </a:rPr>
              <a:t>CampusPay</a:t>
            </a:r>
            <a:r>
              <a:rPr lang="en-US" altLang="zh-CN" sz="1600" b="1" dirty="0">
                <a:solidFill>
                  <a:schemeClr val="bg2">
                    <a:lumMod val="25000"/>
                  </a:schemeClr>
                </a:solidFill>
                <a:latin typeface="Yeseva One" panose="00000500000000000000" pitchFamily="2" charset="0"/>
                <a:ea typeface="字魂5号-无外润黑体" panose="00000500000000000000" pitchFamily="2" charset="-122"/>
                <a:sym typeface="Arial" panose="020B0604020202020204" pitchFamily="34" charset="0"/>
              </a:rPr>
              <a:t> is </a:t>
            </a:r>
            <a:r>
              <a:rPr lang="en-US" altLang="zh-CN" sz="1600" dirty="0">
                <a:solidFill>
                  <a:schemeClr val="bg2">
                    <a:lumMod val="25000"/>
                  </a:schemeClr>
                </a:solidFill>
                <a:latin typeface="Yeseva One" panose="00000500000000000000" pitchFamily="2" charset="0"/>
                <a:ea typeface="字魂5号-无外润黑体" panose="00000500000000000000" pitchFamily="2" charset="-122"/>
                <a:sym typeface="Arial" panose="020B0604020202020204" pitchFamily="34" charset="0"/>
              </a:rPr>
              <a:t>a portable application </a:t>
            </a:r>
            <a:r>
              <a:rPr lang="en-US" sz="1600" dirty="0">
                <a:latin typeface="Cambria Math" panose="02040503050406030204" pitchFamily="18" charset="0"/>
                <a:ea typeface="Times New Roman" panose="02020603050405020304" pitchFamily="18" charset="0"/>
                <a:cs typeface="Arial" panose="020B0604020202020204" pitchFamily="34" charset="0"/>
              </a:rPr>
              <a:t>dedicated to the Students of Fayoum University , which will be an integrated center for all financial services and payments related to the University of Fayoum  , The CampusPay app  will be equipped with a range of Features, including custom digital wallets for students, support for various payment methods to add money to wallets, and the ability to manage invoice payments and money transfers.</a:t>
            </a:r>
            <a:endParaRPr lang="en-US" sz="1400" dirty="0">
              <a:latin typeface="Cambria Math" panose="02040503050406030204" pitchFamily="18" charset="0"/>
              <a:ea typeface="Times New Roman" panose="02020603050405020304" pitchFamily="18" charset="0"/>
              <a:cs typeface="Arial" panose="020B0604020202020204" pitchFamily="34" charset="0"/>
            </a:endParaRPr>
          </a:p>
          <a:p>
            <a:pPr algn="just">
              <a:lnSpc>
                <a:spcPct val="150000"/>
              </a:lnSpc>
            </a:pPr>
            <a:r>
              <a:rPr lang="en-US" sz="2000" b="1" dirty="0">
                <a:latin typeface="Cambria Math" panose="02040503050406030204" pitchFamily="18" charset="0"/>
                <a:cs typeface="Arial" panose="020B0604020202020204" pitchFamily="34" charset="0"/>
              </a:rPr>
              <a:t>-</a:t>
            </a:r>
            <a:r>
              <a:rPr lang="en-US" sz="1600" b="1" dirty="0">
                <a:latin typeface="Cambria Math" panose="02040503050406030204" pitchFamily="18" charset="0"/>
                <a:ea typeface="Times New Roman" panose="02020603050405020304" pitchFamily="18" charset="0"/>
                <a:cs typeface="Arial" panose="020B0604020202020204" pitchFamily="34" charset="0"/>
              </a:rPr>
              <a:t> </a:t>
            </a:r>
            <a:r>
              <a:rPr lang="en-US" b="1" dirty="0">
                <a:latin typeface="Cambria Math" panose="02040503050406030204" pitchFamily="18" charset="0"/>
                <a:ea typeface="Times New Roman" panose="02020603050405020304" pitchFamily="18" charset="0"/>
                <a:cs typeface="Arial" panose="020B0604020202020204" pitchFamily="34" charset="0"/>
              </a:rPr>
              <a:t>CampusPay</a:t>
            </a:r>
            <a:r>
              <a:rPr lang="en-US" sz="1600" dirty="0">
                <a:latin typeface="Cambria Math" panose="02040503050406030204" pitchFamily="18" charset="0"/>
                <a:ea typeface="Times New Roman" panose="02020603050405020304" pitchFamily="18" charset="0"/>
                <a:cs typeface="Arial" panose="020B0604020202020204" pitchFamily="34" charset="0"/>
              </a:rPr>
              <a:t> offers all the services of students specifically to the University of Fayoum, from the expenses of study and medical examinations to the payment of expenses for the ability’s exams, University City, registration of courses, and more .</a:t>
            </a:r>
            <a:endParaRPr lang="en-US" sz="1400" dirty="0">
              <a:latin typeface="Cambria Math" panose="02040503050406030204" pitchFamily="18" charset="0"/>
              <a:ea typeface="Times New Roman" panose="02020603050405020304" pitchFamily="18" charset="0"/>
              <a:cs typeface="Arial" panose="020B0604020202020204" pitchFamily="34" charset="0"/>
            </a:endParaRPr>
          </a:p>
          <a:p>
            <a:pPr algn="just">
              <a:lnSpc>
                <a:spcPct val="150000"/>
              </a:lnSpc>
            </a:pPr>
            <a:r>
              <a:rPr lang="en-US" sz="2000" b="1" dirty="0">
                <a:latin typeface="Cambria Math" panose="02040503050406030204" pitchFamily="18" charset="0"/>
                <a:cs typeface="Arial" panose="020B0604020202020204" pitchFamily="34" charset="0"/>
              </a:rPr>
              <a:t>-</a:t>
            </a:r>
            <a:r>
              <a:rPr lang="en-US" sz="1400" dirty="0">
                <a:latin typeface="Cambria Math" panose="02040503050406030204" pitchFamily="18" charset="0"/>
                <a:cs typeface="Arial" panose="020B0604020202020204" pitchFamily="34" charset="0"/>
              </a:rPr>
              <a:t>  </a:t>
            </a:r>
            <a:r>
              <a:rPr lang="en-US" sz="1600" b="1" dirty="0">
                <a:latin typeface="Cambria Math" panose="02040503050406030204" pitchFamily="18" charset="0"/>
                <a:cs typeface="Arial" panose="020B0604020202020204" pitchFamily="34" charset="0"/>
              </a:rPr>
              <a:t>Campus Pay</a:t>
            </a:r>
            <a:r>
              <a:rPr lang="en-US" sz="1600" dirty="0">
                <a:latin typeface="Cambria Math" panose="02040503050406030204" pitchFamily="18" charset="0"/>
                <a:cs typeface="Arial" panose="020B0604020202020204" pitchFamily="34" charset="0"/>
              </a:rPr>
              <a:t> is not used by Students only but with other users and have different interfaces for each user </a:t>
            </a:r>
            <a:endParaRPr lang="ar-EG" sz="1600" dirty="0"/>
          </a:p>
          <a:p>
            <a:pPr>
              <a:lnSpc>
                <a:spcPct val="150000"/>
              </a:lnSpc>
            </a:pPr>
            <a:endParaRPr lang="en-US" altLang="zh-CN" sz="1200" dirty="0">
              <a:solidFill>
                <a:schemeClr val="bg2">
                  <a:lumMod val="25000"/>
                </a:schemeClr>
              </a:solidFill>
              <a:latin typeface="Yeseva One" panose="00000500000000000000" pitchFamily="2" charset="0"/>
              <a:ea typeface="字魂5号-无外润黑体" panose="00000500000000000000" pitchFamily="2" charset="-122"/>
              <a:sym typeface="Arial" panose="020B0604020202020204" pitchFamily="34" charset="0"/>
            </a:endParaRPr>
          </a:p>
        </p:txBody>
      </p:sp>
      <p:pic>
        <p:nvPicPr>
          <p:cNvPr id="12" name="Picture 11">
            <a:extLst>
              <a:ext uri="{FF2B5EF4-FFF2-40B4-BE49-F238E27FC236}">
                <a16:creationId xmlns:a16="http://schemas.microsoft.com/office/drawing/2014/main" id="{424FB363-AE38-5A2B-303C-218CF61724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7199" r="563" b="30939"/>
          <a:stretch/>
        </p:blipFill>
        <p:spPr bwMode="auto">
          <a:xfrm>
            <a:off x="302609" y="2477838"/>
            <a:ext cx="2530209" cy="1902323"/>
          </a:xfrm>
          <a:prstGeom prst="rect">
            <a:avLst/>
          </a:prstGeom>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80D9F003-F827-DACC-7F1B-CCA456716F63}"/>
              </a:ext>
            </a:extLst>
          </p:cNvPr>
          <p:cNvSpPr txBox="1"/>
          <p:nvPr/>
        </p:nvSpPr>
        <p:spPr>
          <a:xfrm>
            <a:off x="3744392" y="1082238"/>
            <a:ext cx="6105378" cy="523220"/>
          </a:xfrm>
          <a:prstGeom prst="rect">
            <a:avLst/>
          </a:prstGeom>
          <a:noFill/>
        </p:spPr>
        <p:txBody>
          <a:bodyPr wrap="square" rtlCol="1">
            <a:spAutoFit/>
          </a:bodyPr>
          <a:lstStyle/>
          <a:p>
            <a:r>
              <a:rPr lang="en-US" sz="2800" b="1" dirty="0"/>
              <a:t>- What is the Campus Pay ?</a:t>
            </a:r>
            <a:endParaRPr lang="ar-EG" sz="2800" b="1" dirty="0"/>
          </a:p>
        </p:txBody>
      </p:sp>
    </p:spTree>
    <p:extLst>
      <p:ext uri="{BB962C8B-B14F-4D97-AF65-F5344CB8AC3E}">
        <p14:creationId xmlns:p14="http://schemas.microsoft.com/office/powerpoint/2010/main" val="11023637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6" presetClass="entr" presetSubtype="21"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heel(1)">
                                      <p:cBhvr>
                                        <p:cTn id="1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4B8DA30-965A-C15C-A141-E086EA33C547}"/>
              </a:ext>
            </a:extLst>
          </p:cNvPr>
          <p:cNvSpPr/>
          <p:nvPr/>
        </p:nvSpPr>
        <p:spPr>
          <a:xfrm>
            <a:off x="6372665" y="1269589"/>
            <a:ext cx="5819335" cy="5300023"/>
          </a:xfrm>
          <a:prstGeom prst="rect">
            <a:avLst/>
          </a:prstGeom>
          <a:solidFill>
            <a:srgbClr val="0070C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dirty="0"/>
          </a:p>
        </p:txBody>
      </p:sp>
      <p:sp>
        <p:nvSpPr>
          <p:cNvPr id="11" name="Rectangle 10">
            <a:extLst>
              <a:ext uri="{FF2B5EF4-FFF2-40B4-BE49-F238E27FC236}">
                <a16:creationId xmlns:a16="http://schemas.microsoft.com/office/drawing/2014/main" id="{933D3B0E-CDF2-04FB-A105-22E56C081F91}"/>
              </a:ext>
            </a:extLst>
          </p:cNvPr>
          <p:cNvSpPr/>
          <p:nvPr/>
        </p:nvSpPr>
        <p:spPr>
          <a:xfrm>
            <a:off x="0" y="1269588"/>
            <a:ext cx="6372665" cy="5300023"/>
          </a:xfrm>
          <a:prstGeom prst="rect">
            <a:avLst/>
          </a:prstGeom>
          <a:solidFill>
            <a:srgbClr val="199ADD"/>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a:p>
        </p:txBody>
      </p:sp>
      <p:grpSp>
        <p:nvGrpSpPr>
          <p:cNvPr id="2" name="组合 1">
            <a:extLst>
              <a:ext uri="{FF2B5EF4-FFF2-40B4-BE49-F238E27FC236}">
                <a16:creationId xmlns:a16="http://schemas.microsoft.com/office/drawing/2014/main" id="{05E1E791-B17D-46A7-A8A1-D8017D740AE4}"/>
              </a:ext>
            </a:extLst>
          </p:cNvPr>
          <p:cNvGrpSpPr/>
          <p:nvPr/>
        </p:nvGrpSpPr>
        <p:grpSpPr>
          <a:xfrm>
            <a:off x="4123091" y="523589"/>
            <a:ext cx="3976224" cy="400110"/>
            <a:chOff x="567034" y="554816"/>
            <a:chExt cx="3976224" cy="400110"/>
          </a:xfrm>
        </p:grpSpPr>
        <p:sp>
          <p:nvSpPr>
            <p:cNvPr id="3" name="文本框 2">
              <a:extLst>
                <a:ext uri="{FF2B5EF4-FFF2-40B4-BE49-F238E27FC236}">
                  <a16:creationId xmlns:a16="http://schemas.microsoft.com/office/drawing/2014/main" id="{09B56DBD-806E-487C-A195-406670334867}"/>
                </a:ext>
              </a:extLst>
            </p:cNvPr>
            <p:cNvSpPr txBox="1"/>
            <p:nvPr/>
          </p:nvSpPr>
          <p:spPr>
            <a:xfrm>
              <a:off x="929348" y="554816"/>
              <a:ext cx="3613910" cy="400110"/>
            </a:xfrm>
            <a:prstGeom prst="rect">
              <a:avLst/>
            </a:prstGeom>
            <a:noFill/>
          </p:spPr>
          <p:txBody>
            <a:bodyPr wrap="square" rtlCol="0">
              <a:spAutoFit/>
            </a:bodyPr>
            <a:lstStyle/>
            <a:p>
              <a:pPr algn="ctr"/>
              <a:r>
                <a:rPr lang="en-US" altLang="zh-CN" sz="2000" b="1" dirty="0">
                  <a:solidFill>
                    <a:schemeClr val="tx1">
                      <a:lumMod val="75000"/>
                      <a:lumOff val="25000"/>
                    </a:schemeClr>
                  </a:solidFill>
                  <a:latin typeface="Yeseva One" panose="00000500000000000000" pitchFamily="2" charset="0"/>
                  <a:ea typeface="字魂5号-无外润黑体" panose="00000500000000000000" pitchFamily="2" charset="-122"/>
                </a:rPr>
                <a:t>Problems</a:t>
              </a:r>
              <a:r>
                <a:rPr lang="en-US" altLang="zh-CN" dirty="0">
                  <a:solidFill>
                    <a:schemeClr val="tx1">
                      <a:lumMod val="75000"/>
                      <a:lumOff val="25000"/>
                    </a:schemeClr>
                  </a:solidFill>
                  <a:latin typeface="Yeseva One" panose="00000500000000000000" pitchFamily="2" charset="0"/>
                  <a:ea typeface="字魂5号-无外润黑体" panose="00000500000000000000" pitchFamily="2" charset="-122"/>
                </a:rPr>
                <a:t> </a:t>
              </a:r>
              <a:endParaRPr lang="zh-CN" altLang="en-US" sz="32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1</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grpSp>
        <p:nvGrpSpPr>
          <p:cNvPr id="33" name="组合 32">
            <a:extLst>
              <a:ext uri="{FF2B5EF4-FFF2-40B4-BE49-F238E27FC236}">
                <a16:creationId xmlns:a16="http://schemas.microsoft.com/office/drawing/2014/main" id="{4E3AC8F1-BBD4-4C09-B46F-346ABC1CCDA1}"/>
              </a:ext>
            </a:extLst>
          </p:cNvPr>
          <p:cNvGrpSpPr/>
          <p:nvPr/>
        </p:nvGrpSpPr>
        <p:grpSpPr>
          <a:xfrm>
            <a:off x="0" y="704787"/>
            <a:ext cx="12100828" cy="5864823"/>
            <a:chOff x="1340132" y="3234718"/>
            <a:chExt cx="8253386" cy="5265345"/>
          </a:xfrm>
        </p:grpSpPr>
        <p:sp>
          <p:nvSpPr>
            <p:cNvPr id="34" name="矩形 33">
              <a:extLst>
                <a:ext uri="{FF2B5EF4-FFF2-40B4-BE49-F238E27FC236}">
                  <a16:creationId xmlns:a16="http://schemas.microsoft.com/office/drawing/2014/main" id="{B0CC7F24-6AA9-4B0E-B46D-6CB176C23CF3}"/>
                </a:ext>
              </a:extLst>
            </p:cNvPr>
            <p:cNvSpPr/>
            <p:nvPr/>
          </p:nvSpPr>
          <p:spPr bwMode="auto">
            <a:xfrm>
              <a:off x="1402315" y="3771555"/>
              <a:ext cx="4205063" cy="1175352"/>
            </a:xfrm>
            <a:prstGeom prst="rect">
              <a:avLst/>
            </a:prstGeom>
          </p:spPr>
          <p:txBody>
            <a:bodyPr wrap="square">
              <a:spAutoFit/>
              <a:scene3d>
                <a:camera prst="orthographicFront"/>
                <a:lightRig rig="threePt" dir="t"/>
              </a:scene3d>
              <a:sp3d contourW="12700"/>
            </a:bodyPr>
            <a:lstStyle/>
            <a:p>
              <a:pPr algn="just">
                <a:lnSpc>
                  <a:spcPct val="150000"/>
                </a:lnSpc>
                <a:defRPr/>
              </a:pPr>
              <a:r>
                <a:rPr lang="en-US" altLang="zh-CN" sz="1600" b="1" dirty="0">
                  <a:latin typeface="Yeseva One" panose="00000500000000000000" pitchFamily="2" charset="0"/>
                  <a:ea typeface="字魂5号-无外润黑体" panose="00000500000000000000" pitchFamily="2" charset="-122"/>
                </a:rPr>
                <a:t>1-Inconvenience: </a:t>
              </a:r>
              <a:r>
                <a:rPr lang="en-US" altLang="zh-CN" sz="1600" dirty="0">
                  <a:solidFill>
                    <a:schemeClr val="bg1"/>
                  </a:solidFill>
                  <a:latin typeface="Yeseva One" panose="00000500000000000000" pitchFamily="2" charset="0"/>
                  <a:ea typeface="字魂5号-无外润黑体" panose="00000500000000000000" pitchFamily="2" charset="-122"/>
                </a:rPr>
                <a:t>The traditional methods of bill payments and money transfers require students to visit different offices or locations on campus, which can be time-consuming and inconvenient. </a:t>
              </a:r>
            </a:p>
          </p:txBody>
        </p:sp>
        <p:sp>
          <p:nvSpPr>
            <p:cNvPr id="35" name="文本框 34">
              <a:extLst>
                <a:ext uri="{FF2B5EF4-FFF2-40B4-BE49-F238E27FC236}">
                  <a16:creationId xmlns:a16="http://schemas.microsoft.com/office/drawing/2014/main" id="{51365DE5-E21E-4C01-AFCA-F66F1A66E21F}"/>
                </a:ext>
              </a:extLst>
            </p:cNvPr>
            <p:cNvSpPr txBox="1"/>
            <p:nvPr/>
          </p:nvSpPr>
          <p:spPr>
            <a:xfrm>
              <a:off x="1340132" y="3234718"/>
              <a:ext cx="1821915" cy="523220"/>
            </a:xfrm>
            <a:prstGeom prst="rect">
              <a:avLst/>
            </a:prstGeom>
            <a:solidFill>
              <a:srgbClr val="1671C2"/>
            </a:solidFill>
            <a:ln>
              <a:solidFill>
                <a:schemeClr val="bg1"/>
              </a:solidFill>
            </a:ln>
          </p:spPr>
          <p:txBody>
            <a:bodyPr wrap="square" rtlCol="0">
              <a:spAutoFit/>
              <a:scene3d>
                <a:camera prst="orthographicFront"/>
                <a:lightRig rig="threePt" dir="t"/>
              </a:scene3d>
              <a:sp3d contourW="12700"/>
            </a:bodyPr>
            <a:lstStyle/>
            <a:p>
              <a:pPr lvl="0" algn="ctr"/>
              <a:r>
                <a:rPr lang="en-US" altLang="zh-CN" sz="2800" dirty="0">
                  <a:solidFill>
                    <a:schemeClr val="bg1"/>
                  </a:solidFill>
                  <a:latin typeface="Yeseva One" panose="00000500000000000000" pitchFamily="2" charset="0"/>
                  <a:ea typeface="字魂5号-无外润黑体" panose="00000500000000000000" pitchFamily="2" charset="-122"/>
                </a:rPr>
                <a:t>Problems : </a:t>
              </a:r>
              <a:endParaRPr lang="zh-CN" altLang="en-US" sz="2800" dirty="0">
                <a:solidFill>
                  <a:schemeClr val="bg1"/>
                </a:solidFill>
                <a:latin typeface="Yeseva One" panose="00000500000000000000" pitchFamily="2" charset="0"/>
                <a:ea typeface="字魂5号-无外润黑体" panose="00000500000000000000" pitchFamily="2" charset="-122"/>
              </a:endParaRPr>
            </a:p>
          </p:txBody>
        </p:sp>
        <p:sp>
          <p:nvSpPr>
            <p:cNvPr id="37" name="矩形 33">
              <a:extLst>
                <a:ext uri="{FF2B5EF4-FFF2-40B4-BE49-F238E27FC236}">
                  <a16:creationId xmlns:a16="http://schemas.microsoft.com/office/drawing/2014/main" id="{97E24E3F-7B34-7563-048E-5EB46F14DABE}"/>
                </a:ext>
              </a:extLst>
            </p:cNvPr>
            <p:cNvSpPr/>
            <p:nvPr/>
          </p:nvSpPr>
          <p:spPr bwMode="auto">
            <a:xfrm>
              <a:off x="5804678" y="3776991"/>
              <a:ext cx="3788840" cy="1848979"/>
            </a:xfrm>
            <a:prstGeom prst="rect">
              <a:avLst/>
            </a:prstGeom>
          </p:spPr>
          <p:txBody>
            <a:bodyPr wrap="square">
              <a:spAutoFit/>
              <a:scene3d>
                <a:camera prst="orthographicFront"/>
                <a:lightRig rig="threePt" dir="t"/>
              </a:scene3d>
              <a:sp3d contourW="12700"/>
            </a:bodyPr>
            <a:lstStyle/>
            <a:p>
              <a:pPr algn="just">
                <a:lnSpc>
                  <a:spcPct val="150000"/>
                </a:lnSpc>
                <a:defRPr/>
              </a:pPr>
              <a:r>
                <a:rPr lang="en-US" altLang="zh-CN" sz="1600" b="1" dirty="0">
                  <a:latin typeface="Yeseva One" panose="00000500000000000000" pitchFamily="2" charset="0"/>
                  <a:ea typeface="字魂5号-无外润黑体" panose="00000500000000000000" pitchFamily="2" charset="-122"/>
                </a:rPr>
                <a:t>5-</a:t>
              </a:r>
              <a:r>
                <a:rPr lang="zh-CN" altLang="en-US" sz="1600" b="1" dirty="0">
                  <a:latin typeface="Yeseva One" panose="00000500000000000000" pitchFamily="2" charset="0"/>
                  <a:ea typeface="字魂5号-无外润黑体" panose="00000500000000000000" pitchFamily="2" charset="-122"/>
                </a:rPr>
                <a:t> </a:t>
              </a:r>
              <a:r>
                <a:rPr lang="en-US" altLang="zh-CN" sz="1600" b="1" dirty="0">
                  <a:latin typeface="Yeseva One" panose="00000500000000000000" pitchFamily="2" charset="0"/>
                  <a:ea typeface="字魂5号-无外润黑体" panose="00000500000000000000" pitchFamily="2" charset="-122"/>
                </a:rPr>
                <a:t>Analysis and collection of information is a major challenge: </a:t>
              </a:r>
              <a:r>
                <a:rPr lang="en-US" altLang="zh-CN" sz="1600" dirty="0">
                  <a:solidFill>
                    <a:schemeClr val="bg1"/>
                  </a:solidFill>
                  <a:latin typeface="Yeseva One" panose="00000500000000000000" pitchFamily="2" charset="0"/>
                  <a:ea typeface="字魂5号-无外润黑体" panose="00000500000000000000" pitchFamily="2" charset="-122"/>
                </a:rPr>
                <a:t>The collection and analysis of information is an exceptional challenge, requiring considerable time and effort. This work can cause mistakes, leading to potential problems for individuals, especially students.</a:t>
              </a:r>
            </a:p>
          </p:txBody>
        </p:sp>
        <p:sp>
          <p:nvSpPr>
            <p:cNvPr id="10" name="矩形 33">
              <a:extLst>
                <a:ext uri="{FF2B5EF4-FFF2-40B4-BE49-F238E27FC236}">
                  <a16:creationId xmlns:a16="http://schemas.microsoft.com/office/drawing/2014/main" id="{82AECBE7-EA09-BA80-D3F6-94F66EB3071C}"/>
                </a:ext>
              </a:extLst>
            </p:cNvPr>
            <p:cNvSpPr/>
            <p:nvPr/>
          </p:nvSpPr>
          <p:spPr bwMode="auto">
            <a:xfrm>
              <a:off x="5804678" y="5932550"/>
              <a:ext cx="3788840" cy="2567513"/>
            </a:xfrm>
            <a:prstGeom prst="rect">
              <a:avLst/>
            </a:prstGeom>
          </p:spPr>
          <p:txBody>
            <a:bodyPr wrap="square">
              <a:spAutoFit/>
              <a:scene3d>
                <a:camera prst="orthographicFront"/>
                <a:lightRig rig="threePt" dir="t"/>
              </a:scene3d>
              <a:sp3d contourW="12700"/>
            </a:bodyPr>
            <a:lstStyle/>
            <a:p>
              <a:pPr algn="just">
                <a:lnSpc>
                  <a:spcPct val="150000"/>
                </a:lnSpc>
                <a:defRPr/>
              </a:pPr>
              <a:r>
                <a:rPr lang="en-US" altLang="zh-CN" sz="1600" b="1" dirty="0">
                  <a:latin typeface="Yeseva One" panose="00000500000000000000" pitchFamily="2" charset="0"/>
                  <a:ea typeface="字魂5号-无外润黑体" panose="00000500000000000000" pitchFamily="2" charset="-122"/>
                </a:rPr>
                <a:t>6-The challenge for students when communicating with a moderator: </a:t>
              </a:r>
              <a:r>
                <a:rPr lang="en-US" altLang="zh-CN" sz="1600" dirty="0">
                  <a:solidFill>
                    <a:schemeClr val="bg1"/>
                  </a:solidFill>
                  <a:latin typeface="Yeseva One" panose="00000500000000000000" pitchFamily="2" charset="0"/>
                  <a:ea typeface="字魂5号-无外润黑体" panose="00000500000000000000" pitchFamily="2" charset="-122"/>
                </a:rPr>
                <a:t>communicating with moderator one of the most common problems as some students have a specific problem so they need to communicate with moderator so they don’t have any method to communicate with them , also moderator want to notify some students about specific thing so they don’t have a communication method with students</a:t>
              </a:r>
            </a:p>
          </p:txBody>
        </p:sp>
      </p:grpSp>
      <p:sp>
        <p:nvSpPr>
          <p:cNvPr id="7" name="TextBox 6">
            <a:extLst>
              <a:ext uri="{FF2B5EF4-FFF2-40B4-BE49-F238E27FC236}">
                <a16:creationId xmlns:a16="http://schemas.microsoft.com/office/drawing/2014/main" id="{50757DD8-93EB-E7F4-1C84-1055E03A7DA9}"/>
              </a:ext>
            </a:extLst>
          </p:cNvPr>
          <p:cNvSpPr txBox="1"/>
          <p:nvPr/>
        </p:nvSpPr>
        <p:spPr>
          <a:xfrm>
            <a:off x="91170" y="2464943"/>
            <a:ext cx="6165317" cy="1510798"/>
          </a:xfrm>
          <a:prstGeom prst="rect">
            <a:avLst/>
          </a:prstGeom>
          <a:noFill/>
        </p:spPr>
        <p:txBody>
          <a:bodyPr wrap="square" rtlCol="1">
            <a:spAutoFit/>
          </a:bodyPr>
          <a:lstStyle/>
          <a:p>
            <a:pPr algn="just">
              <a:lnSpc>
                <a:spcPct val="150000"/>
              </a:lnSpc>
              <a:defRPr/>
            </a:pPr>
            <a:r>
              <a:rPr lang="en-US" altLang="zh-CN" sz="1600" b="1" dirty="0">
                <a:latin typeface="Yeseva One" panose="00000500000000000000" pitchFamily="2" charset="0"/>
                <a:ea typeface="字魂5号-无外润黑体" panose="00000500000000000000" pitchFamily="2" charset="-122"/>
              </a:rPr>
              <a:t>2- Lack of Real-time Information: </a:t>
            </a:r>
            <a:r>
              <a:rPr lang="en-US" altLang="zh-CN" sz="1500" dirty="0">
                <a:solidFill>
                  <a:schemeClr val="bg1"/>
                </a:solidFill>
                <a:latin typeface="Yeseva One" panose="00000500000000000000" pitchFamily="2" charset="0"/>
                <a:ea typeface="字魂5号-无外润黑体" panose="00000500000000000000" pitchFamily="2" charset="-122"/>
              </a:rPr>
              <a:t>Students often struggle to stay updated on their financial obligations, leading to missed payments, late fees, and penalties. The lack of real-time bill notifications and reminders makes it difficult for students to manage their expenses effectively.</a:t>
            </a:r>
          </a:p>
        </p:txBody>
      </p:sp>
      <p:sp>
        <p:nvSpPr>
          <p:cNvPr id="8" name="TextBox 7">
            <a:extLst>
              <a:ext uri="{FF2B5EF4-FFF2-40B4-BE49-F238E27FC236}">
                <a16:creationId xmlns:a16="http://schemas.microsoft.com/office/drawing/2014/main" id="{87A1DF44-B1DE-7DDD-7A0F-BA6ED56419CE}"/>
              </a:ext>
            </a:extLst>
          </p:cNvPr>
          <p:cNvSpPr txBox="1"/>
          <p:nvPr/>
        </p:nvSpPr>
        <p:spPr>
          <a:xfrm>
            <a:off x="46189" y="4151587"/>
            <a:ext cx="6165317" cy="1292662"/>
          </a:xfrm>
          <a:prstGeom prst="rect">
            <a:avLst/>
          </a:prstGeom>
          <a:noFill/>
        </p:spPr>
        <p:txBody>
          <a:bodyPr wrap="square" rtlCol="1">
            <a:spAutoFit/>
          </a:bodyPr>
          <a:lstStyle/>
          <a:p>
            <a:pPr algn="just"/>
            <a:r>
              <a:rPr lang="en-US" altLang="zh-CN" sz="1600" b="1" dirty="0">
                <a:latin typeface="Yeseva One" panose="00000500000000000000" pitchFamily="2" charset="0"/>
                <a:ea typeface="字魂5号-无外润黑体" panose="00000500000000000000" pitchFamily="2" charset="-122"/>
              </a:rPr>
              <a:t>3- Lack of Security</a:t>
            </a:r>
            <a:r>
              <a:rPr lang="en-US" altLang="zh-CN" b="1" dirty="0">
                <a:latin typeface="Yeseva One" panose="00000500000000000000" pitchFamily="2" charset="0"/>
                <a:ea typeface="字魂5号-无外润黑体" panose="00000500000000000000" pitchFamily="2" charset="-122"/>
              </a:rPr>
              <a:t>: </a:t>
            </a:r>
            <a:r>
              <a:rPr lang="en-US" altLang="zh-CN" sz="1500" dirty="0">
                <a:solidFill>
                  <a:schemeClr val="bg1"/>
                </a:solidFill>
                <a:latin typeface="Yeseva One" panose="00000500000000000000" pitchFamily="2" charset="0"/>
                <a:ea typeface="字魂5号-无外润黑体" panose="00000500000000000000" pitchFamily="2" charset="-122"/>
              </a:rPr>
              <a:t>Carrying cash or using physical payment methods puts students at risk of theft or loss. Additionally, the manual handling of cash and paper-based transactions increases the chances of errors and fraudulent activities.</a:t>
            </a:r>
          </a:p>
          <a:p>
            <a:pPr algn="just"/>
            <a:endParaRPr lang="ar-EG" sz="1500" dirty="0"/>
          </a:p>
        </p:txBody>
      </p:sp>
      <p:sp>
        <p:nvSpPr>
          <p:cNvPr id="9" name="TextBox 8">
            <a:extLst>
              <a:ext uri="{FF2B5EF4-FFF2-40B4-BE49-F238E27FC236}">
                <a16:creationId xmlns:a16="http://schemas.microsoft.com/office/drawing/2014/main" id="{292790AB-F07C-3665-72A9-F3E60A3BFF92}"/>
              </a:ext>
            </a:extLst>
          </p:cNvPr>
          <p:cNvSpPr txBox="1"/>
          <p:nvPr/>
        </p:nvSpPr>
        <p:spPr>
          <a:xfrm>
            <a:off x="91170" y="5310693"/>
            <a:ext cx="5874585" cy="1118383"/>
          </a:xfrm>
          <a:prstGeom prst="rect">
            <a:avLst/>
          </a:prstGeom>
          <a:noFill/>
        </p:spPr>
        <p:txBody>
          <a:bodyPr wrap="square" rtlCol="1">
            <a:spAutoFit/>
          </a:bodyPr>
          <a:lstStyle/>
          <a:p>
            <a:pPr algn="just">
              <a:lnSpc>
                <a:spcPct val="150000"/>
              </a:lnSpc>
              <a:defRPr/>
            </a:pPr>
            <a:r>
              <a:rPr lang="en-US" altLang="zh-CN" sz="1600" b="1" dirty="0">
                <a:latin typeface="Yeseva One" panose="00000500000000000000" pitchFamily="2" charset="0"/>
                <a:ea typeface="字魂5号-无外润黑体" panose="00000500000000000000" pitchFamily="2" charset="-122"/>
              </a:rPr>
              <a:t>4- The student's inability to afford university fees :</a:t>
            </a:r>
          </a:p>
          <a:p>
            <a:pPr algn="just">
              <a:lnSpc>
                <a:spcPct val="150000"/>
              </a:lnSpc>
              <a:defRPr/>
            </a:pPr>
            <a:r>
              <a:rPr lang="en-US" altLang="zh-CN" sz="1500" dirty="0">
                <a:solidFill>
                  <a:schemeClr val="bg1"/>
                </a:solidFill>
                <a:latin typeface="Yeseva One" panose="00000500000000000000" pitchFamily="2" charset="0"/>
                <a:ea typeface="字魂5号-无外润黑体" panose="00000500000000000000" pitchFamily="2" charset="-122"/>
              </a:rPr>
              <a:t>The student may have social difficulties and be unable to afford the costs of study</a:t>
            </a:r>
          </a:p>
        </p:txBody>
      </p:sp>
    </p:spTree>
    <p:extLst>
      <p:ext uri="{BB962C8B-B14F-4D97-AF65-F5344CB8AC3E}">
        <p14:creationId xmlns:p14="http://schemas.microsoft.com/office/powerpoint/2010/main" val="9574172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4123091" y="507107"/>
            <a:ext cx="4166302" cy="378881"/>
            <a:chOff x="567034" y="538334"/>
            <a:chExt cx="4166302" cy="378881"/>
          </a:xfrm>
        </p:grpSpPr>
        <p:sp>
          <p:nvSpPr>
            <p:cNvPr id="3" name="文本框 2">
              <a:extLst>
                <a:ext uri="{FF2B5EF4-FFF2-40B4-BE49-F238E27FC236}">
                  <a16:creationId xmlns:a16="http://schemas.microsoft.com/office/drawing/2014/main" id="{09B56DBD-806E-487C-A195-406670334867}"/>
                </a:ext>
              </a:extLst>
            </p:cNvPr>
            <p:cNvSpPr txBox="1"/>
            <p:nvPr/>
          </p:nvSpPr>
          <p:spPr>
            <a:xfrm>
              <a:off x="734735" y="538334"/>
              <a:ext cx="3998601" cy="369332"/>
            </a:xfrm>
            <a:prstGeom prst="rect">
              <a:avLst/>
            </a:prstGeom>
            <a:noFill/>
          </p:spPr>
          <p:txBody>
            <a:bodyPr wrap="square" rtlCol="0">
              <a:spAutoFit/>
            </a:bodyPr>
            <a:lstStyle/>
            <a:p>
              <a:pPr algn="ctr"/>
              <a:r>
                <a:rPr lang="en-US" altLang="zh-CN" b="1" dirty="0">
                  <a:solidFill>
                    <a:schemeClr val="tx1">
                      <a:lumMod val="75000"/>
                      <a:lumOff val="25000"/>
                    </a:schemeClr>
                  </a:solidFill>
                  <a:latin typeface="Yeseva One" panose="00000500000000000000" pitchFamily="2" charset="0"/>
                  <a:ea typeface="字魂5号-无外润黑体" panose="00000500000000000000" pitchFamily="2" charset="-122"/>
                </a:rPr>
                <a:t>The Objectives of the system</a:t>
              </a:r>
              <a:endParaRPr lang="zh-CN" altLang="en-US" sz="3200"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1</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7" name="Freeform 5">
            <a:extLst>
              <a:ext uri="{FF2B5EF4-FFF2-40B4-BE49-F238E27FC236}">
                <a16:creationId xmlns:a16="http://schemas.microsoft.com/office/drawing/2014/main" id="{1E899F63-330F-45FE-A0C8-B8A7491D15FE}"/>
              </a:ext>
            </a:extLst>
          </p:cNvPr>
          <p:cNvSpPr/>
          <p:nvPr/>
        </p:nvSpPr>
        <p:spPr bwMode="auto">
          <a:xfrm>
            <a:off x="1275174" y="1405893"/>
            <a:ext cx="852066" cy="1004003"/>
          </a:xfrm>
          <a:custGeom>
            <a:avLst/>
            <a:gdLst>
              <a:gd name="T0" fmla="*/ 0 w 296"/>
              <a:gd name="T1" fmla="*/ 20 h 349"/>
              <a:gd name="T2" fmla="*/ 0 w 296"/>
              <a:gd name="T3" fmla="*/ 101 h 349"/>
              <a:gd name="T4" fmla="*/ 9 w 296"/>
              <a:gd name="T5" fmla="*/ 101 h 349"/>
              <a:gd name="T6" fmla="*/ 20 w 296"/>
              <a:gd name="T7" fmla="*/ 95 h 349"/>
              <a:gd name="T8" fmla="*/ 50 w 296"/>
              <a:gd name="T9" fmla="*/ 84 h 349"/>
              <a:gd name="T10" fmla="*/ 84 w 296"/>
              <a:gd name="T11" fmla="*/ 95 h 349"/>
              <a:gd name="T12" fmla="*/ 101 w 296"/>
              <a:gd name="T13" fmla="*/ 135 h 349"/>
              <a:gd name="T14" fmla="*/ 84 w 296"/>
              <a:gd name="T15" fmla="*/ 174 h 349"/>
              <a:gd name="T16" fmla="*/ 50 w 296"/>
              <a:gd name="T17" fmla="*/ 185 h 349"/>
              <a:gd name="T18" fmla="*/ 19 w 296"/>
              <a:gd name="T19" fmla="*/ 172 h 349"/>
              <a:gd name="T20" fmla="*/ 7 w 296"/>
              <a:gd name="T21" fmla="*/ 164 h 349"/>
              <a:gd name="T22" fmla="*/ 0 w 296"/>
              <a:gd name="T23" fmla="*/ 164 h 349"/>
              <a:gd name="T24" fmla="*/ 0 w 296"/>
              <a:gd name="T25" fmla="*/ 241 h 349"/>
              <a:gd name="T26" fmla="*/ 198 w 296"/>
              <a:gd name="T27" fmla="*/ 241 h 349"/>
              <a:gd name="T28" fmla="*/ 198 w 296"/>
              <a:gd name="T29" fmla="*/ 276 h 349"/>
              <a:gd name="T30" fmla="*/ 198 w 296"/>
              <a:gd name="T31" fmla="*/ 276 h 349"/>
              <a:gd name="T32" fmla="*/ 186 w 296"/>
              <a:gd name="T33" fmla="*/ 299 h 349"/>
              <a:gd name="T34" fmla="*/ 178 w 296"/>
              <a:gd name="T35" fmla="*/ 317 h 349"/>
              <a:gd name="T36" fmla="*/ 184 w 296"/>
              <a:gd name="T37" fmla="*/ 339 h 349"/>
              <a:gd name="T38" fmla="*/ 209 w 296"/>
              <a:gd name="T39" fmla="*/ 348 h 349"/>
              <a:gd name="T40" fmla="*/ 233 w 296"/>
              <a:gd name="T41" fmla="*/ 339 h 349"/>
              <a:gd name="T42" fmla="*/ 239 w 296"/>
              <a:gd name="T43" fmla="*/ 317 h 349"/>
              <a:gd name="T44" fmla="*/ 232 w 296"/>
              <a:gd name="T45" fmla="*/ 299 h 349"/>
              <a:gd name="T46" fmla="*/ 221 w 296"/>
              <a:gd name="T47" fmla="*/ 277 h 349"/>
              <a:gd name="T48" fmla="*/ 221 w 296"/>
              <a:gd name="T49" fmla="*/ 241 h 349"/>
              <a:gd name="T50" fmla="*/ 296 w 296"/>
              <a:gd name="T51" fmla="*/ 241 h 349"/>
              <a:gd name="T52" fmla="*/ 296 w 296"/>
              <a:gd name="T53" fmla="*/ 162 h 349"/>
              <a:gd name="T54" fmla="*/ 284 w 296"/>
              <a:gd name="T55" fmla="*/ 162 h 349"/>
              <a:gd name="T56" fmla="*/ 272 w 296"/>
              <a:gd name="T57" fmla="*/ 170 h 349"/>
              <a:gd name="T58" fmla="*/ 241 w 296"/>
              <a:gd name="T59" fmla="*/ 183 h 349"/>
              <a:gd name="T60" fmla="*/ 207 w 296"/>
              <a:gd name="T61" fmla="*/ 172 h 349"/>
              <a:gd name="T62" fmla="*/ 190 w 296"/>
              <a:gd name="T63" fmla="*/ 132 h 349"/>
              <a:gd name="T64" fmla="*/ 207 w 296"/>
              <a:gd name="T65" fmla="*/ 92 h 349"/>
              <a:gd name="T66" fmla="*/ 241 w 296"/>
              <a:gd name="T67" fmla="*/ 82 h 349"/>
              <a:gd name="T68" fmla="*/ 271 w 296"/>
              <a:gd name="T69" fmla="*/ 93 h 349"/>
              <a:gd name="T70" fmla="*/ 281 w 296"/>
              <a:gd name="T71" fmla="*/ 99 h 349"/>
              <a:gd name="T72" fmla="*/ 296 w 296"/>
              <a:gd name="T73" fmla="*/ 99 h 349"/>
              <a:gd name="T74" fmla="*/ 296 w 296"/>
              <a:gd name="T75" fmla="*/ 16 h 349"/>
              <a:gd name="T76" fmla="*/ 149 w 296"/>
              <a:gd name="T77" fmla="*/ 0 h 349"/>
              <a:gd name="T78" fmla="*/ 0 w 296"/>
              <a:gd name="T79" fmla="*/ 2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49">
                <a:moveTo>
                  <a:pt x="0" y="20"/>
                </a:moveTo>
                <a:cubicBezTo>
                  <a:pt x="0" y="101"/>
                  <a:pt x="0" y="101"/>
                  <a:pt x="0" y="101"/>
                </a:cubicBezTo>
                <a:cubicBezTo>
                  <a:pt x="9" y="101"/>
                  <a:pt x="9" y="101"/>
                  <a:pt x="9" y="101"/>
                </a:cubicBezTo>
                <a:cubicBezTo>
                  <a:pt x="11" y="101"/>
                  <a:pt x="12" y="101"/>
                  <a:pt x="20" y="95"/>
                </a:cubicBezTo>
                <a:cubicBezTo>
                  <a:pt x="26" y="90"/>
                  <a:pt x="37" y="84"/>
                  <a:pt x="50" y="84"/>
                </a:cubicBezTo>
                <a:cubicBezTo>
                  <a:pt x="61" y="84"/>
                  <a:pt x="73" y="86"/>
                  <a:pt x="84" y="95"/>
                </a:cubicBezTo>
                <a:cubicBezTo>
                  <a:pt x="94" y="102"/>
                  <a:pt x="101" y="118"/>
                  <a:pt x="101" y="135"/>
                </a:cubicBezTo>
                <a:cubicBezTo>
                  <a:pt x="100" y="151"/>
                  <a:pt x="94" y="166"/>
                  <a:pt x="84" y="174"/>
                </a:cubicBezTo>
                <a:cubicBezTo>
                  <a:pt x="74" y="182"/>
                  <a:pt x="61" y="185"/>
                  <a:pt x="50" y="185"/>
                </a:cubicBezTo>
                <a:cubicBezTo>
                  <a:pt x="36" y="185"/>
                  <a:pt x="25" y="178"/>
                  <a:pt x="19" y="172"/>
                </a:cubicBezTo>
                <a:cubicBezTo>
                  <a:pt x="11" y="166"/>
                  <a:pt x="9" y="165"/>
                  <a:pt x="7" y="164"/>
                </a:cubicBezTo>
                <a:cubicBezTo>
                  <a:pt x="0" y="164"/>
                  <a:pt x="0" y="164"/>
                  <a:pt x="0" y="164"/>
                </a:cubicBezTo>
                <a:cubicBezTo>
                  <a:pt x="0" y="241"/>
                  <a:pt x="0" y="241"/>
                  <a:pt x="0" y="241"/>
                </a:cubicBezTo>
                <a:cubicBezTo>
                  <a:pt x="198" y="241"/>
                  <a:pt x="198" y="241"/>
                  <a:pt x="198" y="241"/>
                </a:cubicBezTo>
                <a:cubicBezTo>
                  <a:pt x="198" y="276"/>
                  <a:pt x="198" y="276"/>
                  <a:pt x="198" y="276"/>
                </a:cubicBezTo>
                <a:cubicBezTo>
                  <a:pt x="198" y="276"/>
                  <a:pt x="198" y="276"/>
                  <a:pt x="198" y="276"/>
                </a:cubicBezTo>
                <a:cubicBezTo>
                  <a:pt x="197" y="287"/>
                  <a:pt x="191" y="293"/>
                  <a:pt x="186" y="299"/>
                </a:cubicBezTo>
                <a:cubicBezTo>
                  <a:pt x="181" y="305"/>
                  <a:pt x="178" y="310"/>
                  <a:pt x="178" y="317"/>
                </a:cubicBezTo>
                <a:cubicBezTo>
                  <a:pt x="178" y="326"/>
                  <a:pt x="180" y="333"/>
                  <a:pt x="184" y="339"/>
                </a:cubicBezTo>
                <a:cubicBezTo>
                  <a:pt x="189" y="344"/>
                  <a:pt x="196" y="348"/>
                  <a:pt x="209" y="348"/>
                </a:cubicBezTo>
                <a:cubicBezTo>
                  <a:pt x="221" y="349"/>
                  <a:pt x="228" y="345"/>
                  <a:pt x="233" y="339"/>
                </a:cubicBezTo>
                <a:cubicBezTo>
                  <a:pt x="237" y="334"/>
                  <a:pt x="239" y="326"/>
                  <a:pt x="239" y="317"/>
                </a:cubicBezTo>
                <a:cubicBezTo>
                  <a:pt x="239" y="310"/>
                  <a:pt x="236" y="305"/>
                  <a:pt x="232" y="299"/>
                </a:cubicBezTo>
                <a:cubicBezTo>
                  <a:pt x="228" y="293"/>
                  <a:pt x="221" y="287"/>
                  <a:pt x="221" y="277"/>
                </a:cubicBezTo>
                <a:cubicBezTo>
                  <a:pt x="221" y="241"/>
                  <a:pt x="221" y="241"/>
                  <a:pt x="221" y="241"/>
                </a:cubicBezTo>
                <a:cubicBezTo>
                  <a:pt x="296" y="241"/>
                  <a:pt x="296" y="241"/>
                  <a:pt x="296" y="241"/>
                </a:cubicBezTo>
                <a:cubicBezTo>
                  <a:pt x="296" y="162"/>
                  <a:pt x="296" y="162"/>
                  <a:pt x="296" y="162"/>
                </a:cubicBezTo>
                <a:cubicBezTo>
                  <a:pt x="284" y="162"/>
                  <a:pt x="284" y="162"/>
                  <a:pt x="284" y="162"/>
                </a:cubicBezTo>
                <a:cubicBezTo>
                  <a:pt x="282" y="162"/>
                  <a:pt x="280" y="164"/>
                  <a:pt x="272" y="170"/>
                </a:cubicBezTo>
                <a:cubicBezTo>
                  <a:pt x="265" y="176"/>
                  <a:pt x="255" y="183"/>
                  <a:pt x="241" y="183"/>
                </a:cubicBezTo>
                <a:cubicBezTo>
                  <a:pt x="230" y="183"/>
                  <a:pt x="217" y="180"/>
                  <a:pt x="207" y="172"/>
                </a:cubicBezTo>
                <a:cubicBezTo>
                  <a:pt x="197" y="164"/>
                  <a:pt x="190" y="149"/>
                  <a:pt x="190" y="132"/>
                </a:cubicBezTo>
                <a:cubicBezTo>
                  <a:pt x="190" y="115"/>
                  <a:pt x="197" y="100"/>
                  <a:pt x="207" y="92"/>
                </a:cubicBezTo>
                <a:cubicBezTo>
                  <a:pt x="217" y="84"/>
                  <a:pt x="230" y="82"/>
                  <a:pt x="241" y="82"/>
                </a:cubicBezTo>
                <a:cubicBezTo>
                  <a:pt x="254" y="82"/>
                  <a:pt x="265" y="88"/>
                  <a:pt x="271" y="93"/>
                </a:cubicBezTo>
                <a:cubicBezTo>
                  <a:pt x="279" y="98"/>
                  <a:pt x="280" y="99"/>
                  <a:pt x="281" y="99"/>
                </a:cubicBezTo>
                <a:cubicBezTo>
                  <a:pt x="296" y="99"/>
                  <a:pt x="296" y="99"/>
                  <a:pt x="296" y="99"/>
                </a:cubicBezTo>
                <a:cubicBezTo>
                  <a:pt x="296" y="16"/>
                  <a:pt x="296" y="16"/>
                  <a:pt x="296" y="16"/>
                </a:cubicBezTo>
                <a:cubicBezTo>
                  <a:pt x="252" y="6"/>
                  <a:pt x="203" y="0"/>
                  <a:pt x="149" y="0"/>
                </a:cubicBezTo>
                <a:cubicBezTo>
                  <a:pt x="95" y="0"/>
                  <a:pt x="45" y="7"/>
                  <a:pt x="0" y="20"/>
                </a:cubicBezTo>
                <a:close/>
              </a:path>
            </a:pathLst>
          </a:custGeom>
          <a:solidFill>
            <a:srgbClr val="199ADD"/>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8" name="Freeform 6">
            <a:extLst>
              <a:ext uri="{FF2B5EF4-FFF2-40B4-BE49-F238E27FC236}">
                <a16:creationId xmlns:a16="http://schemas.microsoft.com/office/drawing/2014/main" id="{975EFE95-8867-46D5-AFC6-D2C4D719FEB9}"/>
              </a:ext>
            </a:extLst>
          </p:cNvPr>
          <p:cNvSpPr/>
          <p:nvPr/>
        </p:nvSpPr>
        <p:spPr bwMode="auto">
          <a:xfrm>
            <a:off x="1879277" y="1471530"/>
            <a:ext cx="1042899" cy="938366"/>
          </a:xfrm>
          <a:custGeom>
            <a:avLst/>
            <a:gdLst>
              <a:gd name="T0" fmla="*/ 362 w 362"/>
              <a:gd name="T1" fmla="*/ 218 h 326"/>
              <a:gd name="T2" fmla="*/ 110 w 362"/>
              <a:gd name="T3" fmla="*/ 0 h 326"/>
              <a:gd name="T4" fmla="*/ 110 w 362"/>
              <a:gd name="T5" fmla="*/ 96 h 326"/>
              <a:gd name="T6" fmla="*/ 71 w 362"/>
              <a:gd name="T7" fmla="*/ 96 h 326"/>
              <a:gd name="T8" fmla="*/ 50 w 362"/>
              <a:gd name="T9" fmla="*/ 86 h 326"/>
              <a:gd name="T10" fmla="*/ 31 w 362"/>
              <a:gd name="T11" fmla="*/ 79 h 326"/>
              <a:gd name="T12" fmla="*/ 9 w 362"/>
              <a:gd name="T13" fmla="*/ 85 h 326"/>
              <a:gd name="T14" fmla="*/ 0 w 362"/>
              <a:gd name="T15" fmla="*/ 109 h 326"/>
              <a:gd name="T16" fmla="*/ 9 w 362"/>
              <a:gd name="T17" fmla="*/ 133 h 326"/>
              <a:gd name="T18" fmla="*/ 31 w 362"/>
              <a:gd name="T19" fmla="*/ 140 h 326"/>
              <a:gd name="T20" fmla="*/ 50 w 362"/>
              <a:gd name="T21" fmla="*/ 132 h 326"/>
              <a:gd name="T22" fmla="*/ 72 w 362"/>
              <a:gd name="T23" fmla="*/ 119 h 326"/>
              <a:gd name="T24" fmla="*/ 73 w 362"/>
              <a:gd name="T25" fmla="*/ 119 h 326"/>
              <a:gd name="T26" fmla="*/ 110 w 362"/>
              <a:gd name="T27" fmla="*/ 119 h 326"/>
              <a:gd name="T28" fmla="*/ 110 w 362"/>
              <a:gd name="T29" fmla="*/ 218 h 326"/>
              <a:gd name="T30" fmla="*/ 300 w 362"/>
              <a:gd name="T31" fmla="*/ 218 h 326"/>
              <a:gd name="T32" fmla="*/ 300 w 362"/>
              <a:gd name="T33" fmla="*/ 253 h 326"/>
              <a:gd name="T34" fmla="*/ 300 w 362"/>
              <a:gd name="T35" fmla="*/ 253 h 326"/>
              <a:gd name="T36" fmla="*/ 288 w 362"/>
              <a:gd name="T37" fmla="*/ 276 h 326"/>
              <a:gd name="T38" fmla="*/ 280 w 362"/>
              <a:gd name="T39" fmla="*/ 294 h 326"/>
              <a:gd name="T40" fmla="*/ 286 w 362"/>
              <a:gd name="T41" fmla="*/ 316 h 326"/>
              <a:gd name="T42" fmla="*/ 311 w 362"/>
              <a:gd name="T43" fmla="*/ 325 h 326"/>
              <a:gd name="T44" fmla="*/ 335 w 362"/>
              <a:gd name="T45" fmla="*/ 316 h 326"/>
              <a:gd name="T46" fmla="*/ 341 w 362"/>
              <a:gd name="T47" fmla="*/ 294 h 326"/>
              <a:gd name="T48" fmla="*/ 334 w 362"/>
              <a:gd name="T49" fmla="*/ 276 h 326"/>
              <a:gd name="T50" fmla="*/ 323 w 362"/>
              <a:gd name="T51" fmla="*/ 254 h 326"/>
              <a:gd name="T52" fmla="*/ 323 w 362"/>
              <a:gd name="T53" fmla="*/ 218 h 326"/>
              <a:gd name="T54" fmla="*/ 362 w 362"/>
              <a:gd name="T55" fmla="*/ 21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2" h="326">
                <a:moveTo>
                  <a:pt x="362" y="218"/>
                </a:moveTo>
                <a:cubicBezTo>
                  <a:pt x="315" y="112"/>
                  <a:pt x="231" y="36"/>
                  <a:pt x="110" y="0"/>
                </a:cubicBezTo>
                <a:cubicBezTo>
                  <a:pt x="110" y="96"/>
                  <a:pt x="110" y="96"/>
                  <a:pt x="110" y="96"/>
                </a:cubicBezTo>
                <a:cubicBezTo>
                  <a:pt x="71" y="96"/>
                  <a:pt x="71" y="96"/>
                  <a:pt x="71" y="96"/>
                </a:cubicBezTo>
                <a:cubicBezTo>
                  <a:pt x="62" y="96"/>
                  <a:pt x="55" y="90"/>
                  <a:pt x="50" y="86"/>
                </a:cubicBezTo>
                <a:cubicBezTo>
                  <a:pt x="44" y="82"/>
                  <a:pt x="38" y="79"/>
                  <a:pt x="31" y="79"/>
                </a:cubicBezTo>
                <a:cubicBezTo>
                  <a:pt x="23" y="79"/>
                  <a:pt x="15" y="81"/>
                  <a:pt x="9" y="85"/>
                </a:cubicBezTo>
                <a:cubicBezTo>
                  <a:pt x="3" y="89"/>
                  <a:pt x="0" y="96"/>
                  <a:pt x="0" y="109"/>
                </a:cubicBezTo>
                <a:cubicBezTo>
                  <a:pt x="0" y="122"/>
                  <a:pt x="4" y="129"/>
                  <a:pt x="9" y="133"/>
                </a:cubicBezTo>
                <a:cubicBezTo>
                  <a:pt x="15" y="138"/>
                  <a:pt x="22" y="140"/>
                  <a:pt x="31" y="140"/>
                </a:cubicBezTo>
                <a:cubicBezTo>
                  <a:pt x="38" y="140"/>
                  <a:pt x="44" y="136"/>
                  <a:pt x="50" y="132"/>
                </a:cubicBezTo>
                <a:cubicBezTo>
                  <a:pt x="56" y="127"/>
                  <a:pt x="62" y="120"/>
                  <a:pt x="72" y="119"/>
                </a:cubicBezTo>
                <a:cubicBezTo>
                  <a:pt x="73" y="119"/>
                  <a:pt x="73" y="119"/>
                  <a:pt x="73" y="119"/>
                </a:cubicBezTo>
                <a:cubicBezTo>
                  <a:pt x="110" y="119"/>
                  <a:pt x="110" y="119"/>
                  <a:pt x="110" y="119"/>
                </a:cubicBezTo>
                <a:cubicBezTo>
                  <a:pt x="110" y="218"/>
                  <a:pt x="110" y="218"/>
                  <a:pt x="110" y="218"/>
                </a:cubicBezTo>
                <a:cubicBezTo>
                  <a:pt x="300" y="218"/>
                  <a:pt x="300" y="218"/>
                  <a:pt x="300" y="218"/>
                </a:cubicBezTo>
                <a:cubicBezTo>
                  <a:pt x="300" y="253"/>
                  <a:pt x="300" y="253"/>
                  <a:pt x="300" y="253"/>
                </a:cubicBezTo>
                <a:cubicBezTo>
                  <a:pt x="300" y="253"/>
                  <a:pt x="300" y="253"/>
                  <a:pt x="300" y="253"/>
                </a:cubicBezTo>
                <a:cubicBezTo>
                  <a:pt x="299" y="264"/>
                  <a:pt x="293" y="270"/>
                  <a:pt x="288" y="276"/>
                </a:cubicBezTo>
                <a:cubicBezTo>
                  <a:pt x="283" y="282"/>
                  <a:pt x="280" y="287"/>
                  <a:pt x="280" y="294"/>
                </a:cubicBezTo>
                <a:cubicBezTo>
                  <a:pt x="280" y="303"/>
                  <a:pt x="282" y="310"/>
                  <a:pt x="286" y="316"/>
                </a:cubicBezTo>
                <a:cubicBezTo>
                  <a:pt x="291" y="321"/>
                  <a:pt x="298" y="325"/>
                  <a:pt x="311" y="325"/>
                </a:cubicBezTo>
                <a:cubicBezTo>
                  <a:pt x="323" y="326"/>
                  <a:pt x="330" y="322"/>
                  <a:pt x="335" y="316"/>
                </a:cubicBezTo>
                <a:cubicBezTo>
                  <a:pt x="339" y="311"/>
                  <a:pt x="341" y="303"/>
                  <a:pt x="341" y="294"/>
                </a:cubicBezTo>
                <a:cubicBezTo>
                  <a:pt x="341" y="287"/>
                  <a:pt x="338" y="282"/>
                  <a:pt x="334" y="276"/>
                </a:cubicBezTo>
                <a:cubicBezTo>
                  <a:pt x="330" y="270"/>
                  <a:pt x="323" y="264"/>
                  <a:pt x="323" y="254"/>
                </a:cubicBezTo>
                <a:cubicBezTo>
                  <a:pt x="323" y="218"/>
                  <a:pt x="323" y="218"/>
                  <a:pt x="323" y="218"/>
                </a:cubicBezTo>
                <a:lnTo>
                  <a:pt x="362" y="218"/>
                </a:lnTo>
                <a:close/>
              </a:path>
            </a:pathLst>
          </a:custGeom>
          <a:solidFill>
            <a:srgbClr val="199ADD"/>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9" name="Freeform 7">
            <a:extLst>
              <a:ext uri="{FF2B5EF4-FFF2-40B4-BE49-F238E27FC236}">
                <a16:creationId xmlns:a16="http://schemas.microsoft.com/office/drawing/2014/main" id="{C38FBB34-74BC-41A5-A88E-263D4A63FB9D}"/>
              </a:ext>
            </a:extLst>
          </p:cNvPr>
          <p:cNvSpPr/>
          <p:nvPr/>
        </p:nvSpPr>
        <p:spPr bwMode="auto">
          <a:xfrm>
            <a:off x="517917" y="1483685"/>
            <a:ext cx="990633" cy="926211"/>
          </a:xfrm>
          <a:custGeom>
            <a:avLst/>
            <a:gdLst>
              <a:gd name="T0" fmla="*/ 335 w 344"/>
              <a:gd name="T1" fmla="*/ 83 h 322"/>
              <a:gd name="T2" fmla="*/ 313 w 344"/>
              <a:gd name="T3" fmla="*/ 77 h 322"/>
              <a:gd name="T4" fmla="*/ 294 w 344"/>
              <a:gd name="T5" fmla="*/ 84 h 322"/>
              <a:gd name="T6" fmla="*/ 272 w 344"/>
              <a:gd name="T7" fmla="*/ 95 h 322"/>
              <a:gd name="T8" fmla="*/ 239 w 344"/>
              <a:gd name="T9" fmla="*/ 95 h 322"/>
              <a:gd name="T10" fmla="*/ 239 w 344"/>
              <a:gd name="T11" fmla="*/ 0 h 322"/>
              <a:gd name="T12" fmla="*/ 0 w 344"/>
              <a:gd name="T13" fmla="*/ 214 h 322"/>
              <a:gd name="T14" fmla="*/ 109 w 344"/>
              <a:gd name="T15" fmla="*/ 214 h 322"/>
              <a:gd name="T16" fmla="*/ 109 w 344"/>
              <a:gd name="T17" fmla="*/ 249 h 322"/>
              <a:gd name="T18" fmla="*/ 109 w 344"/>
              <a:gd name="T19" fmla="*/ 249 h 322"/>
              <a:gd name="T20" fmla="*/ 97 w 344"/>
              <a:gd name="T21" fmla="*/ 272 h 322"/>
              <a:gd name="T22" fmla="*/ 89 w 344"/>
              <a:gd name="T23" fmla="*/ 290 h 322"/>
              <a:gd name="T24" fmla="*/ 95 w 344"/>
              <a:gd name="T25" fmla="*/ 312 h 322"/>
              <a:gd name="T26" fmla="*/ 120 w 344"/>
              <a:gd name="T27" fmla="*/ 321 h 322"/>
              <a:gd name="T28" fmla="*/ 144 w 344"/>
              <a:gd name="T29" fmla="*/ 312 h 322"/>
              <a:gd name="T30" fmla="*/ 150 w 344"/>
              <a:gd name="T31" fmla="*/ 290 h 322"/>
              <a:gd name="T32" fmla="*/ 143 w 344"/>
              <a:gd name="T33" fmla="*/ 272 h 322"/>
              <a:gd name="T34" fmla="*/ 132 w 344"/>
              <a:gd name="T35" fmla="*/ 250 h 322"/>
              <a:gd name="T36" fmla="*/ 132 w 344"/>
              <a:gd name="T37" fmla="*/ 214 h 322"/>
              <a:gd name="T38" fmla="*/ 239 w 344"/>
              <a:gd name="T39" fmla="*/ 214 h 322"/>
              <a:gd name="T40" fmla="*/ 239 w 344"/>
              <a:gd name="T41" fmla="*/ 117 h 322"/>
              <a:gd name="T42" fmla="*/ 271 w 344"/>
              <a:gd name="T43" fmla="*/ 117 h 322"/>
              <a:gd name="T44" fmla="*/ 272 w 344"/>
              <a:gd name="T45" fmla="*/ 117 h 322"/>
              <a:gd name="T46" fmla="*/ 294 w 344"/>
              <a:gd name="T47" fmla="*/ 130 h 322"/>
              <a:gd name="T48" fmla="*/ 313 w 344"/>
              <a:gd name="T49" fmla="*/ 138 h 322"/>
              <a:gd name="T50" fmla="*/ 334 w 344"/>
              <a:gd name="T51" fmla="*/ 131 h 322"/>
              <a:gd name="T52" fmla="*/ 344 w 344"/>
              <a:gd name="T53" fmla="*/ 107 h 322"/>
              <a:gd name="T54" fmla="*/ 335 w 344"/>
              <a:gd name="T55" fmla="*/ 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4" h="322">
                <a:moveTo>
                  <a:pt x="335" y="83"/>
                </a:moveTo>
                <a:cubicBezTo>
                  <a:pt x="329" y="79"/>
                  <a:pt x="321" y="77"/>
                  <a:pt x="313" y="77"/>
                </a:cubicBezTo>
                <a:cubicBezTo>
                  <a:pt x="305" y="77"/>
                  <a:pt x="300" y="80"/>
                  <a:pt x="294" y="84"/>
                </a:cubicBezTo>
                <a:cubicBezTo>
                  <a:pt x="288" y="88"/>
                  <a:pt x="282" y="95"/>
                  <a:pt x="272" y="95"/>
                </a:cubicBezTo>
                <a:cubicBezTo>
                  <a:pt x="239" y="95"/>
                  <a:pt x="239" y="95"/>
                  <a:pt x="239" y="95"/>
                </a:cubicBezTo>
                <a:cubicBezTo>
                  <a:pt x="239" y="0"/>
                  <a:pt x="239" y="0"/>
                  <a:pt x="239" y="0"/>
                </a:cubicBezTo>
                <a:cubicBezTo>
                  <a:pt x="128" y="39"/>
                  <a:pt x="49" y="115"/>
                  <a:pt x="0" y="214"/>
                </a:cubicBezTo>
                <a:cubicBezTo>
                  <a:pt x="109" y="214"/>
                  <a:pt x="109" y="214"/>
                  <a:pt x="109" y="214"/>
                </a:cubicBezTo>
                <a:cubicBezTo>
                  <a:pt x="109" y="249"/>
                  <a:pt x="109" y="249"/>
                  <a:pt x="109" y="249"/>
                </a:cubicBezTo>
                <a:cubicBezTo>
                  <a:pt x="109" y="249"/>
                  <a:pt x="109" y="249"/>
                  <a:pt x="109" y="249"/>
                </a:cubicBezTo>
                <a:cubicBezTo>
                  <a:pt x="108" y="260"/>
                  <a:pt x="102" y="266"/>
                  <a:pt x="97" y="272"/>
                </a:cubicBezTo>
                <a:cubicBezTo>
                  <a:pt x="92" y="278"/>
                  <a:pt x="89" y="283"/>
                  <a:pt x="89" y="290"/>
                </a:cubicBezTo>
                <a:cubicBezTo>
                  <a:pt x="89" y="299"/>
                  <a:pt x="91" y="306"/>
                  <a:pt x="95" y="312"/>
                </a:cubicBezTo>
                <a:cubicBezTo>
                  <a:pt x="100" y="317"/>
                  <a:pt x="107" y="321"/>
                  <a:pt x="120" y="321"/>
                </a:cubicBezTo>
                <a:cubicBezTo>
                  <a:pt x="132" y="322"/>
                  <a:pt x="139" y="318"/>
                  <a:pt x="144" y="312"/>
                </a:cubicBezTo>
                <a:cubicBezTo>
                  <a:pt x="148" y="307"/>
                  <a:pt x="150" y="299"/>
                  <a:pt x="150" y="290"/>
                </a:cubicBezTo>
                <a:cubicBezTo>
                  <a:pt x="150" y="283"/>
                  <a:pt x="147" y="278"/>
                  <a:pt x="143" y="272"/>
                </a:cubicBezTo>
                <a:cubicBezTo>
                  <a:pt x="139" y="266"/>
                  <a:pt x="132" y="260"/>
                  <a:pt x="132" y="250"/>
                </a:cubicBezTo>
                <a:cubicBezTo>
                  <a:pt x="132" y="214"/>
                  <a:pt x="132" y="214"/>
                  <a:pt x="132" y="214"/>
                </a:cubicBezTo>
                <a:cubicBezTo>
                  <a:pt x="239" y="214"/>
                  <a:pt x="239" y="214"/>
                  <a:pt x="239" y="214"/>
                </a:cubicBezTo>
                <a:cubicBezTo>
                  <a:pt x="239" y="117"/>
                  <a:pt x="239" y="117"/>
                  <a:pt x="239" y="117"/>
                </a:cubicBezTo>
                <a:cubicBezTo>
                  <a:pt x="271" y="117"/>
                  <a:pt x="271" y="117"/>
                  <a:pt x="271" y="117"/>
                </a:cubicBezTo>
                <a:cubicBezTo>
                  <a:pt x="272" y="117"/>
                  <a:pt x="272" y="117"/>
                  <a:pt x="272" y="117"/>
                </a:cubicBezTo>
                <a:cubicBezTo>
                  <a:pt x="282" y="118"/>
                  <a:pt x="288" y="125"/>
                  <a:pt x="294" y="130"/>
                </a:cubicBezTo>
                <a:cubicBezTo>
                  <a:pt x="300" y="134"/>
                  <a:pt x="305" y="138"/>
                  <a:pt x="313" y="138"/>
                </a:cubicBezTo>
                <a:cubicBezTo>
                  <a:pt x="321" y="138"/>
                  <a:pt x="329" y="136"/>
                  <a:pt x="334" y="131"/>
                </a:cubicBezTo>
                <a:cubicBezTo>
                  <a:pt x="340" y="127"/>
                  <a:pt x="344" y="120"/>
                  <a:pt x="344" y="107"/>
                </a:cubicBezTo>
                <a:cubicBezTo>
                  <a:pt x="344" y="94"/>
                  <a:pt x="340" y="88"/>
                  <a:pt x="335" y="83"/>
                </a:cubicBezTo>
                <a:close/>
              </a:path>
            </a:pathLst>
          </a:custGeom>
          <a:solidFill>
            <a:srgbClr val="199ADD"/>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0" name="Freeform 8">
            <a:extLst>
              <a:ext uri="{FF2B5EF4-FFF2-40B4-BE49-F238E27FC236}">
                <a16:creationId xmlns:a16="http://schemas.microsoft.com/office/drawing/2014/main" id="{01F5090A-0092-4E31-982F-7332AB819DF1}"/>
              </a:ext>
            </a:extLst>
          </p:cNvPr>
          <p:cNvSpPr/>
          <p:nvPr/>
        </p:nvSpPr>
        <p:spPr bwMode="auto">
          <a:xfrm>
            <a:off x="109509" y="2168011"/>
            <a:ext cx="1493850" cy="730515"/>
          </a:xfrm>
          <a:custGeom>
            <a:avLst/>
            <a:gdLst>
              <a:gd name="T0" fmla="*/ 295 w 519"/>
              <a:gd name="T1" fmla="*/ 12 h 254"/>
              <a:gd name="T2" fmla="*/ 301 w 519"/>
              <a:gd name="T3" fmla="*/ 22 h 254"/>
              <a:gd name="T4" fmla="*/ 312 w 519"/>
              <a:gd name="T5" fmla="*/ 52 h 254"/>
              <a:gd name="T6" fmla="*/ 301 w 519"/>
              <a:gd name="T7" fmla="*/ 87 h 254"/>
              <a:gd name="T8" fmla="*/ 261 w 519"/>
              <a:gd name="T9" fmla="*/ 103 h 254"/>
              <a:gd name="T10" fmla="*/ 222 w 519"/>
              <a:gd name="T11" fmla="*/ 87 h 254"/>
              <a:gd name="T12" fmla="*/ 211 w 519"/>
              <a:gd name="T13" fmla="*/ 52 h 254"/>
              <a:gd name="T14" fmla="*/ 224 w 519"/>
              <a:gd name="T15" fmla="*/ 21 h 254"/>
              <a:gd name="T16" fmla="*/ 232 w 519"/>
              <a:gd name="T17" fmla="*/ 10 h 254"/>
              <a:gd name="T18" fmla="*/ 232 w 519"/>
              <a:gd name="T19" fmla="*/ 0 h 254"/>
              <a:gd name="T20" fmla="*/ 131 w 519"/>
              <a:gd name="T21" fmla="*/ 0 h 254"/>
              <a:gd name="T22" fmla="*/ 89 w 519"/>
              <a:gd name="T23" fmla="*/ 180 h 254"/>
              <a:gd name="T24" fmla="*/ 121 w 519"/>
              <a:gd name="T25" fmla="*/ 254 h 254"/>
              <a:gd name="T26" fmla="*/ 519 w 519"/>
              <a:gd name="T27" fmla="*/ 254 h 254"/>
              <a:gd name="T28" fmla="*/ 519 w 519"/>
              <a:gd name="T29" fmla="*/ 160 h 254"/>
              <a:gd name="T30" fmla="*/ 496 w 519"/>
              <a:gd name="T31" fmla="*/ 160 h 254"/>
              <a:gd name="T32" fmla="*/ 486 w 519"/>
              <a:gd name="T33" fmla="*/ 167 h 254"/>
              <a:gd name="T34" fmla="*/ 456 w 519"/>
              <a:gd name="T35" fmla="*/ 178 h 254"/>
              <a:gd name="T36" fmla="*/ 422 w 519"/>
              <a:gd name="T37" fmla="*/ 167 h 254"/>
              <a:gd name="T38" fmla="*/ 405 w 519"/>
              <a:gd name="T39" fmla="*/ 127 h 254"/>
              <a:gd name="T40" fmla="*/ 422 w 519"/>
              <a:gd name="T41" fmla="*/ 88 h 254"/>
              <a:gd name="T42" fmla="*/ 456 w 519"/>
              <a:gd name="T43" fmla="*/ 77 h 254"/>
              <a:gd name="T44" fmla="*/ 487 w 519"/>
              <a:gd name="T45" fmla="*/ 89 h 254"/>
              <a:gd name="T46" fmla="*/ 499 w 519"/>
              <a:gd name="T47" fmla="*/ 97 h 254"/>
              <a:gd name="T48" fmla="*/ 519 w 519"/>
              <a:gd name="T49" fmla="*/ 97 h 254"/>
              <a:gd name="T50" fmla="*/ 519 w 519"/>
              <a:gd name="T51" fmla="*/ 0 h 254"/>
              <a:gd name="T52" fmla="*/ 295 w 519"/>
              <a:gd name="T53" fmla="*/ 0 h 254"/>
              <a:gd name="T54" fmla="*/ 295 w 519"/>
              <a:gd name="T55" fmla="*/ 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9" h="254">
                <a:moveTo>
                  <a:pt x="295" y="12"/>
                </a:moveTo>
                <a:cubicBezTo>
                  <a:pt x="295" y="13"/>
                  <a:pt x="295" y="14"/>
                  <a:pt x="301" y="22"/>
                </a:cubicBezTo>
                <a:cubicBezTo>
                  <a:pt x="306" y="29"/>
                  <a:pt x="312" y="39"/>
                  <a:pt x="312" y="52"/>
                </a:cubicBezTo>
                <a:cubicBezTo>
                  <a:pt x="312" y="64"/>
                  <a:pt x="310" y="76"/>
                  <a:pt x="301" y="87"/>
                </a:cubicBezTo>
                <a:cubicBezTo>
                  <a:pt x="293" y="96"/>
                  <a:pt x="278" y="104"/>
                  <a:pt x="261" y="103"/>
                </a:cubicBezTo>
                <a:cubicBezTo>
                  <a:pt x="244" y="103"/>
                  <a:pt x="230" y="96"/>
                  <a:pt x="222" y="87"/>
                </a:cubicBezTo>
                <a:cubicBezTo>
                  <a:pt x="214" y="76"/>
                  <a:pt x="211" y="64"/>
                  <a:pt x="211" y="52"/>
                </a:cubicBezTo>
                <a:cubicBezTo>
                  <a:pt x="211" y="39"/>
                  <a:pt x="218" y="28"/>
                  <a:pt x="224" y="21"/>
                </a:cubicBezTo>
                <a:cubicBezTo>
                  <a:pt x="230" y="13"/>
                  <a:pt x="231" y="12"/>
                  <a:pt x="232" y="10"/>
                </a:cubicBezTo>
                <a:cubicBezTo>
                  <a:pt x="232" y="0"/>
                  <a:pt x="232" y="0"/>
                  <a:pt x="232" y="0"/>
                </a:cubicBezTo>
                <a:cubicBezTo>
                  <a:pt x="131" y="0"/>
                  <a:pt x="131" y="0"/>
                  <a:pt x="131" y="0"/>
                </a:cubicBezTo>
                <a:cubicBezTo>
                  <a:pt x="108" y="55"/>
                  <a:pt x="94" y="116"/>
                  <a:pt x="89" y="180"/>
                </a:cubicBezTo>
                <a:cubicBezTo>
                  <a:pt x="0" y="235"/>
                  <a:pt x="78" y="254"/>
                  <a:pt x="121" y="254"/>
                </a:cubicBezTo>
                <a:cubicBezTo>
                  <a:pt x="519" y="254"/>
                  <a:pt x="519" y="254"/>
                  <a:pt x="519" y="254"/>
                </a:cubicBezTo>
                <a:cubicBezTo>
                  <a:pt x="519" y="160"/>
                  <a:pt x="519" y="160"/>
                  <a:pt x="519" y="160"/>
                </a:cubicBezTo>
                <a:cubicBezTo>
                  <a:pt x="496" y="160"/>
                  <a:pt x="496" y="160"/>
                  <a:pt x="496" y="160"/>
                </a:cubicBezTo>
                <a:cubicBezTo>
                  <a:pt x="495" y="160"/>
                  <a:pt x="494" y="161"/>
                  <a:pt x="486" y="167"/>
                </a:cubicBezTo>
                <a:cubicBezTo>
                  <a:pt x="479" y="172"/>
                  <a:pt x="469" y="178"/>
                  <a:pt x="456" y="178"/>
                </a:cubicBezTo>
                <a:cubicBezTo>
                  <a:pt x="445" y="178"/>
                  <a:pt x="432" y="176"/>
                  <a:pt x="422" y="167"/>
                </a:cubicBezTo>
                <a:cubicBezTo>
                  <a:pt x="412" y="159"/>
                  <a:pt x="405" y="144"/>
                  <a:pt x="405" y="127"/>
                </a:cubicBezTo>
                <a:cubicBezTo>
                  <a:pt x="405" y="110"/>
                  <a:pt x="412" y="96"/>
                  <a:pt x="422" y="88"/>
                </a:cubicBezTo>
                <a:cubicBezTo>
                  <a:pt x="432" y="79"/>
                  <a:pt x="444" y="77"/>
                  <a:pt x="456" y="77"/>
                </a:cubicBezTo>
                <a:cubicBezTo>
                  <a:pt x="470" y="77"/>
                  <a:pt x="480" y="84"/>
                  <a:pt x="487" y="89"/>
                </a:cubicBezTo>
                <a:cubicBezTo>
                  <a:pt x="495" y="95"/>
                  <a:pt x="496" y="97"/>
                  <a:pt x="499" y="97"/>
                </a:cubicBezTo>
                <a:cubicBezTo>
                  <a:pt x="519" y="97"/>
                  <a:pt x="519" y="97"/>
                  <a:pt x="519" y="97"/>
                </a:cubicBezTo>
                <a:cubicBezTo>
                  <a:pt x="519" y="0"/>
                  <a:pt x="519" y="0"/>
                  <a:pt x="519" y="0"/>
                </a:cubicBezTo>
                <a:cubicBezTo>
                  <a:pt x="295" y="0"/>
                  <a:pt x="295" y="0"/>
                  <a:pt x="295" y="0"/>
                </a:cubicBezTo>
                <a:lnTo>
                  <a:pt x="295" y="12"/>
                </a:lnTo>
                <a:close/>
              </a:path>
            </a:pathLst>
          </a:custGeom>
          <a:solidFill>
            <a:srgbClr val="199ADD"/>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1" name="Freeform 9">
            <a:extLst>
              <a:ext uri="{FF2B5EF4-FFF2-40B4-BE49-F238E27FC236}">
                <a16:creationId xmlns:a16="http://schemas.microsoft.com/office/drawing/2014/main" id="{7C05E01D-C560-4EF7-B924-7E0DDE761239}"/>
              </a:ext>
            </a:extLst>
          </p:cNvPr>
          <p:cNvSpPr/>
          <p:nvPr/>
        </p:nvSpPr>
        <p:spPr bwMode="auto">
          <a:xfrm>
            <a:off x="1332302" y="2168011"/>
            <a:ext cx="1177820" cy="730515"/>
          </a:xfrm>
          <a:custGeom>
            <a:avLst/>
            <a:gdLst>
              <a:gd name="T0" fmla="*/ 222 w 409"/>
              <a:gd name="T1" fmla="*/ 0 h 254"/>
              <a:gd name="T2" fmla="*/ 222 w 409"/>
              <a:gd name="T3" fmla="*/ 12 h 254"/>
              <a:gd name="T4" fmla="*/ 228 w 409"/>
              <a:gd name="T5" fmla="*/ 22 h 254"/>
              <a:gd name="T6" fmla="*/ 239 w 409"/>
              <a:gd name="T7" fmla="*/ 52 h 254"/>
              <a:gd name="T8" fmla="*/ 228 w 409"/>
              <a:gd name="T9" fmla="*/ 87 h 254"/>
              <a:gd name="T10" fmla="*/ 188 w 409"/>
              <a:gd name="T11" fmla="*/ 103 h 254"/>
              <a:gd name="T12" fmla="*/ 149 w 409"/>
              <a:gd name="T13" fmla="*/ 87 h 254"/>
              <a:gd name="T14" fmla="*/ 138 w 409"/>
              <a:gd name="T15" fmla="*/ 52 h 254"/>
              <a:gd name="T16" fmla="*/ 151 w 409"/>
              <a:gd name="T17" fmla="*/ 21 h 254"/>
              <a:gd name="T18" fmla="*/ 159 w 409"/>
              <a:gd name="T19" fmla="*/ 10 h 254"/>
              <a:gd name="T20" fmla="*/ 159 w 409"/>
              <a:gd name="T21" fmla="*/ 0 h 254"/>
              <a:gd name="T22" fmla="*/ 118 w 409"/>
              <a:gd name="T23" fmla="*/ 0 h 254"/>
              <a:gd name="T24" fmla="*/ 118 w 409"/>
              <a:gd name="T25" fmla="*/ 117 h 254"/>
              <a:gd name="T26" fmla="*/ 73 w 409"/>
              <a:gd name="T27" fmla="*/ 117 h 254"/>
              <a:gd name="T28" fmla="*/ 72 w 409"/>
              <a:gd name="T29" fmla="*/ 117 h 254"/>
              <a:gd name="T30" fmla="*/ 50 w 409"/>
              <a:gd name="T31" fmla="*/ 105 h 254"/>
              <a:gd name="T32" fmla="*/ 31 w 409"/>
              <a:gd name="T33" fmla="*/ 97 h 254"/>
              <a:gd name="T34" fmla="*/ 9 w 409"/>
              <a:gd name="T35" fmla="*/ 103 h 254"/>
              <a:gd name="T36" fmla="*/ 0 w 409"/>
              <a:gd name="T37" fmla="*/ 127 h 254"/>
              <a:gd name="T38" fmla="*/ 9 w 409"/>
              <a:gd name="T39" fmla="*/ 151 h 254"/>
              <a:gd name="T40" fmla="*/ 31 w 409"/>
              <a:gd name="T41" fmla="*/ 158 h 254"/>
              <a:gd name="T42" fmla="*/ 50 w 409"/>
              <a:gd name="T43" fmla="*/ 150 h 254"/>
              <a:gd name="T44" fmla="*/ 71 w 409"/>
              <a:gd name="T45" fmla="*/ 140 h 254"/>
              <a:gd name="T46" fmla="*/ 118 w 409"/>
              <a:gd name="T47" fmla="*/ 140 h 254"/>
              <a:gd name="T48" fmla="*/ 118 w 409"/>
              <a:gd name="T49" fmla="*/ 254 h 254"/>
              <a:gd name="T50" fmla="*/ 409 w 409"/>
              <a:gd name="T51" fmla="*/ 254 h 254"/>
              <a:gd name="T52" fmla="*/ 409 w 409"/>
              <a:gd name="T53" fmla="*/ 0 h 254"/>
              <a:gd name="T54" fmla="*/ 222 w 409"/>
              <a:gd name="T55"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9" h="254">
                <a:moveTo>
                  <a:pt x="222" y="0"/>
                </a:moveTo>
                <a:cubicBezTo>
                  <a:pt x="222" y="12"/>
                  <a:pt x="222" y="12"/>
                  <a:pt x="222" y="12"/>
                </a:cubicBezTo>
                <a:cubicBezTo>
                  <a:pt x="222" y="13"/>
                  <a:pt x="222" y="14"/>
                  <a:pt x="228" y="22"/>
                </a:cubicBezTo>
                <a:cubicBezTo>
                  <a:pt x="233" y="29"/>
                  <a:pt x="239" y="39"/>
                  <a:pt x="239" y="52"/>
                </a:cubicBezTo>
                <a:cubicBezTo>
                  <a:pt x="239" y="64"/>
                  <a:pt x="237" y="76"/>
                  <a:pt x="228" y="87"/>
                </a:cubicBezTo>
                <a:cubicBezTo>
                  <a:pt x="220" y="96"/>
                  <a:pt x="205" y="104"/>
                  <a:pt x="188" y="103"/>
                </a:cubicBezTo>
                <a:cubicBezTo>
                  <a:pt x="171" y="103"/>
                  <a:pt x="157" y="96"/>
                  <a:pt x="149" y="87"/>
                </a:cubicBezTo>
                <a:cubicBezTo>
                  <a:pt x="141" y="76"/>
                  <a:pt x="138" y="64"/>
                  <a:pt x="138" y="52"/>
                </a:cubicBezTo>
                <a:cubicBezTo>
                  <a:pt x="138" y="39"/>
                  <a:pt x="145" y="28"/>
                  <a:pt x="151" y="21"/>
                </a:cubicBezTo>
                <a:cubicBezTo>
                  <a:pt x="157" y="13"/>
                  <a:pt x="158" y="12"/>
                  <a:pt x="159" y="10"/>
                </a:cubicBezTo>
                <a:cubicBezTo>
                  <a:pt x="159" y="0"/>
                  <a:pt x="159" y="0"/>
                  <a:pt x="159" y="0"/>
                </a:cubicBezTo>
                <a:cubicBezTo>
                  <a:pt x="118" y="0"/>
                  <a:pt x="118" y="0"/>
                  <a:pt x="118" y="0"/>
                </a:cubicBezTo>
                <a:cubicBezTo>
                  <a:pt x="118" y="117"/>
                  <a:pt x="118" y="117"/>
                  <a:pt x="118" y="117"/>
                </a:cubicBezTo>
                <a:cubicBezTo>
                  <a:pt x="73" y="117"/>
                  <a:pt x="73" y="117"/>
                  <a:pt x="73" y="117"/>
                </a:cubicBezTo>
                <a:cubicBezTo>
                  <a:pt x="72" y="117"/>
                  <a:pt x="72" y="117"/>
                  <a:pt x="72" y="117"/>
                </a:cubicBezTo>
                <a:cubicBezTo>
                  <a:pt x="62" y="116"/>
                  <a:pt x="56" y="109"/>
                  <a:pt x="50" y="105"/>
                </a:cubicBezTo>
                <a:cubicBezTo>
                  <a:pt x="44" y="100"/>
                  <a:pt x="38" y="97"/>
                  <a:pt x="31" y="97"/>
                </a:cubicBezTo>
                <a:cubicBezTo>
                  <a:pt x="22" y="97"/>
                  <a:pt x="15" y="99"/>
                  <a:pt x="9" y="103"/>
                </a:cubicBezTo>
                <a:cubicBezTo>
                  <a:pt x="4" y="108"/>
                  <a:pt x="0" y="114"/>
                  <a:pt x="0" y="127"/>
                </a:cubicBezTo>
                <a:cubicBezTo>
                  <a:pt x="0" y="140"/>
                  <a:pt x="3" y="147"/>
                  <a:pt x="9" y="151"/>
                </a:cubicBezTo>
                <a:cubicBezTo>
                  <a:pt x="15" y="156"/>
                  <a:pt x="23" y="158"/>
                  <a:pt x="31" y="158"/>
                </a:cubicBezTo>
                <a:cubicBezTo>
                  <a:pt x="38" y="158"/>
                  <a:pt x="44" y="155"/>
                  <a:pt x="50" y="150"/>
                </a:cubicBezTo>
                <a:cubicBezTo>
                  <a:pt x="55" y="146"/>
                  <a:pt x="61" y="140"/>
                  <a:pt x="71" y="140"/>
                </a:cubicBezTo>
                <a:cubicBezTo>
                  <a:pt x="118" y="140"/>
                  <a:pt x="118" y="140"/>
                  <a:pt x="118" y="140"/>
                </a:cubicBezTo>
                <a:cubicBezTo>
                  <a:pt x="118" y="254"/>
                  <a:pt x="118" y="254"/>
                  <a:pt x="118" y="254"/>
                </a:cubicBezTo>
                <a:cubicBezTo>
                  <a:pt x="409" y="254"/>
                  <a:pt x="409" y="254"/>
                  <a:pt x="409" y="254"/>
                </a:cubicBezTo>
                <a:cubicBezTo>
                  <a:pt x="409" y="0"/>
                  <a:pt x="409" y="0"/>
                  <a:pt x="409" y="0"/>
                </a:cubicBezTo>
                <a:lnTo>
                  <a:pt x="222" y="0"/>
                </a:lnTo>
                <a:close/>
              </a:path>
            </a:pathLst>
          </a:custGeom>
          <a:solidFill>
            <a:srgbClr val="199ADD"/>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2" name="Freeform 10">
            <a:extLst>
              <a:ext uri="{FF2B5EF4-FFF2-40B4-BE49-F238E27FC236}">
                <a16:creationId xmlns:a16="http://schemas.microsoft.com/office/drawing/2014/main" id="{306C6899-F0C9-4461-878D-4247D16B31DB}"/>
              </a:ext>
            </a:extLst>
          </p:cNvPr>
          <p:cNvSpPr/>
          <p:nvPr/>
        </p:nvSpPr>
        <p:spPr bwMode="auto">
          <a:xfrm>
            <a:off x="2579405" y="2168011"/>
            <a:ext cx="900686" cy="734162"/>
          </a:xfrm>
          <a:custGeom>
            <a:avLst/>
            <a:gdLst>
              <a:gd name="T0" fmla="*/ 275 w 313"/>
              <a:gd name="T1" fmla="*/ 180 h 255"/>
              <a:gd name="T2" fmla="*/ 162 w 313"/>
              <a:gd name="T3" fmla="*/ 151 h 255"/>
              <a:gd name="T4" fmla="*/ 129 w 313"/>
              <a:gd name="T5" fmla="*/ 0 h 255"/>
              <a:gd name="T6" fmla="*/ 101 w 313"/>
              <a:gd name="T7" fmla="*/ 0 h 255"/>
              <a:gd name="T8" fmla="*/ 101 w 313"/>
              <a:gd name="T9" fmla="*/ 12 h 255"/>
              <a:gd name="T10" fmla="*/ 107 w 313"/>
              <a:gd name="T11" fmla="*/ 22 h 255"/>
              <a:gd name="T12" fmla="*/ 118 w 313"/>
              <a:gd name="T13" fmla="*/ 52 h 255"/>
              <a:gd name="T14" fmla="*/ 107 w 313"/>
              <a:gd name="T15" fmla="*/ 87 h 255"/>
              <a:gd name="T16" fmla="*/ 67 w 313"/>
              <a:gd name="T17" fmla="*/ 103 h 255"/>
              <a:gd name="T18" fmla="*/ 28 w 313"/>
              <a:gd name="T19" fmla="*/ 87 h 255"/>
              <a:gd name="T20" fmla="*/ 17 w 313"/>
              <a:gd name="T21" fmla="*/ 52 h 255"/>
              <a:gd name="T22" fmla="*/ 30 w 313"/>
              <a:gd name="T23" fmla="*/ 21 h 255"/>
              <a:gd name="T24" fmla="*/ 38 w 313"/>
              <a:gd name="T25" fmla="*/ 10 h 255"/>
              <a:gd name="T26" fmla="*/ 38 w 313"/>
              <a:gd name="T27" fmla="*/ 0 h 255"/>
              <a:gd name="T28" fmla="*/ 0 w 313"/>
              <a:gd name="T29" fmla="*/ 0 h 255"/>
              <a:gd name="T30" fmla="*/ 0 w 313"/>
              <a:gd name="T31" fmla="*/ 2 h 255"/>
              <a:gd name="T32" fmla="*/ 0 w 313"/>
              <a:gd name="T33" fmla="*/ 2 h 255"/>
              <a:gd name="T34" fmla="*/ 0 w 313"/>
              <a:gd name="T35" fmla="*/ 254 h 255"/>
              <a:gd name="T36" fmla="*/ 130 w 313"/>
              <a:gd name="T37" fmla="*/ 254 h 255"/>
              <a:gd name="T38" fmla="*/ 275 w 313"/>
              <a:gd name="T39" fmla="*/ 254 h 255"/>
              <a:gd name="T40" fmla="*/ 313 w 313"/>
              <a:gd name="T41" fmla="*/ 218 h 255"/>
              <a:gd name="T42" fmla="*/ 275 w 313"/>
              <a:gd name="T43" fmla="*/ 18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3" h="255">
                <a:moveTo>
                  <a:pt x="275" y="180"/>
                </a:moveTo>
                <a:cubicBezTo>
                  <a:pt x="162" y="151"/>
                  <a:pt x="162" y="151"/>
                  <a:pt x="162" y="151"/>
                </a:cubicBezTo>
                <a:cubicBezTo>
                  <a:pt x="157" y="96"/>
                  <a:pt x="146" y="46"/>
                  <a:pt x="129" y="0"/>
                </a:cubicBezTo>
                <a:cubicBezTo>
                  <a:pt x="101" y="0"/>
                  <a:pt x="101" y="0"/>
                  <a:pt x="101" y="0"/>
                </a:cubicBezTo>
                <a:cubicBezTo>
                  <a:pt x="101" y="12"/>
                  <a:pt x="101" y="12"/>
                  <a:pt x="101" y="12"/>
                </a:cubicBezTo>
                <a:cubicBezTo>
                  <a:pt x="101" y="13"/>
                  <a:pt x="101" y="14"/>
                  <a:pt x="107" y="22"/>
                </a:cubicBezTo>
                <a:cubicBezTo>
                  <a:pt x="112" y="29"/>
                  <a:pt x="118" y="39"/>
                  <a:pt x="118" y="52"/>
                </a:cubicBezTo>
                <a:cubicBezTo>
                  <a:pt x="118" y="64"/>
                  <a:pt x="116" y="76"/>
                  <a:pt x="107" y="87"/>
                </a:cubicBezTo>
                <a:cubicBezTo>
                  <a:pt x="99" y="96"/>
                  <a:pt x="84" y="104"/>
                  <a:pt x="67" y="103"/>
                </a:cubicBezTo>
                <a:cubicBezTo>
                  <a:pt x="50" y="103"/>
                  <a:pt x="36" y="96"/>
                  <a:pt x="28" y="87"/>
                </a:cubicBezTo>
                <a:cubicBezTo>
                  <a:pt x="20" y="76"/>
                  <a:pt x="17" y="64"/>
                  <a:pt x="17" y="52"/>
                </a:cubicBezTo>
                <a:cubicBezTo>
                  <a:pt x="17" y="39"/>
                  <a:pt x="24" y="28"/>
                  <a:pt x="30" y="21"/>
                </a:cubicBezTo>
                <a:cubicBezTo>
                  <a:pt x="36" y="13"/>
                  <a:pt x="37" y="12"/>
                  <a:pt x="38" y="10"/>
                </a:cubicBezTo>
                <a:cubicBezTo>
                  <a:pt x="38" y="0"/>
                  <a:pt x="38" y="0"/>
                  <a:pt x="38" y="0"/>
                </a:cubicBezTo>
                <a:cubicBezTo>
                  <a:pt x="0" y="0"/>
                  <a:pt x="0" y="0"/>
                  <a:pt x="0" y="0"/>
                </a:cubicBezTo>
                <a:cubicBezTo>
                  <a:pt x="0" y="2"/>
                  <a:pt x="0" y="2"/>
                  <a:pt x="0" y="2"/>
                </a:cubicBezTo>
                <a:cubicBezTo>
                  <a:pt x="0" y="2"/>
                  <a:pt x="0" y="2"/>
                  <a:pt x="0" y="2"/>
                </a:cubicBezTo>
                <a:cubicBezTo>
                  <a:pt x="0" y="254"/>
                  <a:pt x="0" y="254"/>
                  <a:pt x="0" y="254"/>
                </a:cubicBezTo>
                <a:cubicBezTo>
                  <a:pt x="130" y="254"/>
                  <a:pt x="130" y="254"/>
                  <a:pt x="130" y="254"/>
                </a:cubicBezTo>
                <a:cubicBezTo>
                  <a:pt x="275" y="254"/>
                  <a:pt x="275" y="254"/>
                  <a:pt x="275" y="254"/>
                </a:cubicBezTo>
                <a:cubicBezTo>
                  <a:pt x="295" y="255"/>
                  <a:pt x="313" y="237"/>
                  <a:pt x="313" y="218"/>
                </a:cubicBezTo>
                <a:cubicBezTo>
                  <a:pt x="313" y="198"/>
                  <a:pt x="295" y="180"/>
                  <a:pt x="275" y="180"/>
                </a:cubicBezTo>
                <a:close/>
              </a:path>
            </a:pathLst>
          </a:custGeom>
          <a:solidFill>
            <a:srgbClr val="199ADD"/>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3" name="Freeform 11">
            <a:extLst>
              <a:ext uri="{FF2B5EF4-FFF2-40B4-BE49-F238E27FC236}">
                <a16:creationId xmlns:a16="http://schemas.microsoft.com/office/drawing/2014/main" id="{9100975F-EFE5-4442-ABA9-534DFF32B85D}"/>
              </a:ext>
            </a:extLst>
          </p:cNvPr>
          <p:cNvSpPr/>
          <p:nvPr/>
        </p:nvSpPr>
        <p:spPr bwMode="auto">
          <a:xfrm>
            <a:off x="549520" y="3127041"/>
            <a:ext cx="1053839" cy="675818"/>
          </a:xfrm>
          <a:custGeom>
            <a:avLst/>
            <a:gdLst>
              <a:gd name="T0" fmla="*/ 40 w 366"/>
              <a:gd name="T1" fmla="*/ 235 h 235"/>
              <a:gd name="T2" fmla="*/ 176 w 366"/>
              <a:gd name="T3" fmla="*/ 235 h 235"/>
              <a:gd name="T4" fmla="*/ 176 w 366"/>
              <a:gd name="T5" fmla="*/ 219 h 235"/>
              <a:gd name="T6" fmla="*/ 168 w 366"/>
              <a:gd name="T7" fmla="*/ 208 h 235"/>
              <a:gd name="T8" fmla="*/ 156 w 366"/>
              <a:gd name="T9" fmla="*/ 177 h 235"/>
              <a:gd name="T10" fmla="*/ 167 w 366"/>
              <a:gd name="T11" fmla="*/ 142 h 235"/>
              <a:gd name="T12" fmla="*/ 206 w 366"/>
              <a:gd name="T13" fmla="*/ 126 h 235"/>
              <a:gd name="T14" fmla="*/ 246 w 366"/>
              <a:gd name="T15" fmla="*/ 142 h 235"/>
              <a:gd name="T16" fmla="*/ 257 w 366"/>
              <a:gd name="T17" fmla="*/ 177 h 235"/>
              <a:gd name="T18" fmla="*/ 246 w 366"/>
              <a:gd name="T19" fmla="*/ 207 h 235"/>
              <a:gd name="T20" fmla="*/ 239 w 366"/>
              <a:gd name="T21" fmla="*/ 217 h 235"/>
              <a:gd name="T22" fmla="*/ 239 w 366"/>
              <a:gd name="T23" fmla="*/ 235 h 235"/>
              <a:gd name="T24" fmla="*/ 366 w 366"/>
              <a:gd name="T25" fmla="*/ 235 h 235"/>
              <a:gd name="T26" fmla="*/ 366 w 366"/>
              <a:gd name="T27" fmla="*/ 0 h 235"/>
              <a:gd name="T28" fmla="*/ 0 w 366"/>
              <a:gd name="T29" fmla="*/ 0 h 235"/>
              <a:gd name="T30" fmla="*/ 40 w 366"/>
              <a:gd name="T31" fmla="*/ 23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6" h="235">
                <a:moveTo>
                  <a:pt x="40" y="235"/>
                </a:moveTo>
                <a:cubicBezTo>
                  <a:pt x="176" y="235"/>
                  <a:pt x="176" y="235"/>
                  <a:pt x="176" y="235"/>
                </a:cubicBezTo>
                <a:cubicBezTo>
                  <a:pt x="176" y="219"/>
                  <a:pt x="176" y="219"/>
                  <a:pt x="176" y="219"/>
                </a:cubicBezTo>
                <a:cubicBezTo>
                  <a:pt x="176" y="217"/>
                  <a:pt x="174" y="216"/>
                  <a:pt x="168" y="208"/>
                </a:cubicBezTo>
                <a:cubicBezTo>
                  <a:pt x="163" y="201"/>
                  <a:pt x="156" y="190"/>
                  <a:pt x="156" y="177"/>
                </a:cubicBezTo>
                <a:cubicBezTo>
                  <a:pt x="156" y="165"/>
                  <a:pt x="158" y="153"/>
                  <a:pt x="167" y="142"/>
                </a:cubicBezTo>
                <a:cubicBezTo>
                  <a:pt x="174" y="133"/>
                  <a:pt x="189" y="126"/>
                  <a:pt x="206" y="126"/>
                </a:cubicBezTo>
                <a:cubicBezTo>
                  <a:pt x="223" y="125"/>
                  <a:pt x="238" y="133"/>
                  <a:pt x="246" y="142"/>
                </a:cubicBezTo>
                <a:cubicBezTo>
                  <a:pt x="254" y="153"/>
                  <a:pt x="257" y="165"/>
                  <a:pt x="257" y="177"/>
                </a:cubicBezTo>
                <a:cubicBezTo>
                  <a:pt x="257" y="190"/>
                  <a:pt x="250" y="200"/>
                  <a:pt x="246" y="207"/>
                </a:cubicBezTo>
                <a:cubicBezTo>
                  <a:pt x="240" y="215"/>
                  <a:pt x="239" y="216"/>
                  <a:pt x="239" y="217"/>
                </a:cubicBezTo>
                <a:cubicBezTo>
                  <a:pt x="239" y="235"/>
                  <a:pt x="239" y="235"/>
                  <a:pt x="239" y="235"/>
                </a:cubicBezTo>
                <a:cubicBezTo>
                  <a:pt x="366" y="235"/>
                  <a:pt x="366" y="235"/>
                  <a:pt x="366" y="235"/>
                </a:cubicBezTo>
                <a:cubicBezTo>
                  <a:pt x="366" y="0"/>
                  <a:pt x="366" y="0"/>
                  <a:pt x="366" y="0"/>
                </a:cubicBezTo>
                <a:cubicBezTo>
                  <a:pt x="0" y="0"/>
                  <a:pt x="0" y="0"/>
                  <a:pt x="0" y="0"/>
                </a:cubicBezTo>
                <a:cubicBezTo>
                  <a:pt x="8" y="66"/>
                  <a:pt x="19" y="153"/>
                  <a:pt x="40" y="235"/>
                </a:cubicBez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4" name="Freeform 12">
            <a:extLst>
              <a:ext uri="{FF2B5EF4-FFF2-40B4-BE49-F238E27FC236}">
                <a16:creationId xmlns:a16="http://schemas.microsoft.com/office/drawing/2014/main" id="{A699EA95-F128-4982-8FC9-56CC8BC1D539}"/>
              </a:ext>
            </a:extLst>
          </p:cNvPr>
          <p:cNvSpPr/>
          <p:nvPr/>
        </p:nvSpPr>
        <p:spPr bwMode="auto">
          <a:xfrm>
            <a:off x="1672642" y="3127041"/>
            <a:ext cx="1513298" cy="675818"/>
          </a:xfrm>
          <a:custGeom>
            <a:avLst/>
            <a:gdLst>
              <a:gd name="T0" fmla="*/ 428 w 526"/>
              <a:gd name="T1" fmla="*/ 0 h 235"/>
              <a:gd name="T2" fmla="*/ 0 w 526"/>
              <a:gd name="T3" fmla="*/ 0 h 235"/>
              <a:gd name="T4" fmla="*/ 0 w 526"/>
              <a:gd name="T5" fmla="*/ 235 h 235"/>
              <a:gd name="T6" fmla="*/ 76 w 526"/>
              <a:gd name="T7" fmla="*/ 235 h 235"/>
              <a:gd name="T8" fmla="*/ 76 w 526"/>
              <a:gd name="T9" fmla="*/ 219 h 235"/>
              <a:gd name="T10" fmla="*/ 68 w 526"/>
              <a:gd name="T11" fmla="*/ 208 h 235"/>
              <a:gd name="T12" fmla="*/ 55 w 526"/>
              <a:gd name="T13" fmla="*/ 177 h 235"/>
              <a:gd name="T14" fmla="*/ 66 w 526"/>
              <a:gd name="T15" fmla="*/ 142 h 235"/>
              <a:gd name="T16" fmla="*/ 105 w 526"/>
              <a:gd name="T17" fmla="*/ 126 h 235"/>
              <a:gd name="T18" fmla="*/ 145 w 526"/>
              <a:gd name="T19" fmla="*/ 142 h 235"/>
              <a:gd name="T20" fmla="*/ 156 w 526"/>
              <a:gd name="T21" fmla="*/ 177 h 235"/>
              <a:gd name="T22" fmla="*/ 145 w 526"/>
              <a:gd name="T23" fmla="*/ 207 h 235"/>
              <a:gd name="T24" fmla="*/ 139 w 526"/>
              <a:gd name="T25" fmla="*/ 217 h 235"/>
              <a:gd name="T26" fmla="*/ 139 w 526"/>
              <a:gd name="T27" fmla="*/ 235 h 235"/>
              <a:gd name="T28" fmla="*/ 320 w 526"/>
              <a:gd name="T29" fmla="*/ 235 h 235"/>
              <a:gd name="T30" fmla="*/ 320 w 526"/>
              <a:gd name="T31" fmla="*/ 219 h 235"/>
              <a:gd name="T32" fmla="*/ 312 w 526"/>
              <a:gd name="T33" fmla="*/ 208 h 235"/>
              <a:gd name="T34" fmla="*/ 300 w 526"/>
              <a:gd name="T35" fmla="*/ 177 h 235"/>
              <a:gd name="T36" fmla="*/ 311 w 526"/>
              <a:gd name="T37" fmla="*/ 142 h 235"/>
              <a:gd name="T38" fmla="*/ 350 w 526"/>
              <a:gd name="T39" fmla="*/ 126 h 235"/>
              <a:gd name="T40" fmla="*/ 390 w 526"/>
              <a:gd name="T41" fmla="*/ 142 h 235"/>
              <a:gd name="T42" fmla="*/ 401 w 526"/>
              <a:gd name="T43" fmla="*/ 177 h 235"/>
              <a:gd name="T44" fmla="*/ 390 w 526"/>
              <a:gd name="T45" fmla="*/ 207 h 235"/>
              <a:gd name="T46" fmla="*/ 383 w 526"/>
              <a:gd name="T47" fmla="*/ 217 h 235"/>
              <a:gd name="T48" fmla="*/ 383 w 526"/>
              <a:gd name="T49" fmla="*/ 235 h 235"/>
              <a:gd name="T50" fmla="*/ 473 w 526"/>
              <a:gd name="T51" fmla="*/ 235 h 235"/>
              <a:gd name="T52" fmla="*/ 516 w 526"/>
              <a:gd name="T53" fmla="*/ 205 h 235"/>
              <a:gd name="T54" fmla="*/ 424 w 526"/>
              <a:gd name="T55" fmla="*/ 55 h 235"/>
              <a:gd name="T56" fmla="*/ 428 w 526"/>
              <a:gd name="T5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6" h="235">
                <a:moveTo>
                  <a:pt x="428" y="0"/>
                </a:moveTo>
                <a:cubicBezTo>
                  <a:pt x="0" y="0"/>
                  <a:pt x="0" y="0"/>
                  <a:pt x="0" y="0"/>
                </a:cubicBezTo>
                <a:cubicBezTo>
                  <a:pt x="0" y="235"/>
                  <a:pt x="0" y="235"/>
                  <a:pt x="0" y="235"/>
                </a:cubicBezTo>
                <a:cubicBezTo>
                  <a:pt x="76" y="235"/>
                  <a:pt x="76" y="235"/>
                  <a:pt x="76" y="235"/>
                </a:cubicBezTo>
                <a:cubicBezTo>
                  <a:pt x="76" y="219"/>
                  <a:pt x="76" y="219"/>
                  <a:pt x="76" y="219"/>
                </a:cubicBezTo>
                <a:cubicBezTo>
                  <a:pt x="75" y="217"/>
                  <a:pt x="74" y="216"/>
                  <a:pt x="68" y="208"/>
                </a:cubicBezTo>
                <a:cubicBezTo>
                  <a:pt x="62" y="201"/>
                  <a:pt x="55" y="190"/>
                  <a:pt x="55" y="177"/>
                </a:cubicBezTo>
                <a:cubicBezTo>
                  <a:pt x="55" y="165"/>
                  <a:pt x="58" y="153"/>
                  <a:pt x="66" y="142"/>
                </a:cubicBezTo>
                <a:cubicBezTo>
                  <a:pt x="74" y="133"/>
                  <a:pt x="89" y="126"/>
                  <a:pt x="105" y="126"/>
                </a:cubicBezTo>
                <a:cubicBezTo>
                  <a:pt x="122" y="125"/>
                  <a:pt x="138" y="133"/>
                  <a:pt x="145" y="142"/>
                </a:cubicBezTo>
                <a:cubicBezTo>
                  <a:pt x="154" y="153"/>
                  <a:pt x="156" y="165"/>
                  <a:pt x="156" y="177"/>
                </a:cubicBezTo>
                <a:cubicBezTo>
                  <a:pt x="156" y="190"/>
                  <a:pt x="150" y="200"/>
                  <a:pt x="145" y="207"/>
                </a:cubicBezTo>
                <a:cubicBezTo>
                  <a:pt x="139" y="215"/>
                  <a:pt x="139" y="216"/>
                  <a:pt x="139" y="217"/>
                </a:cubicBezTo>
                <a:cubicBezTo>
                  <a:pt x="139" y="235"/>
                  <a:pt x="139" y="235"/>
                  <a:pt x="139" y="235"/>
                </a:cubicBezTo>
                <a:cubicBezTo>
                  <a:pt x="320" y="235"/>
                  <a:pt x="320" y="235"/>
                  <a:pt x="320" y="235"/>
                </a:cubicBezTo>
                <a:cubicBezTo>
                  <a:pt x="320" y="219"/>
                  <a:pt x="320" y="219"/>
                  <a:pt x="320" y="219"/>
                </a:cubicBezTo>
                <a:cubicBezTo>
                  <a:pt x="320" y="217"/>
                  <a:pt x="319" y="216"/>
                  <a:pt x="312" y="208"/>
                </a:cubicBezTo>
                <a:cubicBezTo>
                  <a:pt x="307" y="201"/>
                  <a:pt x="300" y="190"/>
                  <a:pt x="300" y="177"/>
                </a:cubicBezTo>
                <a:cubicBezTo>
                  <a:pt x="300" y="165"/>
                  <a:pt x="302" y="153"/>
                  <a:pt x="311" y="142"/>
                </a:cubicBezTo>
                <a:cubicBezTo>
                  <a:pt x="319" y="133"/>
                  <a:pt x="333" y="126"/>
                  <a:pt x="350" y="126"/>
                </a:cubicBezTo>
                <a:cubicBezTo>
                  <a:pt x="367" y="125"/>
                  <a:pt x="382" y="133"/>
                  <a:pt x="390" y="142"/>
                </a:cubicBezTo>
                <a:cubicBezTo>
                  <a:pt x="399" y="153"/>
                  <a:pt x="401" y="165"/>
                  <a:pt x="401" y="177"/>
                </a:cubicBezTo>
                <a:cubicBezTo>
                  <a:pt x="401" y="190"/>
                  <a:pt x="395" y="200"/>
                  <a:pt x="390" y="207"/>
                </a:cubicBezTo>
                <a:cubicBezTo>
                  <a:pt x="384" y="215"/>
                  <a:pt x="383" y="216"/>
                  <a:pt x="383" y="217"/>
                </a:cubicBezTo>
                <a:cubicBezTo>
                  <a:pt x="383" y="235"/>
                  <a:pt x="383" y="235"/>
                  <a:pt x="383" y="235"/>
                </a:cubicBezTo>
                <a:cubicBezTo>
                  <a:pt x="473" y="235"/>
                  <a:pt x="473" y="235"/>
                  <a:pt x="473" y="235"/>
                </a:cubicBezTo>
                <a:cubicBezTo>
                  <a:pt x="489" y="228"/>
                  <a:pt x="512" y="225"/>
                  <a:pt x="516" y="205"/>
                </a:cubicBezTo>
                <a:cubicBezTo>
                  <a:pt x="526" y="161"/>
                  <a:pt x="475" y="157"/>
                  <a:pt x="424" y="55"/>
                </a:cubicBezTo>
                <a:cubicBezTo>
                  <a:pt x="418" y="42"/>
                  <a:pt x="428" y="16"/>
                  <a:pt x="428" y="0"/>
                </a:cubicBez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5" name="Freeform 13">
            <a:extLst>
              <a:ext uri="{FF2B5EF4-FFF2-40B4-BE49-F238E27FC236}">
                <a16:creationId xmlns:a16="http://schemas.microsoft.com/office/drawing/2014/main" id="{2508A477-8FC3-485B-B972-F4CF2ED66651}"/>
              </a:ext>
            </a:extLst>
          </p:cNvPr>
          <p:cNvSpPr/>
          <p:nvPr/>
        </p:nvSpPr>
        <p:spPr bwMode="auto">
          <a:xfrm>
            <a:off x="682010" y="3546388"/>
            <a:ext cx="921349" cy="1171742"/>
          </a:xfrm>
          <a:custGeom>
            <a:avLst/>
            <a:gdLst>
              <a:gd name="T0" fmla="*/ 173 w 320"/>
              <a:gd name="T1" fmla="*/ 71 h 407"/>
              <a:gd name="T2" fmla="*/ 183 w 320"/>
              <a:gd name="T3" fmla="*/ 49 h 407"/>
              <a:gd name="T4" fmla="*/ 191 w 320"/>
              <a:gd name="T5" fmla="*/ 31 h 407"/>
              <a:gd name="T6" fmla="*/ 184 w 320"/>
              <a:gd name="T7" fmla="*/ 9 h 407"/>
              <a:gd name="T8" fmla="*/ 160 w 320"/>
              <a:gd name="T9" fmla="*/ 0 h 407"/>
              <a:gd name="T10" fmla="*/ 136 w 320"/>
              <a:gd name="T11" fmla="*/ 9 h 407"/>
              <a:gd name="T12" fmla="*/ 130 w 320"/>
              <a:gd name="T13" fmla="*/ 31 h 407"/>
              <a:gd name="T14" fmla="*/ 138 w 320"/>
              <a:gd name="T15" fmla="*/ 49 h 407"/>
              <a:gd name="T16" fmla="*/ 150 w 320"/>
              <a:gd name="T17" fmla="*/ 72 h 407"/>
              <a:gd name="T18" fmla="*/ 150 w 320"/>
              <a:gd name="T19" fmla="*/ 72 h 407"/>
              <a:gd name="T20" fmla="*/ 150 w 320"/>
              <a:gd name="T21" fmla="*/ 113 h 407"/>
              <a:gd name="T22" fmla="*/ 0 w 320"/>
              <a:gd name="T23" fmla="*/ 113 h 407"/>
              <a:gd name="T24" fmla="*/ 115 w 320"/>
              <a:gd name="T25" fmla="*/ 311 h 407"/>
              <a:gd name="T26" fmla="*/ 102 w 320"/>
              <a:gd name="T27" fmla="*/ 384 h 407"/>
              <a:gd name="T28" fmla="*/ 84 w 320"/>
              <a:gd name="T29" fmla="*/ 384 h 407"/>
              <a:gd name="T30" fmla="*/ 81 w 320"/>
              <a:gd name="T31" fmla="*/ 407 h 407"/>
              <a:gd name="T32" fmla="*/ 320 w 320"/>
              <a:gd name="T33" fmla="*/ 407 h 407"/>
              <a:gd name="T34" fmla="*/ 320 w 320"/>
              <a:gd name="T35" fmla="*/ 293 h 407"/>
              <a:gd name="T36" fmla="*/ 297 w 320"/>
              <a:gd name="T37" fmla="*/ 293 h 407"/>
              <a:gd name="T38" fmla="*/ 287 w 320"/>
              <a:gd name="T39" fmla="*/ 300 h 407"/>
              <a:gd name="T40" fmla="*/ 257 w 320"/>
              <a:gd name="T41" fmla="*/ 311 h 407"/>
              <a:gd name="T42" fmla="*/ 223 w 320"/>
              <a:gd name="T43" fmla="*/ 300 h 407"/>
              <a:gd name="T44" fmla="*/ 206 w 320"/>
              <a:gd name="T45" fmla="*/ 260 h 407"/>
              <a:gd name="T46" fmla="*/ 223 w 320"/>
              <a:gd name="T47" fmla="*/ 221 h 407"/>
              <a:gd name="T48" fmla="*/ 257 w 320"/>
              <a:gd name="T49" fmla="*/ 210 h 407"/>
              <a:gd name="T50" fmla="*/ 288 w 320"/>
              <a:gd name="T51" fmla="*/ 222 h 407"/>
              <a:gd name="T52" fmla="*/ 300 w 320"/>
              <a:gd name="T53" fmla="*/ 230 h 407"/>
              <a:gd name="T54" fmla="*/ 320 w 320"/>
              <a:gd name="T55" fmla="*/ 230 h 407"/>
              <a:gd name="T56" fmla="*/ 320 w 320"/>
              <a:gd name="T57" fmla="*/ 113 h 407"/>
              <a:gd name="T58" fmla="*/ 173 w 320"/>
              <a:gd name="T59" fmla="*/ 113 h 407"/>
              <a:gd name="T60" fmla="*/ 173 w 320"/>
              <a:gd name="T61" fmla="*/ 71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0" h="407">
                <a:moveTo>
                  <a:pt x="173" y="71"/>
                </a:moveTo>
                <a:cubicBezTo>
                  <a:pt x="173" y="61"/>
                  <a:pt x="179" y="55"/>
                  <a:pt x="183" y="49"/>
                </a:cubicBezTo>
                <a:cubicBezTo>
                  <a:pt x="187" y="43"/>
                  <a:pt x="191" y="38"/>
                  <a:pt x="191" y="31"/>
                </a:cubicBezTo>
                <a:cubicBezTo>
                  <a:pt x="191" y="23"/>
                  <a:pt x="189" y="14"/>
                  <a:pt x="184" y="9"/>
                </a:cubicBezTo>
                <a:cubicBezTo>
                  <a:pt x="180" y="3"/>
                  <a:pt x="173" y="0"/>
                  <a:pt x="160" y="0"/>
                </a:cubicBezTo>
                <a:cubicBezTo>
                  <a:pt x="147" y="0"/>
                  <a:pt x="140" y="4"/>
                  <a:pt x="136" y="9"/>
                </a:cubicBezTo>
                <a:cubicBezTo>
                  <a:pt x="131" y="15"/>
                  <a:pt x="130" y="22"/>
                  <a:pt x="130" y="31"/>
                </a:cubicBezTo>
                <a:cubicBezTo>
                  <a:pt x="130" y="38"/>
                  <a:pt x="133" y="43"/>
                  <a:pt x="138" y="49"/>
                </a:cubicBezTo>
                <a:cubicBezTo>
                  <a:pt x="142" y="55"/>
                  <a:pt x="149" y="61"/>
                  <a:pt x="150" y="72"/>
                </a:cubicBezTo>
                <a:cubicBezTo>
                  <a:pt x="150" y="72"/>
                  <a:pt x="150" y="72"/>
                  <a:pt x="150" y="72"/>
                </a:cubicBezTo>
                <a:cubicBezTo>
                  <a:pt x="150" y="113"/>
                  <a:pt x="150" y="113"/>
                  <a:pt x="150" y="113"/>
                </a:cubicBezTo>
                <a:cubicBezTo>
                  <a:pt x="0" y="113"/>
                  <a:pt x="0" y="113"/>
                  <a:pt x="0" y="113"/>
                </a:cubicBezTo>
                <a:cubicBezTo>
                  <a:pt x="24" y="198"/>
                  <a:pt x="59" y="274"/>
                  <a:pt x="115" y="311"/>
                </a:cubicBezTo>
                <a:cubicBezTo>
                  <a:pt x="107" y="354"/>
                  <a:pt x="119" y="345"/>
                  <a:pt x="102" y="384"/>
                </a:cubicBezTo>
                <a:cubicBezTo>
                  <a:pt x="94" y="390"/>
                  <a:pt x="99" y="385"/>
                  <a:pt x="84" y="384"/>
                </a:cubicBezTo>
                <a:cubicBezTo>
                  <a:pt x="82" y="393"/>
                  <a:pt x="81" y="400"/>
                  <a:pt x="81" y="407"/>
                </a:cubicBezTo>
                <a:cubicBezTo>
                  <a:pt x="320" y="407"/>
                  <a:pt x="320" y="407"/>
                  <a:pt x="320" y="407"/>
                </a:cubicBezTo>
                <a:cubicBezTo>
                  <a:pt x="320" y="293"/>
                  <a:pt x="320" y="293"/>
                  <a:pt x="320" y="293"/>
                </a:cubicBezTo>
                <a:cubicBezTo>
                  <a:pt x="297" y="293"/>
                  <a:pt x="297" y="293"/>
                  <a:pt x="297" y="293"/>
                </a:cubicBezTo>
                <a:cubicBezTo>
                  <a:pt x="296" y="293"/>
                  <a:pt x="295" y="294"/>
                  <a:pt x="287" y="300"/>
                </a:cubicBezTo>
                <a:cubicBezTo>
                  <a:pt x="280" y="305"/>
                  <a:pt x="270" y="311"/>
                  <a:pt x="257" y="311"/>
                </a:cubicBezTo>
                <a:cubicBezTo>
                  <a:pt x="246" y="311"/>
                  <a:pt x="233" y="309"/>
                  <a:pt x="223" y="300"/>
                </a:cubicBezTo>
                <a:cubicBezTo>
                  <a:pt x="213" y="292"/>
                  <a:pt x="206" y="277"/>
                  <a:pt x="206" y="260"/>
                </a:cubicBezTo>
                <a:cubicBezTo>
                  <a:pt x="206" y="243"/>
                  <a:pt x="213" y="229"/>
                  <a:pt x="223" y="221"/>
                </a:cubicBezTo>
                <a:cubicBezTo>
                  <a:pt x="233" y="212"/>
                  <a:pt x="245" y="210"/>
                  <a:pt x="257" y="210"/>
                </a:cubicBezTo>
                <a:cubicBezTo>
                  <a:pt x="271" y="210"/>
                  <a:pt x="281" y="217"/>
                  <a:pt x="288" y="222"/>
                </a:cubicBezTo>
                <a:cubicBezTo>
                  <a:pt x="296" y="228"/>
                  <a:pt x="297" y="230"/>
                  <a:pt x="300" y="230"/>
                </a:cubicBezTo>
                <a:cubicBezTo>
                  <a:pt x="320" y="230"/>
                  <a:pt x="320" y="230"/>
                  <a:pt x="320" y="230"/>
                </a:cubicBezTo>
                <a:cubicBezTo>
                  <a:pt x="320" y="113"/>
                  <a:pt x="320" y="113"/>
                  <a:pt x="320" y="113"/>
                </a:cubicBezTo>
                <a:cubicBezTo>
                  <a:pt x="173" y="113"/>
                  <a:pt x="173" y="113"/>
                  <a:pt x="173" y="113"/>
                </a:cubicBezTo>
                <a:lnTo>
                  <a:pt x="173" y="71"/>
                </a:ln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6" name="Freeform 14">
            <a:extLst>
              <a:ext uri="{FF2B5EF4-FFF2-40B4-BE49-F238E27FC236}">
                <a16:creationId xmlns:a16="http://schemas.microsoft.com/office/drawing/2014/main" id="{741E95EA-EAD3-4C08-860A-133E583503FA}"/>
              </a:ext>
            </a:extLst>
          </p:cNvPr>
          <p:cNvSpPr/>
          <p:nvPr/>
        </p:nvSpPr>
        <p:spPr bwMode="auto">
          <a:xfrm>
            <a:off x="1332302" y="3546388"/>
            <a:ext cx="1264120" cy="1171742"/>
          </a:xfrm>
          <a:custGeom>
            <a:avLst/>
            <a:gdLst>
              <a:gd name="T0" fmla="*/ 429 w 439"/>
              <a:gd name="T1" fmla="*/ 236 h 407"/>
              <a:gd name="T2" fmla="*/ 408 w 439"/>
              <a:gd name="T3" fmla="*/ 230 h 407"/>
              <a:gd name="T4" fmla="*/ 389 w 439"/>
              <a:gd name="T5" fmla="*/ 238 h 407"/>
              <a:gd name="T6" fmla="*/ 367 w 439"/>
              <a:gd name="T7" fmla="*/ 250 h 407"/>
              <a:gd name="T8" fmla="*/ 366 w 439"/>
              <a:gd name="T9" fmla="*/ 250 h 407"/>
              <a:gd name="T10" fmla="*/ 329 w 439"/>
              <a:gd name="T11" fmla="*/ 250 h 407"/>
              <a:gd name="T12" fmla="*/ 329 w 439"/>
              <a:gd name="T13" fmla="*/ 113 h 407"/>
              <a:gd name="T14" fmla="*/ 237 w 439"/>
              <a:gd name="T15" fmla="*/ 113 h 407"/>
              <a:gd name="T16" fmla="*/ 237 w 439"/>
              <a:gd name="T17" fmla="*/ 71 h 407"/>
              <a:gd name="T18" fmla="*/ 247 w 439"/>
              <a:gd name="T19" fmla="*/ 49 h 407"/>
              <a:gd name="T20" fmla="*/ 254 w 439"/>
              <a:gd name="T21" fmla="*/ 31 h 407"/>
              <a:gd name="T22" fmla="*/ 248 w 439"/>
              <a:gd name="T23" fmla="*/ 9 h 407"/>
              <a:gd name="T24" fmla="*/ 224 w 439"/>
              <a:gd name="T25" fmla="*/ 0 h 407"/>
              <a:gd name="T26" fmla="*/ 200 w 439"/>
              <a:gd name="T27" fmla="*/ 9 h 407"/>
              <a:gd name="T28" fmla="*/ 193 w 439"/>
              <a:gd name="T29" fmla="*/ 31 h 407"/>
              <a:gd name="T30" fmla="*/ 201 w 439"/>
              <a:gd name="T31" fmla="*/ 49 h 407"/>
              <a:gd name="T32" fmla="*/ 214 w 439"/>
              <a:gd name="T33" fmla="*/ 72 h 407"/>
              <a:gd name="T34" fmla="*/ 214 w 439"/>
              <a:gd name="T35" fmla="*/ 72 h 407"/>
              <a:gd name="T36" fmla="*/ 214 w 439"/>
              <a:gd name="T37" fmla="*/ 113 h 407"/>
              <a:gd name="T38" fmla="*/ 118 w 439"/>
              <a:gd name="T39" fmla="*/ 113 h 407"/>
              <a:gd name="T40" fmla="*/ 118 w 439"/>
              <a:gd name="T41" fmla="*/ 250 h 407"/>
              <a:gd name="T42" fmla="*/ 73 w 439"/>
              <a:gd name="T43" fmla="*/ 250 h 407"/>
              <a:gd name="T44" fmla="*/ 72 w 439"/>
              <a:gd name="T45" fmla="*/ 250 h 407"/>
              <a:gd name="T46" fmla="*/ 50 w 439"/>
              <a:gd name="T47" fmla="*/ 238 h 407"/>
              <a:gd name="T48" fmla="*/ 31 w 439"/>
              <a:gd name="T49" fmla="*/ 230 h 407"/>
              <a:gd name="T50" fmla="*/ 9 w 439"/>
              <a:gd name="T51" fmla="*/ 236 h 407"/>
              <a:gd name="T52" fmla="*/ 0 w 439"/>
              <a:gd name="T53" fmla="*/ 260 h 407"/>
              <a:gd name="T54" fmla="*/ 9 w 439"/>
              <a:gd name="T55" fmla="*/ 284 h 407"/>
              <a:gd name="T56" fmla="*/ 31 w 439"/>
              <a:gd name="T57" fmla="*/ 291 h 407"/>
              <a:gd name="T58" fmla="*/ 50 w 439"/>
              <a:gd name="T59" fmla="*/ 283 h 407"/>
              <a:gd name="T60" fmla="*/ 71 w 439"/>
              <a:gd name="T61" fmla="*/ 273 h 407"/>
              <a:gd name="T62" fmla="*/ 118 w 439"/>
              <a:gd name="T63" fmla="*/ 273 h 407"/>
              <a:gd name="T64" fmla="*/ 118 w 439"/>
              <a:gd name="T65" fmla="*/ 407 h 407"/>
              <a:gd name="T66" fmla="*/ 194 w 439"/>
              <a:gd name="T67" fmla="*/ 407 h 407"/>
              <a:gd name="T68" fmla="*/ 194 w 439"/>
              <a:gd name="T69" fmla="*/ 393 h 407"/>
              <a:gd name="T70" fmla="*/ 186 w 439"/>
              <a:gd name="T71" fmla="*/ 382 h 407"/>
              <a:gd name="T72" fmla="*/ 173 w 439"/>
              <a:gd name="T73" fmla="*/ 351 h 407"/>
              <a:gd name="T74" fmla="*/ 184 w 439"/>
              <a:gd name="T75" fmla="*/ 316 h 407"/>
              <a:gd name="T76" fmla="*/ 223 w 439"/>
              <a:gd name="T77" fmla="*/ 300 h 407"/>
              <a:gd name="T78" fmla="*/ 263 w 439"/>
              <a:gd name="T79" fmla="*/ 316 h 407"/>
              <a:gd name="T80" fmla="*/ 274 w 439"/>
              <a:gd name="T81" fmla="*/ 351 h 407"/>
              <a:gd name="T82" fmla="*/ 263 w 439"/>
              <a:gd name="T83" fmla="*/ 381 h 407"/>
              <a:gd name="T84" fmla="*/ 257 w 439"/>
              <a:gd name="T85" fmla="*/ 391 h 407"/>
              <a:gd name="T86" fmla="*/ 257 w 439"/>
              <a:gd name="T87" fmla="*/ 407 h 407"/>
              <a:gd name="T88" fmla="*/ 329 w 439"/>
              <a:gd name="T89" fmla="*/ 407 h 407"/>
              <a:gd name="T90" fmla="*/ 329 w 439"/>
              <a:gd name="T91" fmla="*/ 273 h 407"/>
              <a:gd name="T92" fmla="*/ 367 w 439"/>
              <a:gd name="T93" fmla="*/ 273 h 407"/>
              <a:gd name="T94" fmla="*/ 389 w 439"/>
              <a:gd name="T95" fmla="*/ 283 h 407"/>
              <a:gd name="T96" fmla="*/ 408 w 439"/>
              <a:gd name="T97" fmla="*/ 291 h 407"/>
              <a:gd name="T98" fmla="*/ 430 w 439"/>
              <a:gd name="T99" fmla="*/ 284 h 407"/>
              <a:gd name="T100" fmla="*/ 439 w 439"/>
              <a:gd name="T101" fmla="*/ 260 h 407"/>
              <a:gd name="T102" fmla="*/ 429 w 439"/>
              <a:gd name="T103" fmla="*/ 236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9" h="407">
                <a:moveTo>
                  <a:pt x="429" y="236"/>
                </a:moveTo>
                <a:cubicBezTo>
                  <a:pt x="424" y="232"/>
                  <a:pt x="416" y="230"/>
                  <a:pt x="408" y="230"/>
                </a:cubicBezTo>
                <a:cubicBezTo>
                  <a:pt x="400" y="230"/>
                  <a:pt x="395" y="233"/>
                  <a:pt x="389" y="238"/>
                </a:cubicBezTo>
                <a:cubicBezTo>
                  <a:pt x="383" y="242"/>
                  <a:pt x="377" y="249"/>
                  <a:pt x="367" y="250"/>
                </a:cubicBezTo>
                <a:cubicBezTo>
                  <a:pt x="366" y="250"/>
                  <a:pt x="366" y="250"/>
                  <a:pt x="366" y="250"/>
                </a:cubicBezTo>
                <a:cubicBezTo>
                  <a:pt x="329" y="250"/>
                  <a:pt x="329" y="250"/>
                  <a:pt x="329" y="250"/>
                </a:cubicBezTo>
                <a:cubicBezTo>
                  <a:pt x="329" y="113"/>
                  <a:pt x="329" y="113"/>
                  <a:pt x="329" y="113"/>
                </a:cubicBezTo>
                <a:cubicBezTo>
                  <a:pt x="237" y="113"/>
                  <a:pt x="237" y="113"/>
                  <a:pt x="237" y="113"/>
                </a:cubicBezTo>
                <a:cubicBezTo>
                  <a:pt x="237" y="71"/>
                  <a:pt x="237" y="71"/>
                  <a:pt x="237" y="71"/>
                </a:cubicBezTo>
                <a:cubicBezTo>
                  <a:pt x="237" y="61"/>
                  <a:pt x="243" y="55"/>
                  <a:pt x="247" y="49"/>
                </a:cubicBezTo>
                <a:cubicBezTo>
                  <a:pt x="251" y="43"/>
                  <a:pt x="254" y="38"/>
                  <a:pt x="254" y="31"/>
                </a:cubicBezTo>
                <a:cubicBezTo>
                  <a:pt x="254" y="23"/>
                  <a:pt x="252" y="14"/>
                  <a:pt x="248" y="9"/>
                </a:cubicBezTo>
                <a:cubicBezTo>
                  <a:pt x="243" y="3"/>
                  <a:pt x="237" y="0"/>
                  <a:pt x="224" y="0"/>
                </a:cubicBezTo>
                <a:cubicBezTo>
                  <a:pt x="211" y="0"/>
                  <a:pt x="204" y="4"/>
                  <a:pt x="200" y="9"/>
                </a:cubicBezTo>
                <a:cubicBezTo>
                  <a:pt x="195" y="15"/>
                  <a:pt x="193" y="22"/>
                  <a:pt x="193" y="31"/>
                </a:cubicBezTo>
                <a:cubicBezTo>
                  <a:pt x="193" y="38"/>
                  <a:pt x="196" y="43"/>
                  <a:pt x="201" y="49"/>
                </a:cubicBezTo>
                <a:cubicBezTo>
                  <a:pt x="206" y="55"/>
                  <a:pt x="213" y="61"/>
                  <a:pt x="214" y="72"/>
                </a:cubicBezTo>
                <a:cubicBezTo>
                  <a:pt x="214" y="72"/>
                  <a:pt x="214" y="72"/>
                  <a:pt x="214" y="72"/>
                </a:cubicBezTo>
                <a:cubicBezTo>
                  <a:pt x="214" y="113"/>
                  <a:pt x="214" y="113"/>
                  <a:pt x="214" y="113"/>
                </a:cubicBezTo>
                <a:cubicBezTo>
                  <a:pt x="118" y="113"/>
                  <a:pt x="118" y="113"/>
                  <a:pt x="118" y="113"/>
                </a:cubicBezTo>
                <a:cubicBezTo>
                  <a:pt x="118" y="250"/>
                  <a:pt x="118" y="250"/>
                  <a:pt x="118" y="250"/>
                </a:cubicBezTo>
                <a:cubicBezTo>
                  <a:pt x="73" y="250"/>
                  <a:pt x="73" y="250"/>
                  <a:pt x="73" y="250"/>
                </a:cubicBezTo>
                <a:cubicBezTo>
                  <a:pt x="72" y="250"/>
                  <a:pt x="72" y="250"/>
                  <a:pt x="72" y="250"/>
                </a:cubicBezTo>
                <a:cubicBezTo>
                  <a:pt x="62" y="249"/>
                  <a:pt x="56" y="242"/>
                  <a:pt x="50" y="238"/>
                </a:cubicBezTo>
                <a:cubicBezTo>
                  <a:pt x="44" y="233"/>
                  <a:pt x="38" y="230"/>
                  <a:pt x="31" y="230"/>
                </a:cubicBezTo>
                <a:cubicBezTo>
                  <a:pt x="22" y="230"/>
                  <a:pt x="15" y="232"/>
                  <a:pt x="9" y="236"/>
                </a:cubicBezTo>
                <a:cubicBezTo>
                  <a:pt x="4" y="240"/>
                  <a:pt x="0" y="247"/>
                  <a:pt x="0" y="260"/>
                </a:cubicBezTo>
                <a:cubicBezTo>
                  <a:pt x="0" y="273"/>
                  <a:pt x="3" y="280"/>
                  <a:pt x="9" y="284"/>
                </a:cubicBezTo>
                <a:cubicBezTo>
                  <a:pt x="15" y="289"/>
                  <a:pt x="23" y="291"/>
                  <a:pt x="31" y="291"/>
                </a:cubicBezTo>
                <a:cubicBezTo>
                  <a:pt x="38" y="291"/>
                  <a:pt x="44" y="288"/>
                  <a:pt x="50" y="283"/>
                </a:cubicBezTo>
                <a:cubicBezTo>
                  <a:pt x="55" y="279"/>
                  <a:pt x="61" y="273"/>
                  <a:pt x="71" y="273"/>
                </a:cubicBezTo>
                <a:cubicBezTo>
                  <a:pt x="118" y="273"/>
                  <a:pt x="118" y="273"/>
                  <a:pt x="118" y="273"/>
                </a:cubicBezTo>
                <a:cubicBezTo>
                  <a:pt x="118" y="407"/>
                  <a:pt x="118" y="407"/>
                  <a:pt x="118" y="407"/>
                </a:cubicBezTo>
                <a:cubicBezTo>
                  <a:pt x="194" y="407"/>
                  <a:pt x="194" y="407"/>
                  <a:pt x="194" y="407"/>
                </a:cubicBezTo>
                <a:cubicBezTo>
                  <a:pt x="194" y="393"/>
                  <a:pt x="194" y="393"/>
                  <a:pt x="194" y="393"/>
                </a:cubicBezTo>
                <a:cubicBezTo>
                  <a:pt x="193" y="391"/>
                  <a:pt x="192" y="390"/>
                  <a:pt x="186" y="382"/>
                </a:cubicBezTo>
                <a:cubicBezTo>
                  <a:pt x="180" y="375"/>
                  <a:pt x="173" y="364"/>
                  <a:pt x="173" y="351"/>
                </a:cubicBezTo>
                <a:cubicBezTo>
                  <a:pt x="173" y="339"/>
                  <a:pt x="176" y="327"/>
                  <a:pt x="184" y="316"/>
                </a:cubicBezTo>
                <a:cubicBezTo>
                  <a:pt x="192" y="307"/>
                  <a:pt x="207" y="300"/>
                  <a:pt x="223" y="300"/>
                </a:cubicBezTo>
                <a:cubicBezTo>
                  <a:pt x="240" y="299"/>
                  <a:pt x="256" y="307"/>
                  <a:pt x="263" y="316"/>
                </a:cubicBezTo>
                <a:cubicBezTo>
                  <a:pt x="272" y="327"/>
                  <a:pt x="274" y="339"/>
                  <a:pt x="274" y="351"/>
                </a:cubicBezTo>
                <a:cubicBezTo>
                  <a:pt x="274" y="364"/>
                  <a:pt x="268" y="374"/>
                  <a:pt x="263" y="381"/>
                </a:cubicBezTo>
                <a:cubicBezTo>
                  <a:pt x="257" y="389"/>
                  <a:pt x="257" y="390"/>
                  <a:pt x="257" y="391"/>
                </a:cubicBezTo>
                <a:cubicBezTo>
                  <a:pt x="257" y="407"/>
                  <a:pt x="257" y="407"/>
                  <a:pt x="257" y="407"/>
                </a:cubicBezTo>
                <a:cubicBezTo>
                  <a:pt x="329" y="407"/>
                  <a:pt x="329" y="407"/>
                  <a:pt x="329" y="407"/>
                </a:cubicBezTo>
                <a:cubicBezTo>
                  <a:pt x="329" y="273"/>
                  <a:pt x="329" y="273"/>
                  <a:pt x="329" y="273"/>
                </a:cubicBezTo>
                <a:cubicBezTo>
                  <a:pt x="367" y="273"/>
                  <a:pt x="367" y="273"/>
                  <a:pt x="367" y="273"/>
                </a:cubicBezTo>
                <a:cubicBezTo>
                  <a:pt x="377" y="273"/>
                  <a:pt x="383" y="279"/>
                  <a:pt x="389" y="283"/>
                </a:cubicBezTo>
                <a:cubicBezTo>
                  <a:pt x="395" y="288"/>
                  <a:pt x="400" y="291"/>
                  <a:pt x="408" y="291"/>
                </a:cubicBezTo>
                <a:cubicBezTo>
                  <a:pt x="416" y="291"/>
                  <a:pt x="424" y="289"/>
                  <a:pt x="430" y="284"/>
                </a:cubicBezTo>
                <a:cubicBezTo>
                  <a:pt x="435" y="280"/>
                  <a:pt x="439" y="273"/>
                  <a:pt x="439" y="260"/>
                </a:cubicBezTo>
                <a:cubicBezTo>
                  <a:pt x="439" y="247"/>
                  <a:pt x="435" y="240"/>
                  <a:pt x="429" y="236"/>
                </a:cubicBez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7" name="Freeform 15">
            <a:extLst>
              <a:ext uri="{FF2B5EF4-FFF2-40B4-BE49-F238E27FC236}">
                <a16:creationId xmlns:a16="http://schemas.microsoft.com/office/drawing/2014/main" id="{93F8790D-33B4-42F9-B345-755A37A2C6DE}"/>
              </a:ext>
            </a:extLst>
          </p:cNvPr>
          <p:cNvSpPr/>
          <p:nvPr/>
        </p:nvSpPr>
        <p:spPr bwMode="auto">
          <a:xfrm>
            <a:off x="2348460" y="3546388"/>
            <a:ext cx="670956" cy="1171742"/>
          </a:xfrm>
          <a:custGeom>
            <a:avLst/>
            <a:gdLst>
              <a:gd name="T0" fmla="*/ 128 w 233"/>
              <a:gd name="T1" fmla="*/ 113 h 407"/>
              <a:gd name="T2" fmla="*/ 128 w 233"/>
              <a:gd name="T3" fmla="*/ 71 h 407"/>
              <a:gd name="T4" fmla="*/ 139 w 233"/>
              <a:gd name="T5" fmla="*/ 49 h 407"/>
              <a:gd name="T6" fmla="*/ 146 w 233"/>
              <a:gd name="T7" fmla="*/ 31 h 407"/>
              <a:gd name="T8" fmla="*/ 140 w 233"/>
              <a:gd name="T9" fmla="*/ 9 h 407"/>
              <a:gd name="T10" fmla="*/ 116 w 233"/>
              <a:gd name="T11" fmla="*/ 0 h 407"/>
              <a:gd name="T12" fmla="*/ 91 w 233"/>
              <a:gd name="T13" fmla="*/ 9 h 407"/>
              <a:gd name="T14" fmla="*/ 85 w 233"/>
              <a:gd name="T15" fmla="*/ 31 h 407"/>
              <a:gd name="T16" fmla="*/ 93 w 233"/>
              <a:gd name="T17" fmla="*/ 49 h 407"/>
              <a:gd name="T18" fmla="*/ 105 w 233"/>
              <a:gd name="T19" fmla="*/ 72 h 407"/>
              <a:gd name="T20" fmla="*/ 105 w 233"/>
              <a:gd name="T21" fmla="*/ 72 h 407"/>
              <a:gd name="T22" fmla="*/ 105 w 233"/>
              <a:gd name="T23" fmla="*/ 113 h 407"/>
              <a:gd name="T24" fmla="*/ 0 w 233"/>
              <a:gd name="T25" fmla="*/ 113 h 407"/>
              <a:gd name="T26" fmla="*/ 0 w 233"/>
              <a:gd name="T27" fmla="*/ 230 h 407"/>
              <a:gd name="T28" fmla="*/ 12 w 233"/>
              <a:gd name="T29" fmla="*/ 230 h 407"/>
              <a:gd name="T30" fmla="*/ 24 w 233"/>
              <a:gd name="T31" fmla="*/ 222 h 407"/>
              <a:gd name="T32" fmla="*/ 55 w 233"/>
              <a:gd name="T33" fmla="*/ 210 h 407"/>
              <a:gd name="T34" fmla="*/ 89 w 233"/>
              <a:gd name="T35" fmla="*/ 221 h 407"/>
              <a:gd name="T36" fmla="*/ 106 w 233"/>
              <a:gd name="T37" fmla="*/ 260 h 407"/>
              <a:gd name="T38" fmla="*/ 89 w 233"/>
              <a:gd name="T39" fmla="*/ 300 h 407"/>
              <a:gd name="T40" fmla="*/ 55 w 233"/>
              <a:gd name="T41" fmla="*/ 311 h 407"/>
              <a:gd name="T42" fmla="*/ 25 w 233"/>
              <a:gd name="T43" fmla="*/ 300 h 407"/>
              <a:gd name="T44" fmla="*/ 14 w 233"/>
              <a:gd name="T45" fmla="*/ 293 h 407"/>
              <a:gd name="T46" fmla="*/ 0 w 233"/>
              <a:gd name="T47" fmla="*/ 293 h 407"/>
              <a:gd name="T48" fmla="*/ 0 w 233"/>
              <a:gd name="T49" fmla="*/ 407 h 407"/>
              <a:gd name="T50" fmla="*/ 131 w 233"/>
              <a:gd name="T51" fmla="*/ 407 h 407"/>
              <a:gd name="T52" fmla="*/ 219 w 233"/>
              <a:gd name="T53" fmla="*/ 354 h 407"/>
              <a:gd name="T54" fmla="*/ 217 w 233"/>
              <a:gd name="T55" fmla="*/ 273 h 407"/>
              <a:gd name="T56" fmla="*/ 222 w 233"/>
              <a:gd name="T57" fmla="*/ 225 h 407"/>
              <a:gd name="T58" fmla="*/ 206 w 233"/>
              <a:gd name="T59" fmla="*/ 194 h 407"/>
              <a:gd name="T60" fmla="*/ 230 w 233"/>
              <a:gd name="T61" fmla="*/ 155 h 407"/>
              <a:gd name="T62" fmla="*/ 221 w 233"/>
              <a:gd name="T63" fmla="*/ 113 h 407"/>
              <a:gd name="T64" fmla="*/ 128 w 233"/>
              <a:gd name="T65" fmla="*/ 113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 h="407">
                <a:moveTo>
                  <a:pt x="128" y="113"/>
                </a:moveTo>
                <a:cubicBezTo>
                  <a:pt x="128" y="71"/>
                  <a:pt x="128" y="71"/>
                  <a:pt x="128" y="71"/>
                </a:cubicBezTo>
                <a:cubicBezTo>
                  <a:pt x="128" y="61"/>
                  <a:pt x="134" y="55"/>
                  <a:pt x="139" y="49"/>
                </a:cubicBezTo>
                <a:cubicBezTo>
                  <a:pt x="143" y="43"/>
                  <a:pt x="146" y="38"/>
                  <a:pt x="146" y="31"/>
                </a:cubicBezTo>
                <a:cubicBezTo>
                  <a:pt x="146" y="23"/>
                  <a:pt x="144" y="14"/>
                  <a:pt x="140" y="9"/>
                </a:cubicBezTo>
                <a:cubicBezTo>
                  <a:pt x="135" y="3"/>
                  <a:pt x="128" y="0"/>
                  <a:pt x="116" y="0"/>
                </a:cubicBezTo>
                <a:cubicBezTo>
                  <a:pt x="103" y="0"/>
                  <a:pt x="96" y="4"/>
                  <a:pt x="91" y="9"/>
                </a:cubicBezTo>
                <a:cubicBezTo>
                  <a:pt x="87" y="15"/>
                  <a:pt x="85" y="22"/>
                  <a:pt x="85" y="31"/>
                </a:cubicBezTo>
                <a:cubicBezTo>
                  <a:pt x="85" y="38"/>
                  <a:pt x="88" y="43"/>
                  <a:pt x="93" y="49"/>
                </a:cubicBezTo>
                <a:cubicBezTo>
                  <a:pt x="98" y="55"/>
                  <a:pt x="104" y="61"/>
                  <a:pt x="105" y="72"/>
                </a:cubicBezTo>
                <a:cubicBezTo>
                  <a:pt x="105" y="72"/>
                  <a:pt x="105" y="72"/>
                  <a:pt x="105" y="72"/>
                </a:cubicBezTo>
                <a:cubicBezTo>
                  <a:pt x="105" y="113"/>
                  <a:pt x="105" y="113"/>
                  <a:pt x="105" y="113"/>
                </a:cubicBezTo>
                <a:cubicBezTo>
                  <a:pt x="0" y="113"/>
                  <a:pt x="0" y="113"/>
                  <a:pt x="0" y="113"/>
                </a:cubicBezTo>
                <a:cubicBezTo>
                  <a:pt x="0" y="230"/>
                  <a:pt x="0" y="230"/>
                  <a:pt x="0" y="230"/>
                </a:cubicBezTo>
                <a:cubicBezTo>
                  <a:pt x="12" y="230"/>
                  <a:pt x="12" y="230"/>
                  <a:pt x="12" y="230"/>
                </a:cubicBezTo>
                <a:cubicBezTo>
                  <a:pt x="14" y="230"/>
                  <a:pt x="16" y="228"/>
                  <a:pt x="24" y="222"/>
                </a:cubicBezTo>
                <a:cubicBezTo>
                  <a:pt x="30" y="217"/>
                  <a:pt x="41" y="210"/>
                  <a:pt x="55" y="210"/>
                </a:cubicBezTo>
                <a:cubicBezTo>
                  <a:pt x="66" y="210"/>
                  <a:pt x="79" y="212"/>
                  <a:pt x="89" y="221"/>
                </a:cubicBezTo>
                <a:cubicBezTo>
                  <a:pt x="99" y="229"/>
                  <a:pt x="105" y="243"/>
                  <a:pt x="106" y="260"/>
                </a:cubicBezTo>
                <a:cubicBezTo>
                  <a:pt x="106" y="277"/>
                  <a:pt x="99" y="292"/>
                  <a:pt x="89" y="300"/>
                </a:cubicBezTo>
                <a:cubicBezTo>
                  <a:pt x="78" y="309"/>
                  <a:pt x="66" y="311"/>
                  <a:pt x="55" y="311"/>
                </a:cubicBezTo>
                <a:cubicBezTo>
                  <a:pt x="42" y="311"/>
                  <a:pt x="31" y="305"/>
                  <a:pt x="25" y="300"/>
                </a:cubicBezTo>
                <a:cubicBezTo>
                  <a:pt x="17" y="294"/>
                  <a:pt x="16" y="293"/>
                  <a:pt x="14" y="293"/>
                </a:cubicBezTo>
                <a:cubicBezTo>
                  <a:pt x="0" y="293"/>
                  <a:pt x="0" y="293"/>
                  <a:pt x="0" y="293"/>
                </a:cubicBezTo>
                <a:cubicBezTo>
                  <a:pt x="0" y="407"/>
                  <a:pt x="0" y="407"/>
                  <a:pt x="0" y="407"/>
                </a:cubicBezTo>
                <a:cubicBezTo>
                  <a:pt x="131" y="407"/>
                  <a:pt x="131" y="407"/>
                  <a:pt x="131" y="407"/>
                </a:cubicBezTo>
                <a:cubicBezTo>
                  <a:pt x="172" y="402"/>
                  <a:pt x="201" y="392"/>
                  <a:pt x="219" y="354"/>
                </a:cubicBezTo>
                <a:cubicBezTo>
                  <a:pt x="231" y="327"/>
                  <a:pt x="217" y="302"/>
                  <a:pt x="217" y="273"/>
                </a:cubicBezTo>
                <a:cubicBezTo>
                  <a:pt x="217" y="255"/>
                  <a:pt x="224" y="243"/>
                  <a:pt x="222" y="225"/>
                </a:cubicBezTo>
                <a:cubicBezTo>
                  <a:pt x="220" y="214"/>
                  <a:pt x="207" y="204"/>
                  <a:pt x="206" y="194"/>
                </a:cubicBezTo>
                <a:cubicBezTo>
                  <a:pt x="204" y="190"/>
                  <a:pt x="226" y="181"/>
                  <a:pt x="230" y="155"/>
                </a:cubicBezTo>
                <a:cubicBezTo>
                  <a:pt x="233" y="139"/>
                  <a:pt x="221" y="127"/>
                  <a:pt x="221" y="113"/>
                </a:cubicBezTo>
                <a:lnTo>
                  <a:pt x="128" y="113"/>
                </a:ln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8" name="Freeform 16">
            <a:extLst>
              <a:ext uri="{FF2B5EF4-FFF2-40B4-BE49-F238E27FC236}">
                <a16:creationId xmlns:a16="http://schemas.microsoft.com/office/drawing/2014/main" id="{36BB13E6-4827-4FB3-828A-094661385E5A}"/>
              </a:ext>
            </a:extLst>
          </p:cNvPr>
          <p:cNvSpPr/>
          <p:nvPr/>
        </p:nvSpPr>
        <p:spPr bwMode="auto">
          <a:xfrm>
            <a:off x="198241" y="4786198"/>
            <a:ext cx="1405118" cy="929857"/>
          </a:xfrm>
          <a:custGeom>
            <a:avLst/>
            <a:gdLst>
              <a:gd name="T0" fmla="*/ 227 w 488"/>
              <a:gd name="T1" fmla="*/ 67 h 323"/>
              <a:gd name="T2" fmla="*/ 234 w 488"/>
              <a:gd name="T3" fmla="*/ 83 h 323"/>
              <a:gd name="T4" fmla="*/ 196 w 488"/>
              <a:gd name="T5" fmla="*/ 143 h 323"/>
              <a:gd name="T6" fmla="*/ 0 w 488"/>
              <a:gd name="T7" fmla="*/ 323 h 323"/>
              <a:gd name="T8" fmla="*/ 488 w 488"/>
              <a:gd name="T9" fmla="*/ 323 h 323"/>
              <a:gd name="T10" fmla="*/ 488 w 488"/>
              <a:gd name="T11" fmla="*/ 194 h 323"/>
              <a:gd name="T12" fmla="*/ 465 w 488"/>
              <a:gd name="T13" fmla="*/ 194 h 323"/>
              <a:gd name="T14" fmla="*/ 455 w 488"/>
              <a:gd name="T15" fmla="*/ 201 h 323"/>
              <a:gd name="T16" fmla="*/ 425 w 488"/>
              <a:gd name="T17" fmla="*/ 212 h 323"/>
              <a:gd name="T18" fmla="*/ 391 w 488"/>
              <a:gd name="T19" fmla="*/ 201 h 323"/>
              <a:gd name="T20" fmla="*/ 374 w 488"/>
              <a:gd name="T21" fmla="*/ 161 h 323"/>
              <a:gd name="T22" fmla="*/ 391 w 488"/>
              <a:gd name="T23" fmla="*/ 122 h 323"/>
              <a:gd name="T24" fmla="*/ 425 w 488"/>
              <a:gd name="T25" fmla="*/ 111 h 323"/>
              <a:gd name="T26" fmla="*/ 456 w 488"/>
              <a:gd name="T27" fmla="*/ 123 h 323"/>
              <a:gd name="T28" fmla="*/ 468 w 488"/>
              <a:gd name="T29" fmla="*/ 131 h 323"/>
              <a:gd name="T30" fmla="*/ 488 w 488"/>
              <a:gd name="T31" fmla="*/ 131 h 323"/>
              <a:gd name="T32" fmla="*/ 488 w 488"/>
              <a:gd name="T33" fmla="*/ 0 h 323"/>
              <a:gd name="T34" fmla="*/ 246 w 488"/>
              <a:gd name="T35" fmla="*/ 0 h 323"/>
              <a:gd name="T36" fmla="*/ 227 w 488"/>
              <a:gd name="T37" fmla="*/ 67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8" h="323">
                <a:moveTo>
                  <a:pt x="227" y="67"/>
                </a:moveTo>
                <a:cubicBezTo>
                  <a:pt x="231" y="75"/>
                  <a:pt x="233" y="74"/>
                  <a:pt x="234" y="83"/>
                </a:cubicBezTo>
                <a:cubicBezTo>
                  <a:pt x="236" y="105"/>
                  <a:pt x="211" y="126"/>
                  <a:pt x="196" y="143"/>
                </a:cubicBezTo>
                <a:cubicBezTo>
                  <a:pt x="135" y="212"/>
                  <a:pt x="52" y="248"/>
                  <a:pt x="0" y="323"/>
                </a:cubicBezTo>
                <a:cubicBezTo>
                  <a:pt x="488" y="323"/>
                  <a:pt x="488" y="323"/>
                  <a:pt x="488" y="323"/>
                </a:cubicBezTo>
                <a:cubicBezTo>
                  <a:pt x="488" y="194"/>
                  <a:pt x="488" y="194"/>
                  <a:pt x="488" y="194"/>
                </a:cubicBezTo>
                <a:cubicBezTo>
                  <a:pt x="465" y="194"/>
                  <a:pt x="465" y="194"/>
                  <a:pt x="465" y="194"/>
                </a:cubicBezTo>
                <a:cubicBezTo>
                  <a:pt x="464" y="194"/>
                  <a:pt x="463" y="195"/>
                  <a:pt x="455" y="201"/>
                </a:cubicBezTo>
                <a:cubicBezTo>
                  <a:pt x="448" y="206"/>
                  <a:pt x="438" y="212"/>
                  <a:pt x="425" y="212"/>
                </a:cubicBezTo>
                <a:cubicBezTo>
                  <a:pt x="414" y="212"/>
                  <a:pt x="401" y="210"/>
                  <a:pt x="391" y="201"/>
                </a:cubicBezTo>
                <a:cubicBezTo>
                  <a:pt x="381" y="194"/>
                  <a:pt x="374" y="178"/>
                  <a:pt x="374" y="161"/>
                </a:cubicBezTo>
                <a:cubicBezTo>
                  <a:pt x="374" y="144"/>
                  <a:pt x="381" y="130"/>
                  <a:pt x="391" y="122"/>
                </a:cubicBezTo>
                <a:cubicBezTo>
                  <a:pt x="401" y="113"/>
                  <a:pt x="413" y="111"/>
                  <a:pt x="425" y="111"/>
                </a:cubicBezTo>
                <a:cubicBezTo>
                  <a:pt x="439" y="111"/>
                  <a:pt x="449" y="118"/>
                  <a:pt x="456" y="123"/>
                </a:cubicBezTo>
                <a:cubicBezTo>
                  <a:pt x="464" y="130"/>
                  <a:pt x="465" y="131"/>
                  <a:pt x="468" y="131"/>
                </a:cubicBezTo>
                <a:cubicBezTo>
                  <a:pt x="488" y="131"/>
                  <a:pt x="488" y="131"/>
                  <a:pt x="488" y="131"/>
                </a:cubicBezTo>
                <a:cubicBezTo>
                  <a:pt x="488" y="0"/>
                  <a:pt x="488" y="0"/>
                  <a:pt x="488" y="0"/>
                </a:cubicBezTo>
                <a:cubicBezTo>
                  <a:pt x="246" y="0"/>
                  <a:pt x="246" y="0"/>
                  <a:pt x="246" y="0"/>
                </a:cubicBezTo>
                <a:cubicBezTo>
                  <a:pt x="245" y="19"/>
                  <a:pt x="244" y="29"/>
                  <a:pt x="227" y="67"/>
                </a:cubicBez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9" name="Freeform 17">
            <a:extLst>
              <a:ext uri="{FF2B5EF4-FFF2-40B4-BE49-F238E27FC236}">
                <a16:creationId xmlns:a16="http://schemas.microsoft.com/office/drawing/2014/main" id="{1B0683BA-2A27-461C-933B-51A33A6816B1}"/>
              </a:ext>
            </a:extLst>
          </p:cNvPr>
          <p:cNvSpPr/>
          <p:nvPr/>
        </p:nvSpPr>
        <p:spPr bwMode="auto">
          <a:xfrm>
            <a:off x="1332302" y="4467737"/>
            <a:ext cx="1194837" cy="1248318"/>
          </a:xfrm>
          <a:custGeom>
            <a:avLst/>
            <a:gdLst>
              <a:gd name="T0" fmla="*/ 289 w 415"/>
              <a:gd name="T1" fmla="*/ 277 h 434"/>
              <a:gd name="T2" fmla="*/ 317 w 415"/>
              <a:gd name="T3" fmla="*/ 172 h 434"/>
              <a:gd name="T4" fmla="*/ 343 w 415"/>
              <a:gd name="T5" fmla="*/ 111 h 434"/>
              <a:gd name="T6" fmla="*/ 237 w 415"/>
              <a:gd name="T7" fmla="*/ 111 h 434"/>
              <a:gd name="T8" fmla="*/ 237 w 415"/>
              <a:gd name="T9" fmla="*/ 71 h 434"/>
              <a:gd name="T10" fmla="*/ 247 w 415"/>
              <a:gd name="T11" fmla="*/ 49 h 434"/>
              <a:gd name="T12" fmla="*/ 254 w 415"/>
              <a:gd name="T13" fmla="*/ 31 h 434"/>
              <a:gd name="T14" fmla="*/ 248 w 415"/>
              <a:gd name="T15" fmla="*/ 9 h 434"/>
              <a:gd name="T16" fmla="*/ 224 w 415"/>
              <a:gd name="T17" fmla="*/ 0 h 434"/>
              <a:gd name="T18" fmla="*/ 200 w 415"/>
              <a:gd name="T19" fmla="*/ 9 h 434"/>
              <a:gd name="T20" fmla="*/ 193 w 415"/>
              <a:gd name="T21" fmla="*/ 31 h 434"/>
              <a:gd name="T22" fmla="*/ 201 w 415"/>
              <a:gd name="T23" fmla="*/ 49 h 434"/>
              <a:gd name="T24" fmla="*/ 214 w 415"/>
              <a:gd name="T25" fmla="*/ 72 h 434"/>
              <a:gd name="T26" fmla="*/ 214 w 415"/>
              <a:gd name="T27" fmla="*/ 72 h 434"/>
              <a:gd name="T28" fmla="*/ 214 w 415"/>
              <a:gd name="T29" fmla="*/ 111 h 434"/>
              <a:gd name="T30" fmla="*/ 118 w 415"/>
              <a:gd name="T31" fmla="*/ 111 h 434"/>
              <a:gd name="T32" fmla="*/ 118 w 415"/>
              <a:gd name="T33" fmla="*/ 262 h 434"/>
              <a:gd name="T34" fmla="*/ 73 w 415"/>
              <a:gd name="T35" fmla="*/ 262 h 434"/>
              <a:gd name="T36" fmla="*/ 72 w 415"/>
              <a:gd name="T37" fmla="*/ 262 h 434"/>
              <a:gd name="T38" fmla="*/ 50 w 415"/>
              <a:gd name="T39" fmla="*/ 250 h 434"/>
              <a:gd name="T40" fmla="*/ 31 w 415"/>
              <a:gd name="T41" fmla="*/ 242 h 434"/>
              <a:gd name="T42" fmla="*/ 9 w 415"/>
              <a:gd name="T43" fmla="*/ 248 h 434"/>
              <a:gd name="T44" fmla="*/ 0 w 415"/>
              <a:gd name="T45" fmla="*/ 273 h 434"/>
              <a:gd name="T46" fmla="*/ 9 w 415"/>
              <a:gd name="T47" fmla="*/ 297 h 434"/>
              <a:gd name="T48" fmla="*/ 31 w 415"/>
              <a:gd name="T49" fmla="*/ 303 h 434"/>
              <a:gd name="T50" fmla="*/ 50 w 415"/>
              <a:gd name="T51" fmla="*/ 296 h 434"/>
              <a:gd name="T52" fmla="*/ 71 w 415"/>
              <a:gd name="T53" fmla="*/ 285 h 434"/>
              <a:gd name="T54" fmla="*/ 118 w 415"/>
              <a:gd name="T55" fmla="*/ 285 h 434"/>
              <a:gd name="T56" fmla="*/ 118 w 415"/>
              <a:gd name="T57" fmla="*/ 434 h 434"/>
              <a:gd name="T58" fmla="*/ 415 w 415"/>
              <a:gd name="T59" fmla="*/ 434 h 434"/>
              <a:gd name="T60" fmla="*/ 289 w 415"/>
              <a:gd name="T61" fmla="*/ 277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5" h="434">
                <a:moveTo>
                  <a:pt x="289" y="277"/>
                </a:moveTo>
                <a:cubicBezTo>
                  <a:pt x="280" y="244"/>
                  <a:pt x="311" y="187"/>
                  <a:pt x="317" y="172"/>
                </a:cubicBezTo>
                <a:cubicBezTo>
                  <a:pt x="326" y="150"/>
                  <a:pt x="330" y="129"/>
                  <a:pt x="343" y="111"/>
                </a:cubicBezTo>
                <a:cubicBezTo>
                  <a:pt x="237" y="111"/>
                  <a:pt x="237" y="111"/>
                  <a:pt x="237" y="111"/>
                </a:cubicBezTo>
                <a:cubicBezTo>
                  <a:pt x="237" y="71"/>
                  <a:pt x="237" y="71"/>
                  <a:pt x="237" y="71"/>
                </a:cubicBezTo>
                <a:cubicBezTo>
                  <a:pt x="237" y="61"/>
                  <a:pt x="243" y="55"/>
                  <a:pt x="247" y="49"/>
                </a:cubicBezTo>
                <a:cubicBezTo>
                  <a:pt x="251" y="43"/>
                  <a:pt x="254" y="38"/>
                  <a:pt x="254" y="31"/>
                </a:cubicBezTo>
                <a:cubicBezTo>
                  <a:pt x="254" y="23"/>
                  <a:pt x="252" y="14"/>
                  <a:pt x="248" y="9"/>
                </a:cubicBezTo>
                <a:cubicBezTo>
                  <a:pt x="243" y="3"/>
                  <a:pt x="237" y="0"/>
                  <a:pt x="224" y="0"/>
                </a:cubicBezTo>
                <a:cubicBezTo>
                  <a:pt x="211" y="0"/>
                  <a:pt x="204" y="4"/>
                  <a:pt x="200" y="9"/>
                </a:cubicBezTo>
                <a:cubicBezTo>
                  <a:pt x="195" y="15"/>
                  <a:pt x="193" y="22"/>
                  <a:pt x="193" y="31"/>
                </a:cubicBezTo>
                <a:cubicBezTo>
                  <a:pt x="193" y="38"/>
                  <a:pt x="196" y="43"/>
                  <a:pt x="201" y="49"/>
                </a:cubicBezTo>
                <a:cubicBezTo>
                  <a:pt x="206" y="55"/>
                  <a:pt x="213" y="61"/>
                  <a:pt x="214" y="72"/>
                </a:cubicBezTo>
                <a:cubicBezTo>
                  <a:pt x="214" y="72"/>
                  <a:pt x="214" y="72"/>
                  <a:pt x="214" y="72"/>
                </a:cubicBezTo>
                <a:cubicBezTo>
                  <a:pt x="214" y="111"/>
                  <a:pt x="214" y="111"/>
                  <a:pt x="214" y="111"/>
                </a:cubicBezTo>
                <a:cubicBezTo>
                  <a:pt x="118" y="111"/>
                  <a:pt x="118" y="111"/>
                  <a:pt x="118" y="111"/>
                </a:cubicBezTo>
                <a:cubicBezTo>
                  <a:pt x="118" y="262"/>
                  <a:pt x="118" y="262"/>
                  <a:pt x="118" y="262"/>
                </a:cubicBezTo>
                <a:cubicBezTo>
                  <a:pt x="73" y="262"/>
                  <a:pt x="73" y="262"/>
                  <a:pt x="73" y="262"/>
                </a:cubicBezTo>
                <a:cubicBezTo>
                  <a:pt x="72" y="262"/>
                  <a:pt x="72" y="262"/>
                  <a:pt x="72" y="262"/>
                </a:cubicBezTo>
                <a:cubicBezTo>
                  <a:pt x="62" y="261"/>
                  <a:pt x="56" y="255"/>
                  <a:pt x="50" y="250"/>
                </a:cubicBezTo>
                <a:cubicBezTo>
                  <a:pt x="44" y="245"/>
                  <a:pt x="38" y="242"/>
                  <a:pt x="31" y="242"/>
                </a:cubicBezTo>
                <a:cubicBezTo>
                  <a:pt x="22" y="242"/>
                  <a:pt x="15" y="244"/>
                  <a:pt x="9" y="248"/>
                </a:cubicBezTo>
                <a:cubicBezTo>
                  <a:pt x="4" y="253"/>
                  <a:pt x="0" y="260"/>
                  <a:pt x="0" y="273"/>
                </a:cubicBezTo>
                <a:cubicBezTo>
                  <a:pt x="0" y="286"/>
                  <a:pt x="3" y="292"/>
                  <a:pt x="9" y="297"/>
                </a:cubicBezTo>
                <a:cubicBezTo>
                  <a:pt x="15" y="301"/>
                  <a:pt x="23" y="303"/>
                  <a:pt x="31" y="303"/>
                </a:cubicBezTo>
                <a:cubicBezTo>
                  <a:pt x="38" y="303"/>
                  <a:pt x="44" y="300"/>
                  <a:pt x="50" y="296"/>
                </a:cubicBezTo>
                <a:cubicBezTo>
                  <a:pt x="55" y="292"/>
                  <a:pt x="61" y="285"/>
                  <a:pt x="71" y="285"/>
                </a:cubicBezTo>
                <a:cubicBezTo>
                  <a:pt x="118" y="285"/>
                  <a:pt x="118" y="285"/>
                  <a:pt x="118" y="285"/>
                </a:cubicBezTo>
                <a:cubicBezTo>
                  <a:pt x="118" y="434"/>
                  <a:pt x="118" y="434"/>
                  <a:pt x="118" y="434"/>
                </a:cubicBezTo>
                <a:cubicBezTo>
                  <a:pt x="415" y="434"/>
                  <a:pt x="415" y="434"/>
                  <a:pt x="415" y="434"/>
                </a:cubicBezTo>
                <a:cubicBezTo>
                  <a:pt x="380" y="430"/>
                  <a:pt x="316" y="311"/>
                  <a:pt x="289" y="277"/>
                </a:cubicBez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20" name="Oval 19">
            <a:extLst>
              <a:ext uri="{FF2B5EF4-FFF2-40B4-BE49-F238E27FC236}">
                <a16:creationId xmlns:a16="http://schemas.microsoft.com/office/drawing/2014/main" id="{8B8304BD-C414-4C72-ABE5-E577C5BF3352}"/>
              </a:ext>
            </a:extLst>
          </p:cNvPr>
          <p:cNvSpPr/>
          <p:nvPr/>
        </p:nvSpPr>
        <p:spPr>
          <a:xfrm>
            <a:off x="3669746" y="1029185"/>
            <a:ext cx="621046" cy="602080"/>
          </a:xfrm>
          <a:prstGeom prst="ellipse">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1</a:t>
            </a:r>
          </a:p>
        </p:txBody>
      </p:sp>
      <p:sp>
        <p:nvSpPr>
          <p:cNvPr id="21" name="Oval 24">
            <a:extLst>
              <a:ext uri="{FF2B5EF4-FFF2-40B4-BE49-F238E27FC236}">
                <a16:creationId xmlns:a16="http://schemas.microsoft.com/office/drawing/2014/main" id="{A6B99E06-B113-4CEE-B6F7-12461A033DA9}"/>
              </a:ext>
            </a:extLst>
          </p:cNvPr>
          <p:cNvSpPr/>
          <p:nvPr/>
        </p:nvSpPr>
        <p:spPr>
          <a:xfrm>
            <a:off x="3668215" y="1820348"/>
            <a:ext cx="621046" cy="602080"/>
          </a:xfrm>
          <a:prstGeom prst="ellipse">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2</a:t>
            </a:r>
          </a:p>
        </p:txBody>
      </p:sp>
      <p:sp>
        <p:nvSpPr>
          <p:cNvPr id="22" name="Oval 29">
            <a:extLst>
              <a:ext uri="{FF2B5EF4-FFF2-40B4-BE49-F238E27FC236}">
                <a16:creationId xmlns:a16="http://schemas.microsoft.com/office/drawing/2014/main" id="{A6C890F9-6734-4F4B-B2EB-F7B3CC078C52}"/>
              </a:ext>
            </a:extLst>
          </p:cNvPr>
          <p:cNvSpPr/>
          <p:nvPr/>
        </p:nvSpPr>
        <p:spPr>
          <a:xfrm>
            <a:off x="3673395" y="2708197"/>
            <a:ext cx="621046" cy="602080"/>
          </a:xfrm>
          <a:prstGeom prst="ellipse">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3</a:t>
            </a:r>
          </a:p>
        </p:txBody>
      </p:sp>
      <p:sp>
        <p:nvSpPr>
          <p:cNvPr id="23" name="Oval 34">
            <a:extLst>
              <a:ext uri="{FF2B5EF4-FFF2-40B4-BE49-F238E27FC236}">
                <a16:creationId xmlns:a16="http://schemas.microsoft.com/office/drawing/2014/main" id="{89919AA8-30B0-4068-8910-8236FC125EA3}"/>
              </a:ext>
            </a:extLst>
          </p:cNvPr>
          <p:cNvSpPr/>
          <p:nvPr/>
        </p:nvSpPr>
        <p:spPr>
          <a:xfrm>
            <a:off x="3669746" y="3584823"/>
            <a:ext cx="621046" cy="602080"/>
          </a:xfrm>
          <a:prstGeom prst="ellipse">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4</a:t>
            </a:r>
          </a:p>
        </p:txBody>
      </p:sp>
      <p:sp>
        <p:nvSpPr>
          <p:cNvPr id="24" name="Oval 39">
            <a:extLst>
              <a:ext uri="{FF2B5EF4-FFF2-40B4-BE49-F238E27FC236}">
                <a16:creationId xmlns:a16="http://schemas.microsoft.com/office/drawing/2014/main" id="{4D2F2A5C-FBC3-48F1-A1F1-5D6C29DB1E1E}"/>
              </a:ext>
            </a:extLst>
          </p:cNvPr>
          <p:cNvSpPr/>
          <p:nvPr/>
        </p:nvSpPr>
        <p:spPr>
          <a:xfrm>
            <a:off x="3669746" y="4444955"/>
            <a:ext cx="621046" cy="602080"/>
          </a:xfrm>
          <a:prstGeom prst="ellipse">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5</a:t>
            </a:r>
          </a:p>
        </p:txBody>
      </p:sp>
      <p:sp>
        <p:nvSpPr>
          <p:cNvPr id="25" name="文本框 24">
            <a:extLst>
              <a:ext uri="{FF2B5EF4-FFF2-40B4-BE49-F238E27FC236}">
                <a16:creationId xmlns:a16="http://schemas.microsoft.com/office/drawing/2014/main" id="{FD7F6834-24FB-411E-AE7A-7C56F08964E6}"/>
              </a:ext>
            </a:extLst>
          </p:cNvPr>
          <p:cNvSpPr txBox="1"/>
          <p:nvPr/>
        </p:nvSpPr>
        <p:spPr>
          <a:xfrm>
            <a:off x="4342408" y="1057752"/>
            <a:ext cx="7073020" cy="593176"/>
          </a:xfrm>
          <a:prstGeom prst="rect">
            <a:avLst/>
          </a:prstGeom>
          <a:noFill/>
        </p:spPr>
        <p:txBody>
          <a:bodyPr wrap="square" rtlCol="0">
            <a:spAutoFit/>
          </a:bodyPr>
          <a:lstStyle/>
          <a:p>
            <a:pPr algn="just">
              <a:lnSpc>
                <a:spcPct val="125000"/>
              </a:lnSpc>
            </a:pPr>
            <a:r>
              <a:rPr lang="en-US" altLang="zh-CN" sz="1400" b="1" dirty="0">
                <a:solidFill>
                  <a:schemeClr val="tx1">
                    <a:lumMod val="75000"/>
                    <a:lumOff val="25000"/>
                  </a:schemeClr>
                </a:solidFill>
                <a:latin typeface="Yeseva One" panose="00000500000000000000" pitchFamily="2" charset="0"/>
                <a:ea typeface="字魂5号-无外润黑体" panose="00000500000000000000" pitchFamily="2" charset="-122"/>
              </a:rPr>
              <a:t>Quick services : </a:t>
            </a:r>
            <a:r>
              <a:rPr lang="en-US" altLang="zh-CN" sz="1300" dirty="0">
                <a:solidFill>
                  <a:schemeClr val="tx1">
                    <a:lumMod val="75000"/>
                    <a:lumOff val="25000"/>
                  </a:schemeClr>
                </a:solidFill>
                <a:latin typeface="Yeseva One" panose="00000500000000000000" pitchFamily="2" charset="0"/>
                <a:ea typeface="字魂5号-无外润黑体" panose="00000500000000000000" pitchFamily="2" charset="-122"/>
              </a:rPr>
              <a:t>This app provides all services for Fayoum University students in a convenient manner. They can utilize their wallet to cover any expenses related to any college within the university. </a:t>
            </a:r>
            <a:endParaRPr lang="zh-CN" altLang="en-US" sz="13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6" name="文本框 25">
            <a:extLst>
              <a:ext uri="{FF2B5EF4-FFF2-40B4-BE49-F238E27FC236}">
                <a16:creationId xmlns:a16="http://schemas.microsoft.com/office/drawing/2014/main" id="{B7F131F4-CA61-40D8-B020-1B7BEF15ECFD}"/>
              </a:ext>
            </a:extLst>
          </p:cNvPr>
          <p:cNvSpPr txBox="1"/>
          <p:nvPr/>
        </p:nvSpPr>
        <p:spPr>
          <a:xfrm>
            <a:off x="4336051" y="1759373"/>
            <a:ext cx="7338032" cy="843244"/>
          </a:xfrm>
          <a:prstGeom prst="rect">
            <a:avLst/>
          </a:prstGeom>
          <a:noFill/>
        </p:spPr>
        <p:txBody>
          <a:bodyPr wrap="square" rtlCol="0">
            <a:spAutoFit/>
          </a:bodyPr>
          <a:lstStyle/>
          <a:p>
            <a:pPr algn="just">
              <a:lnSpc>
                <a:spcPct val="125000"/>
              </a:lnSpc>
            </a:pPr>
            <a:r>
              <a:rPr lang="en-US" sz="1400" b="1" dirty="0"/>
              <a:t>convenience : </a:t>
            </a:r>
            <a:r>
              <a:rPr lang="en-US" sz="1300" dirty="0"/>
              <a:t>the</a:t>
            </a:r>
            <a:r>
              <a:rPr lang="en-US" altLang="zh-CN" sz="1300" dirty="0">
                <a:solidFill>
                  <a:schemeClr val="tx1">
                    <a:lumMod val="75000"/>
                    <a:lumOff val="25000"/>
                  </a:schemeClr>
                </a:solidFill>
                <a:latin typeface="Yeseva One" panose="00000500000000000000" pitchFamily="2" charset="0"/>
                <a:ea typeface="字魂5号-无外润黑体" panose="00000500000000000000" pitchFamily="2" charset="-122"/>
              </a:rPr>
              <a:t> app offers a convenient solution by providing a user-friendly interface for students to manage bills and expenses directly from their mobile devices. This eliminates the need for physical visits to different campus offices, saving students time and effort.</a:t>
            </a:r>
            <a:endParaRPr lang="zh-CN" altLang="en-US" sz="13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7" name="文本框 26">
            <a:extLst>
              <a:ext uri="{FF2B5EF4-FFF2-40B4-BE49-F238E27FC236}">
                <a16:creationId xmlns:a16="http://schemas.microsoft.com/office/drawing/2014/main" id="{E3BEF3AA-91A5-4997-A1FB-20605B7F5D60}"/>
              </a:ext>
            </a:extLst>
          </p:cNvPr>
          <p:cNvSpPr txBox="1"/>
          <p:nvPr/>
        </p:nvSpPr>
        <p:spPr>
          <a:xfrm>
            <a:off x="4346057" y="2648836"/>
            <a:ext cx="7886672" cy="838884"/>
          </a:xfrm>
          <a:prstGeom prst="rect">
            <a:avLst/>
          </a:prstGeom>
          <a:noFill/>
        </p:spPr>
        <p:txBody>
          <a:bodyPr wrap="square" rtlCol="0">
            <a:spAutoFit/>
          </a:bodyPr>
          <a:lstStyle/>
          <a:p>
            <a:pPr algn="just">
              <a:lnSpc>
                <a:spcPct val="125000"/>
              </a:lnSpc>
            </a:pPr>
            <a:r>
              <a:rPr lang="en-US" altLang="zh-CN" sz="1400" b="1" dirty="0"/>
              <a:t>Real-time Information: </a:t>
            </a:r>
            <a:r>
              <a:rPr lang="en-US" altLang="zh-CN" sz="1300" dirty="0">
                <a:solidFill>
                  <a:schemeClr val="bg2">
                    <a:lumMod val="25000"/>
                  </a:schemeClr>
                </a:solidFill>
              </a:rPr>
              <a:t>The app will provide students with real-time notifications and reminders for their financial obligations. They will receive timely updates on bill due dates, payment confirmations, and any changes or updates related to their financial transactions.</a:t>
            </a:r>
            <a:endParaRPr lang="zh-CN" altLang="en-US" sz="1300" dirty="0">
              <a:solidFill>
                <a:schemeClr val="bg2">
                  <a:lumMod val="25000"/>
                </a:schemeClr>
              </a:solidFill>
            </a:endParaRPr>
          </a:p>
        </p:txBody>
      </p:sp>
      <p:sp>
        <p:nvSpPr>
          <p:cNvPr id="28" name="文本框 27">
            <a:extLst>
              <a:ext uri="{FF2B5EF4-FFF2-40B4-BE49-F238E27FC236}">
                <a16:creationId xmlns:a16="http://schemas.microsoft.com/office/drawing/2014/main" id="{3E8C68E0-1FD2-4F73-9C31-160C5A13A8F4}"/>
              </a:ext>
            </a:extLst>
          </p:cNvPr>
          <p:cNvSpPr txBox="1"/>
          <p:nvPr/>
        </p:nvSpPr>
        <p:spPr>
          <a:xfrm>
            <a:off x="4342408" y="3505051"/>
            <a:ext cx="7338032" cy="665760"/>
          </a:xfrm>
          <a:prstGeom prst="rect">
            <a:avLst/>
          </a:prstGeom>
          <a:noFill/>
        </p:spPr>
        <p:txBody>
          <a:bodyPr wrap="square" rtlCol="0">
            <a:spAutoFit/>
          </a:bodyPr>
          <a:lstStyle/>
          <a:p>
            <a:pPr>
              <a:lnSpc>
                <a:spcPct val="125000"/>
              </a:lnSpc>
            </a:pPr>
            <a:r>
              <a:rPr lang="en-US" sz="1400" b="1" dirty="0"/>
              <a:t>Donator</a:t>
            </a:r>
            <a:r>
              <a:rPr lang="en-US" dirty="0"/>
              <a:t>: </a:t>
            </a:r>
            <a:r>
              <a:rPr lang="en-US" sz="1300" dirty="0"/>
              <a:t>This feature assists any financially challenged student who is unable to cover university fees. This is also crucial and not present in other applications</a:t>
            </a:r>
          </a:p>
        </p:txBody>
      </p:sp>
      <p:sp>
        <p:nvSpPr>
          <p:cNvPr id="29" name="文本框 28">
            <a:extLst>
              <a:ext uri="{FF2B5EF4-FFF2-40B4-BE49-F238E27FC236}">
                <a16:creationId xmlns:a16="http://schemas.microsoft.com/office/drawing/2014/main" id="{131006AD-1E94-4D45-837B-7F7D1F4AA601}"/>
              </a:ext>
            </a:extLst>
          </p:cNvPr>
          <p:cNvSpPr txBox="1"/>
          <p:nvPr/>
        </p:nvSpPr>
        <p:spPr>
          <a:xfrm>
            <a:off x="4354108" y="4264159"/>
            <a:ext cx="7727239" cy="907941"/>
          </a:xfrm>
          <a:prstGeom prst="rect">
            <a:avLst/>
          </a:prstGeom>
          <a:noFill/>
        </p:spPr>
        <p:txBody>
          <a:bodyPr wrap="square" rtlCol="0">
            <a:spAutoFit/>
          </a:bodyPr>
          <a:lstStyle/>
          <a:p>
            <a:pPr lvl="0" algn="just"/>
            <a:r>
              <a:rPr lang="en-US" sz="1400" b="1" dirty="0"/>
              <a:t>Security</a:t>
            </a:r>
            <a:r>
              <a:rPr lang="en-US" sz="1400" dirty="0"/>
              <a:t>: </a:t>
            </a:r>
            <a:r>
              <a:rPr lang="en-US" sz="1300" dirty="0">
                <a:solidFill>
                  <a:schemeClr val="bg2">
                    <a:lumMod val="25000"/>
                  </a:schemeClr>
                </a:solidFill>
              </a:rPr>
              <a:t>The app will provide a secure platform for financial transactions, reducing the risk of theft or loss associated with carrying cash or using physical payment methods. It will incorporate robust security measures to protect students' financial information and prevent fraudulent activities.</a:t>
            </a:r>
          </a:p>
        </p:txBody>
      </p:sp>
      <p:sp>
        <p:nvSpPr>
          <p:cNvPr id="30" name="Oval 39">
            <a:extLst>
              <a:ext uri="{FF2B5EF4-FFF2-40B4-BE49-F238E27FC236}">
                <a16:creationId xmlns:a16="http://schemas.microsoft.com/office/drawing/2014/main" id="{F91B9A58-AD7B-9A84-EBD8-51CD39D9C759}"/>
              </a:ext>
            </a:extLst>
          </p:cNvPr>
          <p:cNvSpPr/>
          <p:nvPr/>
        </p:nvSpPr>
        <p:spPr>
          <a:xfrm>
            <a:off x="3669746" y="5457315"/>
            <a:ext cx="621046" cy="602080"/>
          </a:xfrm>
          <a:prstGeom prst="ellipse">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6</a:t>
            </a:r>
          </a:p>
        </p:txBody>
      </p:sp>
      <p:sp>
        <p:nvSpPr>
          <p:cNvPr id="31" name="文本框 28">
            <a:extLst>
              <a:ext uri="{FF2B5EF4-FFF2-40B4-BE49-F238E27FC236}">
                <a16:creationId xmlns:a16="http://schemas.microsoft.com/office/drawing/2014/main" id="{E5B5C42A-B0E0-8D7F-679F-EF7E6AA6A3CD}"/>
              </a:ext>
            </a:extLst>
          </p:cNvPr>
          <p:cNvSpPr txBox="1"/>
          <p:nvPr/>
        </p:nvSpPr>
        <p:spPr>
          <a:xfrm>
            <a:off x="4317047" y="5251126"/>
            <a:ext cx="7168325" cy="1337161"/>
          </a:xfrm>
          <a:prstGeom prst="rect">
            <a:avLst/>
          </a:prstGeom>
          <a:noFill/>
        </p:spPr>
        <p:txBody>
          <a:bodyPr wrap="square" rtlCol="0">
            <a:spAutoFit/>
          </a:bodyPr>
          <a:lstStyle/>
          <a:p>
            <a:pPr lvl="0" algn="just"/>
            <a:r>
              <a:rPr lang="en-US" sz="1400" b="1" dirty="0"/>
              <a:t>Chatting: </a:t>
            </a:r>
            <a:r>
              <a:rPr lang="en-US" sz="1300" dirty="0"/>
              <a:t>The app also includes a chat to facilitate communication between students and the university.</a:t>
            </a:r>
          </a:p>
          <a:p>
            <a:pPr lvl="0" algn="just"/>
            <a:r>
              <a:rPr lang="en-US" sz="1400" b="1" dirty="0"/>
              <a:t>Dashboard: </a:t>
            </a:r>
            <a:r>
              <a:rPr lang="en-US" sz="1300" dirty="0"/>
              <a:t>offer to the university clear visions of how many students paid and did not pay and the total amount they received, both from expenses, e-books, courses, and all other services</a:t>
            </a:r>
          </a:p>
          <a:p>
            <a:pPr>
              <a:lnSpc>
                <a:spcPct val="125000"/>
              </a:lnSpc>
            </a:pPr>
            <a:endParaRPr lang="zh-CN" altLang="en-US" sz="12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Tree>
    <p:extLst>
      <p:ext uri="{BB962C8B-B14F-4D97-AF65-F5344CB8AC3E}">
        <p14:creationId xmlns:p14="http://schemas.microsoft.com/office/powerpoint/2010/main" val="19604921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randombar(horizontal)">
                                      <p:cBhvr>
                                        <p:cTn id="23" dur="500"/>
                                        <p:tgtEl>
                                          <p:spTgt spid="11"/>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randombar(horizontal)">
                                      <p:cBhvr>
                                        <p:cTn id="26" dur="500"/>
                                        <p:tgtEl>
                                          <p:spTgt spid="12"/>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randombar(horizontal)">
                                      <p:cBhvr>
                                        <p:cTn id="29" dur="500"/>
                                        <p:tgtEl>
                                          <p:spTgt spid="13"/>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randombar(horizontal)">
                                      <p:cBhvr>
                                        <p:cTn id="32" dur="500"/>
                                        <p:tgtEl>
                                          <p:spTgt spid="14"/>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randombar(horizontal)">
                                      <p:cBhvr>
                                        <p:cTn id="35" dur="500"/>
                                        <p:tgtEl>
                                          <p:spTgt spid="15"/>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randombar(horizontal)">
                                      <p:cBhvr>
                                        <p:cTn id="38" dur="500"/>
                                        <p:tgtEl>
                                          <p:spTgt spid="16"/>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randombar(horizontal)">
                                      <p:cBhvr>
                                        <p:cTn id="41" dur="500"/>
                                        <p:tgtEl>
                                          <p:spTgt spid="17"/>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randombar(horizontal)">
                                      <p:cBhvr>
                                        <p:cTn id="44" dur="500"/>
                                        <p:tgtEl>
                                          <p:spTgt spid="18"/>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randombar(horizontal)">
                                      <p:cBhvr>
                                        <p:cTn id="47" dur="500"/>
                                        <p:tgtEl>
                                          <p:spTgt spid="19"/>
                                        </p:tgtEl>
                                      </p:cBhvr>
                                    </p:animEffect>
                                  </p:childTnLst>
                                </p:cTn>
                              </p:par>
                            </p:childTnLst>
                          </p:cTn>
                        </p:par>
                        <p:par>
                          <p:cTn id="48" fill="hold">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childTnLst>
                          </p:cTn>
                        </p:par>
                        <p:par>
                          <p:cTn id="55" fill="hold">
                            <p:stCondLst>
                              <p:cond delay="1500"/>
                            </p:stCondLst>
                            <p:childTnLst>
                              <p:par>
                                <p:cTn id="56" presetID="10" presetClass="entr" presetSubtype="0" fill="hold" grpId="0"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childTnLst>
                          </p:cTn>
                        </p:par>
                        <p:par>
                          <p:cTn id="62" fill="hold">
                            <p:stCondLst>
                              <p:cond delay="2000"/>
                            </p:stCondLst>
                            <p:childTnLst>
                              <p:par>
                                <p:cTn id="63" presetID="10" presetClass="entr" presetSubtype="0"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childTnLst>
                          </p:cTn>
                        </p:par>
                        <p:par>
                          <p:cTn id="69" fill="hold">
                            <p:stCondLst>
                              <p:cond delay="2500"/>
                            </p:stCondLst>
                            <p:childTnLst>
                              <p:par>
                                <p:cTn id="70" presetID="10" presetClass="entr" presetSubtype="0" fill="hold" grpId="0" nodeType="after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fade">
                                      <p:cBhvr>
                                        <p:cTn id="75" dur="500"/>
                                        <p:tgtEl>
                                          <p:spTgt spid="28"/>
                                        </p:tgtEl>
                                      </p:cBhvr>
                                    </p:animEffect>
                                  </p:childTnLst>
                                </p:cTn>
                              </p:par>
                            </p:childTnLst>
                          </p:cTn>
                        </p:par>
                        <p:par>
                          <p:cTn id="76" fill="hold">
                            <p:stCondLst>
                              <p:cond delay="3000"/>
                            </p:stCondLst>
                            <p:childTnLst>
                              <p:par>
                                <p:cTn id="77" presetID="10" presetClass="entr" presetSubtype="0" fill="hold" grpId="0" nodeType="after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500"/>
                                        <p:tgtEl>
                                          <p:spTgt spid="2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par>
                          <p:cTn id="83" fill="hold">
                            <p:stCondLst>
                              <p:cond delay="3500"/>
                            </p:stCondLst>
                            <p:childTnLst>
                              <p:par>
                                <p:cTn id="84" presetID="10" presetClass="entr" presetSubtype="0" fill="hold" grpId="0" nodeType="after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500"/>
                                        <p:tgtEl>
                                          <p:spTgt spid="3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6" grpId="0"/>
      <p:bldP spid="27" grpId="0"/>
      <p:bldP spid="28" grpId="0"/>
      <p:bldP spid="29" grpId="0"/>
      <p:bldP spid="30" grpId="0" animBg="1"/>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75D56054-277F-44AA-8855-7A7A59ABA629}"/>
              </a:ext>
            </a:extLst>
          </p:cNvPr>
          <p:cNvCxnSpPr>
            <a:cxnSpLocks/>
          </p:cNvCxnSpPr>
          <p:nvPr/>
        </p:nvCxnSpPr>
        <p:spPr>
          <a:xfrm>
            <a:off x="1909400" y="4758274"/>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E2816035-9AA6-4DBC-A4D3-D8EE0059BC98}"/>
              </a:ext>
            </a:extLst>
          </p:cNvPr>
          <p:cNvCxnSpPr>
            <a:cxnSpLocks/>
          </p:cNvCxnSpPr>
          <p:nvPr/>
        </p:nvCxnSpPr>
        <p:spPr>
          <a:xfrm>
            <a:off x="1909400" y="3147841"/>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A6080D1E-5B61-42C4-8CDC-C32327B33B87}"/>
              </a:ext>
            </a:extLst>
          </p:cNvPr>
          <p:cNvGrpSpPr/>
          <p:nvPr/>
        </p:nvGrpSpPr>
        <p:grpSpPr>
          <a:xfrm>
            <a:off x="2083711" y="2974019"/>
            <a:ext cx="9156375" cy="1785104"/>
            <a:chOff x="2496128" y="2725263"/>
            <a:chExt cx="9156375" cy="1785104"/>
          </a:xfrm>
        </p:grpSpPr>
        <p:sp>
          <p:nvSpPr>
            <p:cNvPr id="5" name="文本框 4">
              <a:extLst>
                <a:ext uri="{FF2B5EF4-FFF2-40B4-BE49-F238E27FC236}">
                  <a16:creationId xmlns:a16="http://schemas.microsoft.com/office/drawing/2014/main" id="{5E8DAB8D-1C44-492E-997A-22F3F364E5EE}"/>
                </a:ext>
              </a:extLst>
            </p:cNvPr>
            <p:cNvSpPr txBox="1"/>
            <p:nvPr/>
          </p:nvSpPr>
          <p:spPr>
            <a:xfrm>
              <a:off x="4500929" y="3072908"/>
              <a:ext cx="7151574" cy="1200329"/>
            </a:xfrm>
            <a:prstGeom prst="rect">
              <a:avLst/>
            </a:prstGeom>
            <a:noFill/>
          </p:spPr>
          <p:txBody>
            <a:bodyPr wrap="square" rtlCol="0">
              <a:spAutoFit/>
            </a:bodyPr>
            <a:lstStyle/>
            <a:p>
              <a:r>
                <a:rPr lang="en-US" altLang="zh-CN" sz="3600" dirty="0">
                  <a:latin typeface="Yeseva One" panose="00000500000000000000" pitchFamily="2" charset="0"/>
                  <a:ea typeface="字魂5号-无外润黑体" panose="00000500000000000000" pitchFamily="2" charset="-122"/>
                </a:rPr>
                <a:t>Who are the users ? &amp;</a:t>
              </a:r>
            </a:p>
            <a:p>
              <a:r>
                <a:rPr lang="en-US" altLang="zh-CN" sz="3600" dirty="0">
                  <a:latin typeface="Yeseva One" panose="00000500000000000000" pitchFamily="2" charset="0"/>
                  <a:ea typeface="字魂5号-无外润黑体" panose="00000500000000000000" pitchFamily="2" charset="-122"/>
                </a:rPr>
                <a:t> what are the features of these users ?</a:t>
              </a:r>
              <a:endParaRPr lang="zh-CN" altLang="en-US" sz="3600" dirty="0">
                <a:latin typeface="Yeseva One" panose="00000500000000000000" pitchFamily="2" charset="0"/>
                <a:ea typeface="字魂5号-无外润黑体" panose="00000500000000000000" pitchFamily="2" charset="-122"/>
              </a:endParaRPr>
            </a:p>
          </p:txBody>
        </p:sp>
        <p:sp>
          <p:nvSpPr>
            <p:cNvPr id="6" name="文本框 5">
              <a:extLst>
                <a:ext uri="{FF2B5EF4-FFF2-40B4-BE49-F238E27FC236}">
                  <a16:creationId xmlns:a16="http://schemas.microsoft.com/office/drawing/2014/main" id="{6ADA4AB3-EC67-46AB-B4D6-264603B27E54}"/>
                </a:ext>
              </a:extLst>
            </p:cNvPr>
            <p:cNvSpPr txBox="1"/>
            <p:nvPr/>
          </p:nvSpPr>
          <p:spPr>
            <a:xfrm>
              <a:off x="2496128" y="2725263"/>
              <a:ext cx="2011840" cy="1785104"/>
            </a:xfrm>
            <a:prstGeom prst="rect">
              <a:avLst/>
            </a:prstGeom>
            <a:noFill/>
          </p:spPr>
          <p:txBody>
            <a:bodyPr wrap="square" rtlCol="0">
              <a:spAutoFit/>
            </a:bodyPr>
            <a:lstStyle/>
            <a:p>
              <a:r>
                <a:rPr lang="en-US" altLang="zh-CN" sz="11000" dirty="0">
                  <a:latin typeface="Yeseva One" panose="00000500000000000000" pitchFamily="2" charset="0"/>
                  <a:ea typeface="字魂5号-无外润黑体" panose="00000500000000000000" pitchFamily="2" charset="-122"/>
                </a:rPr>
                <a:t>02.</a:t>
              </a:r>
              <a:endParaRPr lang="zh-CN" altLang="en-US" sz="11000" dirty="0">
                <a:latin typeface="Yeseva One" panose="00000500000000000000" pitchFamily="2" charset="0"/>
                <a:ea typeface="字魂5号-无外润黑体" panose="00000500000000000000" pitchFamily="2" charset="-122"/>
              </a:endParaRPr>
            </a:p>
          </p:txBody>
        </p:sp>
      </p:grpSp>
      <p:sp>
        <p:nvSpPr>
          <p:cNvPr id="7" name="Freeform 22">
            <a:extLst>
              <a:ext uri="{FF2B5EF4-FFF2-40B4-BE49-F238E27FC236}">
                <a16:creationId xmlns:a16="http://schemas.microsoft.com/office/drawing/2014/main" id="{001265C3-CD7A-43C9-A0CE-C920CCE9FCBF}"/>
              </a:ext>
            </a:extLst>
          </p:cNvPr>
          <p:cNvSpPr/>
          <p:nvPr/>
        </p:nvSpPr>
        <p:spPr>
          <a:xfrm>
            <a:off x="5463635" y="1987369"/>
            <a:ext cx="1315530" cy="986650"/>
          </a:xfrm>
          <a:custGeom>
            <a:avLst/>
            <a:gdLst/>
            <a:ahLst/>
            <a:cxnLst>
              <a:cxn ang="0">
                <a:pos x="wd2" y="hd2"/>
              </a:cxn>
              <a:cxn ang="5400000">
                <a:pos x="wd2" y="hd2"/>
              </a:cxn>
              <a:cxn ang="10800000">
                <a:pos x="wd2" y="hd2"/>
              </a:cxn>
              <a:cxn ang="16200000">
                <a:pos x="wd2" y="hd2"/>
              </a:cxn>
            </a:cxnLst>
            <a:rect l="0" t="0" r="r" b="b"/>
            <a:pathLst>
              <a:path w="21600" h="21600" extrusionOk="0">
                <a:moveTo>
                  <a:pt x="16994" y="424"/>
                </a:moveTo>
                <a:cubicBezTo>
                  <a:pt x="17312" y="1482"/>
                  <a:pt x="17312" y="2753"/>
                  <a:pt x="16994" y="3812"/>
                </a:cubicBezTo>
                <a:cubicBezTo>
                  <a:pt x="16994" y="4024"/>
                  <a:pt x="16835" y="4235"/>
                  <a:pt x="16676" y="4235"/>
                </a:cubicBezTo>
                <a:cubicBezTo>
                  <a:pt x="18265" y="4235"/>
                  <a:pt x="18265" y="4235"/>
                  <a:pt x="18265" y="4235"/>
                </a:cubicBezTo>
                <a:cubicBezTo>
                  <a:pt x="18582" y="4235"/>
                  <a:pt x="18900" y="3812"/>
                  <a:pt x="18900" y="3388"/>
                </a:cubicBezTo>
                <a:cubicBezTo>
                  <a:pt x="18900" y="847"/>
                  <a:pt x="18900" y="847"/>
                  <a:pt x="18900" y="847"/>
                </a:cubicBezTo>
                <a:cubicBezTo>
                  <a:pt x="18900" y="212"/>
                  <a:pt x="18582" y="0"/>
                  <a:pt x="18265" y="0"/>
                </a:cubicBezTo>
                <a:cubicBezTo>
                  <a:pt x="16676" y="0"/>
                  <a:pt x="16676" y="0"/>
                  <a:pt x="16676" y="0"/>
                </a:cubicBezTo>
                <a:cubicBezTo>
                  <a:pt x="16835" y="0"/>
                  <a:pt x="16994" y="212"/>
                  <a:pt x="16994" y="424"/>
                </a:cubicBezTo>
                <a:close/>
                <a:moveTo>
                  <a:pt x="5400" y="12918"/>
                </a:moveTo>
                <a:cubicBezTo>
                  <a:pt x="5082" y="15882"/>
                  <a:pt x="5082" y="18847"/>
                  <a:pt x="5400" y="21600"/>
                </a:cubicBezTo>
                <a:cubicBezTo>
                  <a:pt x="18582" y="21600"/>
                  <a:pt x="18582" y="21600"/>
                  <a:pt x="18582" y="21600"/>
                </a:cubicBezTo>
                <a:cubicBezTo>
                  <a:pt x="19218" y="19694"/>
                  <a:pt x="19218" y="14824"/>
                  <a:pt x="18582" y="12918"/>
                </a:cubicBezTo>
                <a:lnTo>
                  <a:pt x="5400" y="12918"/>
                </a:lnTo>
                <a:close/>
                <a:moveTo>
                  <a:pt x="635" y="12918"/>
                </a:moveTo>
                <a:cubicBezTo>
                  <a:pt x="318" y="12918"/>
                  <a:pt x="0" y="13341"/>
                  <a:pt x="0" y="13765"/>
                </a:cubicBezTo>
                <a:cubicBezTo>
                  <a:pt x="0" y="20753"/>
                  <a:pt x="0" y="20753"/>
                  <a:pt x="0" y="20753"/>
                </a:cubicBezTo>
                <a:cubicBezTo>
                  <a:pt x="0" y="21388"/>
                  <a:pt x="318" y="21600"/>
                  <a:pt x="635" y="21600"/>
                </a:cubicBezTo>
                <a:cubicBezTo>
                  <a:pt x="1588" y="21600"/>
                  <a:pt x="1588" y="21600"/>
                  <a:pt x="1588" y="21600"/>
                </a:cubicBezTo>
                <a:cubicBezTo>
                  <a:pt x="1271" y="20753"/>
                  <a:pt x="1271" y="13976"/>
                  <a:pt x="1588" y="12918"/>
                </a:cubicBezTo>
                <a:lnTo>
                  <a:pt x="635" y="12918"/>
                </a:lnTo>
                <a:close/>
                <a:moveTo>
                  <a:pt x="20806" y="12918"/>
                </a:moveTo>
                <a:cubicBezTo>
                  <a:pt x="19218" y="12918"/>
                  <a:pt x="19218" y="12918"/>
                  <a:pt x="19218" y="12918"/>
                </a:cubicBezTo>
                <a:cubicBezTo>
                  <a:pt x="19853" y="14824"/>
                  <a:pt x="19694" y="20118"/>
                  <a:pt x="19218" y="21600"/>
                </a:cubicBezTo>
                <a:cubicBezTo>
                  <a:pt x="20806" y="21600"/>
                  <a:pt x="20806" y="21600"/>
                  <a:pt x="20806" y="21600"/>
                </a:cubicBezTo>
                <a:cubicBezTo>
                  <a:pt x="21282" y="21600"/>
                  <a:pt x="21600" y="21388"/>
                  <a:pt x="21600" y="20753"/>
                </a:cubicBezTo>
                <a:cubicBezTo>
                  <a:pt x="21600" y="13765"/>
                  <a:pt x="21600" y="13765"/>
                  <a:pt x="21600" y="13765"/>
                </a:cubicBezTo>
                <a:cubicBezTo>
                  <a:pt x="21600" y="13341"/>
                  <a:pt x="21282" y="12918"/>
                  <a:pt x="20806" y="12918"/>
                </a:cubicBezTo>
                <a:close/>
                <a:moveTo>
                  <a:pt x="3494" y="12918"/>
                </a:moveTo>
                <a:cubicBezTo>
                  <a:pt x="3018" y="14612"/>
                  <a:pt x="3018" y="20118"/>
                  <a:pt x="3494" y="21600"/>
                </a:cubicBezTo>
                <a:cubicBezTo>
                  <a:pt x="4765" y="21600"/>
                  <a:pt x="4765" y="21600"/>
                  <a:pt x="4765" y="21600"/>
                </a:cubicBezTo>
                <a:cubicBezTo>
                  <a:pt x="4447" y="18847"/>
                  <a:pt x="4447" y="15882"/>
                  <a:pt x="4765" y="12918"/>
                </a:cubicBezTo>
                <a:lnTo>
                  <a:pt x="3494" y="12918"/>
                </a:lnTo>
                <a:close/>
                <a:moveTo>
                  <a:pt x="20171" y="10376"/>
                </a:moveTo>
                <a:cubicBezTo>
                  <a:pt x="20171" y="6988"/>
                  <a:pt x="20171" y="6988"/>
                  <a:pt x="20171" y="6988"/>
                </a:cubicBezTo>
                <a:cubicBezTo>
                  <a:pt x="20171" y="6353"/>
                  <a:pt x="19853" y="5929"/>
                  <a:pt x="19535" y="5929"/>
                </a:cubicBezTo>
                <a:cubicBezTo>
                  <a:pt x="1906" y="5929"/>
                  <a:pt x="1906" y="5929"/>
                  <a:pt x="1906" y="5929"/>
                </a:cubicBezTo>
                <a:cubicBezTo>
                  <a:pt x="1588" y="5929"/>
                  <a:pt x="1271" y="6353"/>
                  <a:pt x="1271" y="6988"/>
                </a:cubicBezTo>
                <a:cubicBezTo>
                  <a:pt x="1271" y="10376"/>
                  <a:pt x="1271" y="10376"/>
                  <a:pt x="1271" y="10376"/>
                </a:cubicBezTo>
                <a:cubicBezTo>
                  <a:pt x="1271" y="10800"/>
                  <a:pt x="1588" y="11224"/>
                  <a:pt x="1906" y="11224"/>
                </a:cubicBezTo>
                <a:cubicBezTo>
                  <a:pt x="19535" y="11224"/>
                  <a:pt x="19535" y="11224"/>
                  <a:pt x="19535" y="11224"/>
                </a:cubicBezTo>
                <a:cubicBezTo>
                  <a:pt x="19853" y="11224"/>
                  <a:pt x="20171" y="10800"/>
                  <a:pt x="20171" y="10376"/>
                </a:cubicBezTo>
                <a:close/>
                <a:moveTo>
                  <a:pt x="4924" y="6988"/>
                </a:moveTo>
                <a:cubicBezTo>
                  <a:pt x="5082" y="6988"/>
                  <a:pt x="5241" y="6988"/>
                  <a:pt x="5241" y="7412"/>
                </a:cubicBezTo>
                <a:cubicBezTo>
                  <a:pt x="5241" y="7624"/>
                  <a:pt x="5082" y="7835"/>
                  <a:pt x="4924" y="7835"/>
                </a:cubicBezTo>
                <a:cubicBezTo>
                  <a:pt x="4606" y="7835"/>
                  <a:pt x="4606" y="7624"/>
                  <a:pt x="4606" y="7412"/>
                </a:cubicBezTo>
                <a:cubicBezTo>
                  <a:pt x="4606" y="6988"/>
                  <a:pt x="4606" y="6988"/>
                  <a:pt x="4924" y="6988"/>
                </a:cubicBezTo>
                <a:close/>
                <a:moveTo>
                  <a:pt x="3812" y="9953"/>
                </a:moveTo>
                <a:cubicBezTo>
                  <a:pt x="3812" y="10165"/>
                  <a:pt x="3812" y="10376"/>
                  <a:pt x="3494" y="10376"/>
                </a:cubicBezTo>
                <a:cubicBezTo>
                  <a:pt x="3335" y="10376"/>
                  <a:pt x="3176" y="10165"/>
                  <a:pt x="3176" y="9953"/>
                </a:cubicBezTo>
                <a:cubicBezTo>
                  <a:pt x="3176" y="7412"/>
                  <a:pt x="3176" y="7412"/>
                  <a:pt x="3176" y="7412"/>
                </a:cubicBezTo>
                <a:cubicBezTo>
                  <a:pt x="3176" y="6988"/>
                  <a:pt x="3335" y="6988"/>
                  <a:pt x="3494" y="6988"/>
                </a:cubicBezTo>
                <a:cubicBezTo>
                  <a:pt x="3812" y="6988"/>
                  <a:pt x="3812" y="6988"/>
                  <a:pt x="3812" y="7412"/>
                </a:cubicBezTo>
                <a:lnTo>
                  <a:pt x="3812" y="9953"/>
                </a:lnTo>
                <a:close/>
                <a:moveTo>
                  <a:pt x="4924" y="9529"/>
                </a:moveTo>
                <a:cubicBezTo>
                  <a:pt x="4606" y="9529"/>
                  <a:pt x="4606" y="9318"/>
                  <a:pt x="4606" y="9106"/>
                </a:cubicBezTo>
                <a:cubicBezTo>
                  <a:pt x="4606" y="8894"/>
                  <a:pt x="4606" y="8682"/>
                  <a:pt x="4924" y="8682"/>
                </a:cubicBezTo>
                <a:cubicBezTo>
                  <a:pt x="5082" y="8682"/>
                  <a:pt x="5241" y="8894"/>
                  <a:pt x="5241" y="9106"/>
                </a:cubicBezTo>
                <a:cubicBezTo>
                  <a:pt x="5241" y="9318"/>
                  <a:pt x="5082" y="9529"/>
                  <a:pt x="4924" y="9529"/>
                </a:cubicBezTo>
                <a:close/>
                <a:moveTo>
                  <a:pt x="5559" y="10376"/>
                </a:moveTo>
                <a:cubicBezTo>
                  <a:pt x="5400" y="10376"/>
                  <a:pt x="5241" y="10165"/>
                  <a:pt x="5241" y="9953"/>
                </a:cubicBezTo>
                <a:cubicBezTo>
                  <a:pt x="5241" y="9741"/>
                  <a:pt x="5400" y="9529"/>
                  <a:pt x="5559" y="9529"/>
                </a:cubicBezTo>
                <a:cubicBezTo>
                  <a:pt x="5718" y="9529"/>
                  <a:pt x="5876" y="9741"/>
                  <a:pt x="5876" y="9953"/>
                </a:cubicBezTo>
                <a:cubicBezTo>
                  <a:pt x="5876" y="10165"/>
                  <a:pt x="5718" y="10376"/>
                  <a:pt x="5559" y="10376"/>
                </a:cubicBezTo>
                <a:close/>
                <a:moveTo>
                  <a:pt x="5559" y="8682"/>
                </a:moveTo>
                <a:cubicBezTo>
                  <a:pt x="5400" y="8682"/>
                  <a:pt x="5241" y="8471"/>
                  <a:pt x="5241" y="8259"/>
                </a:cubicBezTo>
                <a:cubicBezTo>
                  <a:pt x="5241" y="8047"/>
                  <a:pt x="5400" y="7835"/>
                  <a:pt x="5559" y="7835"/>
                </a:cubicBezTo>
                <a:cubicBezTo>
                  <a:pt x="5718" y="7835"/>
                  <a:pt x="5876" y="8047"/>
                  <a:pt x="5876" y="8259"/>
                </a:cubicBezTo>
                <a:cubicBezTo>
                  <a:pt x="5876" y="8471"/>
                  <a:pt x="5718" y="8682"/>
                  <a:pt x="5559" y="8682"/>
                </a:cubicBezTo>
                <a:close/>
                <a:moveTo>
                  <a:pt x="18900" y="9529"/>
                </a:moveTo>
                <a:cubicBezTo>
                  <a:pt x="18900" y="9953"/>
                  <a:pt x="18582" y="10376"/>
                  <a:pt x="18265" y="10376"/>
                </a:cubicBezTo>
                <a:cubicBezTo>
                  <a:pt x="17947" y="10376"/>
                  <a:pt x="17629" y="9953"/>
                  <a:pt x="17629" y="9529"/>
                </a:cubicBezTo>
                <a:cubicBezTo>
                  <a:pt x="17629" y="7835"/>
                  <a:pt x="17629" y="7835"/>
                  <a:pt x="17629" y="7835"/>
                </a:cubicBezTo>
                <a:cubicBezTo>
                  <a:pt x="17629" y="7200"/>
                  <a:pt x="17947" y="6988"/>
                  <a:pt x="18265" y="6988"/>
                </a:cubicBezTo>
                <a:cubicBezTo>
                  <a:pt x="18582" y="6988"/>
                  <a:pt x="18900" y="7200"/>
                  <a:pt x="18900" y="7835"/>
                </a:cubicBezTo>
                <a:lnTo>
                  <a:pt x="18900" y="9529"/>
                </a:lnTo>
                <a:close/>
                <a:moveTo>
                  <a:pt x="3176" y="4235"/>
                </a:moveTo>
                <a:cubicBezTo>
                  <a:pt x="16676" y="4235"/>
                  <a:pt x="16676" y="4235"/>
                  <a:pt x="16676" y="4235"/>
                </a:cubicBezTo>
                <a:cubicBezTo>
                  <a:pt x="16518" y="4235"/>
                  <a:pt x="16359" y="4024"/>
                  <a:pt x="16359" y="3812"/>
                </a:cubicBezTo>
                <a:cubicBezTo>
                  <a:pt x="16676" y="2753"/>
                  <a:pt x="16676" y="1482"/>
                  <a:pt x="16359" y="424"/>
                </a:cubicBezTo>
                <a:cubicBezTo>
                  <a:pt x="16359" y="212"/>
                  <a:pt x="16518" y="0"/>
                  <a:pt x="16676" y="0"/>
                </a:cubicBezTo>
                <a:cubicBezTo>
                  <a:pt x="3176" y="0"/>
                  <a:pt x="3176" y="0"/>
                  <a:pt x="3176" y="0"/>
                </a:cubicBezTo>
                <a:cubicBezTo>
                  <a:pt x="2859" y="0"/>
                  <a:pt x="2541" y="212"/>
                  <a:pt x="2541" y="847"/>
                </a:cubicBezTo>
                <a:cubicBezTo>
                  <a:pt x="2541" y="3388"/>
                  <a:pt x="2541" y="3388"/>
                  <a:pt x="2541" y="3388"/>
                </a:cubicBezTo>
                <a:cubicBezTo>
                  <a:pt x="2541" y="3812"/>
                  <a:pt x="2859" y="4235"/>
                  <a:pt x="3176" y="4235"/>
                </a:cubicBezTo>
                <a:close/>
                <a:moveTo>
                  <a:pt x="13024" y="847"/>
                </a:moveTo>
                <a:cubicBezTo>
                  <a:pt x="15724" y="847"/>
                  <a:pt x="15724" y="847"/>
                  <a:pt x="15724" y="847"/>
                </a:cubicBezTo>
                <a:cubicBezTo>
                  <a:pt x="15724" y="3388"/>
                  <a:pt x="15724" y="3388"/>
                  <a:pt x="15724" y="3388"/>
                </a:cubicBezTo>
                <a:cubicBezTo>
                  <a:pt x="13024" y="3388"/>
                  <a:pt x="13024" y="3388"/>
                  <a:pt x="13024" y="3388"/>
                </a:cubicBezTo>
                <a:lnTo>
                  <a:pt x="13024" y="847"/>
                </a:lnTo>
                <a:close/>
              </a:path>
            </a:pathLst>
          </a:custGeom>
          <a:solidFill>
            <a:srgbClr val="3F3B3A"/>
          </a:solidFill>
          <a:ln w="12700" cap="flat">
            <a:noFill/>
            <a:miter lim="400000"/>
          </a:ln>
          <a:effectLst/>
        </p:spPr>
        <p:txBody>
          <a:bodyPr wrap="square" lIns="91439" tIns="91439" rIns="91439" bIns="91439" numCol="1" anchor="t">
            <a:noAutofit/>
          </a:bodyPr>
          <a:lstStyle/>
          <a:p>
            <a:endParaRPr dirty="0">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22564233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750"/>
                                  </p:stCondLst>
                                  <p:childTnLst>
                                    <p:set>
                                      <p:cBhvr>
                                        <p:cTn id="16" dur="1" fill="hold">
                                          <p:stCondLst>
                                            <p:cond delay="0"/>
                                          </p:stCondLst>
                                        </p:cTn>
                                        <p:tgtEl>
                                          <p:spTgt spid="3"/>
                                        </p:tgtEl>
                                        <p:attrNameLst>
                                          <p:attrName>style.visibility</p:attrName>
                                        </p:attrNameLst>
                                      </p:cBhvr>
                                      <p:to>
                                        <p:strVal val="visible"/>
                                      </p:to>
                                    </p:set>
                                    <p:animEffect transition="in" filter="barn(outVertical)">
                                      <p:cBhvr>
                                        <p:cTn id="17" dur="1500"/>
                                        <p:tgtEl>
                                          <p:spTgt spid="3"/>
                                        </p:tgtEl>
                                      </p:cBhvr>
                                    </p:animEffect>
                                  </p:childTnLst>
                                </p:cTn>
                              </p:par>
                              <p:par>
                                <p:cTn id="18" presetID="16" presetClass="entr" presetSubtype="37" fill="hold" nodeType="withEffect">
                                  <p:stCondLst>
                                    <p:cond delay="750"/>
                                  </p:stCondLst>
                                  <p:childTnLst>
                                    <p:set>
                                      <p:cBhvr>
                                        <p:cTn id="19" dur="1" fill="hold">
                                          <p:stCondLst>
                                            <p:cond delay="0"/>
                                          </p:stCondLst>
                                        </p:cTn>
                                        <p:tgtEl>
                                          <p:spTgt spid="2"/>
                                        </p:tgtEl>
                                        <p:attrNameLst>
                                          <p:attrName>style.visibility</p:attrName>
                                        </p:attrNameLst>
                                      </p:cBhvr>
                                      <p:to>
                                        <p:strVal val="visible"/>
                                      </p:to>
                                    </p:set>
                                    <p:animEffect transition="in" filter="barn(outVertical)">
                                      <p:cBhvr>
                                        <p:cTn id="20"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4123091" y="523589"/>
            <a:ext cx="4221321" cy="677108"/>
            <a:chOff x="567034" y="554816"/>
            <a:chExt cx="4221321" cy="677108"/>
          </a:xfrm>
        </p:grpSpPr>
        <p:sp>
          <p:nvSpPr>
            <p:cNvPr id="3" name="文本框 2">
              <a:extLst>
                <a:ext uri="{FF2B5EF4-FFF2-40B4-BE49-F238E27FC236}">
                  <a16:creationId xmlns:a16="http://schemas.microsoft.com/office/drawing/2014/main" id="{09B56DBD-806E-487C-A195-406670334867}"/>
                </a:ext>
              </a:extLst>
            </p:cNvPr>
            <p:cNvSpPr txBox="1"/>
            <p:nvPr/>
          </p:nvSpPr>
          <p:spPr>
            <a:xfrm>
              <a:off x="721653" y="554816"/>
              <a:ext cx="4066702" cy="677108"/>
            </a:xfrm>
            <a:prstGeom prst="rect">
              <a:avLst/>
            </a:prstGeom>
            <a:noFill/>
          </p:spPr>
          <p:txBody>
            <a:bodyPr wrap="square" rtlCol="0">
              <a:spAutoFit/>
            </a:bodyPr>
            <a:lstStyle/>
            <a:p>
              <a:pPr algn="ctr"/>
              <a:r>
                <a:rPr lang="en-US" altLang="zh-CN" b="1" dirty="0">
                  <a:solidFill>
                    <a:schemeClr val="tx1">
                      <a:lumMod val="75000"/>
                      <a:lumOff val="25000"/>
                    </a:schemeClr>
                  </a:solidFill>
                  <a:latin typeface="字魂5号-无外润黑体" panose="00000500000000000000" pitchFamily="2" charset="-122"/>
                  <a:ea typeface="字魂5号-无外润黑体" panose="00000500000000000000" pitchFamily="2" charset="-122"/>
                </a:rPr>
                <a:t>Who are the users ?</a:t>
              </a:r>
            </a:p>
            <a:p>
              <a:endParaRPr lang="zh-CN" altLang="en-US" sz="2000" dirty="0">
                <a:solidFill>
                  <a:schemeClr val="tx1">
                    <a:lumMod val="75000"/>
                    <a:lumOff val="25000"/>
                  </a:schemeClr>
                </a:solidFill>
                <a:latin typeface="字魂5号-无外润黑体" panose="00000500000000000000" pitchFamily="2" charset="-122"/>
                <a:ea typeface="字魂5号-无外润黑体" panose="00000500000000000000" pitchFamily="2" charset="-122"/>
              </a:endParaRP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2</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grpSp>
        <p:nvGrpSpPr>
          <p:cNvPr id="7" name="组合 6">
            <a:extLst>
              <a:ext uri="{FF2B5EF4-FFF2-40B4-BE49-F238E27FC236}">
                <a16:creationId xmlns:a16="http://schemas.microsoft.com/office/drawing/2014/main" id="{E643D54D-B9CC-4587-87DC-6AF61A531B2E}"/>
              </a:ext>
            </a:extLst>
          </p:cNvPr>
          <p:cNvGrpSpPr/>
          <p:nvPr/>
        </p:nvGrpSpPr>
        <p:grpSpPr>
          <a:xfrm>
            <a:off x="494466" y="2046700"/>
            <a:ext cx="11203067" cy="3432319"/>
            <a:chOff x="966745" y="2475009"/>
            <a:chExt cx="10166386" cy="3114708"/>
          </a:xfrm>
        </p:grpSpPr>
        <p:sp>
          <p:nvSpPr>
            <p:cNvPr id="8" name="Rectangle 4">
              <a:extLst>
                <a:ext uri="{FF2B5EF4-FFF2-40B4-BE49-F238E27FC236}">
                  <a16:creationId xmlns:a16="http://schemas.microsoft.com/office/drawing/2014/main" id="{9F09F911-4D83-4A6E-9883-5047D4266982}"/>
                </a:ext>
              </a:extLst>
            </p:cNvPr>
            <p:cNvSpPr/>
            <p:nvPr/>
          </p:nvSpPr>
          <p:spPr>
            <a:xfrm>
              <a:off x="966745" y="2476060"/>
              <a:ext cx="5083193" cy="1556828"/>
            </a:xfrm>
            <a:prstGeom prst="rect">
              <a:avLst/>
            </a:prstGeom>
            <a:solidFill>
              <a:srgbClr val="199AD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sp>
          <p:nvSpPr>
            <p:cNvPr id="9" name="Rectangle 33">
              <a:extLst>
                <a:ext uri="{FF2B5EF4-FFF2-40B4-BE49-F238E27FC236}">
                  <a16:creationId xmlns:a16="http://schemas.microsoft.com/office/drawing/2014/main" id="{FA4D5BDE-6D8D-4197-B0FB-8821CC6B6668}"/>
                </a:ext>
              </a:extLst>
            </p:cNvPr>
            <p:cNvSpPr/>
            <p:nvPr/>
          </p:nvSpPr>
          <p:spPr>
            <a:xfrm>
              <a:off x="6049938" y="2479424"/>
              <a:ext cx="5083193" cy="1556828"/>
            </a:xfrm>
            <a:prstGeom prst="rect">
              <a:avLst/>
            </a:prstGeom>
            <a:solidFill>
              <a:srgbClr val="1671C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sp>
          <p:nvSpPr>
            <p:cNvPr id="10" name="Rectangle 34">
              <a:extLst>
                <a:ext uri="{FF2B5EF4-FFF2-40B4-BE49-F238E27FC236}">
                  <a16:creationId xmlns:a16="http://schemas.microsoft.com/office/drawing/2014/main" id="{8D015B7C-4AB0-4C8E-B948-1DC547BD3444}"/>
                </a:ext>
              </a:extLst>
            </p:cNvPr>
            <p:cNvSpPr/>
            <p:nvPr/>
          </p:nvSpPr>
          <p:spPr>
            <a:xfrm>
              <a:off x="966745" y="4032888"/>
              <a:ext cx="5083193" cy="1556828"/>
            </a:xfrm>
            <a:prstGeom prst="rect">
              <a:avLst/>
            </a:prstGeom>
            <a:solidFill>
              <a:srgbClr val="1671C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sp>
          <p:nvSpPr>
            <p:cNvPr id="11" name="Rectangle 35">
              <a:extLst>
                <a:ext uri="{FF2B5EF4-FFF2-40B4-BE49-F238E27FC236}">
                  <a16:creationId xmlns:a16="http://schemas.microsoft.com/office/drawing/2014/main" id="{A3E23E34-4676-4561-8A02-711976FBBB28}"/>
                </a:ext>
              </a:extLst>
            </p:cNvPr>
            <p:cNvSpPr/>
            <p:nvPr/>
          </p:nvSpPr>
          <p:spPr>
            <a:xfrm>
              <a:off x="6049938" y="4032888"/>
              <a:ext cx="5083193" cy="1556828"/>
            </a:xfrm>
            <a:prstGeom prst="rect">
              <a:avLst/>
            </a:prstGeom>
            <a:solidFill>
              <a:srgbClr val="199AD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sp>
          <p:nvSpPr>
            <p:cNvPr id="12" name="Oval 6">
              <a:extLst>
                <a:ext uri="{FF2B5EF4-FFF2-40B4-BE49-F238E27FC236}">
                  <a16:creationId xmlns:a16="http://schemas.microsoft.com/office/drawing/2014/main" id="{EDB4E080-C961-4315-870C-BC0008512DDF}"/>
                </a:ext>
              </a:extLst>
            </p:cNvPr>
            <p:cNvSpPr/>
            <p:nvPr/>
          </p:nvSpPr>
          <p:spPr>
            <a:xfrm>
              <a:off x="4492905" y="2475009"/>
              <a:ext cx="3115114" cy="3114708"/>
            </a:xfrm>
            <a:prstGeom prst="ellipse">
              <a:avLst/>
            </a:prstGeom>
            <a:solidFill>
              <a:schemeClr val="bg1">
                <a:alpha val="38000"/>
              </a:schemeClr>
            </a:solidFill>
            <a:ln w="3810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cxnSp>
          <p:nvCxnSpPr>
            <p:cNvPr id="13" name="Straight Connector 3">
              <a:extLst>
                <a:ext uri="{FF2B5EF4-FFF2-40B4-BE49-F238E27FC236}">
                  <a16:creationId xmlns:a16="http://schemas.microsoft.com/office/drawing/2014/main" id="{FC6F5676-D1BF-4AC6-81B2-C645C6C2BB60}"/>
                </a:ext>
              </a:extLst>
            </p:cNvPr>
            <p:cNvCxnSpPr>
              <a:cxnSpLocks/>
              <a:stCxn id="12" idx="4"/>
              <a:endCxn id="12" idx="0"/>
            </p:cNvCxnSpPr>
            <p:nvPr/>
          </p:nvCxnSpPr>
          <p:spPr>
            <a:xfrm flipV="1">
              <a:off x="6050463" y="2475009"/>
              <a:ext cx="0" cy="3114708"/>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47">
              <a:extLst>
                <a:ext uri="{FF2B5EF4-FFF2-40B4-BE49-F238E27FC236}">
                  <a16:creationId xmlns:a16="http://schemas.microsoft.com/office/drawing/2014/main" id="{25D1F78D-E13C-4749-A395-D8C18083E0D4}"/>
                </a:ext>
              </a:extLst>
            </p:cNvPr>
            <p:cNvCxnSpPr/>
            <p:nvPr/>
          </p:nvCxnSpPr>
          <p:spPr>
            <a:xfrm>
              <a:off x="4492905" y="4032888"/>
              <a:ext cx="3115114"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29" name="文本框 28">
            <a:extLst>
              <a:ext uri="{FF2B5EF4-FFF2-40B4-BE49-F238E27FC236}">
                <a16:creationId xmlns:a16="http://schemas.microsoft.com/office/drawing/2014/main" id="{BFCF63AD-4FE0-46EE-B11F-CD20ACF700A0}"/>
              </a:ext>
            </a:extLst>
          </p:cNvPr>
          <p:cNvSpPr txBox="1"/>
          <p:nvPr/>
        </p:nvSpPr>
        <p:spPr>
          <a:xfrm>
            <a:off x="641349" y="4117357"/>
            <a:ext cx="3712757" cy="1225400"/>
          </a:xfrm>
          <a:prstGeom prst="rect">
            <a:avLst/>
          </a:prstGeom>
          <a:noFill/>
        </p:spPr>
        <p:txBody>
          <a:bodyPr wrap="square" rtlCol="0">
            <a:spAutoFit/>
          </a:bodyPr>
          <a:lstStyle/>
          <a:p>
            <a:pPr algn="just">
              <a:lnSpc>
                <a:spcPct val="125000"/>
              </a:lnSpc>
            </a:pPr>
            <a:r>
              <a:rPr lang="en-US" altLang="zh-CN" sz="1200" dirty="0">
                <a:solidFill>
                  <a:schemeClr val="bg1"/>
                </a:solidFill>
                <a:latin typeface="字魂5号-无外润黑体" panose="00000500000000000000" pitchFamily="2" charset="-122"/>
                <a:ea typeface="字魂5号-无外润黑体" panose="00000500000000000000" pitchFamily="2" charset="-122"/>
              </a:rPr>
              <a:t>is the person that work on solving all problems of students or donators or notify admin for specific problems in app , also it work on manage the social research requests and he can make a report from the dashboard to manager </a:t>
            </a:r>
            <a:endParaRPr lang="zh-CN" altLang="en-US" sz="1200" dirty="0">
              <a:solidFill>
                <a:schemeClr val="bg1"/>
              </a:solidFill>
              <a:latin typeface="字魂5号-无外润黑体" panose="00000500000000000000" pitchFamily="2" charset="-122"/>
              <a:ea typeface="字魂5号-无外润黑体" panose="00000500000000000000" pitchFamily="2" charset="-122"/>
            </a:endParaRPr>
          </a:p>
        </p:txBody>
      </p:sp>
      <p:sp>
        <p:nvSpPr>
          <p:cNvPr id="30" name="文本框 29">
            <a:extLst>
              <a:ext uri="{FF2B5EF4-FFF2-40B4-BE49-F238E27FC236}">
                <a16:creationId xmlns:a16="http://schemas.microsoft.com/office/drawing/2014/main" id="{1622D7E4-9BE0-4EF5-9965-817283256BB1}"/>
              </a:ext>
            </a:extLst>
          </p:cNvPr>
          <p:cNvSpPr txBox="1"/>
          <p:nvPr/>
        </p:nvSpPr>
        <p:spPr>
          <a:xfrm>
            <a:off x="2039858" y="3851944"/>
            <a:ext cx="2230569" cy="338554"/>
          </a:xfrm>
          <a:prstGeom prst="rect">
            <a:avLst/>
          </a:prstGeom>
          <a:noFill/>
        </p:spPr>
        <p:txBody>
          <a:bodyPr wrap="square" rtlCol="0">
            <a:spAutoFit/>
          </a:bodyPr>
          <a:lstStyle/>
          <a:p>
            <a:pPr algn="r"/>
            <a:r>
              <a:rPr lang="en-US" altLang="zh-CN" sz="1600" b="1" dirty="0">
                <a:solidFill>
                  <a:schemeClr val="bg1"/>
                </a:solidFill>
                <a:latin typeface="Yeseva One" panose="00000500000000000000" pitchFamily="2" charset="0"/>
                <a:ea typeface="字魂5号-无外润黑体" panose="00000500000000000000" pitchFamily="2" charset="-122"/>
              </a:rPr>
              <a:t>Moderator</a:t>
            </a:r>
            <a:endParaRPr lang="zh-CN" altLang="en-US" sz="1600" b="1" dirty="0">
              <a:solidFill>
                <a:schemeClr val="bg1"/>
              </a:solidFill>
              <a:latin typeface="Yeseva One" panose="00000500000000000000" pitchFamily="2" charset="0"/>
              <a:ea typeface="字魂5号-无外润黑体" panose="00000500000000000000" pitchFamily="2" charset="-122"/>
            </a:endParaRPr>
          </a:p>
        </p:txBody>
      </p:sp>
      <p:sp>
        <p:nvSpPr>
          <p:cNvPr id="32" name="文本框 31">
            <a:extLst>
              <a:ext uri="{FF2B5EF4-FFF2-40B4-BE49-F238E27FC236}">
                <a16:creationId xmlns:a16="http://schemas.microsoft.com/office/drawing/2014/main" id="{260A71EA-14CD-4B33-95DD-98390F7E7983}"/>
              </a:ext>
            </a:extLst>
          </p:cNvPr>
          <p:cNvSpPr txBox="1"/>
          <p:nvPr/>
        </p:nvSpPr>
        <p:spPr>
          <a:xfrm>
            <a:off x="2039858" y="2466963"/>
            <a:ext cx="2230569" cy="338554"/>
          </a:xfrm>
          <a:prstGeom prst="rect">
            <a:avLst/>
          </a:prstGeom>
          <a:noFill/>
        </p:spPr>
        <p:txBody>
          <a:bodyPr wrap="square" rtlCol="0">
            <a:spAutoFit/>
          </a:bodyPr>
          <a:lstStyle/>
          <a:p>
            <a:pPr algn="r"/>
            <a:r>
              <a:rPr lang="en-US" altLang="zh-CN" sz="1600" b="1" dirty="0">
                <a:solidFill>
                  <a:schemeClr val="bg1"/>
                </a:solidFill>
                <a:latin typeface="Yeseva One" panose="00000500000000000000" pitchFamily="2" charset="0"/>
                <a:ea typeface="字魂5号-无外润黑体" panose="00000500000000000000" pitchFamily="2" charset="-122"/>
              </a:rPr>
              <a:t>Student</a:t>
            </a:r>
            <a:endParaRPr lang="zh-CN" altLang="en-US" sz="1600" b="1" dirty="0">
              <a:solidFill>
                <a:schemeClr val="bg1"/>
              </a:solidFill>
              <a:latin typeface="Yeseva One" panose="00000500000000000000" pitchFamily="2" charset="0"/>
              <a:ea typeface="字魂5号-无外润黑体" panose="00000500000000000000" pitchFamily="2" charset="-122"/>
            </a:endParaRPr>
          </a:p>
        </p:txBody>
      </p:sp>
      <p:sp>
        <p:nvSpPr>
          <p:cNvPr id="33" name="文本框 32">
            <a:extLst>
              <a:ext uri="{FF2B5EF4-FFF2-40B4-BE49-F238E27FC236}">
                <a16:creationId xmlns:a16="http://schemas.microsoft.com/office/drawing/2014/main" id="{68824D41-82BF-44FC-9ADD-BF3BE93F14B1}"/>
              </a:ext>
            </a:extLst>
          </p:cNvPr>
          <p:cNvSpPr txBox="1"/>
          <p:nvPr/>
        </p:nvSpPr>
        <p:spPr>
          <a:xfrm>
            <a:off x="7750587" y="4172710"/>
            <a:ext cx="4056134" cy="956993"/>
          </a:xfrm>
          <a:prstGeom prst="rect">
            <a:avLst/>
          </a:prstGeom>
          <a:noFill/>
        </p:spPr>
        <p:txBody>
          <a:bodyPr wrap="square" rtlCol="0">
            <a:spAutoFit/>
          </a:bodyPr>
          <a:lstStyle/>
          <a:p>
            <a:pPr algn="just">
              <a:lnSpc>
                <a:spcPct val="125000"/>
              </a:lnSpc>
            </a:pPr>
            <a:r>
              <a:rPr lang="en-US" altLang="zh-CN" sz="1150" dirty="0">
                <a:solidFill>
                  <a:schemeClr val="bg1"/>
                </a:solidFill>
                <a:latin typeface="字魂5号-无外润黑体" panose="00000500000000000000" pitchFamily="2" charset="-122"/>
                <a:ea typeface="字魂5号-无外润黑体" panose="00000500000000000000" pitchFamily="2" charset="-122"/>
              </a:rPr>
              <a:t>Donators can see the social research requests</a:t>
            </a:r>
          </a:p>
          <a:p>
            <a:pPr algn="just">
              <a:lnSpc>
                <a:spcPct val="125000"/>
              </a:lnSpc>
            </a:pPr>
            <a:r>
              <a:rPr lang="en-US" altLang="zh-CN" sz="1150" dirty="0">
                <a:solidFill>
                  <a:schemeClr val="bg1"/>
                </a:solidFill>
                <a:latin typeface="字魂5号-无外润黑体" panose="00000500000000000000" pitchFamily="2" charset="-122"/>
                <a:ea typeface="字魂5号-无外润黑体" panose="00000500000000000000" pitchFamily="2" charset="-122"/>
              </a:rPr>
              <a:t>of students who are unable to pay university fees  </a:t>
            </a:r>
          </a:p>
          <a:p>
            <a:pPr algn="just">
              <a:lnSpc>
                <a:spcPct val="125000"/>
              </a:lnSpc>
            </a:pPr>
            <a:r>
              <a:rPr lang="en-US" altLang="zh-CN" sz="1150" dirty="0">
                <a:solidFill>
                  <a:schemeClr val="bg1"/>
                </a:solidFill>
                <a:latin typeface="字魂5号-无外润黑体" panose="00000500000000000000" pitchFamily="2" charset="-122"/>
                <a:ea typeface="字魂5号-无外润黑体" panose="00000500000000000000" pitchFamily="2" charset="-122"/>
              </a:rPr>
              <a:t>then try helping them who cannot pay their</a:t>
            </a:r>
          </a:p>
          <a:p>
            <a:pPr algn="just">
              <a:lnSpc>
                <a:spcPct val="125000"/>
              </a:lnSpc>
            </a:pPr>
            <a:r>
              <a:rPr lang="en-US" altLang="zh-CN" sz="1150" dirty="0">
                <a:solidFill>
                  <a:schemeClr val="bg1"/>
                </a:solidFill>
                <a:latin typeface="字魂5号-无外润黑体" panose="00000500000000000000" pitchFamily="2" charset="-122"/>
                <a:ea typeface="字魂5号-无外润黑体" panose="00000500000000000000" pitchFamily="2" charset="-122"/>
              </a:rPr>
              <a:t> expenses of university</a:t>
            </a:r>
            <a:endParaRPr lang="zh-CN" altLang="en-US" sz="1150" dirty="0">
              <a:solidFill>
                <a:schemeClr val="bg1"/>
              </a:solidFill>
              <a:latin typeface="字魂5号-无外润黑体" panose="00000500000000000000" pitchFamily="2" charset="-122"/>
              <a:ea typeface="字魂5号-无外润黑体" panose="00000500000000000000" pitchFamily="2" charset="-122"/>
            </a:endParaRPr>
          </a:p>
        </p:txBody>
      </p:sp>
      <p:sp>
        <p:nvSpPr>
          <p:cNvPr id="34" name="文本框 33">
            <a:extLst>
              <a:ext uri="{FF2B5EF4-FFF2-40B4-BE49-F238E27FC236}">
                <a16:creationId xmlns:a16="http://schemas.microsoft.com/office/drawing/2014/main" id="{D0043A32-E38B-4E8C-92BF-1AE873AF13B0}"/>
              </a:ext>
            </a:extLst>
          </p:cNvPr>
          <p:cNvSpPr txBox="1"/>
          <p:nvPr/>
        </p:nvSpPr>
        <p:spPr>
          <a:xfrm>
            <a:off x="7874288" y="3904860"/>
            <a:ext cx="2230569" cy="338554"/>
          </a:xfrm>
          <a:prstGeom prst="rect">
            <a:avLst/>
          </a:prstGeom>
          <a:noFill/>
        </p:spPr>
        <p:txBody>
          <a:bodyPr wrap="square" rtlCol="0">
            <a:spAutoFit/>
          </a:bodyPr>
          <a:lstStyle/>
          <a:p>
            <a:r>
              <a:rPr lang="en-US" altLang="zh-CN" sz="1600" b="1" dirty="0">
                <a:solidFill>
                  <a:schemeClr val="bg1"/>
                </a:solidFill>
                <a:latin typeface="Yeseva One" panose="00000500000000000000" pitchFamily="2" charset="0"/>
                <a:ea typeface="字魂5号-无外润黑体" panose="00000500000000000000" pitchFamily="2" charset="-122"/>
              </a:rPr>
              <a:t>Donator</a:t>
            </a:r>
            <a:endParaRPr lang="zh-CN" altLang="en-US" sz="1600" b="1" dirty="0">
              <a:solidFill>
                <a:schemeClr val="bg1"/>
              </a:solidFill>
              <a:latin typeface="Yeseva One" panose="00000500000000000000" pitchFamily="2" charset="0"/>
              <a:ea typeface="字魂5号-无外润黑体" panose="00000500000000000000" pitchFamily="2" charset="-122"/>
            </a:endParaRPr>
          </a:p>
        </p:txBody>
      </p:sp>
      <p:sp>
        <p:nvSpPr>
          <p:cNvPr id="35" name="文本框 34">
            <a:extLst>
              <a:ext uri="{FF2B5EF4-FFF2-40B4-BE49-F238E27FC236}">
                <a16:creationId xmlns:a16="http://schemas.microsoft.com/office/drawing/2014/main" id="{85A80A72-40F7-4B46-9684-42E327A972FD}"/>
              </a:ext>
            </a:extLst>
          </p:cNvPr>
          <p:cNvSpPr txBox="1"/>
          <p:nvPr/>
        </p:nvSpPr>
        <p:spPr>
          <a:xfrm>
            <a:off x="7942793" y="2700841"/>
            <a:ext cx="3574350" cy="997709"/>
          </a:xfrm>
          <a:prstGeom prst="rect">
            <a:avLst/>
          </a:prstGeom>
          <a:noFill/>
        </p:spPr>
        <p:txBody>
          <a:bodyPr wrap="square" rtlCol="0">
            <a:spAutoFit/>
          </a:bodyPr>
          <a:lstStyle/>
          <a:p>
            <a:pPr algn="just">
              <a:lnSpc>
                <a:spcPct val="125000"/>
              </a:lnSpc>
            </a:pPr>
            <a:r>
              <a:rPr lang="en-US" altLang="zh-CN" sz="1200" dirty="0">
                <a:solidFill>
                  <a:schemeClr val="bg1"/>
                </a:solidFill>
                <a:latin typeface="Yeseva One" panose="00000500000000000000" pitchFamily="2" charset="0"/>
                <a:ea typeface="字魂5号-无外润黑体" panose="00000500000000000000" pitchFamily="2" charset="-122"/>
              </a:rPr>
              <a:t>Administrators responsible for managing and organizing and maintains System where it work on managing accounts all users or managing services and other additional things</a:t>
            </a:r>
            <a:endParaRPr lang="zh-CN" altLang="en-US" sz="1200" dirty="0">
              <a:solidFill>
                <a:schemeClr val="bg1"/>
              </a:solidFill>
              <a:latin typeface="字魂5号-无外润黑体" panose="00000500000000000000" pitchFamily="2" charset="-122"/>
              <a:ea typeface="字魂5号-无外润黑体" panose="00000500000000000000" pitchFamily="2" charset="-122"/>
            </a:endParaRPr>
          </a:p>
        </p:txBody>
      </p:sp>
      <p:sp>
        <p:nvSpPr>
          <p:cNvPr id="36" name="文本框 35">
            <a:extLst>
              <a:ext uri="{FF2B5EF4-FFF2-40B4-BE49-F238E27FC236}">
                <a16:creationId xmlns:a16="http://schemas.microsoft.com/office/drawing/2014/main" id="{4C80DDCB-0422-44AF-8F07-8A48C2DC9791}"/>
              </a:ext>
            </a:extLst>
          </p:cNvPr>
          <p:cNvSpPr txBox="1"/>
          <p:nvPr/>
        </p:nvSpPr>
        <p:spPr>
          <a:xfrm>
            <a:off x="7921573" y="2431432"/>
            <a:ext cx="2230569" cy="338554"/>
          </a:xfrm>
          <a:prstGeom prst="rect">
            <a:avLst/>
          </a:prstGeom>
          <a:noFill/>
        </p:spPr>
        <p:txBody>
          <a:bodyPr wrap="square" rtlCol="0">
            <a:spAutoFit/>
          </a:bodyPr>
          <a:lstStyle/>
          <a:p>
            <a:r>
              <a:rPr lang="en-US" altLang="zh-CN" sz="1600" b="1" dirty="0">
                <a:solidFill>
                  <a:schemeClr val="bg1"/>
                </a:solidFill>
                <a:latin typeface="Yeseva One" panose="00000500000000000000" pitchFamily="2" charset="0"/>
                <a:ea typeface="字魂5号-无外润黑体" panose="00000500000000000000" pitchFamily="2" charset="-122"/>
              </a:rPr>
              <a:t>Administrator</a:t>
            </a:r>
            <a:endParaRPr lang="zh-CN" altLang="en-US" sz="1600" b="1" dirty="0">
              <a:solidFill>
                <a:schemeClr val="bg1"/>
              </a:solidFill>
              <a:latin typeface="Yeseva One" panose="00000500000000000000" pitchFamily="2" charset="0"/>
              <a:ea typeface="字魂5号-无外润黑体" panose="00000500000000000000" pitchFamily="2" charset="-122"/>
            </a:endParaRPr>
          </a:p>
        </p:txBody>
      </p:sp>
      <p:pic>
        <p:nvPicPr>
          <p:cNvPr id="38" name="Picture 37">
            <a:extLst>
              <a:ext uri="{FF2B5EF4-FFF2-40B4-BE49-F238E27FC236}">
                <a16:creationId xmlns:a16="http://schemas.microsoft.com/office/drawing/2014/main" id="{4BB0CA01-B42E-CE20-997D-00324887DE2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68169" y="2467948"/>
            <a:ext cx="1115568" cy="1115568"/>
          </a:xfrm>
          <a:prstGeom prst="rect">
            <a:avLst/>
          </a:prstGeom>
        </p:spPr>
      </p:pic>
      <p:pic>
        <p:nvPicPr>
          <p:cNvPr id="40" name="Picture 39">
            <a:extLst>
              <a:ext uri="{FF2B5EF4-FFF2-40B4-BE49-F238E27FC236}">
                <a16:creationId xmlns:a16="http://schemas.microsoft.com/office/drawing/2014/main" id="{7DA33D38-9DEC-3710-1A0D-6423A4B19D5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259339" y="2466963"/>
            <a:ext cx="1115568" cy="1115568"/>
          </a:xfrm>
          <a:prstGeom prst="rect">
            <a:avLst/>
          </a:prstGeom>
        </p:spPr>
      </p:pic>
      <p:pic>
        <p:nvPicPr>
          <p:cNvPr id="42" name="Picture 41">
            <a:extLst>
              <a:ext uri="{FF2B5EF4-FFF2-40B4-BE49-F238E27FC236}">
                <a16:creationId xmlns:a16="http://schemas.microsoft.com/office/drawing/2014/main" id="{5B4632F7-7B18-8200-9EF7-289C45BD06C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800061" y="3864436"/>
            <a:ext cx="1114971" cy="1114971"/>
          </a:xfrm>
          <a:prstGeom prst="rect">
            <a:avLst/>
          </a:prstGeom>
        </p:spPr>
      </p:pic>
      <p:pic>
        <p:nvPicPr>
          <p:cNvPr id="44" name="Picture 43">
            <a:extLst>
              <a:ext uri="{FF2B5EF4-FFF2-40B4-BE49-F238E27FC236}">
                <a16:creationId xmlns:a16="http://schemas.microsoft.com/office/drawing/2014/main" id="{15D2FBED-D669-7734-412F-DD474861B338}"/>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6205766" y="3873889"/>
            <a:ext cx="1115568" cy="1115568"/>
          </a:xfrm>
          <a:prstGeom prst="rect">
            <a:avLst/>
          </a:prstGeom>
        </p:spPr>
      </p:pic>
      <p:sp>
        <p:nvSpPr>
          <p:cNvPr id="45" name="文本框 34">
            <a:extLst>
              <a:ext uri="{FF2B5EF4-FFF2-40B4-BE49-F238E27FC236}">
                <a16:creationId xmlns:a16="http://schemas.microsoft.com/office/drawing/2014/main" id="{48EC0ADE-9F88-2B36-A0D3-F2FC85E8B8E5}"/>
              </a:ext>
            </a:extLst>
          </p:cNvPr>
          <p:cNvSpPr txBox="1"/>
          <p:nvPr/>
        </p:nvSpPr>
        <p:spPr>
          <a:xfrm>
            <a:off x="693581" y="2765151"/>
            <a:ext cx="3574350" cy="997709"/>
          </a:xfrm>
          <a:prstGeom prst="rect">
            <a:avLst/>
          </a:prstGeom>
          <a:noFill/>
        </p:spPr>
        <p:txBody>
          <a:bodyPr wrap="square" rtlCol="0">
            <a:spAutoFit/>
          </a:bodyPr>
          <a:lstStyle/>
          <a:p>
            <a:pPr algn="just">
              <a:lnSpc>
                <a:spcPct val="125000"/>
              </a:lnSpc>
            </a:pPr>
            <a:r>
              <a:rPr lang="en-US" altLang="zh-CN" sz="1200" dirty="0">
                <a:solidFill>
                  <a:schemeClr val="bg1"/>
                </a:solidFill>
                <a:latin typeface="Yeseva One" panose="00000500000000000000" pitchFamily="2" charset="0"/>
                <a:ea typeface="字魂5号-无外润黑体" panose="00000500000000000000" pitchFamily="2" charset="-122"/>
              </a:rPr>
              <a:t>Student is the person that use app for pay for a specific service , transfer money , make request financial aid or chat with moderator for specific problem</a:t>
            </a:r>
            <a:endParaRPr lang="zh-CN" altLang="en-US" sz="1200" dirty="0">
              <a:solidFill>
                <a:schemeClr val="bg1"/>
              </a:solidFill>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37476914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randombar(horizontal)">
                                      <p:cBhvr>
                                        <p:cTn id="11" dur="500"/>
                                        <p:tgtEl>
                                          <p:spTgt spid="2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randombar(horizontal)">
                                      <p:cBhvr>
                                        <p:cTn id="14" dur="500"/>
                                        <p:tgtEl>
                                          <p:spTgt spid="30"/>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randombar(horizontal)">
                                      <p:cBhvr>
                                        <p:cTn id="17" dur="500"/>
                                        <p:tgtEl>
                                          <p:spTgt spid="32"/>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randombar(horizontal)">
                                      <p:cBhvr>
                                        <p:cTn id="20" dur="500"/>
                                        <p:tgtEl>
                                          <p:spTgt spid="33"/>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randombar(horizontal)">
                                      <p:cBhvr>
                                        <p:cTn id="23" dur="500"/>
                                        <p:tgtEl>
                                          <p:spTgt spid="3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randombar(horizontal)">
                                      <p:cBhvr>
                                        <p:cTn id="26" dur="500"/>
                                        <p:tgtEl>
                                          <p:spTgt spid="35"/>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randombar(horizontal)">
                                      <p:cBhvr>
                                        <p:cTn id="29" dur="500"/>
                                        <p:tgtEl>
                                          <p:spTgt spid="36"/>
                                        </p:tgtEl>
                                      </p:cBhvr>
                                    </p:animEffect>
                                  </p:childTnLst>
                                </p:cTn>
                              </p:par>
                              <p:par>
                                <p:cTn id="30" presetID="14" presetClass="entr" presetSubtype="1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randombar(horizontal)">
                                      <p:cBhvr>
                                        <p:cTn id="32" dur="500"/>
                                        <p:tgtEl>
                                          <p:spTgt spid="7"/>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randombar(horizontal)">
                                      <p:cBhvr>
                                        <p:cTn id="35" dur="500"/>
                                        <p:tgtEl>
                                          <p:spTgt spid="45"/>
                                        </p:tgtEl>
                                      </p:cBhvr>
                                    </p:animEffect>
                                  </p:childTnLst>
                                </p:cTn>
                              </p:par>
                              <p:par>
                                <p:cTn id="36" presetID="53" presetClass="entr" presetSubtype="16" fill="hold"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Effect transition="in" filter="fade">
                                      <p:cBhvr>
                                        <p:cTn id="40" dur="500"/>
                                        <p:tgtEl>
                                          <p:spTgt spid="40"/>
                                        </p:tgtEl>
                                      </p:cBhvr>
                                    </p:animEffect>
                                  </p:childTnLst>
                                </p:cTn>
                              </p:par>
                              <p:par>
                                <p:cTn id="41" presetID="53" presetClass="entr" presetSubtype="16"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p:cTn id="43" dur="500" fill="hold"/>
                                        <p:tgtEl>
                                          <p:spTgt spid="38"/>
                                        </p:tgtEl>
                                        <p:attrNameLst>
                                          <p:attrName>ppt_w</p:attrName>
                                        </p:attrNameLst>
                                      </p:cBhvr>
                                      <p:tavLst>
                                        <p:tav tm="0">
                                          <p:val>
                                            <p:fltVal val="0"/>
                                          </p:val>
                                        </p:tav>
                                        <p:tav tm="100000">
                                          <p:val>
                                            <p:strVal val="#ppt_w"/>
                                          </p:val>
                                        </p:tav>
                                      </p:tavLst>
                                    </p:anim>
                                    <p:anim calcmode="lin" valueType="num">
                                      <p:cBhvr>
                                        <p:cTn id="44" dur="500" fill="hold"/>
                                        <p:tgtEl>
                                          <p:spTgt spid="38"/>
                                        </p:tgtEl>
                                        <p:attrNameLst>
                                          <p:attrName>ppt_h</p:attrName>
                                        </p:attrNameLst>
                                      </p:cBhvr>
                                      <p:tavLst>
                                        <p:tav tm="0">
                                          <p:val>
                                            <p:fltVal val="0"/>
                                          </p:val>
                                        </p:tav>
                                        <p:tav tm="100000">
                                          <p:val>
                                            <p:strVal val="#ppt_h"/>
                                          </p:val>
                                        </p:tav>
                                      </p:tavLst>
                                    </p:anim>
                                    <p:animEffect transition="in" filter="fade">
                                      <p:cBhvr>
                                        <p:cTn id="45" dur="500"/>
                                        <p:tgtEl>
                                          <p:spTgt spid="38"/>
                                        </p:tgtEl>
                                      </p:cBhvr>
                                    </p:animEffect>
                                  </p:childTnLst>
                                </p:cTn>
                              </p:par>
                              <p:par>
                                <p:cTn id="46" presetID="53" presetClass="entr" presetSubtype="16"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nodeType="with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p:cTn id="53" dur="500" fill="hold"/>
                                        <p:tgtEl>
                                          <p:spTgt spid="44"/>
                                        </p:tgtEl>
                                        <p:attrNameLst>
                                          <p:attrName>ppt_w</p:attrName>
                                        </p:attrNameLst>
                                      </p:cBhvr>
                                      <p:tavLst>
                                        <p:tav tm="0">
                                          <p:val>
                                            <p:fltVal val="0"/>
                                          </p:val>
                                        </p:tav>
                                        <p:tav tm="100000">
                                          <p:val>
                                            <p:strVal val="#ppt_w"/>
                                          </p:val>
                                        </p:tav>
                                      </p:tavLst>
                                    </p:anim>
                                    <p:anim calcmode="lin" valueType="num">
                                      <p:cBhvr>
                                        <p:cTn id="54" dur="500" fill="hold"/>
                                        <p:tgtEl>
                                          <p:spTgt spid="44"/>
                                        </p:tgtEl>
                                        <p:attrNameLst>
                                          <p:attrName>ppt_h</p:attrName>
                                        </p:attrNameLst>
                                      </p:cBhvr>
                                      <p:tavLst>
                                        <p:tav tm="0">
                                          <p:val>
                                            <p:fltVal val="0"/>
                                          </p:val>
                                        </p:tav>
                                        <p:tav tm="100000">
                                          <p:val>
                                            <p:strVal val="#ppt_h"/>
                                          </p:val>
                                        </p:tav>
                                      </p:tavLst>
                                    </p:anim>
                                    <p:animEffect transition="in" filter="fade">
                                      <p:cBhvr>
                                        <p:cTn id="5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2" grpId="0"/>
      <p:bldP spid="33" grpId="0"/>
      <p:bldP spid="34" grpId="0"/>
      <p:bldP spid="35" grpId="0"/>
      <p:bldP spid="36" grpId="0"/>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7">
            <a:extLst>
              <a:ext uri="{FF2B5EF4-FFF2-40B4-BE49-F238E27FC236}">
                <a16:creationId xmlns:a16="http://schemas.microsoft.com/office/drawing/2014/main" id="{7D301C90-B883-38F5-3503-DD5EB762E16B}"/>
              </a:ext>
            </a:extLst>
          </p:cNvPr>
          <p:cNvSpPr/>
          <p:nvPr/>
        </p:nvSpPr>
        <p:spPr>
          <a:xfrm>
            <a:off x="5874466" y="3579344"/>
            <a:ext cx="6209009" cy="2371078"/>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号-无外润黑体" panose="00000500000000000000" pitchFamily="2" charset="-122"/>
              <a:ea typeface="字魂5号-无外润黑体" panose="00000500000000000000" pitchFamily="2" charset="-122"/>
            </a:endParaRPr>
          </a:p>
        </p:txBody>
      </p:sp>
      <p:sp>
        <p:nvSpPr>
          <p:cNvPr id="17" name="矩形 7">
            <a:extLst>
              <a:ext uri="{FF2B5EF4-FFF2-40B4-BE49-F238E27FC236}">
                <a16:creationId xmlns:a16="http://schemas.microsoft.com/office/drawing/2014/main" id="{59EC35F7-690C-4301-AF7C-142C8A7E9089}"/>
              </a:ext>
            </a:extLst>
          </p:cNvPr>
          <p:cNvSpPr/>
          <p:nvPr/>
        </p:nvSpPr>
        <p:spPr>
          <a:xfrm>
            <a:off x="5874466" y="1059057"/>
            <a:ext cx="6209009" cy="2446741"/>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号-无外润黑体" panose="00000500000000000000" pitchFamily="2" charset="-122"/>
              <a:ea typeface="字魂5号-无外润黑体" panose="00000500000000000000" pitchFamily="2" charset="-122"/>
            </a:endParaRPr>
          </a:p>
        </p:txBody>
      </p:sp>
      <p:sp>
        <p:nvSpPr>
          <p:cNvPr id="16" name="矩形 7">
            <a:extLst>
              <a:ext uri="{FF2B5EF4-FFF2-40B4-BE49-F238E27FC236}">
                <a16:creationId xmlns:a16="http://schemas.microsoft.com/office/drawing/2014/main" id="{9BA6E719-EDAE-18B6-623B-90AE5A0D380B}"/>
              </a:ext>
            </a:extLst>
          </p:cNvPr>
          <p:cNvSpPr/>
          <p:nvPr/>
        </p:nvSpPr>
        <p:spPr>
          <a:xfrm>
            <a:off x="108524" y="3563325"/>
            <a:ext cx="5674823" cy="2387096"/>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号-无外润黑体" panose="00000500000000000000" pitchFamily="2" charset="-122"/>
              <a:ea typeface="字魂5号-无外润黑体" panose="00000500000000000000" pitchFamily="2" charset="-122"/>
            </a:endParaRPr>
          </a:p>
        </p:txBody>
      </p:sp>
      <p:sp>
        <p:nvSpPr>
          <p:cNvPr id="15" name="矩形 7">
            <a:extLst>
              <a:ext uri="{FF2B5EF4-FFF2-40B4-BE49-F238E27FC236}">
                <a16:creationId xmlns:a16="http://schemas.microsoft.com/office/drawing/2014/main" id="{38380864-7246-913B-A0AB-D014D995EFCF}"/>
              </a:ext>
            </a:extLst>
          </p:cNvPr>
          <p:cNvSpPr/>
          <p:nvPr/>
        </p:nvSpPr>
        <p:spPr>
          <a:xfrm>
            <a:off x="108524" y="1075076"/>
            <a:ext cx="5674823" cy="2387096"/>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号-无外润黑体" panose="00000500000000000000" pitchFamily="2" charset="-122"/>
              <a:ea typeface="字魂5号-无外润黑体" panose="00000500000000000000" pitchFamily="2" charset="-122"/>
            </a:endParaRPr>
          </a:p>
        </p:txBody>
      </p:sp>
      <p:grpSp>
        <p:nvGrpSpPr>
          <p:cNvPr id="2" name="组合 1">
            <a:extLst>
              <a:ext uri="{FF2B5EF4-FFF2-40B4-BE49-F238E27FC236}">
                <a16:creationId xmlns:a16="http://schemas.microsoft.com/office/drawing/2014/main" id="{1A3B7ACE-2D5F-7FA6-EA6E-73F5E6974655}"/>
              </a:ext>
            </a:extLst>
          </p:cNvPr>
          <p:cNvGrpSpPr/>
          <p:nvPr/>
        </p:nvGrpSpPr>
        <p:grpSpPr>
          <a:xfrm>
            <a:off x="3945291" y="551878"/>
            <a:ext cx="5059009" cy="677108"/>
            <a:chOff x="567034" y="545005"/>
            <a:chExt cx="5059009" cy="677108"/>
          </a:xfrm>
        </p:grpSpPr>
        <p:sp>
          <p:nvSpPr>
            <p:cNvPr id="3" name="文本框 2">
              <a:extLst>
                <a:ext uri="{FF2B5EF4-FFF2-40B4-BE49-F238E27FC236}">
                  <a16:creationId xmlns:a16="http://schemas.microsoft.com/office/drawing/2014/main" id="{AD8936C2-F13A-0AF1-B265-D13D5840A031}"/>
                </a:ext>
              </a:extLst>
            </p:cNvPr>
            <p:cNvSpPr txBox="1"/>
            <p:nvPr/>
          </p:nvSpPr>
          <p:spPr>
            <a:xfrm>
              <a:off x="658153" y="545005"/>
              <a:ext cx="4967890" cy="677108"/>
            </a:xfrm>
            <a:prstGeom prst="rect">
              <a:avLst/>
            </a:prstGeom>
            <a:noFill/>
          </p:spPr>
          <p:txBody>
            <a:bodyPr wrap="square" rtlCol="0">
              <a:spAutoFit/>
            </a:bodyPr>
            <a:lstStyle/>
            <a:p>
              <a:pPr algn="ctr"/>
              <a:r>
                <a:rPr lang="en-US" altLang="zh-CN" b="1" dirty="0">
                  <a:solidFill>
                    <a:schemeClr val="tx1">
                      <a:lumMod val="75000"/>
                      <a:lumOff val="25000"/>
                    </a:schemeClr>
                  </a:solidFill>
                  <a:latin typeface="字魂5号-无外润黑体" panose="00000500000000000000" pitchFamily="2" charset="-122"/>
                  <a:ea typeface="字魂5号-无外润黑体" panose="00000500000000000000" pitchFamily="2" charset="-122"/>
                </a:rPr>
                <a:t>What are the features of each user ?</a:t>
              </a:r>
            </a:p>
            <a:p>
              <a:endParaRPr lang="zh-CN" altLang="en-US" sz="2000" dirty="0">
                <a:solidFill>
                  <a:schemeClr val="tx1">
                    <a:lumMod val="75000"/>
                    <a:lumOff val="25000"/>
                  </a:schemeClr>
                </a:solidFill>
                <a:latin typeface="字魂5号-无外润黑体" panose="00000500000000000000" pitchFamily="2" charset="-122"/>
                <a:ea typeface="字魂5号-无外润黑体" panose="00000500000000000000" pitchFamily="2" charset="-122"/>
              </a:endParaRPr>
            </a:p>
          </p:txBody>
        </p:sp>
        <p:grpSp>
          <p:nvGrpSpPr>
            <p:cNvPr id="4" name="组合 3">
              <a:extLst>
                <a:ext uri="{FF2B5EF4-FFF2-40B4-BE49-F238E27FC236}">
                  <a16:creationId xmlns:a16="http://schemas.microsoft.com/office/drawing/2014/main" id="{45438136-0AE7-619B-1137-BD94488DFBB1}"/>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9869B105-009E-7450-4CCB-B0492C0FDB60}"/>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C0C35032-31DF-F521-0207-B09244359F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2</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8" name="TextBox 7">
            <a:extLst>
              <a:ext uri="{FF2B5EF4-FFF2-40B4-BE49-F238E27FC236}">
                <a16:creationId xmlns:a16="http://schemas.microsoft.com/office/drawing/2014/main" id="{C99C53E2-E701-9DAF-DFAB-CC8CB4A02AAA}"/>
              </a:ext>
            </a:extLst>
          </p:cNvPr>
          <p:cNvSpPr txBox="1"/>
          <p:nvPr/>
        </p:nvSpPr>
        <p:spPr>
          <a:xfrm>
            <a:off x="1402405" y="1655067"/>
            <a:ext cx="4132348" cy="1600438"/>
          </a:xfrm>
          <a:prstGeom prst="rect">
            <a:avLst/>
          </a:prstGeom>
          <a:noFill/>
        </p:spPr>
        <p:txBody>
          <a:bodyPr wrap="square" rtlCol="1">
            <a:spAutoFit/>
          </a:bodyPr>
          <a:lstStyle/>
          <a:p>
            <a:r>
              <a:rPr lang="en-US" sz="1400" dirty="0">
                <a:solidFill>
                  <a:schemeClr val="bg1"/>
                </a:solidFill>
              </a:rPr>
              <a:t>- View services &amp; Pay for services</a:t>
            </a:r>
          </a:p>
          <a:p>
            <a:r>
              <a:rPr lang="en-US" sz="1400" dirty="0">
                <a:solidFill>
                  <a:schemeClr val="bg1"/>
                </a:solidFill>
              </a:rPr>
              <a:t>- Deposit Funds</a:t>
            </a:r>
          </a:p>
          <a:p>
            <a:r>
              <a:rPr lang="en-US" sz="1400" dirty="0">
                <a:solidFill>
                  <a:schemeClr val="bg1"/>
                </a:solidFill>
              </a:rPr>
              <a:t>- Review Balance &amp; his transaction history</a:t>
            </a:r>
          </a:p>
          <a:p>
            <a:r>
              <a:rPr lang="en-US" sz="1400" dirty="0">
                <a:solidFill>
                  <a:schemeClr val="bg1"/>
                </a:solidFill>
              </a:rPr>
              <a:t>- Chat with Moderator</a:t>
            </a:r>
          </a:p>
          <a:p>
            <a:r>
              <a:rPr lang="en-US" sz="1400" dirty="0">
                <a:solidFill>
                  <a:schemeClr val="bg1"/>
                </a:solidFill>
              </a:rPr>
              <a:t>- Transfer Money for another student</a:t>
            </a:r>
          </a:p>
          <a:p>
            <a:r>
              <a:rPr lang="en-US" sz="1400" dirty="0">
                <a:solidFill>
                  <a:schemeClr val="bg1"/>
                </a:solidFill>
              </a:rPr>
              <a:t>- make a social research request</a:t>
            </a:r>
          </a:p>
          <a:p>
            <a:r>
              <a:rPr lang="en-US" sz="1400" dirty="0">
                <a:solidFill>
                  <a:schemeClr val="bg1"/>
                </a:solidFill>
              </a:rPr>
              <a:t>- add feedback </a:t>
            </a:r>
          </a:p>
        </p:txBody>
      </p:sp>
      <p:sp>
        <p:nvSpPr>
          <p:cNvPr id="12" name="TextBox 11">
            <a:extLst>
              <a:ext uri="{FF2B5EF4-FFF2-40B4-BE49-F238E27FC236}">
                <a16:creationId xmlns:a16="http://schemas.microsoft.com/office/drawing/2014/main" id="{A957CFBC-BB05-0AB4-F869-B1BD6152A923}"/>
              </a:ext>
            </a:extLst>
          </p:cNvPr>
          <p:cNvSpPr txBox="1"/>
          <p:nvPr/>
        </p:nvSpPr>
        <p:spPr>
          <a:xfrm>
            <a:off x="1680661" y="4107907"/>
            <a:ext cx="4102686" cy="1384995"/>
          </a:xfrm>
          <a:prstGeom prst="rect">
            <a:avLst/>
          </a:prstGeom>
          <a:noFill/>
        </p:spPr>
        <p:txBody>
          <a:bodyPr wrap="square" rtlCol="1">
            <a:spAutoFit/>
          </a:bodyPr>
          <a:lstStyle/>
          <a:p>
            <a:r>
              <a:rPr lang="en-US" sz="1400" dirty="0">
                <a:solidFill>
                  <a:schemeClr val="bg1"/>
                </a:solidFill>
              </a:rPr>
              <a:t>- Manage all accounts </a:t>
            </a:r>
          </a:p>
          <a:p>
            <a:r>
              <a:rPr lang="en-US" sz="1400" dirty="0">
                <a:solidFill>
                  <a:schemeClr val="bg1"/>
                </a:solidFill>
              </a:rPr>
              <a:t>- manage services</a:t>
            </a:r>
          </a:p>
          <a:p>
            <a:r>
              <a:rPr lang="en-US" sz="1400" dirty="0">
                <a:solidFill>
                  <a:schemeClr val="bg1"/>
                </a:solidFill>
              </a:rPr>
              <a:t>- Providing technical support</a:t>
            </a:r>
          </a:p>
          <a:p>
            <a:r>
              <a:rPr lang="en-US" sz="1400" dirty="0">
                <a:solidFill>
                  <a:schemeClr val="bg1"/>
                </a:solidFill>
              </a:rPr>
              <a:t>- show feedbacks for improving System</a:t>
            </a:r>
          </a:p>
          <a:p>
            <a:r>
              <a:rPr lang="en-US" sz="1400" dirty="0">
                <a:solidFill>
                  <a:schemeClr val="bg1"/>
                </a:solidFill>
              </a:rPr>
              <a:t>- managing &amp; organizing main interface</a:t>
            </a:r>
          </a:p>
          <a:p>
            <a:endParaRPr lang="en-US" sz="1400" dirty="0"/>
          </a:p>
        </p:txBody>
      </p:sp>
      <p:sp>
        <p:nvSpPr>
          <p:cNvPr id="13" name="TextBox 12">
            <a:extLst>
              <a:ext uri="{FF2B5EF4-FFF2-40B4-BE49-F238E27FC236}">
                <a16:creationId xmlns:a16="http://schemas.microsoft.com/office/drawing/2014/main" id="{74F9FBCC-0763-33A8-A4FF-2464876C55D1}"/>
              </a:ext>
            </a:extLst>
          </p:cNvPr>
          <p:cNvSpPr txBox="1"/>
          <p:nvPr/>
        </p:nvSpPr>
        <p:spPr>
          <a:xfrm>
            <a:off x="6949734" y="1605772"/>
            <a:ext cx="5133741" cy="1384995"/>
          </a:xfrm>
          <a:prstGeom prst="rect">
            <a:avLst/>
          </a:prstGeom>
          <a:noFill/>
        </p:spPr>
        <p:txBody>
          <a:bodyPr wrap="square" rtlCol="1">
            <a:spAutoFit/>
          </a:bodyPr>
          <a:lstStyle/>
          <a:p>
            <a:pPr algn="just"/>
            <a:r>
              <a:rPr lang="en-US" sz="1400" dirty="0">
                <a:solidFill>
                  <a:schemeClr val="bg1"/>
                </a:solidFill>
              </a:rPr>
              <a:t>- make Report from the Dashboard</a:t>
            </a:r>
          </a:p>
          <a:p>
            <a:pPr algn="just"/>
            <a:r>
              <a:rPr lang="en-US" sz="1400" dirty="0">
                <a:solidFill>
                  <a:schemeClr val="bg1"/>
                </a:solidFill>
              </a:rPr>
              <a:t>- chat with students for solving problems</a:t>
            </a:r>
          </a:p>
          <a:p>
            <a:pPr algn="just"/>
            <a:r>
              <a:rPr lang="en-US" sz="1400" dirty="0">
                <a:solidFill>
                  <a:schemeClr val="bg1"/>
                </a:solidFill>
              </a:rPr>
              <a:t>- chat with Donators</a:t>
            </a:r>
          </a:p>
          <a:p>
            <a:pPr algn="just"/>
            <a:r>
              <a:rPr lang="en-US" sz="1400" dirty="0">
                <a:solidFill>
                  <a:schemeClr val="bg1"/>
                </a:solidFill>
              </a:rPr>
              <a:t>- Chat with admins </a:t>
            </a:r>
          </a:p>
          <a:p>
            <a:pPr algn="just"/>
            <a:r>
              <a:rPr lang="en-US" sz="1400" dirty="0">
                <a:solidFill>
                  <a:schemeClr val="bg1"/>
                </a:solidFill>
              </a:rPr>
              <a:t>- View Social research requests to accept or refuse requests and sending the accepted requests to donators</a:t>
            </a:r>
          </a:p>
        </p:txBody>
      </p:sp>
      <p:sp>
        <p:nvSpPr>
          <p:cNvPr id="14" name="TextBox 13">
            <a:extLst>
              <a:ext uri="{FF2B5EF4-FFF2-40B4-BE49-F238E27FC236}">
                <a16:creationId xmlns:a16="http://schemas.microsoft.com/office/drawing/2014/main" id="{D156285F-9802-1622-F72A-BFE2EB993A24}"/>
              </a:ext>
            </a:extLst>
          </p:cNvPr>
          <p:cNvSpPr txBox="1"/>
          <p:nvPr/>
        </p:nvSpPr>
        <p:spPr>
          <a:xfrm>
            <a:off x="7175954" y="4192138"/>
            <a:ext cx="4907521" cy="1169551"/>
          </a:xfrm>
          <a:prstGeom prst="rect">
            <a:avLst/>
          </a:prstGeom>
          <a:noFill/>
        </p:spPr>
        <p:txBody>
          <a:bodyPr wrap="square" rtlCol="1">
            <a:spAutoFit/>
          </a:bodyPr>
          <a:lstStyle/>
          <a:p>
            <a:r>
              <a:rPr lang="en-US" sz="1400" dirty="0">
                <a:solidFill>
                  <a:schemeClr val="bg1"/>
                </a:solidFill>
              </a:rPr>
              <a:t>- View accepted Social research requests</a:t>
            </a:r>
          </a:p>
          <a:p>
            <a:r>
              <a:rPr lang="en-US" sz="1400" dirty="0">
                <a:solidFill>
                  <a:schemeClr val="bg1"/>
                </a:solidFill>
              </a:rPr>
              <a:t>- Chat with Moderatos </a:t>
            </a:r>
          </a:p>
          <a:p>
            <a:r>
              <a:rPr lang="en-US" sz="1400" dirty="0">
                <a:solidFill>
                  <a:schemeClr val="bg1"/>
                </a:solidFill>
              </a:rPr>
              <a:t>- Transfer Money for specific request who are confirmed   </a:t>
            </a:r>
          </a:p>
          <a:p>
            <a:r>
              <a:rPr lang="en-US" sz="1400" dirty="0">
                <a:solidFill>
                  <a:schemeClr val="bg1"/>
                </a:solidFill>
              </a:rPr>
              <a:t>- add feedback</a:t>
            </a:r>
          </a:p>
        </p:txBody>
      </p:sp>
      <p:sp>
        <p:nvSpPr>
          <p:cNvPr id="19" name="TextBox 18">
            <a:extLst>
              <a:ext uri="{FF2B5EF4-FFF2-40B4-BE49-F238E27FC236}">
                <a16:creationId xmlns:a16="http://schemas.microsoft.com/office/drawing/2014/main" id="{63077AC2-E136-0A6F-4B34-BC0874E47998}"/>
              </a:ext>
            </a:extLst>
          </p:cNvPr>
          <p:cNvSpPr txBox="1"/>
          <p:nvPr/>
        </p:nvSpPr>
        <p:spPr>
          <a:xfrm>
            <a:off x="6964226" y="1228986"/>
            <a:ext cx="5119249" cy="369332"/>
          </a:xfrm>
          <a:prstGeom prst="rect">
            <a:avLst/>
          </a:prstGeom>
          <a:noFill/>
        </p:spPr>
        <p:txBody>
          <a:bodyPr wrap="square" rtlCol="1">
            <a:spAutoFit/>
          </a:bodyPr>
          <a:lstStyle/>
          <a:p>
            <a:pPr algn="just"/>
            <a:r>
              <a:rPr lang="en-US" b="1" dirty="0">
                <a:solidFill>
                  <a:schemeClr val="bg1"/>
                </a:solidFill>
              </a:rPr>
              <a:t>Moderator Features </a:t>
            </a:r>
            <a:r>
              <a:rPr lang="en-US" dirty="0">
                <a:solidFill>
                  <a:schemeClr val="bg1"/>
                </a:solidFill>
              </a:rPr>
              <a:t>:</a:t>
            </a:r>
          </a:p>
        </p:txBody>
      </p:sp>
      <p:sp>
        <p:nvSpPr>
          <p:cNvPr id="20" name="TextBox 19">
            <a:extLst>
              <a:ext uri="{FF2B5EF4-FFF2-40B4-BE49-F238E27FC236}">
                <a16:creationId xmlns:a16="http://schemas.microsoft.com/office/drawing/2014/main" id="{55B90ECF-3D08-69F5-BEDF-354A2959F215}"/>
              </a:ext>
            </a:extLst>
          </p:cNvPr>
          <p:cNvSpPr txBox="1"/>
          <p:nvPr/>
        </p:nvSpPr>
        <p:spPr>
          <a:xfrm>
            <a:off x="1396560" y="1285730"/>
            <a:ext cx="3667809" cy="369332"/>
          </a:xfrm>
          <a:prstGeom prst="rect">
            <a:avLst/>
          </a:prstGeom>
          <a:noFill/>
        </p:spPr>
        <p:txBody>
          <a:bodyPr wrap="square" rtlCol="1">
            <a:spAutoFit/>
          </a:bodyPr>
          <a:lstStyle/>
          <a:p>
            <a:r>
              <a:rPr lang="en-US" b="1" dirty="0">
                <a:solidFill>
                  <a:schemeClr val="bg1"/>
                </a:solidFill>
              </a:rPr>
              <a:t>Student Features:</a:t>
            </a:r>
          </a:p>
        </p:txBody>
      </p:sp>
      <p:sp>
        <p:nvSpPr>
          <p:cNvPr id="21" name="TextBox 20">
            <a:extLst>
              <a:ext uri="{FF2B5EF4-FFF2-40B4-BE49-F238E27FC236}">
                <a16:creationId xmlns:a16="http://schemas.microsoft.com/office/drawing/2014/main" id="{C4E1A09F-69E7-3CF9-FC2A-69EA744EE899}"/>
              </a:ext>
            </a:extLst>
          </p:cNvPr>
          <p:cNvSpPr txBox="1"/>
          <p:nvPr/>
        </p:nvSpPr>
        <p:spPr>
          <a:xfrm>
            <a:off x="1654564" y="3738570"/>
            <a:ext cx="3667809" cy="369332"/>
          </a:xfrm>
          <a:prstGeom prst="rect">
            <a:avLst/>
          </a:prstGeom>
          <a:noFill/>
        </p:spPr>
        <p:txBody>
          <a:bodyPr wrap="square" rtlCol="1">
            <a:spAutoFit/>
          </a:bodyPr>
          <a:lstStyle/>
          <a:p>
            <a:r>
              <a:rPr lang="en-US" b="1" dirty="0">
                <a:solidFill>
                  <a:schemeClr val="bg1"/>
                </a:solidFill>
              </a:rPr>
              <a:t>Admin Features </a:t>
            </a:r>
            <a:r>
              <a:rPr lang="en-US" dirty="0">
                <a:solidFill>
                  <a:schemeClr val="bg1"/>
                </a:solidFill>
              </a:rPr>
              <a:t>:</a:t>
            </a:r>
          </a:p>
        </p:txBody>
      </p:sp>
      <p:sp>
        <p:nvSpPr>
          <p:cNvPr id="22" name="TextBox 21">
            <a:extLst>
              <a:ext uri="{FF2B5EF4-FFF2-40B4-BE49-F238E27FC236}">
                <a16:creationId xmlns:a16="http://schemas.microsoft.com/office/drawing/2014/main" id="{875C66C8-76AD-7D06-C5EF-D53026694656}"/>
              </a:ext>
            </a:extLst>
          </p:cNvPr>
          <p:cNvSpPr txBox="1"/>
          <p:nvPr/>
        </p:nvSpPr>
        <p:spPr>
          <a:xfrm>
            <a:off x="7188957" y="3749268"/>
            <a:ext cx="5119249" cy="369332"/>
          </a:xfrm>
          <a:prstGeom prst="rect">
            <a:avLst/>
          </a:prstGeom>
          <a:noFill/>
        </p:spPr>
        <p:txBody>
          <a:bodyPr wrap="square" rtlCol="1">
            <a:spAutoFit/>
          </a:bodyPr>
          <a:lstStyle/>
          <a:p>
            <a:r>
              <a:rPr lang="en-US" b="1" dirty="0">
                <a:solidFill>
                  <a:schemeClr val="bg1"/>
                </a:solidFill>
              </a:rPr>
              <a:t>Donators Features </a:t>
            </a:r>
            <a:r>
              <a:rPr lang="en-US" dirty="0">
                <a:solidFill>
                  <a:schemeClr val="bg1"/>
                </a:solidFill>
              </a:rPr>
              <a:t>:</a:t>
            </a:r>
          </a:p>
        </p:txBody>
      </p:sp>
      <p:pic>
        <p:nvPicPr>
          <p:cNvPr id="24" name="Picture 23">
            <a:extLst>
              <a:ext uri="{FF2B5EF4-FFF2-40B4-BE49-F238E27FC236}">
                <a16:creationId xmlns:a16="http://schemas.microsoft.com/office/drawing/2014/main" id="{945EE7E1-ECD9-71E9-5776-3BE2F308F80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31703" y="3884903"/>
            <a:ext cx="1073586" cy="1073586"/>
          </a:xfrm>
          <a:prstGeom prst="rect">
            <a:avLst/>
          </a:prstGeom>
        </p:spPr>
      </p:pic>
      <p:pic>
        <p:nvPicPr>
          <p:cNvPr id="26" name="Picture 25">
            <a:extLst>
              <a:ext uri="{FF2B5EF4-FFF2-40B4-BE49-F238E27FC236}">
                <a16:creationId xmlns:a16="http://schemas.microsoft.com/office/drawing/2014/main" id="{8EE53FB7-1F7A-7B19-B0B2-C861CAAAF4D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009372" y="1464425"/>
            <a:ext cx="1013701" cy="1013701"/>
          </a:xfrm>
          <a:prstGeom prst="rect">
            <a:avLst/>
          </a:prstGeom>
        </p:spPr>
      </p:pic>
      <p:pic>
        <p:nvPicPr>
          <p:cNvPr id="28" name="Picture 27">
            <a:extLst>
              <a:ext uri="{FF2B5EF4-FFF2-40B4-BE49-F238E27FC236}">
                <a16:creationId xmlns:a16="http://schemas.microsoft.com/office/drawing/2014/main" id="{15B239C2-FAD0-61CA-0122-1CB3CE9C9A2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34549" y="1377876"/>
            <a:ext cx="1077410" cy="1077410"/>
          </a:xfrm>
          <a:prstGeom prst="rect">
            <a:avLst/>
          </a:prstGeom>
        </p:spPr>
      </p:pic>
      <p:pic>
        <p:nvPicPr>
          <p:cNvPr id="30" name="Picture 29">
            <a:extLst>
              <a:ext uri="{FF2B5EF4-FFF2-40B4-BE49-F238E27FC236}">
                <a16:creationId xmlns:a16="http://schemas.microsoft.com/office/drawing/2014/main" id="{A313F327-E149-9965-00FC-009EE4B4722D}"/>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101885" y="3975539"/>
            <a:ext cx="982950" cy="982950"/>
          </a:xfrm>
          <a:prstGeom prst="rect">
            <a:avLst/>
          </a:prstGeom>
        </p:spPr>
      </p:pic>
    </p:spTree>
    <p:extLst>
      <p:ext uri="{BB962C8B-B14F-4D97-AF65-F5344CB8AC3E}">
        <p14:creationId xmlns:p14="http://schemas.microsoft.com/office/powerpoint/2010/main" val="12916007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1000" fill="hold"/>
                                        <p:tgtEl>
                                          <p:spTgt spid="8"/>
                                        </p:tgtEl>
                                        <p:attrNameLst>
                                          <p:attrName>ppt_w</p:attrName>
                                        </p:attrNameLst>
                                      </p:cBhvr>
                                      <p:tavLst>
                                        <p:tav tm="0">
                                          <p:val>
                                            <p:fltVal val="0"/>
                                          </p:val>
                                        </p:tav>
                                        <p:tav tm="100000">
                                          <p:val>
                                            <p:strVal val="#ppt_w"/>
                                          </p:val>
                                        </p:tav>
                                      </p:tavLst>
                                    </p:anim>
                                    <p:anim calcmode="lin" valueType="num">
                                      <p:cBhvr>
                                        <p:cTn id="12" dur="1000" fill="hold"/>
                                        <p:tgtEl>
                                          <p:spTgt spid="8"/>
                                        </p:tgtEl>
                                        <p:attrNameLst>
                                          <p:attrName>ppt_h</p:attrName>
                                        </p:attrNameLst>
                                      </p:cBhvr>
                                      <p:tavLst>
                                        <p:tav tm="0">
                                          <p:val>
                                            <p:fltVal val="0"/>
                                          </p:val>
                                        </p:tav>
                                        <p:tav tm="100000">
                                          <p:val>
                                            <p:strVal val="#ppt_h"/>
                                          </p:val>
                                        </p:tav>
                                      </p:tavLst>
                                    </p:anim>
                                    <p:animEffect transition="in" filter="fade">
                                      <p:cBhvr>
                                        <p:cTn id="13" dur="1000"/>
                                        <p:tgtEl>
                                          <p:spTgt spid="8"/>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1000" fill="hold"/>
                                        <p:tgtEl>
                                          <p:spTgt spid="13"/>
                                        </p:tgtEl>
                                        <p:attrNameLst>
                                          <p:attrName>ppt_w</p:attrName>
                                        </p:attrNameLst>
                                      </p:cBhvr>
                                      <p:tavLst>
                                        <p:tav tm="0">
                                          <p:val>
                                            <p:fltVal val="0"/>
                                          </p:val>
                                        </p:tav>
                                        <p:tav tm="100000">
                                          <p:val>
                                            <p:strVal val="#ppt_w"/>
                                          </p:val>
                                        </p:tav>
                                      </p:tavLst>
                                    </p:anim>
                                    <p:anim calcmode="lin" valueType="num">
                                      <p:cBhvr>
                                        <p:cTn id="17" dur="1000" fill="hold"/>
                                        <p:tgtEl>
                                          <p:spTgt spid="13"/>
                                        </p:tgtEl>
                                        <p:attrNameLst>
                                          <p:attrName>ppt_h</p:attrName>
                                        </p:attrNameLst>
                                      </p:cBhvr>
                                      <p:tavLst>
                                        <p:tav tm="0">
                                          <p:val>
                                            <p:fltVal val="0"/>
                                          </p:val>
                                        </p:tav>
                                        <p:tav tm="100000">
                                          <p:val>
                                            <p:strVal val="#ppt_h"/>
                                          </p:val>
                                        </p:tav>
                                      </p:tavLst>
                                    </p:anim>
                                    <p:animEffect transition="in" filter="fade">
                                      <p:cBhvr>
                                        <p:cTn id="18" dur="1000"/>
                                        <p:tgtEl>
                                          <p:spTgt spid="13"/>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1000" fill="hold"/>
                                        <p:tgtEl>
                                          <p:spTgt spid="12"/>
                                        </p:tgtEl>
                                        <p:attrNameLst>
                                          <p:attrName>ppt_w</p:attrName>
                                        </p:attrNameLst>
                                      </p:cBhvr>
                                      <p:tavLst>
                                        <p:tav tm="0">
                                          <p:val>
                                            <p:fltVal val="0"/>
                                          </p:val>
                                        </p:tav>
                                        <p:tav tm="100000">
                                          <p:val>
                                            <p:strVal val="#ppt_w"/>
                                          </p:val>
                                        </p:tav>
                                      </p:tavLst>
                                    </p:anim>
                                    <p:anim calcmode="lin" valueType="num">
                                      <p:cBhvr>
                                        <p:cTn id="22" dur="1000" fill="hold"/>
                                        <p:tgtEl>
                                          <p:spTgt spid="12"/>
                                        </p:tgtEl>
                                        <p:attrNameLst>
                                          <p:attrName>ppt_h</p:attrName>
                                        </p:attrNameLst>
                                      </p:cBhvr>
                                      <p:tavLst>
                                        <p:tav tm="0">
                                          <p:val>
                                            <p:fltVal val="0"/>
                                          </p:val>
                                        </p:tav>
                                        <p:tav tm="100000">
                                          <p:val>
                                            <p:strVal val="#ppt_h"/>
                                          </p:val>
                                        </p:tav>
                                      </p:tavLst>
                                    </p:anim>
                                    <p:animEffect transition="in" filter="fade">
                                      <p:cBhvr>
                                        <p:cTn id="23" dur="10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1000" fill="hold"/>
                                        <p:tgtEl>
                                          <p:spTgt spid="14"/>
                                        </p:tgtEl>
                                        <p:attrNameLst>
                                          <p:attrName>ppt_w</p:attrName>
                                        </p:attrNameLst>
                                      </p:cBhvr>
                                      <p:tavLst>
                                        <p:tav tm="0">
                                          <p:val>
                                            <p:fltVal val="0"/>
                                          </p:val>
                                        </p:tav>
                                        <p:tav tm="100000">
                                          <p:val>
                                            <p:strVal val="#ppt_w"/>
                                          </p:val>
                                        </p:tav>
                                      </p:tavLst>
                                    </p:anim>
                                    <p:anim calcmode="lin" valueType="num">
                                      <p:cBhvr>
                                        <p:cTn id="27" dur="1000" fill="hold"/>
                                        <p:tgtEl>
                                          <p:spTgt spid="14"/>
                                        </p:tgtEl>
                                        <p:attrNameLst>
                                          <p:attrName>ppt_h</p:attrName>
                                        </p:attrNameLst>
                                      </p:cBhvr>
                                      <p:tavLst>
                                        <p:tav tm="0">
                                          <p:val>
                                            <p:fltVal val="0"/>
                                          </p:val>
                                        </p:tav>
                                        <p:tav tm="100000">
                                          <p:val>
                                            <p:strVal val="#ppt_h"/>
                                          </p:val>
                                        </p:tav>
                                      </p:tavLst>
                                    </p:anim>
                                    <p:animEffect transition="in" filter="fade">
                                      <p:cBhvr>
                                        <p:cTn id="28" dur="1000"/>
                                        <p:tgtEl>
                                          <p:spTgt spid="14"/>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p:cTn id="41" dur="500" fill="hold"/>
                                        <p:tgtEl>
                                          <p:spTgt spid="17"/>
                                        </p:tgtEl>
                                        <p:attrNameLst>
                                          <p:attrName>ppt_w</p:attrName>
                                        </p:attrNameLst>
                                      </p:cBhvr>
                                      <p:tavLst>
                                        <p:tav tm="0">
                                          <p:val>
                                            <p:fltVal val="0"/>
                                          </p:val>
                                        </p:tav>
                                        <p:tav tm="100000">
                                          <p:val>
                                            <p:strVal val="#ppt_w"/>
                                          </p:val>
                                        </p:tav>
                                      </p:tavLst>
                                    </p:anim>
                                    <p:anim calcmode="lin" valueType="num">
                                      <p:cBhvr>
                                        <p:cTn id="42" dur="500" fill="hold"/>
                                        <p:tgtEl>
                                          <p:spTgt spid="17"/>
                                        </p:tgtEl>
                                        <p:attrNameLst>
                                          <p:attrName>ppt_h</p:attrName>
                                        </p:attrNameLst>
                                      </p:cBhvr>
                                      <p:tavLst>
                                        <p:tav tm="0">
                                          <p:val>
                                            <p:fltVal val="0"/>
                                          </p:val>
                                        </p:tav>
                                        <p:tav tm="100000">
                                          <p:val>
                                            <p:strVal val="#ppt_h"/>
                                          </p:val>
                                        </p:tav>
                                      </p:tavLst>
                                    </p:anim>
                                    <p:animEffect transition="in" filter="fade">
                                      <p:cBhvr>
                                        <p:cTn id="43" dur="500"/>
                                        <p:tgtEl>
                                          <p:spTgt spid="1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500" fill="hold"/>
                                        <p:tgtEl>
                                          <p:spTgt spid="18"/>
                                        </p:tgtEl>
                                        <p:attrNameLst>
                                          <p:attrName>ppt_w</p:attrName>
                                        </p:attrNameLst>
                                      </p:cBhvr>
                                      <p:tavLst>
                                        <p:tav tm="0">
                                          <p:val>
                                            <p:fltVal val="0"/>
                                          </p:val>
                                        </p:tav>
                                        <p:tav tm="100000">
                                          <p:val>
                                            <p:strVal val="#ppt_w"/>
                                          </p:val>
                                        </p:tav>
                                      </p:tavLst>
                                    </p:anim>
                                    <p:anim calcmode="lin" valueType="num">
                                      <p:cBhvr>
                                        <p:cTn id="47" dur="500" fill="hold"/>
                                        <p:tgtEl>
                                          <p:spTgt spid="18"/>
                                        </p:tgtEl>
                                        <p:attrNameLst>
                                          <p:attrName>ppt_h</p:attrName>
                                        </p:attrNameLst>
                                      </p:cBhvr>
                                      <p:tavLst>
                                        <p:tav tm="0">
                                          <p:val>
                                            <p:fltVal val="0"/>
                                          </p:val>
                                        </p:tav>
                                        <p:tav tm="100000">
                                          <p:val>
                                            <p:strVal val="#ppt_h"/>
                                          </p:val>
                                        </p:tav>
                                      </p:tavLst>
                                    </p:anim>
                                    <p:animEffect transition="in" filter="fade">
                                      <p:cBhvr>
                                        <p:cTn id="48" dur="500"/>
                                        <p:tgtEl>
                                          <p:spTgt spid="18"/>
                                        </p:tgtEl>
                                      </p:cBhvr>
                                    </p:animEffect>
                                  </p:childTnLst>
                                </p:cTn>
                              </p:par>
                              <p:par>
                                <p:cTn id="49" presetID="22" presetClass="entr" presetSubtype="4"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down)">
                                      <p:cBhvr>
                                        <p:cTn id="51" dur="500"/>
                                        <p:tgtEl>
                                          <p:spTgt spid="26"/>
                                        </p:tgtEl>
                                      </p:cBhvr>
                                    </p:animEffect>
                                  </p:childTnLst>
                                </p:cTn>
                              </p:par>
                              <p:par>
                                <p:cTn id="52" presetID="22" presetClass="entr" presetSubtype="4" fill="hold"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wipe(down)">
                                      <p:cBhvr>
                                        <p:cTn id="54" dur="500"/>
                                        <p:tgtEl>
                                          <p:spTgt spid="30"/>
                                        </p:tgtEl>
                                      </p:cBhvr>
                                    </p:animEffect>
                                  </p:childTnLst>
                                </p:cTn>
                              </p:par>
                              <p:par>
                                <p:cTn id="55" presetID="22" presetClass="entr" presetSubtype="4"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down)">
                                      <p:cBhvr>
                                        <p:cTn id="57" dur="500"/>
                                        <p:tgtEl>
                                          <p:spTgt spid="24"/>
                                        </p:tgtEl>
                                      </p:cBhvr>
                                    </p:animEffect>
                                  </p:childTnLst>
                                </p:cTn>
                              </p:par>
                              <p:par>
                                <p:cTn id="58" presetID="22" presetClass="entr" presetSubtype="4" fill="hold"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down)">
                                      <p:cBhvr>
                                        <p:cTn id="6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P spid="16" grpId="0" animBg="1"/>
      <p:bldP spid="15" grpId="0" animBg="1"/>
      <p:bldP spid="8" grpId="0"/>
      <p:bldP spid="12" grpId="0"/>
      <p:bldP spid="13" grpId="0"/>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1376</TotalTime>
  <Words>1461</Words>
  <Application>Microsoft Office PowerPoint</Application>
  <PresentationFormat>Widescreen</PresentationFormat>
  <Paragraphs>156</Paragraphs>
  <Slides>20</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Yu Gothic</vt:lpstr>
      <vt:lpstr>Arial</vt:lpstr>
      <vt:lpstr>Arial Rounded MT Bold</vt:lpstr>
      <vt:lpstr>Calibri</vt:lpstr>
      <vt:lpstr>Cambria Math</vt:lpstr>
      <vt:lpstr>等线</vt:lpstr>
      <vt:lpstr>等线 Light</vt:lpstr>
      <vt:lpstr>Söhne</vt:lpstr>
      <vt:lpstr>Times New Roman</vt:lpstr>
      <vt:lpstr>Yeseva One</vt:lpstr>
      <vt:lpstr>字魂5号-无外润黑体</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Anzichen</dc:creator>
  <cp:lastModifiedBy>elnour</cp:lastModifiedBy>
  <cp:revision>48</cp:revision>
  <cp:lastPrinted>2024-02-09T20:22:39Z</cp:lastPrinted>
  <dcterms:created xsi:type="dcterms:W3CDTF">2019-05-23T07:10:44Z</dcterms:created>
  <dcterms:modified xsi:type="dcterms:W3CDTF">2024-02-11T15:51:51Z</dcterms:modified>
</cp:coreProperties>
</file>