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90" r:id="rId4"/>
    <p:sldId id="291" r:id="rId5"/>
    <p:sldId id="292" r:id="rId6"/>
    <p:sldId id="258" r:id="rId7"/>
    <p:sldId id="293" r:id="rId8"/>
    <p:sldId id="296" r:id="rId9"/>
    <p:sldId id="297" r:id="rId10"/>
    <p:sldId id="298" r:id="rId11"/>
    <p:sldId id="299" r:id="rId12"/>
    <p:sldId id="300" r:id="rId13"/>
    <p:sldId id="294" r:id="rId14"/>
    <p:sldId id="295" r:id="rId15"/>
    <p:sldId id="302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9E72D24-1E98-454C-8658-F5F563995E48}">
  <a:tblStyle styleId="{19E72D24-1E98-454C-8658-F5F563995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074" y="-8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8493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6a9e8c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6a9e8c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6a9e8cae7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6a9e8cae7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038175"/>
            <a:ext cx="7736700" cy="3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4844145" flipH="1">
            <a:off x="8619877" y="652024"/>
            <a:ext cx="328520" cy="328281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4844102" flipH="1">
            <a:off x="8077203" y="233942"/>
            <a:ext cx="513493" cy="513119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 rot="-3893581">
            <a:off x="239534" y="3987104"/>
            <a:ext cx="748908" cy="1111500"/>
            <a:chOff x="8421281" y="3267397"/>
            <a:chExt cx="1249584" cy="1854584"/>
          </a:xfrm>
        </p:grpSpPr>
        <p:sp>
          <p:nvSpPr>
            <p:cNvPr id="39" name="Google Shape;39;p6"/>
            <p:cNvSpPr/>
            <p:nvPr/>
          </p:nvSpPr>
          <p:spPr>
            <a:xfrm rot="10800000" flipH="1">
              <a:off x="8538365" y="3267397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 flipH="1">
              <a:off x="8421281" y="454815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2764231" y="-95251"/>
            <a:ext cx="6267510" cy="11775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3"/>
                </a:solidFill>
              </a:rPr>
              <a:t>Sales model</a:t>
            </a:r>
            <a:r>
              <a:rPr lang="ar-EG" sz="4800" dirty="0" smtClean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accent3"/>
                </a:solidFill>
              </a:rPr>
              <a:t>I</a:t>
            </a:r>
            <a:r>
              <a:rPr lang="en-US" sz="4800" dirty="0" smtClean="0">
                <a:solidFill>
                  <a:schemeClr val="accent3"/>
                </a:solidFill>
              </a:rPr>
              <a:t>n ERP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6096000" y="3777373"/>
            <a:ext cx="2556602" cy="482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400" dirty="0" smtClean="0">
                <a:solidFill>
                  <a:schemeClr val="accent3"/>
                </a:solidFill>
              </a:rPr>
              <a:t>Is Strategy</a:t>
            </a:r>
            <a:endParaRPr sz="24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1200150"/>
            <a:ext cx="7736700" cy="3565500"/>
          </a:xfrm>
        </p:spPr>
        <p:txBody>
          <a:bodyPr/>
          <a:lstStyle/>
          <a:p>
            <a:pPr marL="69850" indent="0">
              <a:buNone/>
            </a:pPr>
            <a:r>
              <a:rPr lang="en-US" sz="2000" b="1" dirty="0" smtClean="0"/>
              <a:t>-</a:t>
            </a:r>
            <a:r>
              <a:rPr lang="en-US" sz="2800" b="1" dirty="0" smtClean="0"/>
              <a:t>The </a:t>
            </a:r>
            <a:r>
              <a:rPr lang="en-US" sz="2800" b="1" dirty="0"/>
              <a:t>four types of </a:t>
            </a:r>
            <a:r>
              <a:rPr lang="en-US" sz="2800" b="1" dirty="0" smtClean="0"/>
              <a:t>selling:</a:t>
            </a:r>
            <a:endParaRPr lang="en-US" sz="2800" b="1" dirty="0"/>
          </a:p>
          <a:p>
            <a:pPr marL="69850" indent="0">
              <a:buNone/>
            </a:pPr>
            <a:r>
              <a:rPr lang="en-US" sz="2400" dirty="0" smtClean="0"/>
              <a:t>1- Transactional </a:t>
            </a:r>
            <a:r>
              <a:rPr lang="en-US" sz="2400" dirty="0"/>
              <a:t>selling.</a:t>
            </a:r>
          </a:p>
          <a:p>
            <a:pPr marL="69850" indent="0">
              <a:buNone/>
            </a:pPr>
            <a:r>
              <a:rPr lang="en-US" sz="2400" dirty="0" smtClean="0"/>
              <a:t>2- Solution </a:t>
            </a:r>
            <a:r>
              <a:rPr lang="en-US" sz="2400" dirty="0"/>
              <a:t>selling.</a:t>
            </a:r>
          </a:p>
          <a:p>
            <a:pPr marL="69850" indent="0">
              <a:buNone/>
            </a:pPr>
            <a:r>
              <a:rPr lang="en-US" sz="2400" dirty="0" smtClean="0"/>
              <a:t>3- Consultative </a:t>
            </a:r>
            <a:r>
              <a:rPr lang="en-US" sz="2400" dirty="0"/>
              <a:t>selling.</a:t>
            </a:r>
          </a:p>
          <a:p>
            <a:pPr marL="69850" indent="0">
              <a:buNone/>
            </a:pPr>
            <a:r>
              <a:rPr lang="en-US" sz="2400" dirty="0" smtClean="0"/>
              <a:t>4- Provocative </a:t>
            </a:r>
            <a:r>
              <a:rPr lang="en-US" sz="2400" dirty="0"/>
              <a:t>selling.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4-What are the Types </a:t>
            </a:r>
            <a:r>
              <a:rPr lang="en-US" b="1" dirty="0"/>
              <a:t>of </a:t>
            </a:r>
            <a:r>
              <a:rPr lang="en-US" b="1" dirty="0" smtClean="0"/>
              <a:t>Sales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374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3200" b="1" dirty="0" smtClean="0"/>
              <a:t>-Features </a:t>
            </a:r>
            <a:r>
              <a:rPr lang="en-US" sz="3200" b="1" dirty="0"/>
              <a:t>tell, benefits </a:t>
            </a:r>
            <a:r>
              <a:rPr lang="en-US" sz="3200" b="1" dirty="0" smtClean="0"/>
              <a:t>sell</a:t>
            </a:r>
            <a:r>
              <a:rPr lang="en-US" sz="3200" b="1" dirty="0"/>
              <a:t>:</a:t>
            </a:r>
            <a:r>
              <a:rPr lang="en-US" sz="3200" b="1" dirty="0" smtClean="0"/>
              <a:t> </a:t>
            </a:r>
          </a:p>
          <a:p>
            <a:r>
              <a:rPr lang="en-US" sz="2800" dirty="0" smtClean="0"/>
              <a:t>Features </a:t>
            </a:r>
            <a:r>
              <a:rPr lang="en-US" sz="2800" dirty="0"/>
              <a:t>are often technical in nature, describing what the product or service does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Benefits, on the other hand, paint a picture of success in the prospect's mind of how it will change their life in some </a:t>
            </a:r>
            <a:r>
              <a:rPr lang="en-US" sz="2800" dirty="0" smtClean="0"/>
              <a:t>way.</a:t>
            </a:r>
            <a:endParaRPr lang="en-US" sz="2800" dirty="0"/>
          </a:p>
          <a:p>
            <a:pPr marL="15240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514350"/>
            <a:ext cx="7736700" cy="572700"/>
          </a:xfrm>
        </p:spPr>
        <p:txBody>
          <a:bodyPr/>
          <a:lstStyle/>
          <a:p>
            <a:r>
              <a:rPr lang="en-US" sz="3200" b="1" dirty="0" smtClean="0"/>
              <a:t>5-What </a:t>
            </a:r>
            <a:r>
              <a:rPr lang="en-US" sz="3200" b="1" dirty="0"/>
              <a:t>are features and </a:t>
            </a:r>
            <a:r>
              <a:rPr lang="en-US" sz="3200" b="1" dirty="0" smtClean="0"/>
              <a:t>benefits </a:t>
            </a:r>
            <a:r>
              <a:rPr lang="en-US" sz="3200" b="1" dirty="0"/>
              <a:t>in sales?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en-US" sz="4000" b="1" dirty="0" smtClean="0"/>
              <a:t>-cons</a:t>
            </a:r>
          </a:p>
          <a:p>
            <a:pPr marL="69850" indent="0">
              <a:buNone/>
            </a:pPr>
            <a:r>
              <a:rPr lang="en-US" sz="2400" dirty="0"/>
              <a:t>Irregular income.</a:t>
            </a:r>
          </a:p>
          <a:p>
            <a:pPr marL="69850" indent="0">
              <a:buNone/>
            </a:pPr>
            <a:r>
              <a:rPr lang="en-US" sz="2400" dirty="0"/>
              <a:t>Demanding expectations.</a:t>
            </a:r>
          </a:p>
          <a:p>
            <a:pPr marL="69850" indent="0">
              <a:buNone/>
            </a:pPr>
            <a:r>
              <a:rPr lang="en-US" sz="2400" dirty="0"/>
              <a:t>Unpredictable schedule.</a:t>
            </a:r>
          </a:p>
          <a:p>
            <a:pPr marL="69850" indent="0">
              <a:buNone/>
            </a:pPr>
            <a:r>
              <a:rPr lang="en-US" sz="2400" dirty="0"/>
              <a:t>Constant pressure to find the next opportunity.</a:t>
            </a:r>
          </a:p>
          <a:p>
            <a:pPr marL="69850" indent="0">
              <a:buNone/>
            </a:pPr>
            <a:r>
              <a:rPr lang="en-US" sz="2400" dirty="0"/>
              <a:t>Moving from “hero to zero”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</a:t>
            </a:r>
            <a:r>
              <a:rPr lang="en-US" b="1" dirty="0"/>
              <a:t>Cons </a:t>
            </a:r>
            <a:r>
              <a:rPr lang="en-US" b="1" dirty="0" smtClean="0"/>
              <a:t>of </a:t>
            </a:r>
            <a:r>
              <a:rPr lang="en-US" b="1" dirty="0"/>
              <a:t>sales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0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en-US" sz="2800" dirty="0" err="1"/>
              <a:t>Odoo</a:t>
            </a:r>
            <a:r>
              <a:rPr lang="en-US" sz="2800" dirty="0"/>
              <a:t> provides reports like inventory valuation, accounting reports, HR reports, etc. Such types of operational reports enable management to make quick decisions and adapt effectively to a changing business environment. Improve </a:t>
            </a:r>
            <a:r>
              <a:rPr lang="en-US" sz="2800" dirty="0" smtClean="0"/>
              <a:t>productivity.</a:t>
            </a:r>
            <a:endParaRPr lang="en-US" sz="2800" dirty="0"/>
          </a:p>
          <a:p>
            <a:pPr marL="6985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7-What </a:t>
            </a:r>
            <a:r>
              <a:rPr lang="en-US" sz="3200" b="1" dirty="0"/>
              <a:t>is </a:t>
            </a:r>
            <a:r>
              <a:rPr lang="en-US" sz="3200" b="1" dirty="0" err="1"/>
              <a:t>Odoo</a:t>
            </a:r>
            <a:r>
              <a:rPr lang="en-US" sz="3200" b="1" dirty="0"/>
              <a:t> </a:t>
            </a:r>
            <a:r>
              <a:rPr lang="en-US" sz="3200" b="1" dirty="0" smtClean="0"/>
              <a:t>and </a:t>
            </a:r>
            <a:r>
              <a:rPr lang="en-US" sz="3200" b="1" dirty="0"/>
              <a:t>its benefits?</a:t>
            </a:r>
          </a:p>
        </p:txBody>
      </p:sp>
    </p:spTree>
    <p:extLst>
      <p:ext uri="{BB962C8B-B14F-4D97-AF65-F5344CB8AC3E}">
        <p14:creationId xmlns:p14="http://schemas.microsoft.com/office/powerpoint/2010/main" val="239938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800" dirty="0" err="1"/>
              <a:t>Odoo</a:t>
            </a:r>
            <a:r>
              <a:rPr lang="en-US" sz="2800" dirty="0"/>
              <a:t> sales </a:t>
            </a:r>
            <a:r>
              <a:rPr lang="en-US" sz="2800" dirty="0" smtClean="0"/>
              <a:t>module: </a:t>
            </a:r>
            <a:endParaRPr lang="en-US" sz="2800" dirty="0"/>
          </a:p>
          <a:p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dirty="0"/>
              <a:t>the most advanced sales management system in the world. The module has the ability to deal with a huge amount of sales data efficiently allowing you to effortlessly manage and view intricate sales data. You can carry out every single sales-related program with the sales module.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361950"/>
            <a:ext cx="7736700" cy="572700"/>
          </a:xfrm>
        </p:spPr>
        <p:txBody>
          <a:bodyPr/>
          <a:lstStyle/>
          <a:p>
            <a:r>
              <a:rPr lang="en-US" b="1" dirty="0"/>
              <a:t>8</a:t>
            </a:r>
            <a:r>
              <a:rPr lang="en-US" b="1" dirty="0" smtClean="0"/>
              <a:t>-What </a:t>
            </a:r>
            <a:r>
              <a:rPr lang="en-US" b="1" dirty="0"/>
              <a:t>is sales module in </a:t>
            </a:r>
            <a:r>
              <a:rPr lang="en-US" b="1" dirty="0" err="1"/>
              <a:t>Odoo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248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04950"/>
            <a:ext cx="5791200" cy="1963500"/>
          </a:xfrm>
        </p:spPr>
        <p:txBody>
          <a:bodyPr/>
          <a:lstStyle/>
          <a:p>
            <a:r>
              <a:rPr lang="en-US" sz="11500" dirty="0" smtClean="0">
                <a:latin typeface="Gabriola" pitchFamily="82" charset="0"/>
                <a:cs typeface="Aldhabi" pitchFamily="2" charset="-78"/>
              </a:rPr>
              <a:t>Thank you!</a:t>
            </a:r>
            <a:endParaRPr lang="en-US" sz="11500" dirty="0">
              <a:latin typeface="Gabriola" pitchFamily="82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231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/>
              <a:t>Team members</a:t>
            </a:r>
            <a:endParaRPr sz="3200" dirty="0"/>
          </a:p>
        </p:txBody>
      </p:sp>
      <p:sp>
        <p:nvSpPr>
          <p:cNvPr id="1207" name="Google Shape;1207;p42"/>
          <p:cNvSpPr txBox="1"/>
          <p:nvPr/>
        </p:nvSpPr>
        <p:spPr>
          <a:xfrm>
            <a:off x="829794" y="1155500"/>
            <a:ext cx="302426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000" b="1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Mohamed Ahmed </a:t>
            </a:r>
            <a:r>
              <a:rPr lang="en-US" sz="2000" b="1" dirty="0" err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Saad</a:t>
            </a:r>
            <a:endParaRPr sz="2000" b="1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208" name="Google Shape;1208;p42"/>
          <p:cNvSpPr txBox="1"/>
          <p:nvPr/>
        </p:nvSpPr>
        <p:spPr>
          <a:xfrm>
            <a:off x="727781" y="2328890"/>
            <a:ext cx="2870587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000" b="1" dirty="0" err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Rana</a:t>
            </a:r>
            <a:r>
              <a:rPr lang="en-US" sz="2000" b="1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Fouad</a:t>
            </a:r>
            <a:r>
              <a:rPr lang="en-US" sz="2000" b="1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Marzouk</a:t>
            </a:r>
            <a:endParaRPr sz="2000" b="1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211" name="Google Shape;1211;p42"/>
          <p:cNvSpPr txBox="1"/>
          <p:nvPr/>
        </p:nvSpPr>
        <p:spPr>
          <a:xfrm>
            <a:off x="829794" y="3430925"/>
            <a:ext cx="2453691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000" b="1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Youssef Ali Saber</a:t>
            </a:r>
          </a:p>
        </p:txBody>
      </p:sp>
      <p:sp>
        <p:nvSpPr>
          <p:cNvPr id="1213" name="Google Shape;1213;p42"/>
          <p:cNvSpPr txBox="1"/>
          <p:nvPr/>
        </p:nvSpPr>
        <p:spPr>
          <a:xfrm>
            <a:off x="5946320" y="1168026"/>
            <a:ext cx="3197679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Fatima Ahmed Abdel </a:t>
            </a:r>
            <a:r>
              <a:rPr lang="en-US" sz="1800" dirty="0" err="1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Moneim</a:t>
            </a:r>
            <a:endParaRPr lang="en-US" sz="18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214" name="Google Shape;1214;p42"/>
          <p:cNvSpPr txBox="1"/>
          <p:nvPr/>
        </p:nvSpPr>
        <p:spPr>
          <a:xfrm>
            <a:off x="1405802" y="4285780"/>
            <a:ext cx="4782165" cy="63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US" sz="2000" b="1" dirty="0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Shaimaa</a:t>
            </a:r>
            <a:r>
              <a:rPr lang="en-US" sz="2000" b="1" dirty="0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</a:t>
            </a:r>
            <a:r>
              <a:rPr lang="en-US" sz="2000" b="1" dirty="0" err="1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arag</a:t>
            </a:r>
            <a:r>
              <a:rPr lang="en-US" sz="2000" b="1" dirty="0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</a:t>
            </a:r>
            <a:r>
              <a:rPr lang="en-US" sz="2000" b="1" dirty="0" err="1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auda</a:t>
            </a:r>
            <a:endParaRPr sz="2000" b="1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217" name="Google Shape;1217;p42"/>
          <p:cNvSpPr txBox="1"/>
          <p:nvPr/>
        </p:nvSpPr>
        <p:spPr>
          <a:xfrm>
            <a:off x="4568682" y="3321007"/>
            <a:ext cx="4599069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US" sz="1800" b="1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Ahmed Mahmoud Mohamed</a:t>
            </a:r>
          </a:p>
        </p:txBody>
      </p:sp>
      <p:sp>
        <p:nvSpPr>
          <p:cNvPr id="1219" name="Google Shape;1219;p42"/>
          <p:cNvSpPr/>
          <p:nvPr/>
        </p:nvSpPr>
        <p:spPr>
          <a:xfrm>
            <a:off x="5133211" y="2326854"/>
            <a:ext cx="46905" cy="56130"/>
          </a:xfrm>
          <a:custGeom>
            <a:avLst/>
            <a:gdLst/>
            <a:ahLst/>
            <a:cxnLst/>
            <a:rect l="l" t="t" r="r" b="b"/>
            <a:pathLst>
              <a:path w="600" h="718" extrusionOk="0">
                <a:moveTo>
                  <a:pt x="297" y="84"/>
                </a:moveTo>
                <a:cubicBezTo>
                  <a:pt x="307" y="126"/>
                  <a:pt x="320" y="168"/>
                  <a:pt x="335" y="215"/>
                </a:cubicBezTo>
                <a:lnTo>
                  <a:pt x="405" y="420"/>
                </a:lnTo>
                <a:lnTo>
                  <a:pt x="189" y="420"/>
                </a:lnTo>
                <a:lnTo>
                  <a:pt x="259" y="214"/>
                </a:lnTo>
                <a:cubicBezTo>
                  <a:pt x="274" y="170"/>
                  <a:pt x="285" y="127"/>
                  <a:pt x="295" y="84"/>
                </a:cubicBezTo>
                <a:close/>
                <a:moveTo>
                  <a:pt x="244" y="1"/>
                </a:moveTo>
                <a:lnTo>
                  <a:pt x="1" y="717"/>
                </a:lnTo>
                <a:lnTo>
                  <a:pt x="97" y="717"/>
                </a:lnTo>
                <a:lnTo>
                  <a:pt x="171" y="492"/>
                </a:lnTo>
                <a:lnTo>
                  <a:pt x="424" y="492"/>
                </a:lnTo>
                <a:lnTo>
                  <a:pt x="501" y="717"/>
                </a:lnTo>
                <a:lnTo>
                  <a:pt x="599" y="717"/>
                </a:lnTo>
                <a:lnTo>
                  <a:pt x="356" y="1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5178786" y="2326854"/>
            <a:ext cx="68638" cy="56208"/>
          </a:xfrm>
          <a:custGeom>
            <a:avLst/>
            <a:gdLst/>
            <a:ahLst/>
            <a:cxnLst/>
            <a:rect l="l" t="t" r="r" b="b"/>
            <a:pathLst>
              <a:path w="878" h="719" extrusionOk="0">
                <a:moveTo>
                  <a:pt x="1" y="1"/>
                </a:moveTo>
                <a:lnTo>
                  <a:pt x="183" y="717"/>
                </a:lnTo>
                <a:lnTo>
                  <a:pt x="183" y="718"/>
                </a:lnTo>
                <a:lnTo>
                  <a:pt x="279" y="718"/>
                </a:lnTo>
                <a:lnTo>
                  <a:pt x="381" y="347"/>
                </a:lnTo>
                <a:cubicBezTo>
                  <a:pt x="408" y="254"/>
                  <a:pt x="423" y="184"/>
                  <a:pt x="436" y="112"/>
                </a:cubicBezTo>
                <a:lnTo>
                  <a:pt x="439" y="112"/>
                </a:lnTo>
                <a:cubicBezTo>
                  <a:pt x="449" y="185"/>
                  <a:pt x="464" y="256"/>
                  <a:pt x="486" y="347"/>
                </a:cubicBezTo>
                <a:lnTo>
                  <a:pt x="577" y="718"/>
                </a:lnTo>
                <a:lnTo>
                  <a:pt x="674" y="718"/>
                </a:lnTo>
                <a:lnTo>
                  <a:pt x="878" y="2"/>
                </a:lnTo>
                <a:lnTo>
                  <a:pt x="782" y="2"/>
                </a:lnTo>
                <a:lnTo>
                  <a:pt x="688" y="363"/>
                </a:lnTo>
                <a:cubicBezTo>
                  <a:pt x="665" y="451"/>
                  <a:pt x="645" y="532"/>
                  <a:pt x="630" y="610"/>
                </a:cubicBezTo>
                <a:lnTo>
                  <a:pt x="628" y="610"/>
                </a:lnTo>
                <a:cubicBezTo>
                  <a:pt x="618" y="534"/>
                  <a:pt x="598" y="449"/>
                  <a:pt x="578" y="364"/>
                </a:cubicBezTo>
                <a:lnTo>
                  <a:pt x="491" y="1"/>
                </a:lnTo>
                <a:lnTo>
                  <a:pt x="394" y="1"/>
                </a:lnTo>
                <a:lnTo>
                  <a:pt x="297" y="362"/>
                </a:lnTo>
                <a:cubicBezTo>
                  <a:pt x="274" y="454"/>
                  <a:pt x="250" y="538"/>
                  <a:pt x="239" y="610"/>
                </a:cubicBezTo>
                <a:lnTo>
                  <a:pt x="236" y="610"/>
                </a:lnTo>
                <a:cubicBezTo>
                  <a:pt x="224" y="541"/>
                  <a:pt x="204" y="453"/>
                  <a:pt x="183" y="363"/>
                </a:cubicBezTo>
                <a:lnTo>
                  <a:pt x="98" y="1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2"/>
          <p:cNvSpPr/>
          <p:nvPr/>
        </p:nvSpPr>
        <p:spPr>
          <a:xfrm>
            <a:off x="5245156" y="2326854"/>
            <a:ext cx="46905" cy="56130"/>
          </a:xfrm>
          <a:custGeom>
            <a:avLst/>
            <a:gdLst/>
            <a:ahLst/>
            <a:cxnLst/>
            <a:rect l="l" t="t" r="r" b="b"/>
            <a:pathLst>
              <a:path w="600" h="718" extrusionOk="0">
                <a:moveTo>
                  <a:pt x="298" y="84"/>
                </a:moveTo>
                <a:cubicBezTo>
                  <a:pt x="308" y="126"/>
                  <a:pt x="320" y="168"/>
                  <a:pt x="336" y="215"/>
                </a:cubicBezTo>
                <a:lnTo>
                  <a:pt x="405" y="420"/>
                </a:lnTo>
                <a:lnTo>
                  <a:pt x="189" y="420"/>
                </a:lnTo>
                <a:lnTo>
                  <a:pt x="260" y="214"/>
                </a:lnTo>
                <a:cubicBezTo>
                  <a:pt x="274" y="170"/>
                  <a:pt x="285" y="127"/>
                  <a:pt x="296" y="84"/>
                </a:cubicBezTo>
                <a:close/>
                <a:moveTo>
                  <a:pt x="244" y="1"/>
                </a:moveTo>
                <a:lnTo>
                  <a:pt x="1" y="717"/>
                </a:lnTo>
                <a:lnTo>
                  <a:pt x="97" y="717"/>
                </a:lnTo>
                <a:lnTo>
                  <a:pt x="172" y="492"/>
                </a:lnTo>
                <a:lnTo>
                  <a:pt x="425" y="492"/>
                </a:lnTo>
                <a:lnTo>
                  <a:pt x="501" y="717"/>
                </a:lnTo>
                <a:lnTo>
                  <a:pt x="600" y="717"/>
                </a:lnTo>
                <a:lnTo>
                  <a:pt x="356" y="1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2"/>
          <p:cNvSpPr/>
          <p:nvPr/>
        </p:nvSpPr>
        <p:spPr>
          <a:xfrm>
            <a:off x="5300269" y="2326463"/>
            <a:ext cx="36586" cy="56599"/>
          </a:xfrm>
          <a:custGeom>
            <a:avLst/>
            <a:gdLst/>
            <a:ahLst/>
            <a:cxnLst/>
            <a:rect l="l" t="t" r="r" b="b"/>
            <a:pathLst>
              <a:path w="468" h="724" extrusionOk="0">
                <a:moveTo>
                  <a:pt x="184" y="72"/>
                </a:moveTo>
                <a:cubicBezTo>
                  <a:pt x="282" y="75"/>
                  <a:pt x="349" y="114"/>
                  <a:pt x="349" y="208"/>
                </a:cubicBezTo>
                <a:cubicBezTo>
                  <a:pt x="349" y="288"/>
                  <a:pt x="286" y="343"/>
                  <a:pt x="187" y="343"/>
                </a:cubicBezTo>
                <a:lnTo>
                  <a:pt x="93" y="343"/>
                </a:lnTo>
                <a:lnTo>
                  <a:pt x="93" y="82"/>
                </a:lnTo>
                <a:cubicBezTo>
                  <a:pt x="107" y="77"/>
                  <a:pt x="139" y="72"/>
                  <a:pt x="184" y="72"/>
                </a:cubicBezTo>
                <a:close/>
                <a:moveTo>
                  <a:pt x="179" y="1"/>
                </a:moveTo>
                <a:cubicBezTo>
                  <a:pt x="115" y="1"/>
                  <a:pt x="48" y="7"/>
                  <a:pt x="1" y="16"/>
                </a:cubicBezTo>
                <a:lnTo>
                  <a:pt x="2" y="16"/>
                </a:lnTo>
                <a:lnTo>
                  <a:pt x="2" y="722"/>
                </a:lnTo>
                <a:lnTo>
                  <a:pt x="94" y="722"/>
                </a:lnTo>
                <a:lnTo>
                  <a:pt x="94" y="413"/>
                </a:lnTo>
                <a:lnTo>
                  <a:pt x="181" y="413"/>
                </a:lnTo>
                <a:cubicBezTo>
                  <a:pt x="266" y="416"/>
                  <a:pt x="303" y="454"/>
                  <a:pt x="324" y="552"/>
                </a:cubicBezTo>
                <a:cubicBezTo>
                  <a:pt x="344" y="641"/>
                  <a:pt x="360" y="703"/>
                  <a:pt x="372" y="723"/>
                </a:cubicBezTo>
                <a:lnTo>
                  <a:pt x="468" y="723"/>
                </a:lnTo>
                <a:cubicBezTo>
                  <a:pt x="454" y="696"/>
                  <a:pt x="436" y="626"/>
                  <a:pt x="413" y="527"/>
                </a:cubicBezTo>
                <a:cubicBezTo>
                  <a:pt x="396" y="452"/>
                  <a:pt x="363" y="401"/>
                  <a:pt x="308" y="382"/>
                </a:cubicBezTo>
                <a:lnTo>
                  <a:pt x="308" y="378"/>
                </a:lnTo>
                <a:cubicBezTo>
                  <a:pt x="383" y="353"/>
                  <a:pt x="442" y="290"/>
                  <a:pt x="442" y="195"/>
                </a:cubicBezTo>
                <a:cubicBezTo>
                  <a:pt x="442" y="140"/>
                  <a:pt x="421" y="92"/>
                  <a:pt x="386" y="60"/>
                </a:cubicBezTo>
                <a:cubicBezTo>
                  <a:pt x="342" y="19"/>
                  <a:pt x="277" y="1"/>
                  <a:pt x="179" y="1"/>
                </a:cubicBezTo>
                <a:close/>
              </a:path>
            </a:pathLst>
          </a:cu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2"/>
          <p:cNvGrpSpPr/>
          <p:nvPr/>
        </p:nvGrpSpPr>
        <p:grpSpPr>
          <a:xfrm>
            <a:off x="3916565" y="3321609"/>
            <a:ext cx="1010055" cy="669540"/>
            <a:chOff x="3820323" y="3396218"/>
            <a:chExt cx="1158586" cy="767997"/>
          </a:xfrm>
        </p:grpSpPr>
        <p:grpSp>
          <p:nvGrpSpPr>
            <p:cNvPr id="1224" name="Google Shape;1224;p42"/>
            <p:cNvGrpSpPr/>
            <p:nvPr/>
          </p:nvGrpSpPr>
          <p:grpSpPr>
            <a:xfrm>
              <a:off x="3820323" y="3553673"/>
              <a:ext cx="433808" cy="452907"/>
              <a:chOff x="3555148" y="3908434"/>
              <a:chExt cx="581903" cy="607522"/>
            </a:xfrm>
          </p:grpSpPr>
          <p:sp>
            <p:nvSpPr>
              <p:cNvPr id="1225" name="Google Shape;1225;p42"/>
              <p:cNvSpPr/>
              <p:nvPr/>
            </p:nvSpPr>
            <p:spPr>
              <a:xfrm>
                <a:off x="3830343" y="4023780"/>
                <a:ext cx="306708" cy="376709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132" extrusionOk="0">
                    <a:moveTo>
                      <a:pt x="1" y="1"/>
                    </a:moveTo>
                    <a:lnTo>
                      <a:pt x="1" y="3132"/>
                    </a:lnTo>
                    <a:lnTo>
                      <a:pt x="2549" y="3132"/>
                    </a:lnTo>
                    <a:lnTo>
                      <a:pt x="2549" y="1"/>
                    </a:lnTo>
                    <a:close/>
                  </a:path>
                </a:pathLst>
              </a:custGeom>
              <a:solidFill>
                <a:srgbClr val="2167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  <p:sp>
            <p:nvSpPr>
              <p:cNvPr id="1226" name="Google Shape;1226;p42"/>
              <p:cNvSpPr/>
              <p:nvPr/>
            </p:nvSpPr>
            <p:spPr>
              <a:xfrm>
                <a:off x="3555148" y="3908434"/>
                <a:ext cx="297085" cy="607522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5051" extrusionOk="0">
                    <a:moveTo>
                      <a:pt x="2467" y="1"/>
                    </a:moveTo>
                    <a:cubicBezTo>
                      <a:pt x="2467" y="1"/>
                      <a:pt x="2466" y="1"/>
                      <a:pt x="2466" y="1"/>
                    </a:cubicBezTo>
                    <a:lnTo>
                      <a:pt x="3" y="2523"/>
                    </a:lnTo>
                    <a:cubicBezTo>
                      <a:pt x="1" y="2524"/>
                      <a:pt x="1" y="2526"/>
                      <a:pt x="3" y="2527"/>
                    </a:cubicBezTo>
                    <a:lnTo>
                      <a:pt x="2466" y="5050"/>
                    </a:lnTo>
                    <a:cubicBezTo>
                      <a:pt x="2466" y="5050"/>
                      <a:pt x="2467" y="5051"/>
                      <a:pt x="2468" y="5051"/>
                    </a:cubicBezTo>
                    <a:cubicBezTo>
                      <a:pt x="2469" y="5051"/>
                      <a:pt x="2470" y="5050"/>
                      <a:pt x="2470" y="5049"/>
                    </a:cubicBezTo>
                    <a:lnTo>
                      <a:pt x="2470" y="4"/>
                    </a:lnTo>
                    <a:cubicBezTo>
                      <a:pt x="2470" y="2"/>
                      <a:pt x="2469" y="1"/>
                      <a:pt x="2467" y="1"/>
                    </a:cubicBezTo>
                    <a:close/>
                  </a:path>
                </a:pathLst>
              </a:custGeom>
              <a:solidFill>
                <a:srgbClr val="2167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1227" name="Google Shape;1227;p42"/>
            <p:cNvSpPr/>
            <p:nvPr/>
          </p:nvSpPr>
          <p:spPr>
            <a:xfrm>
              <a:off x="4210912" y="3396218"/>
              <a:ext cx="767997" cy="767997"/>
            </a:xfrm>
            <a:custGeom>
              <a:avLst/>
              <a:gdLst/>
              <a:ahLst/>
              <a:cxnLst/>
              <a:rect l="l" t="t" r="r" b="b"/>
              <a:pathLst>
                <a:path w="8565" h="8565" extrusionOk="0">
                  <a:moveTo>
                    <a:pt x="4159" y="0"/>
                  </a:moveTo>
                  <a:cubicBezTo>
                    <a:pt x="1863" y="0"/>
                    <a:pt x="1" y="1861"/>
                    <a:pt x="1" y="4158"/>
                  </a:cubicBezTo>
                  <a:lnTo>
                    <a:pt x="1" y="4406"/>
                  </a:lnTo>
                  <a:cubicBezTo>
                    <a:pt x="1" y="6702"/>
                    <a:pt x="1862" y="8564"/>
                    <a:pt x="4159" y="8564"/>
                  </a:cubicBezTo>
                  <a:lnTo>
                    <a:pt x="4406" y="8564"/>
                  </a:lnTo>
                  <a:cubicBezTo>
                    <a:pt x="6702" y="8564"/>
                    <a:pt x="8565" y="6703"/>
                    <a:pt x="8565" y="4406"/>
                  </a:cubicBezTo>
                  <a:lnTo>
                    <a:pt x="8565" y="4158"/>
                  </a:lnTo>
                  <a:cubicBezTo>
                    <a:pt x="8565" y="1863"/>
                    <a:pt x="6703" y="0"/>
                    <a:pt x="4406" y="0"/>
                  </a:cubicBez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4307124" y="3492341"/>
              <a:ext cx="575572" cy="575661"/>
            </a:xfrm>
            <a:custGeom>
              <a:avLst/>
              <a:gdLst/>
              <a:ahLst/>
              <a:cxnLst/>
              <a:rect l="l" t="t" r="r" b="b"/>
              <a:pathLst>
                <a:path w="6419" h="6420" extrusionOk="0">
                  <a:moveTo>
                    <a:pt x="3210" y="1"/>
                  </a:moveTo>
                  <a:cubicBezTo>
                    <a:pt x="1438" y="1"/>
                    <a:pt x="1" y="1437"/>
                    <a:pt x="1" y="3210"/>
                  </a:cubicBezTo>
                  <a:cubicBezTo>
                    <a:pt x="1" y="4983"/>
                    <a:pt x="1436" y="6419"/>
                    <a:pt x="3210" y="6419"/>
                  </a:cubicBezTo>
                  <a:cubicBezTo>
                    <a:pt x="4982" y="6419"/>
                    <a:pt x="6418" y="4983"/>
                    <a:pt x="6418" y="3210"/>
                  </a:cubicBezTo>
                  <a:cubicBezTo>
                    <a:pt x="6418" y="1437"/>
                    <a:pt x="4982" y="1"/>
                    <a:pt x="3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F</a:t>
              </a:r>
              <a:endParaRPr sz="24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229" name="Google Shape;1229;p42"/>
          <p:cNvGrpSpPr/>
          <p:nvPr/>
        </p:nvGrpSpPr>
        <p:grpSpPr>
          <a:xfrm>
            <a:off x="4962345" y="2019194"/>
            <a:ext cx="796647" cy="923127"/>
            <a:chOff x="5019886" y="1902280"/>
            <a:chExt cx="913795" cy="1058875"/>
          </a:xfrm>
        </p:grpSpPr>
        <p:sp>
          <p:nvSpPr>
            <p:cNvPr id="1230" name="Google Shape;1230;p42"/>
            <p:cNvSpPr/>
            <p:nvPr/>
          </p:nvSpPr>
          <p:spPr>
            <a:xfrm>
              <a:off x="5458536" y="2255298"/>
              <a:ext cx="36136" cy="64381"/>
            </a:xfrm>
            <a:custGeom>
              <a:avLst/>
              <a:gdLst/>
              <a:ahLst/>
              <a:cxnLst/>
              <a:rect l="l" t="t" r="r" b="b"/>
              <a:pathLst>
                <a:path w="403" h="718" extrusionOk="0">
                  <a:moveTo>
                    <a:pt x="1" y="1"/>
                  </a:moveTo>
                  <a:lnTo>
                    <a:pt x="1" y="717"/>
                  </a:lnTo>
                  <a:lnTo>
                    <a:pt x="403" y="717"/>
                  </a:lnTo>
                  <a:lnTo>
                    <a:pt x="403" y="638"/>
                  </a:lnTo>
                  <a:lnTo>
                    <a:pt x="94" y="638"/>
                  </a:lnTo>
                  <a:lnTo>
                    <a:pt x="94" y="381"/>
                  </a:lnTo>
                  <a:lnTo>
                    <a:pt x="371" y="381"/>
                  </a:lnTo>
                  <a:lnTo>
                    <a:pt x="371" y="305"/>
                  </a:lnTo>
                  <a:lnTo>
                    <a:pt x="93" y="305"/>
                  </a:lnTo>
                  <a:lnTo>
                    <a:pt x="93" y="79"/>
                  </a:lnTo>
                  <a:lnTo>
                    <a:pt x="387" y="7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505522" y="2255119"/>
              <a:ext cx="48241" cy="64381"/>
            </a:xfrm>
            <a:custGeom>
              <a:avLst/>
              <a:gdLst/>
              <a:ahLst/>
              <a:cxnLst/>
              <a:rect l="l" t="t" r="r" b="b"/>
              <a:pathLst>
                <a:path w="538" h="718" extrusionOk="0">
                  <a:moveTo>
                    <a:pt x="1" y="1"/>
                  </a:moveTo>
                  <a:lnTo>
                    <a:pt x="1" y="717"/>
                  </a:lnTo>
                  <a:lnTo>
                    <a:pt x="88" y="717"/>
                  </a:lnTo>
                  <a:lnTo>
                    <a:pt x="88" y="412"/>
                  </a:lnTo>
                  <a:cubicBezTo>
                    <a:pt x="88" y="293"/>
                    <a:pt x="86" y="208"/>
                    <a:pt x="81" y="117"/>
                  </a:cubicBezTo>
                  <a:lnTo>
                    <a:pt x="83" y="116"/>
                  </a:lnTo>
                  <a:cubicBezTo>
                    <a:pt x="119" y="193"/>
                    <a:pt x="168" y="275"/>
                    <a:pt x="217" y="354"/>
                  </a:cubicBezTo>
                  <a:lnTo>
                    <a:pt x="445" y="717"/>
                  </a:lnTo>
                  <a:lnTo>
                    <a:pt x="538" y="717"/>
                  </a:lnTo>
                  <a:lnTo>
                    <a:pt x="538" y="1"/>
                  </a:lnTo>
                  <a:lnTo>
                    <a:pt x="451" y="1"/>
                  </a:lnTo>
                  <a:lnTo>
                    <a:pt x="451" y="301"/>
                  </a:lnTo>
                  <a:cubicBezTo>
                    <a:pt x="451" y="412"/>
                    <a:pt x="452" y="499"/>
                    <a:pt x="461" y="594"/>
                  </a:cubicBezTo>
                  <a:lnTo>
                    <a:pt x="458" y="596"/>
                  </a:lnTo>
                  <a:cubicBezTo>
                    <a:pt x="425" y="523"/>
                    <a:pt x="384" y="448"/>
                    <a:pt x="330" y="363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568020" y="2255298"/>
              <a:ext cx="36225" cy="64381"/>
            </a:xfrm>
            <a:custGeom>
              <a:avLst/>
              <a:gdLst/>
              <a:ahLst/>
              <a:cxnLst/>
              <a:rect l="l" t="t" r="r" b="b"/>
              <a:pathLst>
                <a:path w="404" h="718" extrusionOk="0">
                  <a:moveTo>
                    <a:pt x="1" y="1"/>
                  </a:moveTo>
                  <a:lnTo>
                    <a:pt x="1" y="717"/>
                  </a:lnTo>
                  <a:lnTo>
                    <a:pt x="404" y="717"/>
                  </a:lnTo>
                  <a:lnTo>
                    <a:pt x="404" y="638"/>
                  </a:lnTo>
                  <a:lnTo>
                    <a:pt x="95" y="638"/>
                  </a:lnTo>
                  <a:lnTo>
                    <a:pt x="95" y="381"/>
                  </a:lnTo>
                  <a:lnTo>
                    <a:pt x="372" y="381"/>
                  </a:lnTo>
                  <a:lnTo>
                    <a:pt x="372" y="305"/>
                  </a:lnTo>
                  <a:lnTo>
                    <a:pt x="93" y="305"/>
                  </a:lnTo>
                  <a:lnTo>
                    <a:pt x="93" y="79"/>
                  </a:lnTo>
                  <a:lnTo>
                    <a:pt x="387" y="7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5611956" y="2254222"/>
              <a:ext cx="39005" cy="66174"/>
            </a:xfrm>
            <a:custGeom>
              <a:avLst/>
              <a:gdLst/>
              <a:ahLst/>
              <a:cxnLst/>
              <a:rect l="l" t="t" r="r" b="b"/>
              <a:pathLst>
                <a:path w="435" h="738" extrusionOk="0">
                  <a:moveTo>
                    <a:pt x="246" y="1"/>
                  </a:moveTo>
                  <a:cubicBezTo>
                    <a:pt x="107" y="1"/>
                    <a:pt x="15" y="85"/>
                    <a:pt x="15" y="195"/>
                  </a:cubicBezTo>
                  <a:cubicBezTo>
                    <a:pt x="15" y="296"/>
                    <a:pt x="88" y="358"/>
                    <a:pt x="204" y="399"/>
                  </a:cubicBezTo>
                  <a:cubicBezTo>
                    <a:pt x="300" y="436"/>
                    <a:pt x="338" y="474"/>
                    <a:pt x="338" y="541"/>
                  </a:cubicBezTo>
                  <a:cubicBezTo>
                    <a:pt x="338" y="613"/>
                    <a:pt x="283" y="663"/>
                    <a:pt x="189" y="663"/>
                  </a:cubicBezTo>
                  <a:cubicBezTo>
                    <a:pt x="124" y="663"/>
                    <a:pt x="63" y="640"/>
                    <a:pt x="22" y="615"/>
                  </a:cubicBezTo>
                  <a:lnTo>
                    <a:pt x="1" y="691"/>
                  </a:lnTo>
                  <a:cubicBezTo>
                    <a:pt x="40" y="717"/>
                    <a:pt x="114" y="737"/>
                    <a:pt x="184" y="737"/>
                  </a:cubicBezTo>
                  <a:cubicBezTo>
                    <a:pt x="353" y="737"/>
                    <a:pt x="434" y="642"/>
                    <a:pt x="434" y="532"/>
                  </a:cubicBezTo>
                  <a:cubicBezTo>
                    <a:pt x="434" y="427"/>
                    <a:pt x="373" y="369"/>
                    <a:pt x="251" y="322"/>
                  </a:cubicBezTo>
                  <a:cubicBezTo>
                    <a:pt x="153" y="284"/>
                    <a:pt x="109" y="250"/>
                    <a:pt x="109" y="184"/>
                  </a:cubicBezTo>
                  <a:cubicBezTo>
                    <a:pt x="109" y="136"/>
                    <a:pt x="147" y="76"/>
                    <a:pt x="244" y="76"/>
                  </a:cubicBezTo>
                  <a:cubicBezTo>
                    <a:pt x="308" y="76"/>
                    <a:pt x="357" y="98"/>
                    <a:pt x="379" y="111"/>
                  </a:cubicBezTo>
                  <a:lnTo>
                    <a:pt x="405" y="36"/>
                  </a:lnTo>
                  <a:cubicBezTo>
                    <a:pt x="373" y="18"/>
                    <a:pt x="319" y="1"/>
                    <a:pt x="24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5659031" y="2254222"/>
              <a:ext cx="38915" cy="66174"/>
            </a:xfrm>
            <a:custGeom>
              <a:avLst/>
              <a:gdLst/>
              <a:ahLst/>
              <a:cxnLst/>
              <a:rect l="l" t="t" r="r" b="b"/>
              <a:pathLst>
                <a:path w="434" h="738" extrusionOk="0">
                  <a:moveTo>
                    <a:pt x="246" y="1"/>
                  </a:moveTo>
                  <a:cubicBezTo>
                    <a:pt x="106" y="1"/>
                    <a:pt x="14" y="85"/>
                    <a:pt x="14" y="195"/>
                  </a:cubicBezTo>
                  <a:cubicBezTo>
                    <a:pt x="14" y="296"/>
                    <a:pt x="88" y="358"/>
                    <a:pt x="203" y="399"/>
                  </a:cubicBezTo>
                  <a:cubicBezTo>
                    <a:pt x="299" y="436"/>
                    <a:pt x="338" y="474"/>
                    <a:pt x="338" y="541"/>
                  </a:cubicBezTo>
                  <a:cubicBezTo>
                    <a:pt x="338" y="613"/>
                    <a:pt x="283" y="663"/>
                    <a:pt x="188" y="663"/>
                  </a:cubicBezTo>
                  <a:cubicBezTo>
                    <a:pt x="124" y="663"/>
                    <a:pt x="63" y="640"/>
                    <a:pt x="22" y="615"/>
                  </a:cubicBezTo>
                  <a:lnTo>
                    <a:pt x="1" y="691"/>
                  </a:lnTo>
                  <a:cubicBezTo>
                    <a:pt x="38" y="717"/>
                    <a:pt x="114" y="737"/>
                    <a:pt x="183" y="737"/>
                  </a:cubicBezTo>
                  <a:cubicBezTo>
                    <a:pt x="352" y="737"/>
                    <a:pt x="433" y="642"/>
                    <a:pt x="433" y="532"/>
                  </a:cubicBezTo>
                  <a:cubicBezTo>
                    <a:pt x="433" y="427"/>
                    <a:pt x="372" y="369"/>
                    <a:pt x="251" y="322"/>
                  </a:cubicBezTo>
                  <a:cubicBezTo>
                    <a:pt x="152" y="284"/>
                    <a:pt x="109" y="250"/>
                    <a:pt x="109" y="184"/>
                  </a:cubicBezTo>
                  <a:cubicBezTo>
                    <a:pt x="109" y="136"/>
                    <a:pt x="146" y="76"/>
                    <a:pt x="243" y="76"/>
                  </a:cubicBezTo>
                  <a:cubicBezTo>
                    <a:pt x="308" y="76"/>
                    <a:pt x="356" y="98"/>
                    <a:pt x="379" y="111"/>
                  </a:cubicBezTo>
                  <a:lnTo>
                    <a:pt x="405" y="36"/>
                  </a:lnTo>
                  <a:cubicBezTo>
                    <a:pt x="372" y="18"/>
                    <a:pt x="319" y="1"/>
                    <a:pt x="24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2"/>
            <p:cNvGrpSpPr/>
            <p:nvPr/>
          </p:nvGrpSpPr>
          <p:grpSpPr>
            <a:xfrm>
              <a:off x="5509467" y="2514973"/>
              <a:ext cx="424214" cy="446182"/>
              <a:chOff x="5820935" y="2515141"/>
              <a:chExt cx="569033" cy="598501"/>
            </a:xfrm>
          </p:grpSpPr>
          <p:sp>
            <p:nvSpPr>
              <p:cNvPr id="1236" name="Google Shape;1236;p42"/>
              <p:cNvSpPr/>
              <p:nvPr/>
            </p:nvSpPr>
            <p:spPr>
              <a:xfrm>
                <a:off x="5820935" y="2515141"/>
                <a:ext cx="479667" cy="453927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774" extrusionOk="0">
                    <a:moveTo>
                      <a:pt x="2712" y="1"/>
                    </a:moveTo>
                    <a:lnTo>
                      <a:pt x="1" y="1566"/>
                    </a:lnTo>
                    <a:lnTo>
                      <a:pt x="1276" y="3773"/>
                    </a:lnTo>
                    <a:lnTo>
                      <a:pt x="3987" y="2208"/>
                    </a:ln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2"/>
              <p:cNvSpPr/>
              <p:nvPr/>
            </p:nvSpPr>
            <p:spPr>
              <a:xfrm>
                <a:off x="5863754" y="2704819"/>
                <a:ext cx="526214" cy="408823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399" extrusionOk="0">
                    <a:moveTo>
                      <a:pt x="4372" y="0"/>
                    </a:moveTo>
                    <a:cubicBezTo>
                      <a:pt x="4372" y="0"/>
                      <a:pt x="4371" y="0"/>
                      <a:pt x="4371" y="0"/>
                    </a:cubicBezTo>
                    <a:lnTo>
                      <a:pt x="4" y="2523"/>
                    </a:lnTo>
                    <a:cubicBezTo>
                      <a:pt x="1" y="2523"/>
                      <a:pt x="1" y="2527"/>
                      <a:pt x="4" y="2527"/>
                    </a:cubicBezTo>
                    <a:lnTo>
                      <a:pt x="3419" y="3398"/>
                    </a:lnTo>
                    <a:cubicBezTo>
                      <a:pt x="3420" y="3399"/>
                      <a:pt x="3420" y="3399"/>
                      <a:pt x="3421" y="3399"/>
                    </a:cubicBezTo>
                    <a:cubicBezTo>
                      <a:pt x="3422" y="3399"/>
                      <a:pt x="3422" y="3398"/>
                      <a:pt x="3422" y="3397"/>
                    </a:cubicBezTo>
                    <a:lnTo>
                      <a:pt x="4375" y="2"/>
                    </a:lnTo>
                    <a:cubicBezTo>
                      <a:pt x="4375" y="2"/>
                      <a:pt x="4374" y="0"/>
                      <a:pt x="4372" y="0"/>
                    </a:cubicBezTo>
                    <a:close/>
                  </a:path>
                </a:pathLst>
              </a:cu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2"/>
            <p:cNvSpPr/>
            <p:nvPr/>
          </p:nvSpPr>
          <p:spPr>
            <a:xfrm>
              <a:off x="5019886" y="1902280"/>
              <a:ext cx="882143" cy="776246"/>
            </a:xfrm>
            <a:custGeom>
              <a:avLst/>
              <a:gdLst/>
              <a:ahLst/>
              <a:cxnLst/>
              <a:rect l="l" t="t" r="r" b="b"/>
              <a:pathLst>
                <a:path w="9838" h="8657" extrusionOk="0">
                  <a:moveTo>
                    <a:pt x="4960" y="1"/>
                  </a:moveTo>
                  <a:cubicBezTo>
                    <a:pt x="4255" y="1"/>
                    <a:pt x="3540" y="180"/>
                    <a:pt x="2885" y="558"/>
                  </a:cubicBezTo>
                  <a:lnTo>
                    <a:pt x="2671" y="682"/>
                  </a:lnTo>
                  <a:cubicBezTo>
                    <a:pt x="681" y="1831"/>
                    <a:pt x="0" y="4374"/>
                    <a:pt x="1149" y="6363"/>
                  </a:cubicBezTo>
                  <a:lnTo>
                    <a:pt x="1273" y="6578"/>
                  </a:lnTo>
                  <a:cubicBezTo>
                    <a:pt x="2042" y="7911"/>
                    <a:pt x="3440" y="8656"/>
                    <a:pt x="4878" y="8656"/>
                  </a:cubicBezTo>
                  <a:cubicBezTo>
                    <a:pt x="5583" y="8656"/>
                    <a:pt x="6298" y="8477"/>
                    <a:pt x="6953" y="8099"/>
                  </a:cubicBezTo>
                  <a:lnTo>
                    <a:pt x="7167" y="7976"/>
                  </a:lnTo>
                  <a:cubicBezTo>
                    <a:pt x="9157" y="6826"/>
                    <a:pt x="9838" y="4284"/>
                    <a:pt x="8690" y="2296"/>
                  </a:cubicBezTo>
                  <a:lnTo>
                    <a:pt x="8565" y="2081"/>
                  </a:lnTo>
                  <a:cubicBezTo>
                    <a:pt x="7795" y="747"/>
                    <a:pt x="6397" y="1"/>
                    <a:pt x="49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5125245" y="2002617"/>
              <a:ext cx="657258" cy="575572"/>
            </a:xfrm>
            <a:custGeom>
              <a:avLst/>
              <a:gdLst/>
              <a:ahLst/>
              <a:cxnLst/>
              <a:rect l="l" t="t" r="r" b="b"/>
              <a:pathLst>
                <a:path w="7330" h="6419" extrusionOk="0">
                  <a:moveTo>
                    <a:pt x="3667" y="0"/>
                  </a:moveTo>
                  <a:cubicBezTo>
                    <a:pt x="2558" y="0"/>
                    <a:pt x="1480" y="575"/>
                    <a:pt x="886" y="1604"/>
                  </a:cubicBezTo>
                  <a:cubicBezTo>
                    <a:pt x="1" y="3139"/>
                    <a:pt x="527" y="5102"/>
                    <a:pt x="2059" y="5988"/>
                  </a:cubicBezTo>
                  <a:cubicBezTo>
                    <a:pt x="2565" y="6280"/>
                    <a:pt x="3117" y="6418"/>
                    <a:pt x="3662" y="6418"/>
                  </a:cubicBezTo>
                  <a:cubicBezTo>
                    <a:pt x="4770" y="6418"/>
                    <a:pt x="5848" y="5843"/>
                    <a:pt x="6443" y="4814"/>
                  </a:cubicBezTo>
                  <a:cubicBezTo>
                    <a:pt x="7330" y="3279"/>
                    <a:pt x="6804" y="1317"/>
                    <a:pt x="5269" y="431"/>
                  </a:cubicBezTo>
                  <a:cubicBezTo>
                    <a:pt x="4763" y="139"/>
                    <a:pt x="4211" y="0"/>
                    <a:pt x="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D</a:t>
              </a:r>
              <a:endParaRPr sz="24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240" name="Google Shape;1240;p42"/>
          <p:cNvGrpSpPr/>
          <p:nvPr/>
        </p:nvGrpSpPr>
        <p:grpSpPr>
          <a:xfrm>
            <a:off x="4246178" y="1638264"/>
            <a:ext cx="960374" cy="669618"/>
            <a:chOff x="4198406" y="1465334"/>
            <a:chExt cx="1101599" cy="768086"/>
          </a:xfrm>
        </p:grpSpPr>
        <p:sp>
          <p:nvSpPr>
            <p:cNvPr id="1241" name="Google Shape;1241;p42"/>
            <p:cNvSpPr/>
            <p:nvPr/>
          </p:nvSpPr>
          <p:spPr>
            <a:xfrm>
              <a:off x="4866376" y="1708959"/>
              <a:ext cx="228561" cy="280837"/>
            </a:xfrm>
            <a:custGeom>
              <a:avLst/>
              <a:gdLst/>
              <a:ahLst/>
              <a:cxnLst/>
              <a:rect l="l" t="t" r="r" b="b"/>
              <a:pathLst>
                <a:path w="2549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2549" y="3132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5078528" y="1622968"/>
              <a:ext cx="221477" cy="452818"/>
            </a:xfrm>
            <a:custGeom>
              <a:avLst/>
              <a:gdLst/>
              <a:ahLst/>
              <a:cxnLst/>
              <a:rect l="l" t="t" r="r" b="b"/>
              <a:pathLst>
                <a:path w="2470" h="5050" extrusionOk="0">
                  <a:moveTo>
                    <a:pt x="3" y="0"/>
                  </a:moveTo>
                  <a:cubicBezTo>
                    <a:pt x="2" y="0"/>
                    <a:pt x="1" y="1"/>
                    <a:pt x="1" y="3"/>
                  </a:cubicBezTo>
                  <a:lnTo>
                    <a:pt x="1" y="5048"/>
                  </a:lnTo>
                  <a:cubicBezTo>
                    <a:pt x="1" y="5050"/>
                    <a:pt x="4" y="5050"/>
                    <a:pt x="5" y="5050"/>
                  </a:cubicBezTo>
                  <a:lnTo>
                    <a:pt x="2469" y="2527"/>
                  </a:lnTo>
                  <a:cubicBezTo>
                    <a:pt x="2470" y="2526"/>
                    <a:pt x="2470" y="2525"/>
                    <a:pt x="2469" y="2523"/>
                  </a:cubicBezTo>
                  <a:lnTo>
                    <a:pt x="5" y="1"/>
                  </a:ln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4198406" y="1465334"/>
              <a:ext cx="767997" cy="768086"/>
            </a:xfrm>
            <a:custGeom>
              <a:avLst/>
              <a:gdLst/>
              <a:ahLst/>
              <a:cxnLst/>
              <a:rect l="l" t="t" r="r" b="b"/>
              <a:pathLst>
                <a:path w="8565" h="8566" extrusionOk="0">
                  <a:moveTo>
                    <a:pt x="4157" y="0"/>
                  </a:moveTo>
                  <a:cubicBezTo>
                    <a:pt x="1862" y="0"/>
                    <a:pt x="0" y="1862"/>
                    <a:pt x="0" y="4159"/>
                  </a:cubicBezTo>
                  <a:lnTo>
                    <a:pt x="0" y="4407"/>
                  </a:lnTo>
                  <a:cubicBezTo>
                    <a:pt x="0" y="6703"/>
                    <a:pt x="1860" y="8565"/>
                    <a:pt x="4157" y="8565"/>
                  </a:cubicBezTo>
                  <a:lnTo>
                    <a:pt x="4406" y="8565"/>
                  </a:lnTo>
                  <a:cubicBezTo>
                    <a:pt x="6702" y="8565"/>
                    <a:pt x="8564" y="6704"/>
                    <a:pt x="8564" y="4407"/>
                  </a:cubicBezTo>
                  <a:lnTo>
                    <a:pt x="8564" y="4159"/>
                  </a:lnTo>
                  <a:cubicBezTo>
                    <a:pt x="8564" y="1864"/>
                    <a:pt x="6703" y="0"/>
                    <a:pt x="4406" y="0"/>
                  </a:cubicBez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4294529" y="1561547"/>
              <a:ext cx="575572" cy="575661"/>
            </a:xfrm>
            <a:custGeom>
              <a:avLst/>
              <a:gdLst/>
              <a:ahLst/>
              <a:cxnLst/>
              <a:rect l="l" t="t" r="r" b="b"/>
              <a:pathLst>
                <a:path w="6419" h="6420" extrusionOk="0">
                  <a:moveTo>
                    <a:pt x="3210" y="1"/>
                  </a:moveTo>
                  <a:cubicBezTo>
                    <a:pt x="1437" y="1"/>
                    <a:pt x="0" y="1437"/>
                    <a:pt x="0" y="3210"/>
                  </a:cubicBezTo>
                  <a:cubicBezTo>
                    <a:pt x="0" y="4983"/>
                    <a:pt x="1437" y="6419"/>
                    <a:pt x="3210" y="6419"/>
                  </a:cubicBezTo>
                  <a:cubicBezTo>
                    <a:pt x="4981" y="6419"/>
                    <a:pt x="6418" y="4983"/>
                    <a:pt x="6419" y="3210"/>
                  </a:cubicBezTo>
                  <a:cubicBezTo>
                    <a:pt x="6419" y="1437"/>
                    <a:pt x="4982" y="1"/>
                    <a:pt x="3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</a:t>
              </a:r>
              <a:endParaRPr sz="24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245" name="Google Shape;1245;p42"/>
          <p:cNvGrpSpPr/>
          <p:nvPr/>
        </p:nvGrpSpPr>
        <p:grpSpPr>
          <a:xfrm>
            <a:off x="3388047" y="1788506"/>
            <a:ext cx="869029" cy="922584"/>
            <a:chOff x="3214085" y="1637670"/>
            <a:chExt cx="996821" cy="1058252"/>
          </a:xfrm>
        </p:grpSpPr>
        <p:grpSp>
          <p:nvGrpSpPr>
            <p:cNvPr id="1246" name="Google Shape;1246;p42"/>
            <p:cNvGrpSpPr/>
            <p:nvPr/>
          </p:nvGrpSpPr>
          <p:grpSpPr>
            <a:xfrm rot="982034">
              <a:off x="3732309" y="1688411"/>
              <a:ext cx="424315" cy="446283"/>
              <a:chOff x="3398787" y="1337145"/>
              <a:chExt cx="569153" cy="598621"/>
            </a:xfrm>
          </p:grpSpPr>
          <p:sp>
            <p:nvSpPr>
              <p:cNvPr id="1247" name="Google Shape;1247;p42"/>
              <p:cNvSpPr/>
              <p:nvPr/>
            </p:nvSpPr>
            <p:spPr>
              <a:xfrm>
                <a:off x="3398787" y="1481719"/>
                <a:ext cx="479546" cy="4540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5" extrusionOk="0">
                    <a:moveTo>
                      <a:pt x="1275" y="1"/>
                    </a:moveTo>
                    <a:lnTo>
                      <a:pt x="0" y="2209"/>
                    </a:lnTo>
                    <a:lnTo>
                      <a:pt x="2712" y="3774"/>
                    </a:lnTo>
                    <a:lnTo>
                      <a:pt x="3987" y="1566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3441846" y="1337145"/>
                <a:ext cx="526094" cy="409184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3402" extrusionOk="0">
                    <a:moveTo>
                      <a:pt x="3418" y="1"/>
                    </a:moveTo>
                    <a:lnTo>
                      <a:pt x="3" y="873"/>
                    </a:lnTo>
                    <a:cubicBezTo>
                      <a:pt x="1" y="874"/>
                      <a:pt x="1" y="878"/>
                      <a:pt x="3" y="879"/>
                    </a:cubicBezTo>
                    <a:lnTo>
                      <a:pt x="4370" y="3401"/>
                    </a:lnTo>
                    <a:cubicBezTo>
                      <a:pt x="4370" y="3401"/>
                      <a:pt x="4370" y="3401"/>
                      <a:pt x="4371" y="3401"/>
                    </a:cubicBezTo>
                    <a:cubicBezTo>
                      <a:pt x="4372" y="3401"/>
                      <a:pt x="4374" y="3400"/>
                      <a:pt x="4374" y="3397"/>
                    </a:cubicBezTo>
                    <a:lnTo>
                      <a:pt x="3421" y="3"/>
                    </a:lnTo>
                    <a:cubicBezTo>
                      <a:pt x="3421" y="1"/>
                      <a:pt x="3420" y="1"/>
                      <a:pt x="3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9" name="Google Shape;1249;p42"/>
            <p:cNvSpPr/>
            <p:nvPr/>
          </p:nvSpPr>
          <p:spPr>
            <a:xfrm>
              <a:off x="3214085" y="1919586"/>
              <a:ext cx="882232" cy="776336"/>
            </a:xfrm>
            <a:custGeom>
              <a:avLst/>
              <a:gdLst/>
              <a:ahLst/>
              <a:cxnLst/>
              <a:rect l="l" t="t" r="r" b="b"/>
              <a:pathLst>
                <a:path w="9839" h="8658" extrusionOk="0">
                  <a:moveTo>
                    <a:pt x="4877" y="0"/>
                  </a:moveTo>
                  <a:cubicBezTo>
                    <a:pt x="3441" y="0"/>
                    <a:pt x="2043" y="746"/>
                    <a:pt x="1273" y="2080"/>
                  </a:cubicBezTo>
                  <a:lnTo>
                    <a:pt x="1149" y="2295"/>
                  </a:lnTo>
                  <a:cubicBezTo>
                    <a:pt x="1" y="4284"/>
                    <a:pt x="682" y="6827"/>
                    <a:pt x="2671" y="7975"/>
                  </a:cubicBezTo>
                  <a:lnTo>
                    <a:pt x="2886" y="8100"/>
                  </a:lnTo>
                  <a:cubicBezTo>
                    <a:pt x="3541" y="8478"/>
                    <a:pt x="4256" y="8657"/>
                    <a:pt x="4961" y="8657"/>
                  </a:cubicBezTo>
                  <a:cubicBezTo>
                    <a:pt x="6398" y="8657"/>
                    <a:pt x="7796" y="7911"/>
                    <a:pt x="8566" y="6577"/>
                  </a:cubicBezTo>
                  <a:lnTo>
                    <a:pt x="8690" y="6362"/>
                  </a:lnTo>
                  <a:cubicBezTo>
                    <a:pt x="9839" y="4374"/>
                    <a:pt x="9157" y="1830"/>
                    <a:pt x="7168" y="683"/>
                  </a:cubicBezTo>
                  <a:lnTo>
                    <a:pt x="6953" y="559"/>
                  </a:lnTo>
                  <a:cubicBezTo>
                    <a:pt x="6298" y="180"/>
                    <a:pt x="5583" y="0"/>
                    <a:pt x="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3326617" y="2019923"/>
              <a:ext cx="657352" cy="575576"/>
            </a:xfrm>
            <a:custGeom>
              <a:avLst/>
              <a:gdLst/>
              <a:ahLst/>
              <a:cxnLst/>
              <a:rect l="l" t="t" r="r" b="b"/>
              <a:pathLst>
                <a:path w="7331" h="6419" extrusionOk="0">
                  <a:moveTo>
                    <a:pt x="3667" y="0"/>
                  </a:moveTo>
                  <a:cubicBezTo>
                    <a:pt x="2559" y="0"/>
                    <a:pt x="1481" y="576"/>
                    <a:pt x="886" y="1605"/>
                  </a:cubicBezTo>
                  <a:cubicBezTo>
                    <a:pt x="0" y="3140"/>
                    <a:pt x="526" y="5102"/>
                    <a:pt x="2061" y="5988"/>
                  </a:cubicBezTo>
                  <a:cubicBezTo>
                    <a:pt x="2566" y="6280"/>
                    <a:pt x="3118" y="6419"/>
                    <a:pt x="3662" y="6419"/>
                  </a:cubicBezTo>
                  <a:cubicBezTo>
                    <a:pt x="4771" y="6419"/>
                    <a:pt x="5849" y="5843"/>
                    <a:pt x="6444" y="4814"/>
                  </a:cubicBezTo>
                  <a:cubicBezTo>
                    <a:pt x="7330" y="3279"/>
                    <a:pt x="6804" y="1317"/>
                    <a:pt x="5269" y="431"/>
                  </a:cubicBezTo>
                  <a:cubicBezTo>
                    <a:pt x="4764" y="139"/>
                    <a:pt x="4212" y="0"/>
                    <a:pt x="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Y</a:t>
              </a:r>
              <a:endParaRPr sz="24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251" name="Google Shape;1251;p42"/>
          <p:cNvGrpSpPr/>
          <p:nvPr/>
        </p:nvGrpSpPr>
        <p:grpSpPr>
          <a:xfrm>
            <a:off x="4928496" y="2883536"/>
            <a:ext cx="796803" cy="923205"/>
            <a:chOff x="4981060" y="2893725"/>
            <a:chExt cx="913974" cy="1058965"/>
          </a:xfrm>
        </p:grpSpPr>
        <p:grpSp>
          <p:nvGrpSpPr>
            <p:cNvPr id="1252" name="Google Shape;1252;p42"/>
            <p:cNvGrpSpPr/>
            <p:nvPr/>
          </p:nvGrpSpPr>
          <p:grpSpPr>
            <a:xfrm>
              <a:off x="4981060" y="3507225"/>
              <a:ext cx="423676" cy="445465"/>
              <a:chOff x="5112140" y="3846130"/>
              <a:chExt cx="568311" cy="597538"/>
            </a:xfrm>
          </p:grpSpPr>
          <p:sp>
            <p:nvSpPr>
              <p:cNvPr id="1253" name="Google Shape;1253;p42"/>
              <p:cNvSpPr/>
              <p:nvPr/>
            </p:nvSpPr>
            <p:spPr>
              <a:xfrm>
                <a:off x="5200784" y="3846130"/>
                <a:ext cx="479667" cy="453807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773" extrusionOk="0">
                    <a:moveTo>
                      <a:pt x="1276" y="0"/>
                    </a:moveTo>
                    <a:lnTo>
                      <a:pt x="1" y="2207"/>
                    </a:lnTo>
                    <a:lnTo>
                      <a:pt x="2712" y="3773"/>
                    </a:lnTo>
                    <a:lnTo>
                      <a:pt x="3987" y="1566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27A2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5112140" y="4034605"/>
                <a:ext cx="526214" cy="409064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401" extrusionOk="0">
                    <a:moveTo>
                      <a:pt x="3" y="1"/>
                    </a:moveTo>
                    <a:cubicBezTo>
                      <a:pt x="2" y="1"/>
                      <a:pt x="0" y="2"/>
                      <a:pt x="1" y="5"/>
                    </a:cubicBezTo>
                    <a:lnTo>
                      <a:pt x="954" y="3399"/>
                    </a:lnTo>
                    <a:cubicBezTo>
                      <a:pt x="954" y="3401"/>
                      <a:pt x="955" y="3401"/>
                      <a:pt x="956" y="3401"/>
                    </a:cubicBezTo>
                    <a:lnTo>
                      <a:pt x="4372" y="2528"/>
                    </a:lnTo>
                    <a:cubicBezTo>
                      <a:pt x="4374" y="2527"/>
                      <a:pt x="4374" y="2524"/>
                      <a:pt x="4372" y="2523"/>
                    </a:cubicBezTo>
                    <a:lnTo>
                      <a:pt x="4" y="1"/>
                    </a:ln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27A2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5" name="Google Shape;1255;p42"/>
            <p:cNvSpPr/>
            <p:nvPr/>
          </p:nvSpPr>
          <p:spPr>
            <a:xfrm>
              <a:off x="5012802" y="2893725"/>
              <a:ext cx="882232" cy="776336"/>
            </a:xfrm>
            <a:custGeom>
              <a:avLst/>
              <a:gdLst/>
              <a:ahLst/>
              <a:cxnLst/>
              <a:rect l="l" t="t" r="r" b="b"/>
              <a:pathLst>
                <a:path w="9839" h="8658" extrusionOk="0">
                  <a:moveTo>
                    <a:pt x="4878" y="0"/>
                  </a:moveTo>
                  <a:cubicBezTo>
                    <a:pt x="3441" y="0"/>
                    <a:pt x="2043" y="746"/>
                    <a:pt x="1273" y="2080"/>
                  </a:cubicBezTo>
                  <a:lnTo>
                    <a:pt x="1148" y="2295"/>
                  </a:lnTo>
                  <a:cubicBezTo>
                    <a:pt x="0" y="4284"/>
                    <a:pt x="682" y="6827"/>
                    <a:pt x="2671" y="7975"/>
                  </a:cubicBezTo>
                  <a:lnTo>
                    <a:pt x="2886" y="8099"/>
                  </a:lnTo>
                  <a:cubicBezTo>
                    <a:pt x="3540" y="8477"/>
                    <a:pt x="4255" y="8657"/>
                    <a:pt x="4961" y="8657"/>
                  </a:cubicBezTo>
                  <a:cubicBezTo>
                    <a:pt x="6398" y="8657"/>
                    <a:pt x="7795" y="7911"/>
                    <a:pt x="8565" y="6577"/>
                  </a:cubicBezTo>
                  <a:lnTo>
                    <a:pt x="8689" y="6363"/>
                  </a:lnTo>
                  <a:cubicBezTo>
                    <a:pt x="9838" y="4373"/>
                    <a:pt x="9157" y="1831"/>
                    <a:pt x="7168" y="683"/>
                  </a:cubicBezTo>
                  <a:lnTo>
                    <a:pt x="6953" y="558"/>
                  </a:lnTo>
                  <a:cubicBezTo>
                    <a:pt x="6298" y="180"/>
                    <a:pt x="5583" y="0"/>
                    <a:pt x="4878" y="0"/>
                  </a:cubicBezTo>
                  <a:close/>
                </a:path>
              </a:pathLst>
            </a:custGeom>
            <a:solidFill>
              <a:srgbClr val="27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5125245" y="2994152"/>
              <a:ext cx="657258" cy="575572"/>
            </a:xfrm>
            <a:custGeom>
              <a:avLst/>
              <a:gdLst/>
              <a:ahLst/>
              <a:cxnLst/>
              <a:rect l="l" t="t" r="r" b="b"/>
              <a:pathLst>
                <a:path w="7330" h="6419" extrusionOk="0">
                  <a:moveTo>
                    <a:pt x="3668" y="0"/>
                  </a:moveTo>
                  <a:cubicBezTo>
                    <a:pt x="2559" y="0"/>
                    <a:pt x="1480" y="576"/>
                    <a:pt x="886" y="1605"/>
                  </a:cubicBezTo>
                  <a:cubicBezTo>
                    <a:pt x="1" y="3139"/>
                    <a:pt x="527" y="5101"/>
                    <a:pt x="2059" y="5988"/>
                  </a:cubicBezTo>
                  <a:cubicBezTo>
                    <a:pt x="2565" y="6280"/>
                    <a:pt x="3116" y="6419"/>
                    <a:pt x="3661" y="6419"/>
                  </a:cubicBezTo>
                  <a:cubicBezTo>
                    <a:pt x="4770" y="6419"/>
                    <a:pt x="5848" y="5843"/>
                    <a:pt x="6443" y="4814"/>
                  </a:cubicBezTo>
                  <a:cubicBezTo>
                    <a:pt x="7330" y="3279"/>
                    <a:pt x="6804" y="1318"/>
                    <a:pt x="5269" y="430"/>
                  </a:cubicBezTo>
                  <a:cubicBezTo>
                    <a:pt x="4764" y="139"/>
                    <a:pt x="4212" y="0"/>
                    <a:pt x="3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R</a:t>
              </a:r>
              <a:endParaRPr sz="24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257" name="Google Shape;1257;p42"/>
          <p:cNvGrpSpPr/>
          <p:nvPr/>
        </p:nvGrpSpPr>
        <p:grpSpPr>
          <a:xfrm>
            <a:off x="3384764" y="2673958"/>
            <a:ext cx="796725" cy="923128"/>
            <a:chOff x="3210319" y="2653329"/>
            <a:chExt cx="913885" cy="1058876"/>
          </a:xfrm>
        </p:grpSpPr>
        <p:grpSp>
          <p:nvGrpSpPr>
            <p:cNvPr id="1258" name="Google Shape;1258;p42"/>
            <p:cNvGrpSpPr/>
            <p:nvPr/>
          </p:nvGrpSpPr>
          <p:grpSpPr>
            <a:xfrm>
              <a:off x="3210319" y="2653329"/>
              <a:ext cx="423766" cy="445465"/>
              <a:chOff x="2736900" y="2700729"/>
              <a:chExt cx="568431" cy="597538"/>
            </a:xfrm>
          </p:grpSpPr>
          <p:sp>
            <p:nvSpPr>
              <p:cNvPr id="1259" name="Google Shape;1259;p42"/>
              <p:cNvSpPr/>
              <p:nvPr/>
            </p:nvSpPr>
            <p:spPr>
              <a:xfrm>
                <a:off x="2825785" y="2844340"/>
                <a:ext cx="479546" cy="453927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4" extrusionOk="0">
                    <a:moveTo>
                      <a:pt x="2712" y="1"/>
                    </a:moveTo>
                    <a:lnTo>
                      <a:pt x="0" y="1566"/>
                    </a:lnTo>
                    <a:lnTo>
                      <a:pt x="1275" y="3773"/>
                    </a:lnTo>
                    <a:lnTo>
                      <a:pt x="3987" y="2208"/>
                    </a:lnTo>
                    <a:lnTo>
                      <a:pt x="27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2"/>
              <p:cNvSpPr/>
              <p:nvPr/>
            </p:nvSpPr>
            <p:spPr>
              <a:xfrm>
                <a:off x="2736900" y="2700729"/>
                <a:ext cx="525974" cy="408944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3400" extrusionOk="0">
                    <a:moveTo>
                      <a:pt x="955" y="0"/>
                    </a:moveTo>
                    <a:cubicBezTo>
                      <a:pt x="954" y="0"/>
                      <a:pt x="953" y="1"/>
                      <a:pt x="953" y="3"/>
                    </a:cubicBezTo>
                    <a:lnTo>
                      <a:pt x="1" y="3397"/>
                    </a:lnTo>
                    <a:cubicBezTo>
                      <a:pt x="1" y="3397"/>
                      <a:pt x="2" y="3400"/>
                      <a:pt x="3" y="3400"/>
                    </a:cubicBezTo>
                    <a:cubicBezTo>
                      <a:pt x="3" y="3400"/>
                      <a:pt x="4" y="3400"/>
                      <a:pt x="4" y="3400"/>
                    </a:cubicBezTo>
                    <a:lnTo>
                      <a:pt x="4372" y="877"/>
                    </a:lnTo>
                    <a:cubicBezTo>
                      <a:pt x="4373" y="875"/>
                      <a:pt x="4373" y="873"/>
                      <a:pt x="4372" y="873"/>
                    </a:cubicBezTo>
                    <a:lnTo>
                      <a:pt x="955" y="1"/>
                    </a:lnTo>
                    <a:cubicBezTo>
                      <a:pt x="955" y="0"/>
                      <a:pt x="955" y="0"/>
                      <a:pt x="9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1" name="Google Shape;1261;p42"/>
            <p:cNvSpPr/>
            <p:nvPr/>
          </p:nvSpPr>
          <p:spPr>
            <a:xfrm>
              <a:off x="3241882" y="2935958"/>
              <a:ext cx="882322" cy="776246"/>
            </a:xfrm>
            <a:custGeom>
              <a:avLst/>
              <a:gdLst/>
              <a:ahLst/>
              <a:cxnLst/>
              <a:rect l="l" t="t" r="r" b="b"/>
              <a:pathLst>
                <a:path w="9840" h="8657" extrusionOk="0">
                  <a:moveTo>
                    <a:pt x="4961" y="0"/>
                  </a:moveTo>
                  <a:cubicBezTo>
                    <a:pt x="4256" y="0"/>
                    <a:pt x="3542" y="180"/>
                    <a:pt x="2887" y="558"/>
                  </a:cubicBezTo>
                  <a:lnTo>
                    <a:pt x="2671" y="682"/>
                  </a:lnTo>
                  <a:cubicBezTo>
                    <a:pt x="683" y="1830"/>
                    <a:pt x="1" y="4373"/>
                    <a:pt x="1150" y="6362"/>
                  </a:cubicBezTo>
                  <a:lnTo>
                    <a:pt x="1274" y="6577"/>
                  </a:lnTo>
                  <a:cubicBezTo>
                    <a:pt x="2044" y="7911"/>
                    <a:pt x="3441" y="8657"/>
                    <a:pt x="4878" y="8657"/>
                  </a:cubicBezTo>
                  <a:cubicBezTo>
                    <a:pt x="5584" y="8657"/>
                    <a:pt x="6299" y="8477"/>
                    <a:pt x="6954" y="8099"/>
                  </a:cubicBezTo>
                  <a:lnTo>
                    <a:pt x="7169" y="7975"/>
                  </a:lnTo>
                  <a:cubicBezTo>
                    <a:pt x="9157" y="6827"/>
                    <a:pt x="9840" y="4284"/>
                    <a:pt x="8691" y="2295"/>
                  </a:cubicBezTo>
                  <a:lnTo>
                    <a:pt x="8567" y="2080"/>
                  </a:lnTo>
                  <a:cubicBezTo>
                    <a:pt x="7796" y="746"/>
                    <a:pt x="6398" y="0"/>
                    <a:pt x="4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3354414" y="3036296"/>
              <a:ext cx="657258" cy="575661"/>
            </a:xfrm>
            <a:custGeom>
              <a:avLst/>
              <a:gdLst/>
              <a:ahLst/>
              <a:cxnLst/>
              <a:rect l="l" t="t" r="r" b="b"/>
              <a:pathLst>
                <a:path w="7330" h="6420" extrusionOk="0">
                  <a:moveTo>
                    <a:pt x="3661" y="1"/>
                  </a:moveTo>
                  <a:cubicBezTo>
                    <a:pt x="3117" y="1"/>
                    <a:pt x="2565" y="139"/>
                    <a:pt x="2060" y="431"/>
                  </a:cubicBezTo>
                  <a:cubicBezTo>
                    <a:pt x="525" y="1318"/>
                    <a:pt x="0" y="3280"/>
                    <a:pt x="886" y="4814"/>
                  </a:cubicBezTo>
                  <a:cubicBezTo>
                    <a:pt x="1481" y="5844"/>
                    <a:pt x="2559" y="6420"/>
                    <a:pt x="3668" y="6420"/>
                  </a:cubicBezTo>
                  <a:cubicBezTo>
                    <a:pt x="4213" y="6420"/>
                    <a:pt x="4764" y="6281"/>
                    <a:pt x="5270" y="5989"/>
                  </a:cubicBezTo>
                  <a:cubicBezTo>
                    <a:pt x="6804" y="5102"/>
                    <a:pt x="7329" y="3141"/>
                    <a:pt x="6443" y="1606"/>
                  </a:cubicBezTo>
                  <a:cubicBezTo>
                    <a:pt x="5849" y="576"/>
                    <a:pt x="4771" y="1"/>
                    <a:pt x="3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A</a:t>
              </a:r>
              <a:endParaRPr sz="24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1264" name="Google Shape;1264;p42"/>
          <p:cNvSpPr/>
          <p:nvPr/>
        </p:nvSpPr>
        <p:spPr>
          <a:xfrm>
            <a:off x="5735958" y="2429705"/>
            <a:ext cx="209400" cy="209400"/>
          </a:xfrm>
          <a:prstGeom prst="ellipse">
            <a:avLst/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2"/>
          <p:cNvSpPr/>
          <p:nvPr/>
        </p:nvSpPr>
        <p:spPr>
          <a:xfrm>
            <a:off x="5736920" y="3430925"/>
            <a:ext cx="209400" cy="209400"/>
          </a:xfrm>
          <a:prstGeom prst="ellipse">
            <a:avLst/>
          </a:prstGeom>
          <a:solidFill>
            <a:srgbClr val="27A2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2"/>
          <p:cNvSpPr/>
          <p:nvPr/>
        </p:nvSpPr>
        <p:spPr>
          <a:xfrm>
            <a:off x="582053" y="1328300"/>
            <a:ext cx="209400" cy="20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2"/>
          <p:cNvSpPr/>
          <p:nvPr/>
        </p:nvSpPr>
        <p:spPr>
          <a:xfrm>
            <a:off x="580964" y="2442725"/>
            <a:ext cx="209400" cy="20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2"/>
          <p:cNvSpPr/>
          <p:nvPr/>
        </p:nvSpPr>
        <p:spPr>
          <a:xfrm>
            <a:off x="582053" y="3557150"/>
            <a:ext cx="209400" cy="209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513;p31"/>
          <p:cNvSpPr/>
          <p:nvPr/>
        </p:nvSpPr>
        <p:spPr>
          <a:xfrm>
            <a:off x="4109592" y="2350246"/>
            <a:ext cx="918181" cy="918445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267200" y="2628840"/>
            <a:ext cx="60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</a:t>
            </a: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67" name="Google Shape;1263;p42"/>
          <p:cNvSpPr/>
          <p:nvPr/>
        </p:nvSpPr>
        <p:spPr>
          <a:xfrm>
            <a:off x="5708737" y="1340826"/>
            <a:ext cx="209400" cy="2094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208;p42"/>
          <p:cNvSpPr txBox="1"/>
          <p:nvPr/>
        </p:nvSpPr>
        <p:spPr>
          <a:xfrm>
            <a:off x="6031155" y="2256905"/>
            <a:ext cx="2870587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000" b="1" dirty="0" smtClean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Doha Ashraf Ali</a:t>
            </a:r>
            <a:endParaRPr sz="2000" b="1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0" name="Google Shape;1268;p42"/>
          <p:cNvSpPr/>
          <p:nvPr/>
        </p:nvSpPr>
        <p:spPr>
          <a:xfrm>
            <a:off x="3202881" y="4425420"/>
            <a:ext cx="209400" cy="209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body" idx="1"/>
          </p:nvPr>
        </p:nvSpPr>
        <p:spPr>
          <a:xfrm>
            <a:off x="685800" y="1733550"/>
            <a:ext cx="7736700" cy="241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Enterprise resource planning (ERP) refers to a type of software that organizations use to manage day-to-day business activities such as accounting, </a:t>
            </a:r>
            <a:r>
              <a:rPr lang="en-US" sz="2400" dirty="0" smtClean="0">
                <a:solidFill>
                  <a:schemeClr val="bg1"/>
                </a:solidFill>
              </a:rPr>
              <a:t>procurement , manufacturing</a:t>
            </a:r>
            <a:r>
              <a:rPr lang="en-US" sz="2400" dirty="0">
                <a:solidFill>
                  <a:schemeClr val="bg1"/>
                </a:solidFill>
              </a:rPr>
              <a:t>, supply chain management, sales, marketing and human resources (HR) ...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What is ERP and how does it work?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76350"/>
            <a:ext cx="7736700" cy="3565500"/>
          </a:xfrm>
        </p:spPr>
        <p:txBody>
          <a:bodyPr/>
          <a:lstStyle/>
          <a:p>
            <a:pPr marL="69850" indent="0">
              <a:buNone/>
            </a:pPr>
            <a:r>
              <a:rPr lang="en-US" sz="2400" dirty="0"/>
              <a:t>There are three main types of ERP systems that function with different deployment model options. The most common types of ERP systems include cloud ERP, on-premise ERP, and hybrid ERP.</a:t>
            </a:r>
            <a:endParaRPr lang="ar-EG" sz="2400" dirty="0"/>
          </a:p>
          <a:p>
            <a:pPr marL="698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type Of ERP?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26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352550"/>
            <a:ext cx="7757100" cy="3179400"/>
          </a:xfrm>
        </p:spPr>
        <p:txBody>
          <a:bodyPr/>
          <a:lstStyle/>
          <a:p>
            <a:r>
              <a:rPr lang="en-US" sz="2000" dirty="0"/>
              <a:t>Human Resources. Managing your employees is typically the highest priority and a prominent component of ERP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Customer Relationship Management (CRM) 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Business Intelligence (BI) .</a:t>
            </a:r>
          </a:p>
          <a:p>
            <a:r>
              <a:rPr lang="en-US" sz="2000" dirty="0"/>
              <a:t>Supply Chain Management (SCM) 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Inventory Management. </a:t>
            </a:r>
          </a:p>
          <a:p>
            <a:r>
              <a:rPr lang="en-US" sz="2000" dirty="0"/>
              <a:t>Accounting/Financial Management.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361950"/>
            <a:ext cx="7736700" cy="993250"/>
          </a:xfrm>
        </p:spPr>
        <p:txBody>
          <a:bodyPr/>
          <a:lstStyle/>
          <a:p>
            <a:r>
              <a:rPr lang="en-US" sz="2800" b="1" dirty="0" smtClean="0"/>
              <a:t>   The </a:t>
            </a:r>
            <a:r>
              <a:rPr lang="en-US" sz="2800" b="1" dirty="0"/>
              <a:t>most common components of ERP are as follows: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54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en-US" sz="2400" dirty="0"/>
              <a:t>ERP helps companies run successful businesses by connecting their financial and operational systems to a central database, while CRM helps manage how customers interact with their businesses. Both serve as vital data repositories</a:t>
            </a:r>
            <a:r>
              <a:rPr lang="en-US" sz="2400" dirty="0" smtClean="0"/>
              <a:t>.</a:t>
            </a:r>
            <a:endParaRPr lang="ar-EG" sz="2400" dirty="0"/>
          </a:p>
          <a:p>
            <a:pPr marL="6985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"/>
            <a:ext cx="7736700" cy="5727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D</a:t>
            </a:r>
            <a:r>
              <a:rPr lang="en-US" dirty="0" smtClean="0"/>
              <a:t>eference </a:t>
            </a:r>
            <a:r>
              <a:rPr lang="en-US" dirty="0"/>
              <a:t>B</a:t>
            </a:r>
            <a:r>
              <a:rPr lang="en-US" dirty="0" smtClean="0"/>
              <a:t>etween ERP </a:t>
            </a:r>
            <a:r>
              <a:rPr lang="en-US" dirty="0"/>
              <a:t>and </a:t>
            </a:r>
            <a:r>
              <a:rPr lang="en-US" dirty="0" smtClean="0"/>
              <a:t>CRM?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8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124200" y="1974782"/>
            <a:ext cx="1870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What is Sales </a:t>
            </a:r>
            <a:r>
              <a:rPr lang="en" sz="2000" b="1" dirty="0"/>
              <a:t>Models</a:t>
            </a:r>
            <a:endParaRPr sz="2000" b="1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4928996" y="1921286"/>
            <a:ext cx="281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 smtClean="0"/>
              <a:t>What Characteristics</a:t>
            </a:r>
          </a:p>
          <a:p>
            <a:pPr marL="0" lvl="0" indent="0"/>
            <a:r>
              <a:rPr lang="en-US" b="1" dirty="0" smtClean="0"/>
              <a:t> Of Sales?</a:t>
            </a:r>
            <a:endParaRPr b="1" dirty="0"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7736914" y="1862726"/>
            <a:ext cx="12021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T</a:t>
            </a:r>
            <a:r>
              <a:rPr lang="en-US" b="1" dirty="0" smtClean="0"/>
              <a:t>ypes </a:t>
            </a:r>
            <a:r>
              <a:rPr lang="en-US" b="1" dirty="0"/>
              <a:t>of </a:t>
            </a:r>
            <a:r>
              <a:rPr lang="en-US" b="1" dirty="0" smtClean="0"/>
              <a:t>sales</a:t>
            </a:r>
            <a:endParaRPr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914510"/>
            <a:ext cx="2115300" cy="579476"/>
          </a:xfrm>
        </p:spPr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ntroduction in sales in ERP  </a:t>
            </a:r>
            <a:endParaRPr lang="en-US" b="1" dirty="0"/>
          </a:p>
        </p:txBody>
      </p:sp>
      <p:sp>
        <p:nvSpPr>
          <p:cNvPr id="22" name="Google Shape;347;p29"/>
          <p:cNvSpPr/>
          <p:nvPr/>
        </p:nvSpPr>
        <p:spPr>
          <a:xfrm>
            <a:off x="1257826" y="1006001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 smtClean="0"/>
              <a:t>1</a:t>
            </a:r>
            <a:endParaRPr lang="en" sz="1800" b="1" dirty="0"/>
          </a:p>
        </p:txBody>
      </p:sp>
      <p:sp>
        <p:nvSpPr>
          <p:cNvPr id="24" name="Google Shape;347;p29"/>
          <p:cNvSpPr/>
          <p:nvPr/>
        </p:nvSpPr>
        <p:spPr>
          <a:xfrm>
            <a:off x="3528162" y="1016178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b="1" dirty="0" smtClean="0"/>
              <a:t>2</a:t>
            </a:r>
            <a:endParaRPr lang="en" sz="1600" b="1" dirty="0"/>
          </a:p>
        </p:txBody>
      </p:sp>
      <p:sp>
        <p:nvSpPr>
          <p:cNvPr id="30" name="Google Shape;347;p29"/>
          <p:cNvSpPr/>
          <p:nvPr/>
        </p:nvSpPr>
        <p:spPr>
          <a:xfrm>
            <a:off x="5715000" y="1051407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b="1" dirty="0" smtClean="0"/>
              <a:t>3</a:t>
            </a:r>
            <a:endParaRPr lang="en" sz="2400" b="1" dirty="0"/>
          </a:p>
        </p:txBody>
      </p:sp>
      <p:sp>
        <p:nvSpPr>
          <p:cNvPr id="33" name="Google Shape;347;p29"/>
          <p:cNvSpPr/>
          <p:nvPr/>
        </p:nvSpPr>
        <p:spPr>
          <a:xfrm>
            <a:off x="7848600" y="1097862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 smtClean="0"/>
              <a:t>4</a:t>
            </a:r>
            <a:endParaRPr lang="en" sz="1600" b="1" dirty="0"/>
          </a:p>
        </p:txBody>
      </p:sp>
      <p:sp>
        <p:nvSpPr>
          <p:cNvPr id="36" name="Google Shape;347;p29"/>
          <p:cNvSpPr/>
          <p:nvPr/>
        </p:nvSpPr>
        <p:spPr>
          <a:xfrm>
            <a:off x="587684" y="2647950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 smtClean="0"/>
              <a:t>5</a:t>
            </a:r>
            <a:endParaRPr lang="en" sz="1600" b="1" dirty="0"/>
          </a:p>
        </p:txBody>
      </p:sp>
      <p:sp>
        <p:nvSpPr>
          <p:cNvPr id="37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0" y="4324350"/>
            <a:ext cx="2305835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What are features and </a:t>
            </a:r>
            <a:r>
              <a:rPr lang="en-US" b="1" dirty="0" smtClean="0"/>
              <a:t>benefits</a:t>
            </a:r>
          </a:p>
          <a:p>
            <a:r>
              <a:rPr lang="en-US" b="1" dirty="0" smtClean="0"/>
              <a:t> </a:t>
            </a:r>
            <a:r>
              <a:rPr lang="en-US" b="1" dirty="0"/>
              <a:t>in sales?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0" name="Google Shape;347;p29"/>
          <p:cNvSpPr/>
          <p:nvPr/>
        </p:nvSpPr>
        <p:spPr>
          <a:xfrm>
            <a:off x="4419600" y="2647950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 smtClean="0"/>
              <a:t>7</a:t>
            </a:r>
            <a:endParaRPr lang="en" sz="1600" b="1" dirty="0"/>
          </a:p>
        </p:txBody>
      </p:sp>
      <p:sp>
        <p:nvSpPr>
          <p:cNvPr id="43" name="Google Shape;347;p29"/>
          <p:cNvSpPr/>
          <p:nvPr/>
        </p:nvSpPr>
        <p:spPr>
          <a:xfrm>
            <a:off x="6070950" y="2647950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 smtClean="0"/>
              <a:t>8</a:t>
            </a:r>
            <a:endParaRPr lang="en" sz="1600" b="1" dirty="0"/>
          </a:p>
        </p:txBody>
      </p:sp>
      <p:sp>
        <p:nvSpPr>
          <p:cNvPr id="45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5073308" y="3486150"/>
            <a:ext cx="2707183" cy="1164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b="1" dirty="0"/>
              <a:t>What is </a:t>
            </a:r>
            <a:r>
              <a:rPr lang="en-US" sz="1600" b="1" dirty="0" smtClean="0"/>
              <a:t>sales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module in </a:t>
            </a:r>
            <a:r>
              <a:rPr lang="en-US" sz="1600" b="1" dirty="0" err="1"/>
              <a:t>Odoo</a:t>
            </a:r>
            <a:r>
              <a:rPr lang="en-US" sz="1600" b="1" dirty="0"/>
              <a:t>?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/>
          </a:p>
        </p:txBody>
      </p:sp>
      <p:sp>
        <p:nvSpPr>
          <p:cNvPr id="46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3528162" y="3943350"/>
            <a:ext cx="2305835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b="1" dirty="0"/>
              <a:t>What is </a:t>
            </a:r>
            <a:r>
              <a:rPr lang="en-US" sz="1600" b="1" dirty="0" err="1"/>
              <a:t>Odoo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and </a:t>
            </a:r>
            <a:r>
              <a:rPr lang="en-US" sz="1600" b="1" dirty="0"/>
              <a:t>its benefits?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/>
          </a:p>
        </p:txBody>
      </p:sp>
      <p:sp>
        <p:nvSpPr>
          <p:cNvPr id="50" name="Google Shape;347;p29"/>
          <p:cNvSpPr/>
          <p:nvPr/>
        </p:nvSpPr>
        <p:spPr>
          <a:xfrm>
            <a:off x="7848600" y="2647950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 smtClean="0"/>
              <a:t>9</a:t>
            </a:r>
            <a:endParaRPr lang="en" sz="1600" b="1" dirty="0"/>
          </a:p>
        </p:txBody>
      </p:sp>
      <p:sp>
        <p:nvSpPr>
          <p:cNvPr id="52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7371050" y="3359850"/>
            <a:ext cx="1666999" cy="907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 smtClean="0"/>
              <a:t>Summary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54" name="Google Shape;347;p29"/>
          <p:cNvSpPr/>
          <p:nvPr/>
        </p:nvSpPr>
        <p:spPr>
          <a:xfrm>
            <a:off x="2438400" y="2647950"/>
            <a:ext cx="711900" cy="7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 dirty="0" smtClean="0"/>
              <a:t>6</a:t>
            </a:r>
            <a:endParaRPr lang="en" sz="1600" b="1" dirty="0"/>
          </a:p>
        </p:txBody>
      </p:sp>
      <p:sp>
        <p:nvSpPr>
          <p:cNvPr id="55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1828800" y="3790950"/>
            <a:ext cx="2305835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What is Cons </a:t>
            </a:r>
          </a:p>
          <a:p>
            <a:r>
              <a:rPr lang="en-US" b="1" dirty="0" smtClean="0"/>
              <a:t>of Sales?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400" b="1" dirty="0" smtClean="0"/>
              <a:t>What </a:t>
            </a:r>
            <a:r>
              <a:rPr lang="en-US" sz="2400" b="1" dirty="0"/>
              <a:t>is sales in </a:t>
            </a:r>
            <a:r>
              <a:rPr lang="en-US" sz="2400" b="1" dirty="0" smtClean="0"/>
              <a:t>ERP‬‏?</a:t>
            </a:r>
          </a:p>
          <a:p>
            <a:pPr marL="152400" indent="0">
              <a:buNone/>
            </a:pPr>
            <a:endParaRPr lang="en-US" sz="2400" b="1" dirty="0"/>
          </a:p>
          <a:p>
            <a:pPr marL="152400" indent="0">
              <a:buNone/>
            </a:pPr>
            <a:r>
              <a:rPr lang="en-US" sz="2000" dirty="0"/>
              <a:t>A module for sales management in ERP helps to achieve operations and document-based recording of entire sales transactions. ERP Sales management software provides you the power to update total sales and distribution functions as well as handles global business smoothly.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1-Introduction </a:t>
            </a:r>
            <a:r>
              <a:rPr lang="en-US" b="1" dirty="0"/>
              <a:t>in sales in ERP </a:t>
            </a:r>
            <a:r>
              <a:rPr lang="en-US" b="1" dirty="0" smtClean="0"/>
              <a:t>.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en-US" sz="2800" dirty="0"/>
              <a:t>The Sales Module </a:t>
            </a:r>
            <a:r>
              <a:rPr lang="en-US" sz="2800" b="1" dirty="0"/>
              <a:t>provides in-depth insight into the main business processes of sales and distribution</a:t>
            </a:r>
            <a:r>
              <a:rPr lang="en-US" sz="2800" dirty="0"/>
              <a:t>, such as inquiry, quotation, pricing and taxation, sales order processing, customer credit, backlog management, returns handling, and delivery.</a:t>
            </a:r>
          </a:p>
          <a:p>
            <a:pPr marL="6985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2-What </a:t>
            </a:r>
            <a:r>
              <a:rPr lang="en-US" b="1" dirty="0"/>
              <a:t>is sales modules?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323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3200" b="1" dirty="0" smtClean="0"/>
              <a:t> successful </a:t>
            </a:r>
            <a:r>
              <a:rPr lang="en-US" sz="3200" b="1" dirty="0"/>
              <a:t>sales </a:t>
            </a:r>
            <a:r>
              <a:rPr lang="en-US" sz="3200" b="1" dirty="0" smtClean="0"/>
              <a:t>characteristics:</a:t>
            </a:r>
            <a:endParaRPr lang="en-US" sz="3200" dirty="0"/>
          </a:p>
          <a:p>
            <a:r>
              <a:rPr lang="en-US" sz="1600" dirty="0"/>
              <a:t>Understand the product and its benefits. </a:t>
            </a:r>
          </a:p>
          <a:p>
            <a:r>
              <a:rPr lang="en-US" sz="1600" dirty="0"/>
              <a:t>Know the customer before you pitch them. </a:t>
            </a:r>
          </a:p>
          <a:p>
            <a:r>
              <a:rPr lang="en-US" sz="1600" dirty="0"/>
              <a:t>Have your customer's best interests in mind. </a:t>
            </a:r>
          </a:p>
          <a:p>
            <a:r>
              <a:rPr lang="en-US" sz="1600" dirty="0"/>
              <a:t>Don't be too pushy. </a:t>
            </a:r>
          </a:p>
          <a:p>
            <a:r>
              <a:rPr lang="en-US" sz="1600" dirty="0"/>
              <a:t>Don't try to rush trust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 Be </a:t>
            </a:r>
            <a:r>
              <a:rPr lang="en-US" sz="1600" dirty="0"/>
              <a:t>friendly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Gain experience within sales. </a:t>
            </a:r>
          </a:p>
          <a:p>
            <a:r>
              <a:rPr lang="en-US" sz="1600" dirty="0"/>
              <a:t>Always have an elevator pitch.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1699" y="361950"/>
            <a:ext cx="8049775" cy="572700"/>
          </a:xfrm>
        </p:spPr>
        <p:txBody>
          <a:bodyPr/>
          <a:lstStyle/>
          <a:p>
            <a:pPr lvl="0"/>
            <a:r>
              <a:rPr lang="en-US" b="1" dirty="0" smtClean="0"/>
              <a:t> 3-What Characteristics </a:t>
            </a:r>
            <a:r>
              <a:rPr lang="en-US" b="1" dirty="0"/>
              <a:t>Of </a:t>
            </a:r>
            <a:r>
              <a:rPr lang="en-US" b="1" dirty="0" smtClean="0"/>
              <a:t>Sales?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15535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546</Words>
  <Application>Microsoft Office PowerPoint</Application>
  <PresentationFormat>On-screen Show (16:9)</PresentationFormat>
  <Paragraphs>100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Creative Sales Strategy by Slidesgo</vt:lpstr>
      <vt:lpstr>Sales model In ERP</vt:lpstr>
      <vt:lpstr>What is ERP and how does it work?  </vt:lpstr>
      <vt:lpstr>What Is type Of ERP?</vt:lpstr>
      <vt:lpstr>   The most common components of ERP are as follows:  </vt:lpstr>
      <vt:lpstr>What Is Deference Between ERP and CRM?</vt:lpstr>
      <vt:lpstr>Table of Contents</vt:lpstr>
      <vt:lpstr>1-Introduction in sales in ERP .  </vt:lpstr>
      <vt:lpstr>2-What is sales modules?  </vt:lpstr>
      <vt:lpstr> 3-What Characteristics Of Sales? </vt:lpstr>
      <vt:lpstr>4-What are the Types of Sales?  </vt:lpstr>
      <vt:lpstr>5-What are features and benefits in sales?  </vt:lpstr>
      <vt:lpstr>6- Cons of sales </vt:lpstr>
      <vt:lpstr>7-What is Odoo and its benefits?</vt:lpstr>
      <vt:lpstr>8-What is sales module in Odoo?  </vt:lpstr>
      <vt:lpstr>Thank you!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 odoo</dc:title>
  <dc:creator>Infotech</dc:creator>
  <cp:lastModifiedBy>Infotech</cp:lastModifiedBy>
  <cp:revision>19</cp:revision>
  <dcterms:modified xsi:type="dcterms:W3CDTF">2023-04-24T21:17:14Z</dcterms:modified>
</cp:coreProperties>
</file>