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12BE314-35A0-45CE-BDEE-4D10C83B337A}" type="datetimeFigureOut">
              <a:rPr lang="en-US" smtClean="0"/>
              <a:t>4/29/2023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95900B7-97D4-4606-BE8C-9E72C32B2CC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6732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BE314-35A0-45CE-BDEE-4D10C83B337A}"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5900B7-97D4-4606-BE8C-9E72C32B2CC7}" type="slidenum">
              <a:rPr lang="en-US" smtClean="0"/>
              <a:t>‹#›</a:t>
            </a:fld>
            <a:endParaRPr lang="en-US"/>
          </a:p>
        </p:txBody>
      </p:sp>
    </p:spTree>
    <p:extLst>
      <p:ext uri="{BB962C8B-B14F-4D97-AF65-F5344CB8AC3E}">
        <p14:creationId xmlns:p14="http://schemas.microsoft.com/office/powerpoint/2010/main" val="4096642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BE314-35A0-45CE-BDEE-4D10C83B337A}"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900B7-97D4-4606-BE8C-9E72C32B2CC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9029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BE314-35A0-45CE-BDEE-4D10C83B337A}"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900B7-97D4-4606-BE8C-9E72C32B2CC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1567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BE314-35A0-45CE-BDEE-4D10C83B337A}"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900B7-97D4-4606-BE8C-9E72C32B2CC7}" type="slidenum">
              <a:rPr lang="en-US" smtClean="0"/>
              <a:t>‹#›</a:t>
            </a:fld>
            <a:endParaRPr lang="en-US"/>
          </a:p>
        </p:txBody>
      </p:sp>
    </p:spTree>
    <p:extLst>
      <p:ext uri="{BB962C8B-B14F-4D97-AF65-F5344CB8AC3E}">
        <p14:creationId xmlns:p14="http://schemas.microsoft.com/office/powerpoint/2010/main" val="1069799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BE314-35A0-45CE-BDEE-4D10C83B337A}"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900B7-97D4-4606-BE8C-9E72C32B2CC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603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BE314-35A0-45CE-BDEE-4D10C83B337A}"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900B7-97D4-4606-BE8C-9E72C32B2CC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9657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2BE314-35A0-45CE-BDEE-4D10C83B337A}"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900B7-97D4-4606-BE8C-9E72C32B2CC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0492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2BE314-35A0-45CE-BDEE-4D10C83B337A}"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900B7-97D4-4606-BE8C-9E72C32B2CC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6905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2BE314-35A0-45CE-BDEE-4D10C83B337A}"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900B7-97D4-4606-BE8C-9E72C32B2CC7}" type="slidenum">
              <a:rPr lang="en-US" smtClean="0"/>
              <a:t>‹#›</a:t>
            </a:fld>
            <a:endParaRPr lang="en-US"/>
          </a:p>
        </p:txBody>
      </p:sp>
    </p:spTree>
    <p:extLst>
      <p:ext uri="{BB962C8B-B14F-4D97-AF65-F5344CB8AC3E}">
        <p14:creationId xmlns:p14="http://schemas.microsoft.com/office/powerpoint/2010/main" val="126424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BE314-35A0-45CE-BDEE-4D10C83B337A}"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900B7-97D4-4606-BE8C-9E72C32B2CC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22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2BE314-35A0-45CE-BDEE-4D10C83B337A}"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5900B7-97D4-4606-BE8C-9E72C32B2CC7}" type="slidenum">
              <a:rPr lang="en-US" smtClean="0"/>
              <a:t>‹#›</a:t>
            </a:fld>
            <a:endParaRPr lang="en-US"/>
          </a:p>
        </p:txBody>
      </p:sp>
    </p:spTree>
    <p:extLst>
      <p:ext uri="{BB962C8B-B14F-4D97-AF65-F5344CB8AC3E}">
        <p14:creationId xmlns:p14="http://schemas.microsoft.com/office/powerpoint/2010/main" val="1820694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2BE314-35A0-45CE-BDEE-4D10C83B337A}" type="datetimeFigureOut">
              <a:rPr lang="en-US" smtClean="0"/>
              <a:t>4/29/2023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5900B7-97D4-4606-BE8C-9E72C32B2CC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7765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12BE314-35A0-45CE-BDEE-4D10C83B337A}" type="datetimeFigureOut">
              <a:rPr lang="en-US" smtClean="0"/>
              <a:t>4/29/2023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5900B7-97D4-4606-BE8C-9E72C32B2CC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6746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BE314-35A0-45CE-BDEE-4D10C83B337A}" type="datetimeFigureOut">
              <a:rPr lang="en-US" smtClean="0"/>
              <a:t>4/29/2023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5900B7-97D4-4606-BE8C-9E72C32B2CC7}" type="slidenum">
              <a:rPr lang="en-US" smtClean="0"/>
              <a:t>‹#›</a:t>
            </a:fld>
            <a:endParaRPr lang="en-US"/>
          </a:p>
        </p:txBody>
      </p:sp>
    </p:spTree>
    <p:extLst>
      <p:ext uri="{BB962C8B-B14F-4D97-AF65-F5344CB8AC3E}">
        <p14:creationId xmlns:p14="http://schemas.microsoft.com/office/powerpoint/2010/main" val="1792562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BE314-35A0-45CE-BDEE-4D10C83B337A}"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5900B7-97D4-4606-BE8C-9E72C32B2CC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5184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BE314-35A0-45CE-BDEE-4D10C83B337A}"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5900B7-97D4-4606-BE8C-9E72C32B2CC7}" type="slidenum">
              <a:rPr lang="en-US" smtClean="0"/>
              <a:t>‹#›</a:t>
            </a:fld>
            <a:endParaRPr lang="en-US"/>
          </a:p>
        </p:txBody>
      </p:sp>
    </p:spTree>
    <p:extLst>
      <p:ext uri="{BB962C8B-B14F-4D97-AF65-F5344CB8AC3E}">
        <p14:creationId xmlns:p14="http://schemas.microsoft.com/office/powerpoint/2010/main" val="2143209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2BE314-35A0-45CE-BDEE-4D10C83B337A}" type="datetimeFigureOut">
              <a:rPr lang="en-US" smtClean="0"/>
              <a:t>4/29/2023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5900B7-97D4-4606-BE8C-9E72C32B2CC7}" type="slidenum">
              <a:rPr lang="en-US" smtClean="0"/>
              <a:t>‹#›</a:t>
            </a:fld>
            <a:endParaRPr lang="en-US"/>
          </a:p>
        </p:txBody>
      </p:sp>
    </p:spTree>
    <p:extLst>
      <p:ext uri="{BB962C8B-B14F-4D97-AF65-F5344CB8AC3E}">
        <p14:creationId xmlns:p14="http://schemas.microsoft.com/office/powerpoint/2010/main" val="431796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detection algorithms </a:t>
            </a:r>
            <a:endParaRPr lang="en-US" dirty="0"/>
          </a:p>
        </p:txBody>
      </p:sp>
      <p:sp>
        <p:nvSpPr>
          <p:cNvPr id="3" name="Subtitle 2"/>
          <p:cNvSpPr>
            <a:spLocks noGrp="1"/>
          </p:cNvSpPr>
          <p:nvPr>
            <p:ph type="subTitle" idx="1"/>
          </p:nvPr>
        </p:nvSpPr>
        <p:spPr/>
        <p:txBody>
          <a:bodyPr>
            <a:normAutofit/>
          </a:bodyPr>
          <a:lstStyle/>
          <a:p>
            <a:r>
              <a:rPr lang="en-US" sz="3200" dirty="0"/>
              <a:t>Single shot multi box detector (SSD) </a:t>
            </a:r>
          </a:p>
        </p:txBody>
      </p:sp>
    </p:spTree>
    <p:extLst>
      <p:ext uri="{BB962C8B-B14F-4D97-AF65-F5344CB8AC3E}">
        <p14:creationId xmlns:p14="http://schemas.microsoft.com/office/powerpoint/2010/main" val="3495583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Anchor </a:t>
            </a:r>
            <a:r>
              <a:rPr lang="en-US" dirty="0" smtClean="0"/>
              <a:t>box</a:t>
            </a:r>
            <a:endParaRPr lang="en-US" dirty="0"/>
          </a:p>
        </p:txBody>
      </p:sp>
      <p:sp>
        <p:nvSpPr>
          <p:cNvPr id="3" name="Content Placeholder 2"/>
          <p:cNvSpPr>
            <a:spLocks noGrp="1"/>
          </p:cNvSpPr>
          <p:nvPr>
            <p:ph idx="1"/>
          </p:nvPr>
        </p:nvSpPr>
        <p:spPr/>
        <p:txBody>
          <a:bodyPr/>
          <a:lstStyle/>
          <a:p>
            <a:r>
              <a:rPr lang="en-US" dirty="0"/>
              <a:t>Each grid cell in SSD can be assigned with multiple anchor/prior boxes. These anchor boxes are pre-defined and each one is responsible for a size and shape within a grid </a:t>
            </a:r>
            <a:r>
              <a:rPr lang="en-US" dirty="0" smtClean="0"/>
              <a:t>cell</a:t>
            </a:r>
          </a:p>
          <a:p>
            <a:r>
              <a:rPr lang="en-US" dirty="0"/>
              <a:t>SSD uses a matching phase while training, to match the appropriate anchor box with the bounding boxes of each ground truth object within an image. Essentially, the anchor box with the highest degree of overlap with an object is responsible for predicting that object’s class and its location</a:t>
            </a:r>
            <a:r>
              <a:rPr lang="en-US" dirty="0" smtClean="0"/>
              <a:t>.</a:t>
            </a:r>
          </a:p>
          <a:p>
            <a:r>
              <a:rPr lang="en-US" dirty="0"/>
              <a:t> In practice, each anchor box is specified by an aspect ratio and a zoom level.</a:t>
            </a:r>
          </a:p>
        </p:txBody>
      </p:sp>
    </p:spTree>
    <p:extLst>
      <p:ext uri="{BB962C8B-B14F-4D97-AF65-F5344CB8AC3E}">
        <p14:creationId xmlns:p14="http://schemas.microsoft.com/office/powerpoint/2010/main" val="402858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Aspect </a:t>
            </a:r>
            <a:r>
              <a:rPr lang="en-US" dirty="0" smtClean="0"/>
              <a:t>ratio</a:t>
            </a:r>
            <a:endParaRPr lang="en-US" dirty="0"/>
          </a:p>
        </p:txBody>
      </p:sp>
      <p:sp>
        <p:nvSpPr>
          <p:cNvPr id="3" name="Content Placeholder 2"/>
          <p:cNvSpPr>
            <a:spLocks noGrp="1"/>
          </p:cNvSpPr>
          <p:nvPr>
            <p:ph idx="1"/>
          </p:nvPr>
        </p:nvSpPr>
        <p:spPr/>
        <p:txBody>
          <a:bodyPr/>
          <a:lstStyle/>
          <a:p>
            <a:r>
              <a:rPr lang="en-US" dirty="0"/>
              <a:t>Not all objects are square in shape. Some are longer and some are wider, by varying degrees. The SSD architecture allows pre-defined aspect ratios of the anchor boxes to account for this. The ratios parameter can be used to specify the different aspect ratios of the anchor boxes associates with each grid cell at each zoom/scale level.</a:t>
            </a:r>
          </a:p>
        </p:txBody>
      </p:sp>
    </p:spTree>
    <p:extLst>
      <p:ext uri="{BB962C8B-B14F-4D97-AF65-F5344CB8AC3E}">
        <p14:creationId xmlns:p14="http://schemas.microsoft.com/office/powerpoint/2010/main" val="2734903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Zoom </a:t>
            </a:r>
            <a:r>
              <a:rPr lang="en-US" dirty="0" smtClean="0"/>
              <a:t>level</a:t>
            </a:r>
            <a:endParaRPr lang="en-US" dirty="0"/>
          </a:p>
        </p:txBody>
      </p:sp>
      <p:sp>
        <p:nvSpPr>
          <p:cNvPr id="3" name="Content Placeholder 2"/>
          <p:cNvSpPr>
            <a:spLocks noGrp="1"/>
          </p:cNvSpPr>
          <p:nvPr>
            <p:ph idx="1"/>
          </p:nvPr>
        </p:nvSpPr>
        <p:spPr/>
        <p:txBody>
          <a:bodyPr/>
          <a:lstStyle/>
          <a:p>
            <a:r>
              <a:rPr lang="en-US" dirty="0" smtClean="0"/>
              <a:t>It </a:t>
            </a:r>
            <a:r>
              <a:rPr lang="en-US" dirty="0"/>
              <a:t>is not necessary for the anchor boxes to have the same size as the grid cell. We might be interested in finding smaller or larger objects within a grid cell. The zooms parameter is used to specify how much the anchor boxes need to be scaled up or down with respect to each grid cell.</a:t>
            </a:r>
          </a:p>
          <a:p>
            <a:endParaRPr lang="en-US" dirty="0"/>
          </a:p>
        </p:txBody>
      </p:sp>
    </p:spTree>
    <p:extLst>
      <p:ext uri="{BB962C8B-B14F-4D97-AF65-F5344CB8AC3E}">
        <p14:creationId xmlns:p14="http://schemas.microsoft.com/office/powerpoint/2010/main" val="2620443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Receptive </a:t>
            </a:r>
            <a:r>
              <a:rPr lang="en-US" dirty="0" smtClean="0"/>
              <a:t>Field</a:t>
            </a:r>
            <a:endParaRPr lang="en-US" dirty="0"/>
          </a:p>
        </p:txBody>
      </p:sp>
      <p:sp>
        <p:nvSpPr>
          <p:cNvPr id="3" name="Content Placeholder 2"/>
          <p:cNvSpPr>
            <a:spLocks noGrp="1"/>
          </p:cNvSpPr>
          <p:nvPr>
            <p:ph idx="1"/>
          </p:nvPr>
        </p:nvSpPr>
        <p:spPr/>
        <p:txBody>
          <a:bodyPr/>
          <a:lstStyle/>
          <a:p>
            <a:r>
              <a:rPr lang="en-US" dirty="0"/>
              <a:t>Receptive field is defined as </a:t>
            </a:r>
            <a:r>
              <a:rPr lang="en-US" b="1" dirty="0"/>
              <a:t>the region in the input space that a particular CNN’s feature is looking </a:t>
            </a:r>
            <a:r>
              <a:rPr lang="en-US" b="1" dirty="0" smtClean="0"/>
              <a:t>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183" y="3580771"/>
            <a:ext cx="6426530" cy="2566030"/>
          </a:xfrm>
          <a:prstGeom prst="rect">
            <a:avLst/>
          </a:prstGeom>
        </p:spPr>
      </p:pic>
    </p:spTree>
    <p:extLst>
      <p:ext uri="{BB962C8B-B14F-4D97-AF65-F5344CB8AC3E}">
        <p14:creationId xmlns:p14="http://schemas.microsoft.com/office/powerpoint/2010/main" val="1854295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SSD implementation </a:t>
            </a:r>
          </a:p>
        </p:txBody>
      </p:sp>
      <p:sp>
        <p:nvSpPr>
          <p:cNvPr id="3" name="Content Placeholder 2"/>
          <p:cNvSpPr>
            <a:spLocks noGrp="1"/>
          </p:cNvSpPr>
          <p:nvPr>
            <p:ph idx="1"/>
          </p:nvPr>
        </p:nvSpPr>
        <p:spPr/>
        <p:txBody>
          <a:bodyPr/>
          <a:lstStyle/>
          <a:p>
            <a:endParaRPr lang="en-US" dirty="0" smtClean="0"/>
          </a:p>
          <a:p>
            <a:pPr marL="0" indent="0">
              <a:buNone/>
            </a:pPr>
            <a:endParaRPr lang="en-US" dirty="0" smtClean="0"/>
          </a:p>
          <a:p>
            <a:r>
              <a:rPr lang="en-US" dirty="0" smtClean="0"/>
              <a:t>We can define </a:t>
            </a:r>
            <a:r>
              <a:rPr lang="en-US" dirty="0"/>
              <a:t>a SSD architecture just through a single line of </a:t>
            </a:r>
            <a:r>
              <a:rPr lang="en-US" dirty="0" smtClean="0"/>
              <a:t>code by using API called </a:t>
            </a:r>
            <a:r>
              <a:rPr lang="en-US" dirty="0" smtClean="0">
                <a:solidFill>
                  <a:srgbClr val="FF0000"/>
                </a:solidFill>
              </a:rPr>
              <a:t>ArcGIS. Learn </a:t>
            </a:r>
          </a:p>
        </p:txBody>
      </p:sp>
    </p:spTree>
    <p:extLst>
      <p:ext uri="{BB962C8B-B14F-4D97-AF65-F5344CB8AC3E}">
        <p14:creationId xmlns:p14="http://schemas.microsoft.com/office/powerpoint/2010/main" val="16678663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Thanks</a:t>
            </a:r>
            <a:endParaRPr lang="en-US" dirty="0"/>
          </a:p>
        </p:txBody>
      </p:sp>
      <p:sp>
        <p:nvSpPr>
          <p:cNvPr id="3" name="Subtitle 2"/>
          <p:cNvSpPr>
            <a:spLocks noGrp="1"/>
          </p:cNvSpPr>
          <p:nvPr>
            <p:ph type="subTitle" idx="1"/>
          </p:nvPr>
        </p:nvSpPr>
        <p:spPr/>
        <p:txBody>
          <a:bodyPr>
            <a:normAutofit/>
          </a:bodyPr>
          <a:lstStyle/>
          <a:p>
            <a:r>
              <a:rPr lang="en-US" sz="2800" b="1" dirty="0" smtClean="0"/>
              <a:t>Eng. Mohammed Radwan</a:t>
            </a:r>
            <a:endParaRPr lang="en-US" sz="2800" b="1" dirty="0"/>
          </a:p>
        </p:txBody>
      </p:sp>
    </p:spTree>
    <p:extLst>
      <p:ext uri="{BB962C8B-B14F-4D97-AF65-F5344CB8AC3E}">
        <p14:creationId xmlns:p14="http://schemas.microsoft.com/office/powerpoint/2010/main" val="4171417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a:t>
            </a:r>
            <a:r>
              <a:rPr lang="en-US" dirty="0"/>
              <a:t>and </a:t>
            </a:r>
            <a:r>
              <a:rPr lang="en-US" dirty="0" smtClean="0"/>
              <a:t>Object </a:t>
            </a:r>
            <a:r>
              <a:rPr lang="en-US" dirty="0"/>
              <a:t>detection</a:t>
            </a:r>
          </a:p>
        </p:txBody>
      </p:sp>
      <p:sp>
        <p:nvSpPr>
          <p:cNvPr id="3" name="Content Placeholder 2"/>
          <p:cNvSpPr>
            <a:spLocks noGrp="1"/>
          </p:cNvSpPr>
          <p:nvPr>
            <p:ph idx="1"/>
          </p:nvPr>
        </p:nvSpPr>
        <p:spPr/>
        <p:txBody>
          <a:bodyPr/>
          <a:lstStyle/>
          <a:p>
            <a:r>
              <a:rPr lang="en-US" dirty="0" smtClean="0"/>
              <a:t>Image </a:t>
            </a:r>
            <a:r>
              <a:rPr lang="en-US" dirty="0"/>
              <a:t>classification in computer vision takes an image and predicts the object in an image, while object detection not only predicts the object but also finds their location in terms of bounding boxes. For example, when we build a swimming pool classifier, we take an input image and predict whether it contains a pool, while an object detection model would also tell us the location of the pool.</a:t>
            </a:r>
          </a:p>
          <a:p>
            <a:endParaRPr lang="en-US" dirty="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https://developers.arcgis.com/python/guide/images/class_detection.png"/>
          <p:cNvSpPr>
            <a:spLocks noChangeAspect="1" noChangeArrowheads="1"/>
          </p:cNvSpPr>
          <p:nvPr/>
        </p:nvSpPr>
        <p:spPr bwMode="auto">
          <a:xfrm>
            <a:off x="155575" y="-1570038"/>
            <a:ext cx="4762500" cy="4762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75062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detection </a:t>
            </a:r>
            <a:endParaRPr lang="en-US" dirty="0"/>
          </a:p>
        </p:txBody>
      </p:sp>
      <p:sp>
        <p:nvSpPr>
          <p:cNvPr id="3" name="Content Placeholder 2"/>
          <p:cNvSpPr>
            <a:spLocks noGrp="1"/>
          </p:cNvSpPr>
          <p:nvPr>
            <p:ph idx="1"/>
          </p:nvPr>
        </p:nvSpPr>
        <p:spPr/>
        <p:txBody>
          <a:bodyPr>
            <a:normAutofit lnSpcReduction="10000"/>
          </a:bodyPr>
          <a:lstStyle/>
          <a:p>
            <a:r>
              <a:rPr lang="en-US" dirty="0"/>
              <a:t>For illustrative purpose, assuming there is at most one class and one object in an image, the output of an object detection model should include:</a:t>
            </a:r>
          </a:p>
          <a:p>
            <a:r>
              <a:rPr lang="en-US" dirty="0" smtClean="0"/>
              <a:t>Probability </a:t>
            </a:r>
            <a:r>
              <a:rPr lang="en-US" dirty="0"/>
              <a:t>that there is an object,</a:t>
            </a:r>
          </a:p>
          <a:p>
            <a:r>
              <a:rPr lang="en-US" dirty="0"/>
              <a:t>Height of the bounding box,</a:t>
            </a:r>
          </a:p>
          <a:p>
            <a:r>
              <a:rPr lang="en-US" dirty="0"/>
              <a:t>Width of the bounding box,</a:t>
            </a:r>
          </a:p>
          <a:p>
            <a:r>
              <a:rPr lang="en-US" dirty="0"/>
              <a:t>Horizontal coordinate of the center point of the bounding box,</a:t>
            </a:r>
          </a:p>
          <a:p>
            <a:r>
              <a:rPr lang="en-US" dirty="0"/>
              <a:t>Vertical coordinate of the center point of the bounding box.</a:t>
            </a:r>
          </a:p>
        </p:txBody>
      </p:sp>
    </p:spTree>
    <p:extLst>
      <p:ext uri="{BB962C8B-B14F-4D97-AF65-F5344CB8AC3E}">
        <p14:creationId xmlns:p14="http://schemas.microsoft.com/office/powerpoint/2010/main" val="3841382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Windowing </a:t>
            </a:r>
            <a:endParaRPr lang="en-US" dirty="0"/>
          </a:p>
        </p:txBody>
      </p:sp>
      <p:sp>
        <p:nvSpPr>
          <p:cNvPr id="3" name="Content Placeholder 2"/>
          <p:cNvSpPr>
            <a:spLocks noGrp="1"/>
          </p:cNvSpPr>
          <p:nvPr>
            <p:ph idx="1"/>
          </p:nvPr>
        </p:nvSpPr>
        <p:spPr/>
        <p:txBody>
          <a:bodyPr/>
          <a:lstStyle/>
          <a:p>
            <a:r>
              <a:rPr lang="en-US" dirty="0"/>
              <a:t>It's natural to think of building an object detection model on the top of an image classification model. Once we have a good image classifier, a simple way to detect objects is to slide a 'window' across the </a:t>
            </a:r>
            <a:r>
              <a:rPr lang="en-US" dirty="0" smtClean="0"/>
              <a:t>image</a:t>
            </a:r>
          </a:p>
          <a:p>
            <a:r>
              <a:rPr lang="en-US" dirty="0" smtClean="0"/>
              <a:t>But there is  problems like:</a:t>
            </a:r>
          </a:p>
          <a:p>
            <a:pPr lvl="1"/>
            <a:r>
              <a:rPr lang="en-US" dirty="0"/>
              <a:t>How do you know the </a:t>
            </a:r>
            <a:r>
              <a:rPr lang="en-US" b="1" dirty="0"/>
              <a:t>size of the window</a:t>
            </a:r>
            <a:r>
              <a:rPr lang="en-US" dirty="0"/>
              <a:t> </a:t>
            </a:r>
          </a:p>
        </p:txBody>
      </p:sp>
    </p:spTree>
    <p:extLst>
      <p:ext uri="{BB962C8B-B14F-4D97-AF65-F5344CB8AC3E}">
        <p14:creationId xmlns:p14="http://schemas.microsoft.com/office/powerpoint/2010/main" val="1757208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 practice, there are two types of mainstream object detection algorithms:. </a:t>
            </a:r>
          </a:p>
        </p:txBody>
      </p:sp>
      <p:sp>
        <p:nvSpPr>
          <p:cNvPr id="3" name="Text Placeholder 2"/>
          <p:cNvSpPr>
            <a:spLocks noGrp="1"/>
          </p:cNvSpPr>
          <p:nvPr>
            <p:ph type="body" idx="1"/>
          </p:nvPr>
        </p:nvSpPr>
        <p:spPr/>
        <p:txBody>
          <a:bodyPr/>
          <a:lstStyle/>
          <a:p>
            <a:r>
              <a:rPr lang="en-US" dirty="0"/>
              <a:t>R-CNN and Faster R-CNN</a:t>
            </a:r>
          </a:p>
        </p:txBody>
      </p:sp>
      <p:sp>
        <p:nvSpPr>
          <p:cNvPr id="4" name="Content Placeholder 3"/>
          <p:cNvSpPr>
            <a:spLocks noGrp="1"/>
          </p:cNvSpPr>
          <p:nvPr>
            <p:ph sz="half" idx="2"/>
          </p:nvPr>
        </p:nvSpPr>
        <p:spPr/>
        <p:txBody>
          <a:bodyPr>
            <a:normAutofit lnSpcReduction="10000"/>
          </a:bodyPr>
          <a:lstStyle/>
          <a:p>
            <a:pPr lvl="1"/>
            <a:r>
              <a:rPr lang="en-US" sz="2600" dirty="0" smtClean="0"/>
              <a:t>two-step </a:t>
            </a:r>
            <a:r>
              <a:rPr lang="en-US" sz="2600" dirty="0"/>
              <a:t>approach </a:t>
            </a:r>
          </a:p>
          <a:p>
            <a:pPr lvl="2"/>
            <a:r>
              <a:rPr lang="en-US" sz="2200" dirty="0"/>
              <a:t>First to identify regions where objects are expected to be found</a:t>
            </a:r>
          </a:p>
          <a:p>
            <a:pPr lvl="2"/>
            <a:r>
              <a:rPr lang="en-US" sz="2200" dirty="0"/>
              <a:t>Second detect objects only in those regions using Convolutional. </a:t>
            </a:r>
          </a:p>
          <a:p>
            <a:endParaRPr lang="en-US" dirty="0"/>
          </a:p>
        </p:txBody>
      </p:sp>
      <p:sp>
        <p:nvSpPr>
          <p:cNvPr id="5" name="Text Placeholder 4"/>
          <p:cNvSpPr>
            <a:spLocks noGrp="1"/>
          </p:cNvSpPr>
          <p:nvPr>
            <p:ph type="body" sz="quarter" idx="3"/>
          </p:nvPr>
        </p:nvSpPr>
        <p:spPr/>
        <p:txBody>
          <a:bodyPr/>
          <a:lstStyle/>
          <a:p>
            <a:r>
              <a:rPr lang="en-US" sz="2400" dirty="0"/>
              <a:t>YOLO (You Only Look Once) </a:t>
            </a:r>
            <a:r>
              <a:rPr lang="en-US" sz="2400" dirty="0" smtClean="0"/>
              <a:t> </a:t>
            </a:r>
            <a:r>
              <a:rPr lang="en-US" sz="2400" dirty="0"/>
              <a:t>and SSD (Single-Shot Detector)</a:t>
            </a:r>
          </a:p>
        </p:txBody>
      </p:sp>
      <p:sp>
        <p:nvSpPr>
          <p:cNvPr id="6" name="Content Placeholder 5"/>
          <p:cNvSpPr>
            <a:spLocks noGrp="1"/>
          </p:cNvSpPr>
          <p:nvPr>
            <p:ph sz="quarter" idx="4"/>
          </p:nvPr>
        </p:nvSpPr>
        <p:spPr/>
        <p:txBody>
          <a:bodyPr>
            <a:normAutofit fontScale="92500"/>
          </a:bodyPr>
          <a:lstStyle/>
          <a:p>
            <a:r>
              <a:rPr lang="en-US" dirty="0" smtClean="0"/>
              <a:t>Use </a:t>
            </a:r>
            <a:r>
              <a:rPr lang="en-US" dirty="0"/>
              <a:t>a fully convolutional approach in which the network is able to find all objects within an image in one </a:t>
            </a:r>
            <a:r>
              <a:rPr lang="en-US" dirty="0" smtClean="0"/>
              <a:t>pass</a:t>
            </a:r>
          </a:p>
          <a:p>
            <a:r>
              <a:rPr lang="en-US" dirty="0" smtClean="0"/>
              <a:t>Better </a:t>
            </a:r>
            <a:r>
              <a:rPr lang="en-US" dirty="0"/>
              <a:t>accuracy but slower to run, while single-shot algorithms are more efficient and has as good accuracy</a:t>
            </a:r>
          </a:p>
        </p:txBody>
      </p:sp>
    </p:spTree>
    <p:extLst>
      <p:ext uri="{BB962C8B-B14F-4D97-AF65-F5344CB8AC3E}">
        <p14:creationId xmlns:p14="http://schemas.microsoft.com/office/powerpoint/2010/main" val="2587406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Single-Shot Detector (SSD</a:t>
            </a:r>
            <a:r>
              <a:rPr lang="en-US" dirty="0" smtClean="0"/>
              <a:t>)</a:t>
            </a:r>
            <a:endParaRPr lang="en-US" dirty="0"/>
          </a:p>
        </p:txBody>
      </p:sp>
      <p:sp>
        <p:nvSpPr>
          <p:cNvPr id="3" name="Content Placeholder 2"/>
          <p:cNvSpPr>
            <a:spLocks noGrp="1"/>
          </p:cNvSpPr>
          <p:nvPr>
            <p:ph idx="1"/>
          </p:nvPr>
        </p:nvSpPr>
        <p:spPr/>
        <p:txBody>
          <a:bodyPr/>
          <a:lstStyle/>
          <a:p>
            <a:r>
              <a:rPr lang="en-US" dirty="0"/>
              <a:t>SSD has two components: a </a:t>
            </a:r>
            <a:r>
              <a:rPr lang="en-US" b="1" dirty="0"/>
              <a:t>backbone</a:t>
            </a:r>
            <a:r>
              <a:rPr lang="en-US" dirty="0"/>
              <a:t> model and </a:t>
            </a:r>
            <a:r>
              <a:rPr lang="en-US" b="1" dirty="0"/>
              <a:t>SSD head</a:t>
            </a:r>
            <a:r>
              <a:rPr lang="en-US" dirty="0" smtClean="0"/>
              <a:t>.</a:t>
            </a:r>
          </a:p>
          <a:p>
            <a:r>
              <a:rPr lang="en-US" i="1" dirty="0" smtClean="0"/>
              <a:t>Backbone</a:t>
            </a:r>
            <a:r>
              <a:rPr lang="en-US" dirty="0"/>
              <a:t> model usually is a pre-trained image classification network as a feature extractor. This is typically a network like </a:t>
            </a:r>
            <a:r>
              <a:rPr lang="en-US" dirty="0" err="1"/>
              <a:t>ResNet</a:t>
            </a:r>
            <a:r>
              <a:rPr lang="en-US" dirty="0"/>
              <a:t> trained on </a:t>
            </a:r>
            <a:r>
              <a:rPr lang="en-US" dirty="0" err="1"/>
              <a:t>ImageNet</a:t>
            </a:r>
            <a:r>
              <a:rPr lang="en-US" dirty="0"/>
              <a:t> from which the final fully connected classification layer has been removed. We are thus left with a deep neural network that is able to extract semantic meaning from the input image while preserving the spatial structure of the image albeit at a lower resolution</a:t>
            </a:r>
          </a:p>
        </p:txBody>
      </p:sp>
    </p:spTree>
    <p:extLst>
      <p:ext uri="{BB962C8B-B14F-4D97-AF65-F5344CB8AC3E}">
        <p14:creationId xmlns:p14="http://schemas.microsoft.com/office/powerpoint/2010/main" val="820133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Single-Shot Detector (SSD)</a:t>
            </a:r>
          </a:p>
        </p:txBody>
      </p:sp>
      <p:sp>
        <p:nvSpPr>
          <p:cNvPr id="5" name="Content Placeholder 4"/>
          <p:cNvSpPr>
            <a:spLocks noGrp="1"/>
          </p:cNvSpPr>
          <p:nvPr>
            <p:ph idx="1"/>
          </p:nvPr>
        </p:nvSpPr>
        <p:spPr/>
        <p:txBody>
          <a:bodyPr/>
          <a:lstStyle/>
          <a:p>
            <a:r>
              <a:rPr lang="en-US" dirty="0"/>
              <a:t>The </a:t>
            </a:r>
            <a:r>
              <a:rPr lang="en-US" i="1" dirty="0"/>
              <a:t>SSD head</a:t>
            </a:r>
            <a:r>
              <a:rPr lang="en-US" dirty="0"/>
              <a:t> is just one or more convolutional layers added to this backbone and the outputs are interpreted as the bounding boxes and classes of objects in the spatial location of the final layers activations</a:t>
            </a:r>
            <a:r>
              <a:rPr lang="en-US" dirty="0" smtClean="0"/>
              <a:t>.</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67" y="3726548"/>
            <a:ext cx="7145897" cy="2149320"/>
          </a:xfrm>
          <a:prstGeom prst="rect">
            <a:avLst/>
          </a:prstGeom>
        </p:spPr>
      </p:pic>
    </p:spTree>
    <p:extLst>
      <p:ext uri="{BB962C8B-B14F-4D97-AF65-F5344CB8AC3E}">
        <p14:creationId xmlns:p14="http://schemas.microsoft.com/office/powerpoint/2010/main" val="580725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mportant </a:t>
            </a:r>
            <a:r>
              <a:rPr lang="en-US" dirty="0"/>
              <a:t>concepts/parameters in SSD.</a:t>
            </a:r>
          </a:p>
        </p:txBody>
      </p:sp>
      <p:sp>
        <p:nvSpPr>
          <p:cNvPr id="3" name="Content Placeholder 2"/>
          <p:cNvSpPr>
            <a:spLocks noGrp="1"/>
          </p:cNvSpPr>
          <p:nvPr>
            <p:ph idx="1"/>
          </p:nvPr>
        </p:nvSpPr>
        <p:spPr/>
        <p:txBody>
          <a:bodyPr/>
          <a:lstStyle/>
          <a:p>
            <a:r>
              <a:rPr lang="en-US" sz="2600" b="1" dirty="0"/>
              <a:t>Grid cell</a:t>
            </a:r>
          </a:p>
          <a:p>
            <a:pPr lvl="1"/>
            <a:r>
              <a:rPr lang="en-US" sz="2400" dirty="0"/>
              <a:t>Instead of using sliding window, SSD divides the image using a grid and have each grid cell be responsible for detecting objects in that region of the image. Detection objects simply means predicting the class and location of an object within that region. If no object is present, we consider it as the background class and the location is ignored</a:t>
            </a:r>
            <a:r>
              <a:rPr lang="en-US" sz="2400" dirty="0" smtClean="0"/>
              <a:t>.</a:t>
            </a:r>
            <a:endParaRPr lang="en-US" sz="2400" dirty="0"/>
          </a:p>
        </p:txBody>
      </p:sp>
    </p:spTree>
    <p:extLst>
      <p:ext uri="{BB962C8B-B14F-4D97-AF65-F5344CB8AC3E}">
        <p14:creationId xmlns:p14="http://schemas.microsoft.com/office/powerpoint/2010/main" val="1330558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1117124"/>
          </a:xfrm>
        </p:spPr>
        <p:txBody>
          <a:bodyPr/>
          <a:lstStyle/>
          <a:p>
            <a:r>
              <a:rPr lang="en-US" dirty="0"/>
              <a:t>Grid cell</a:t>
            </a: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smtClean="0"/>
              <a:t>Now </a:t>
            </a:r>
            <a:r>
              <a:rPr lang="en-US" dirty="0"/>
              <a:t>you might be wondering what if there are multiple objects in one grid cell or we need to detect multiple objects of different shapes. There is where anchor box and receptive field come into play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4417" y="2446646"/>
            <a:ext cx="5705341" cy="1842019"/>
          </a:xfrm>
          <a:prstGeom prst="rect">
            <a:avLst/>
          </a:prstGeom>
        </p:spPr>
      </p:pic>
    </p:spTree>
    <p:extLst>
      <p:ext uri="{BB962C8B-B14F-4D97-AF65-F5344CB8AC3E}">
        <p14:creationId xmlns:p14="http://schemas.microsoft.com/office/powerpoint/2010/main" val="29250067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335</TotalTime>
  <Words>697</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Garamond</vt:lpstr>
      <vt:lpstr>Organic</vt:lpstr>
      <vt:lpstr>Object detection algorithms </vt:lpstr>
      <vt:lpstr>Classification and Object detection</vt:lpstr>
      <vt:lpstr>Object detection </vt:lpstr>
      <vt:lpstr>Windowing </vt:lpstr>
      <vt:lpstr>In practice, there are two types of mainstream object detection algorithms:. </vt:lpstr>
      <vt:lpstr>Single-Shot Detector (SSD)</vt:lpstr>
      <vt:lpstr>Single-Shot Detector (SSD)</vt:lpstr>
      <vt:lpstr>Important concepts/parameters in SSD.</vt:lpstr>
      <vt:lpstr>Grid cell</vt:lpstr>
      <vt:lpstr>Anchor box</vt:lpstr>
      <vt:lpstr>Aspect ratio</vt:lpstr>
      <vt:lpstr>Zoom level</vt:lpstr>
      <vt:lpstr>Receptive Field</vt:lpstr>
      <vt:lpstr>SSD implementation </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algorithms</dc:title>
  <dc:creator>EL-Huda</dc:creator>
  <cp:lastModifiedBy>EL-Huda</cp:lastModifiedBy>
  <cp:revision>11</cp:revision>
  <dcterms:created xsi:type="dcterms:W3CDTF">2023-04-09T15:49:42Z</dcterms:created>
  <dcterms:modified xsi:type="dcterms:W3CDTF">2023-04-29T04:57:32Z</dcterms:modified>
</cp:coreProperties>
</file>