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hau Philomene" charset="1" panose="02000806040000020003"/>
      <p:regular r:id="rId24"/>
    </p:embeddedFont>
    <p:embeddedFont>
      <p:font typeface="Handelson One" charset="1" panose="000001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https://github.com/mohamed682004/Cellula_Hotel"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3" t="0" r="-12275" b="-2623"/>
            </a:stretch>
          </a:blipFill>
        </p:spPr>
      </p:sp>
      <p:sp>
        <p:nvSpPr>
          <p:cNvPr name="Freeform 3" id="3"/>
          <p:cNvSpPr/>
          <p:nvPr/>
        </p:nvSpPr>
        <p:spPr>
          <a:xfrm flipH="false" flipV="true" rot="0">
            <a:off x="535443" y="559139"/>
            <a:ext cx="4198776" cy="4114800"/>
          </a:xfrm>
          <a:custGeom>
            <a:avLst/>
            <a:gdLst/>
            <a:ahLst/>
            <a:cxnLst/>
            <a:rect r="r" b="b" t="t" l="l"/>
            <a:pathLst>
              <a:path h="4114800" w="4198776">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53781" y="559139"/>
            <a:ext cx="4198776" cy="4114800"/>
          </a:xfrm>
          <a:custGeom>
            <a:avLst/>
            <a:gdLst/>
            <a:ahLst/>
            <a:cxnLst/>
            <a:rect r="r" b="b" t="t" l="l"/>
            <a:pathLst>
              <a:path h="4114800" w="4198776">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571794" y="2359364"/>
            <a:ext cx="11144411" cy="2274023"/>
          </a:xfrm>
          <a:prstGeom prst="rect">
            <a:avLst/>
          </a:prstGeom>
        </p:spPr>
        <p:txBody>
          <a:bodyPr anchor="t" rtlCol="false" tIns="0" lIns="0" bIns="0" rIns="0">
            <a:spAutoFit/>
          </a:bodyPr>
          <a:lstStyle/>
          <a:p>
            <a:pPr algn="ctr">
              <a:lnSpc>
                <a:spcPts val="18557"/>
              </a:lnSpc>
            </a:pPr>
            <a:r>
              <a:rPr lang="en-US" sz="13255">
                <a:solidFill>
                  <a:srgbClr val="473821"/>
                </a:solidFill>
                <a:latin typeface="Chau Philomene"/>
                <a:ea typeface="Chau Philomene"/>
                <a:cs typeface="Chau Philomene"/>
                <a:sym typeface="Chau Philomene"/>
              </a:rPr>
              <a:t>CELLULA HOTEL</a:t>
            </a:r>
          </a:p>
        </p:txBody>
      </p:sp>
      <p:sp>
        <p:nvSpPr>
          <p:cNvPr name="TextBox 6" id="6"/>
          <p:cNvSpPr txBox="true"/>
          <p:nvPr/>
        </p:nvSpPr>
        <p:spPr>
          <a:xfrm rot="0">
            <a:off x="5914143" y="4011987"/>
            <a:ext cx="6459714" cy="2515831"/>
          </a:xfrm>
          <a:prstGeom prst="rect">
            <a:avLst/>
          </a:prstGeom>
        </p:spPr>
        <p:txBody>
          <a:bodyPr anchor="t" rtlCol="false" tIns="0" lIns="0" bIns="0" rIns="0">
            <a:spAutoFit/>
          </a:bodyPr>
          <a:lstStyle/>
          <a:p>
            <a:pPr algn="ctr">
              <a:lnSpc>
                <a:spcPts val="20588"/>
              </a:lnSpc>
            </a:pPr>
            <a:r>
              <a:rPr lang="en-US" sz="14498" spc="159">
                <a:solidFill>
                  <a:srgbClr val="473821"/>
                </a:solidFill>
                <a:latin typeface="Handelson One"/>
                <a:ea typeface="Handelson One"/>
                <a:cs typeface="Handelson One"/>
                <a:sym typeface="Handelson One"/>
              </a:rPr>
              <a:t>by:team</a:t>
            </a:r>
          </a:p>
        </p:txBody>
      </p:sp>
      <p:sp>
        <p:nvSpPr>
          <p:cNvPr name="TextBox 7" id="7"/>
          <p:cNvSpPr txBox="true"/>
          <p:nvPr/>
        </p:nvSpPr>
        <p:spPr>
          <a:xfrm rot="0">
            <a:off x="4143818" y="6807643"/>
            <a:ext cx="10000364" cy="1183192"/>
          </a:xfrm>
          <a:prstGeom prst="rect">
            <a:avLst/>
          </a:prstGeom>
        </p:spPr>
        <p:txBody>
          <a:bodyPr anchor="t" rtlCol="false" tIns="0" lIns="0" bIns="0" rIns="0">
            <a:spAutoFit/>
          </a:bodyPr>
          <a:lstStyle/>
          <a:p>
            <a:pPr algn="ctr">
              <a:lnSpc>
                <a:spcPts val="4743"/>
              </a:lnSpc>
            </a:pPr>
            <a:r>
              <a:rPr lang="en-US" sz="3387">
                <a:solidFill>
                  <a:srgbClr val="473821"/>
                </a:solidFill>
                <a:latin typeface="Chau Philomene"/>
                <a:ea typeface="Chau Philomene"/>
                <a:cs typeface="Chau Philomene"/>
                <a:sym typeface="Chau Philomene"/>
              </a:rPr>
              <a:t>An explatory data analysis about the hotel reservations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117" r="0" b="-117"/>
              </a:stretch>
            </a:blipFill>
          </p:spPr>
        </p:sp>
      </p:grpSp>
      <p:sp>
        <p:nvSpPr>
          <p:cNvPr name="TextBox 10" id="10"/>
          <p:cNvSpPr txBox="true"/>
          <p:nvPr/>
        </p:nvSpPr>
        <p:spPr>
          <a:xfrm rot="0">
            <a:off x="4358499" y="525444"/>
            <a:ext cx="9191126"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(Box plots)</a:t>
            </a:r>
          </a:p>
        </p:txBody>
      </p:sp>
      <p:sp>
        <p:nvSpPr>
          <p:cNvPr name="TextBox 11" id="11"/>
          <p:cNvSpPr txBox="true"/>
          <p:nvPr/>
        </p:nvSpPr>
        <p:spPr>
          <a:xfrm rot="0">
            <a:off x="1748161" y="7717412"/>
            <a:ext cx="15376281" cy="25908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lead time plot shows a wide range with a median around 100 days and numerous outliers extending beyond 400 days.</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special requests plot indicates most guests make 0-1 requests, with some outliers making up to 5 requests.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1112" t="0" r="-1112" b="0"/>
              </a:stretch>
            </a:blipFill>
          </p:spPr>
        </p:sp>
      </p:gr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857" r="0" b="-857"/>
              </a:stretch>
            </a:blipFill>
          </p:spPr>
        </p:sp>
      </p:grpSp>
      <p:sp>
        <p:nvSpPr>
          <p:cNvPr name="TextBox 10" id="10"/>
          <p:cNvSpPr txBox="true"/>
          <p:nvPr/>
        </p:nvSpPr>
        <p:spPr>
          <a:xfrm rot="0">
            <a:off x="4464864" y="525444"/>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(Important)</a:t>
            </a:r>
          </a:p>
        </p:txBody>
      </p:sp>
      <p:sp>
        <p:nvSpPr>
          <p:cNvPr name="TextBox 11" id="11"/>
          <p:cNvSpPr txBox="true"/>
          <p:nvPr/>
        </p:nvSpPr>
        <p:spPr>
          <a:xfrm rot="0">
            <a:off x="1748161" y="7717412"/>
            <a:ext cx="15376281" cy="2590662"/>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Reservations by Month plot shows a peak in October (month 10), with lowest bookings in January and a general upward trend throughout the year.</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Distribution of lead time graph displays a right-skewed distribution, with most bookings made within a short lead time and fewer bookings as the lead time increases.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2124" t="0" r="-2124" b="0"/>
              </a:stretch>
            </a:blipFill>
          </p:spPr>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1424735"/>
            <a:ext cx="7803698" cy="6019344"/>
            <a:chOff x="0" y="0"/>
            <a:chExt cx="2226694" cy="1717550"/>
          </a:xfrm>
        </p:grpSpPr>
        <p:sp>
          <p:nvSpPr>
            <p:cNvPr name="Freeform 6" id="6"/>
            <p:cNvSpPr/>
            <p:nvPr/>
          </p:nvSpPr>
          <p:spPr>
            <a:xfrm flipH="false" flipV="false" rot="0">
              <a:off x="0" y="0"/>
              <a:ext cx="2226694" cy="1717550"/>
            </a:xfrm>
            <a:custGeom>
              <a:avLst/>
              <a:gdLst/>
              <a:ahLst/>
              <a:cxnLst/>
              <a:rect r="r" b="b" t="t" l="l"/>
              <a:pathLst>
                <a:path h="1717550" w="2226694">
                  <a:moveTo>
                    <a:pt x="50596" y="0"/>
                  </a:moveTo>
                  <a:lnTo>
                    <a:pt x="2176098" y="0"/>
                  </a:lnTo>
                  <a:cubicBezTo>
                    <a:pt x="2189517" y="0"/>
                    <a:pt x="2202386" y="5331"/>
                    <a:pt x="2211875" y="14819"/>
                  </a:cubicBezTo>
                  <a:cubicBezTo>
                    <a:pt x="2221363" y="24308"/>
                    <a:pt x="2226694" y="37177"/>
                    <a:pt x="2226694" y="50596"/>
                  </a:cubicBezTo>
                  <a:lnTo>
                    <a:pt x="2226694" y="1666953"/>
                  </a:lnTo>
                  <a:cubicBezTo>
                    <a:pt x="2226694" y="1680372"/>
                    <a:pt x="2221363" y="1693242"/>
                    <a:pt x="2211875" y="1702730"/>
                  </a:cubicBezTo>
                  <a:cubicBezTo>
                    <a:pt x="2202386" y="1712219"/>
                    <a:pt x="2189517" y="1717550"/>
                    <a:pt x="2176098" y="1717550"/>
                  </a:cubicBezTo>
                  <a:lnTo>
                    <a:pt x="50596" y="1717550"/>
                  </a:lnTo>
                  <a:cubicBezTo>
                    <a:pt x="37177" y="1717550"/>
                    <a:pt x="24308" y="1712219"/>
                    <a:pt x="14819" y="1702730"/>
                  </a:cubicBezTo>
                  <a:cubicBezTo>
                    <a:pt x="5331" y="1693242"/>
                    <a:pt x="0" y="1680372"/>
                    <a:pt x="0" y="1666953"/>
                  </a:cubicBezTo>
                  <a:lnTo>
                    <a:pt x="0" y="50596"/>
                  </a:lnTo>
                  <a:cubicBezTo>
                    <a:pt x="0" y="37177"/>
                    <a:pt x="5331" y="24308"/>
                    <a:pt x="14819" y="14819"/>
                  </a:cubicBezTo>
                  <a:cubicBezTo>
                    <a:pt x="24308" y="5331"/>
                    <a:pt x="37177" y="0"/>
                    <a:pt x="50596" y="0"/>
                  </a:cubicBezTo>
                  <a:close/>
                </a:path>
              </a:pathLst>
            </a:custGeom>
            <a:solidFill>
              <a:srgbClr val="EFE9D6">
                <a:alpha val="49804"/>
              </a:srgbClr>
            </a:solidFill>
            <a:ln cap="rnd">
              <a:noFill/>
              <a:prstDash val="solid"/>
              <a:round/>
            </a:ln>
          </p:spPr>
        </p:sp>
        <p:sp>
          <p:nvSpPr>
            <p:cNvPr name="TextBox 7" id="7"/>
            <p:cNvSpPr txBox="true"/>
            <p:nvPr/>
          </p:nvSpPr>
          <p:spPr>
            <a:xfrm>
              <a:off x="0" y="-47625"/>
              <a:ext cx="2226694" cy="176517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1593259"/>
            <a:ext cx="6936227" cy="5679706"/>
            <a:chOff x="0" y="0"/>
            <a:chExt cx="1240086" cy="1015440"/>
          </a:xfrm>
        </p:grpSpPr>
        <p:sp>
          <p:nvSpPr>
            <p:cNvPr name="Freeform 9" id="9"/>
            <p:cNvSpPr/>
            <p:nvPr/>
          </p:nvSpPr>
          <p:spPr>
            <a:xfrm flipH="false" flipV="false" rot="0">
              <a:off x="0" y="0"/>
              <a:ext cx="1240086" cy="1015440"/>
            </a:xfrm>
            <a:custGeom>
              <a:avLst/>
              <a:gdLst/>
              <a:ahLst/>
              <a:cxnLst/>
              <a:rect r="r" b="b" t="t" l="l"/>
              <a:pathLst>
                <a:path h="1015440" w="1240086">
                  <a:moveTo>
                    <a:pt x="25672" y="0"/>
                  </a:moveTo>
                  <a:lnTo>
                    <a:pt x="1214415" y="0"/>
                  </a:lnTo>
                  <a:cubicBezTo>
                    <a:pt x="1221223" y="0"/>
                    <a:pt x="1227753" y="2705"/>
                    <a:pt x="1232567" y="7519"/>
                  </a:cubicBezTo>
                  <a:cubicBezTo>
                    <a:pt x="1237382" y="12333"/>
                    <a:pt x="1240086" y="18863"/>
                    <a:pt x="1240086" y="25672"/>
                  </a:cubicBezTo>
                  <a:lnTo>
                    <a:pt x="1240086" y="989769"/>
                  </a:lnTo>
                  <a:cubicBezTo>
                    <a:pt x="1240086" y="1003947"/>
                    <a:pt x="1228593" y="1015440"/>
                    <a:pt x="1214415" y="1015440"/>
                  </a:cubicBezTo>
                  <a:lnTo>
                    <a:pt x="25672" y="1015440"/>
                  </a:lnTo>
                  <a:cubicBezTo>
                    <a:pt x="11494" y="1015440"/>
                    <a:pt x="0" y="1003947"/>
                    <a:pt x="0" y="989769"/>
                  </a:cubicBezTo>
                  <a:lnTo>
                    <a:pt x="0" y="25672"/>
                  </a:lnTo>
                  <a:cubicBezTo>
                    <a:pt x="0" y="18863"/>
                    <a:pt x="2705" y="12333"/>
                    <a:pt x="7519" y="7519"/>
                  </a:cubicBezTo>
                  <a:cubicBezTo>
                    <a:pt x="12333" y="2705"/>
                    <a:pt x="18863" y="0"/>
                    <a:pt x="25672" y="0"/>
                  </a:cubicBezTo>
                  <a:close/>
                </a:path>
              </a:pathLst>
            </a:custGeom>
            <a:blipFill>
              <a:blip r:embed="rId5"/>
              <a:stretch>
                <a:fillRect l="-550" t="0" r="-550" b="0"/>
              </a:stretch>
            </a:blipFill>
          </p:spPr>
        </p:sp>
      </p:grpSp>
      <p:grpSp>
        <p:nvGrpSpPr>
          <p:cNvPr name="Group 10" id="10"/>
          <p:cNvGrpSpPr/>
          <p:nvPr/>
        </p:nvGrpSpPr>
        <p:grpSpPr>
          <a:xfrm rot="0">
            <a:off x="9144000" y="1424735"/>
            <a:ext cx="7848108" cy="6019344"/>
            <a:chOff x="0" y="0"/>
            <a:chExt cx="2239366" cy="1717550"/>
          </a:xfrm>
        </p:grpSpPr>
        <p:sp>
          <p:nvSpPr>
            <p:cNvPr name="Freeform 11" id="11"/>
            <p:cNvSpPr/>
            <p:nvPr/>
          </p:nvSpPr>
          <p:spPr>
            <a:xfrm flipH="false" flipV="false" rot="0">
              <a:off x="0" y="0"/>
              <a:ext cx="2239366" cy="1717550"/>
            </a:xfrm>
            <a:custGeom>
              <a:avLst/>
              <a:gdLst/>
              <a:ahLst/>
              <a:cxnLst/>
              <a:rect r="r" b="b" t="t" l="l"/>
              <a:pathLst>
                <a:path h="1717550" w="2239366">
                  <a:moveTo>
                    <a:pt x="50310" y="0"/>
                  </a:moveTo>
                  <a:lnTo>
                    <a:pt x="2189056" y="0"/>
                  </a:lnTo>
                  <a:cubicBezTo>
                    <a:pt x="2202399" y="0"/>
                    <a:pt x="2215196" y="5300"/>
                    <a:pt x="2224631" y="14735"/>
                  </a:cubicBezTo>
                  <a:cubicBezTo>
                    <a:pt x="2234066" y="24170"/>
                    <a:pt x="2239366" y="36967"/>
                    <a:pt x="2239366" y="50310"/>
                  </a:cubicBezTo>
                  <a:lnTo>
                    <a:pt x="2239366" y="1667240"/>
                  </a:lnTo>
                  <a:cubicBezTo>
                    <a:pt x="2239366" y="1695025"/>
                    <a:pt x="2216841" y="1717550"/>
                    <a:pt x="2189056" y="1717550"/>
                  </a:cubicBezTo>
                  <a:lnTo>
                    <a:pt x="50310" y="1717550"/>
                  </a:lnTo>
                  <a:cubicBezTo>
                    <a:pt x="36967" y="1717550"/>
                    <a:pt x="24170" y="1712249"/>
                    <a:pt x="14735" y="1702814"/>
                  </a:cubicBezTo>
                  <a:cubicBezTo>
                    <a:pt x="5300" y="1693379"/>
                    <a:pt x="0" y="1680583"/>
                    <a:pt x="0" y="1667240"/>
                  </a:cubicBezTo>
                  <a:lnTo>
                    <a:pt x="0" y="50310"/>
                  </a:lnTo>
                  <a:cubicBezTo>
                    <a:pt x="0" y="36967"/>
                    <a:pt x="5300" y="24170"/>
                    <a:pt x="14735" y="14735"/>
                  </a:cubicBezTo>
                  <a:cubicBezTo>
                    <a:pt x="24170" y="5300"/>
                    <a:pt x="36967" y="0"/>
                    <a:pt x="50310" y="0"/>
                  </a:cubicBezTo>
                  <a:close/>
                </a:path>
              </a:pathLst>
            </a:custGeom>
            <a:solidFill>
              <a:srgbClr val="EFE9D6">
                <a:alpha val="49804"/>
              </a:srgbClr>
            </a:solidFill>
            <a:ln cap="rnd">
              <a:noFill/>
              <a:prstDash val="solid"/>
              <a:round/>
            </a:ln>
          </p:spPr>
        </p:sp>
        <p:sp>
          <p:nvSpPr>
            <p:cNvPr name="TextBox 12" id="12"/>
            <p:cNvSpPr txBox="true"/>
            <p:nvPr/>
          </p:nvSpPr>
          <p:spPr>
            <a:xfrm>
              <a:off x="0" y="-47625"/>
              <a:ext cx="2239366" cy="176517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347652" y="1778007"/>
            <a:ext cx="7252806" cy="5310212"/>
            <a:chOff x="0" y="0"/>
            <a:chExt cx="1348286" cy="987161"/>
          </a:xfrm>
        </p:grpSpPr>
        <p:sp>
          <p:nvSpPr>
            <p:cNvPr name="Freeform 14" id="14"/>
            <p:cNvSpPr/>
            <p:nvPr/>
          </p:nvSpPr>
          <p:spPr>
            <a:xfrm flipH="false" flipV="false" rot="0">
              <a:off x="0" y="0"/>
              <a:ext cx="1348286" cy="987161"/>
            </a:xfrm>
            <a:custGeom>
              <a:avLst/>
              <a:gdLst/>
              <a:ahLst/>
              <a:cxnLst/>
              <a:rect r="r" b="b" t="t" l="l"/>
              <a:pathLst>
                <a:path h="987161" w="1348286">
                  <a:moveTo>
                    <a:pt x="24551" y="0"/>
                  </a:moveTo>
                  <a:lnTo>
                    <a:pt x="1323735" y="0"/>
                  </a:lnTo>
                  <a:cubicBezTo>
                    <a:pt x="1337294" y="0"/>
                    <a:pt x="1348286" y="10992"/>
                    <a:pt x="1348286" y="24551"/>
                  </a:cubicBezTo>
                  <a:lnTo>
                    <a:pt x="1348286" y="962610"/>
                  </a:lnTo>
                  <a:cubicBezTo>
                    <a:pt x="1348286" y="976169"/>
                    <a:pt x="1337294" y="987161"/>
                    <a:pt x="1323735" y="987161"/>
                  </a:cubicBezTo>
                  <a:lnTo>
                    <a:pt x="24551" y="987161"/>
                  </a:lnTo>
                  <a:cubicBezTo>
                    <a:pt x="10992" y="987161"/>
                    <a:pt x="0" y="976169"/>
                    <a:pt x="0" y="962610"/>
                  </a:cubicBezTo>
                  <a:lnTo>
                    <a:pt x="0" y="24551"/>
                  </a:lnTo>
                  <a:cubicBezTo>
                    <a:pt x="0" y="10992"/>
                    <a:pt x="10992" y="0"/>
                    <a:pt x="24551" y="0"/>
                  </a:cubicBezTo>
                  <a:close/>
                </a:path>
              </a:pathLst>
            </a:custGeom>
            <a:blipFill>
              <a:blip r:embed="rId6"/>
              <a:stretch>
                <a:fillRect l="-357" t="0" r="-357" b="0"/>
              </a:stretch>
            </a:blipFill>
          </p:spPr>
        </p:sp>
      </p:grpSp>
      <p:sp>
        <p:nvSpPr>
          <p:cNvPr name="TextBox 15" id="15"/>
          <p:cNvSpPr txBox="true"/>
          <p:nvPr/>
        </p:nvSpPr>
        <p:spPr>
          <a:xfrm rot="0">
            <a:off x="4290018" y="107915"/>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2.Multivariate analysis </a:t>
            </a:r>
          </a:p>
        </p:txBody>
      </p:sp>
      <p:sp>
        <p:nvSpPr>
          <p:cNvPr name="TextBox 16" id="16"/>
          <p:cNvSpPr txBox="true"/>
          <p:nvPr/>
        </p:nvSpPr>
        <p:spPr>
          <a:xfrm rot="0">
            <a:off x="1532941" y="7707887"/>
            <a:ext cx="16326382" cy="1864344"/>
          </a:xfrm>
          <a:prstGeom prst="rect">
            <a:avLst/>
          </a:prstGeom>
        </p:spPr>
        <p:txBody>
          <a:bodyPr anchor="t" rtlCol="false" tIns="0" lIns="0" bIns="0" rIns="0">
            <a:spAutoFit/>
          </a:bodyPr>
          <a:lstStyle/>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1. The Average Price by Room Type box plot shows varying price ranges across different room types, with Room Type 7 having the widest range and Room Type 6 the highest median price.</a:t>
            </a:r>
          </a:p>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 The Average Price vs Lead Time scatter plot reveals a general trend of decreasing average prices as lead time increases, with the highest prices concentrated in shorter lead times.</a:t>
            </a:r>
          </a:p>
        </p:txBody>
      </p:sp>
      <p:sp>
        <p:nvSpPr>
          <p:cNvPr name="TextBox 17" id="17"/>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40357" y="1298018"/>
            <a:ext cx="16118943" cy="5700247"/>
            <a:chOff x="0" y="0"/>
            <a:chExt cx="4599352" cy="1626499"/>
          </a:xfrm>
        </p:grpSpPr>
        <p:sp>
          <p:nvSpPr>
            <p:cNvPr name="Freeform 6" id="6"/>
            <p:cNvSpPr/>
            <p:nvPr/>
          </p:nvSpPr>
          <p:spPr>
            <a:xfrm flipH="false" flipV="false" rot="0">
              <a:off x="0" y="0"/>
              <a:ext cx="4599352" cy="1626499"/>
            </a:xfrm>
            <a:custGeom>
              <a:avLst/>
              <a:gdLst/>
              <a:ahLst/>
              <a:cxnLst/>
              <a:rect r="r" b="b" t="t" l="l"/>
              <a:pathLst>
                <a:path h="1626499" w="4599352">
                  <a:moveTo>
                    <a:pt x="24495" y="0"/>
                  </a:moveTo>
                  <a:lnTo>
                    <a:pt x="4574857" y="0"/>
                  </a:lnTo>
                  <a:cubicBezTo>
                    <a:pt x="4588385" y="0"/>
                    <a:pt x="4599352" y="10967"/>
                    <a:pt x="4599352" y="24495"/>
                  </a:cubicBezTo>
                  <a:lnTo>
                    <a:pt x="4599352" y="1602004"/>
                  </a:lnTo>
                  <a:cubicBezTo>
                    <a:pt x="4599352" y="1615532"/>
                    <a:pt x="4588385" y="1626499"/>
                    <a:pt x="4574857" y="1626499"/>
                  </a:cubicBezTo>
                  <a:lnTo>
                    <a:pt x="24495" y="1626499"/>
                  </a:lnTo>
                  <a:cubicBezTo>
                    <a:pt x="17999" y="1626499"/>
                    <a:pt x="11768" y="1623918"/>
                    <a:pt x="7175" y="1619325"/>
                  </a:cubicBezTo>
                  <a:cubicBezTo>
                    <a:pt x="2581" y="1614731"/>
                    <a:pt x="0" y="1608500"/>
                    <a:pt x="0" y="1602004"/>
                  </a:cubicBezTo>
                  <a:lnTo>
                    <a:pt x="0" y="24495"/>
                  </a:lnTo>
                  <a:cubicBezTo>
                    <a:pt x="0" y="10967"/>
                    <a:pt x="10967" y="0"/>
                    <a:pt x="24495" y="0"/>
                  </a:cubicBezTo>
                  <a:close/>
                </a:path>
              </a:pathLst>
            </a:custGeom>
            <a:solidFill>
              <a:srgbClr val="EFE9D6">
                <a:alpha val="49804"/>
              </a:srgbClr>
            </a:solidFill>
            <a:ln cap="rnd">
              <a:noFill/>
              <a:prstDash val="solid"/>
              <a:round/>
            </a:ln>
          </p:spPr>
        </p:sp>
        <p:sp>
          <p:nvSpPr>
            <p:cNvPr name="TextBox 7" id="7"/>
            <p:cNvSpPr txBox="true"/>
            <p:nvPr/>
          </p:nvSpPr>
          <p:spPr>
            <a:xfrm>
              <a:off x="0" y="-47625"/>
              <a:ext cx="4599352" cy="16741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15125" y="1664593"/>
            <a:ext cx="15569407" cy="4887108"/>
            <a:chOff x="0" y="0"/>
            <a:chExt cx="3144908" cy="987161"/>
          </a:xfrm>
        </p:grpSpPr>
        <p:sp>
          <p:nvSpPr>
            <p:cNvPr name="Freeform 9" id="9"/>
            <p:cNvSpPr/>
            <p:nvPr/>
          </p:nvSpPr>
          <p:spPr>
            <a:xfrm flipH="false" flipV="false" rot="0">
              <a:off x="0" y="0"/>
              <a:ext cx="3144908" cy="987161"/>
            </a:xfrm>
            <a:custGeom>
              <a:avLst/>
              <a:gdLst/>
              <a:ahLst/>
              <a:cxnLst/>
              <a:rect r="r" b="b" t="t" l="l"/>
              <a:pathLst>
                <a:path h="987161" w="3144908">
                  <a:moveTo>
                    <a:pt x="11437" y="0"/>
                  </a:moveTo>
                  <a:lnTo>
                    <a:pt x="3133471" y="0"/>
                  </a:lnTo>
                  <a:cubicBezTo>
                    <a:pt x="3136504" y="0"/>
                    <a:pt x="3139413" y="1205"/>
                    <a:pt x="3141558" y="3350"/>
                  </a:cubicBezTo>
                  <a:cubicBezTo>
                    <a:pt x="3143703" y="5495"/>
                    <a:pt x="3144908" y="8404"/>
                    <a:pt x="3144908" y="11437"/>
                  </a:cubicBezTo>
                  <a:lnTo>
                    <a:pt x="3144908" y="975724"/>
                  </a:lnTo>
                  <a:cubicBezTo>
                    <a:pt x="3144908" y="978757"/>
                    <a:pt x="3143703" y="981666"/>
                    <a:pt x="3141558" y="983811"/>
                  </a:cubicBezTo>
                  <a:cubicBezTo>
                    <a:pt x="3139413" y="985956"/>
                    <a:pt x="3136504" y="987161"/>
                    <a:pt x="3133471" y="987161"/>
                  </a:cubicBezTo>
                  <a:lnTo>
                    <a:pt x="11437" y="987161"/>
                  </a:lnTo>
                  <a:cubicBezTo>
                    <a:pt x="8404" y="987161"/>
                    <a:pt x="5495" y="985956"/>
                    <a:pt x="3350" y="983811"/>
                  </a:cubicBezTo>
                  <a:cubicBezTo>
                    <a:pt x="1205" y="981666"/>
                    <a:pt x="0" y="978757"/>
                    <a:pt x="0" y="975724"/>
                  </a:cubicBezTo>
                  <a:lnTo>
                    <a:pt x="0" y="11437"/>
                  </a:lnTo>
                  <a:cubicBezTo>
                    <a:pt x="0" y="8404"/>
                    <a:pt x="1205" y="5495"/>
                    <a:pt x="3350" y="3350"/>
                  </a:cubicBezTo>
                  <a:cubicBezTo>
                    <a:pt x="5495" y="1205"/>
                    <a:pt x="8404" y="0"/>
                    <a:pt x="11437" y="0"/>
                  </a:cubicBezTo>
                  <a:close/>
                </a:path>
              </a:pathLst>
            </a:custGeom>
            <a:blipFill>
              <a:blip r:embed="rId5"/>
              <a:stretch>
                <a:fillRect l="-776" t="0" r="-776" b="0"/>
              </a:stretch>
            </a:blipFill>
          </p:spPr>
        </p:sp>
      </p:grpSp>
      <p:sp>
        <p:nvSpPr>
          <p:cNvPr name="TextBox 10" id="10"/>
          <p:cNvSpPr txBox="true"/>
          <p:nvPr/>
        </p:nvSpPr>
        <p:spPr>
          <a:xfrm rot="0">
            <a:off x="4290018" y="107915"/>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2.Multivariate analysis </a:t>
            </a:r>
          </a:p>
        </p:txBody>
      </p:sp>
      <p:sp>
        <p:nvSpPr>
          <p:cNvPr name="TextBox 11" id="11"/>
          <p:cNvSpPr txBox="true"/>
          <p:nvPr/>
        </p:nvSpPr>
        <p:spPr>
          <a:xfrm rot="0">
            <a:off x="1415125" y="7548339"/>
            <a:ext cx="16326382" cy="1864245"/>
          </a:xfrm>
          <a:prstGeom prst="rect">
            <a:avLst/>
          </a:prstGeom>
        </p:spPr>
        <p:txBody>
          <a:bodyPr anchor="t" rtlCol="false" tIns="0" lIns="0" bIns="0" rIns="0">
            <a:spAutoFit/>
          </a:bodyPr>
          <a:lstStyle/>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This plot shows the average prices across different room types, with Room Type 7 having the widest range and Room Type 6 the highest median price. A scatter plot reveals that average prices decrease as lead time increases, with higher prices concentrated in shorter lead times. The size of the data points in the scatter plot correlates with the number of special requests</a:t>
            </a:r>
          </a:p>
        </p:txBody>
      </p:sp>
      <p:sp>
        <p:nvSpPr>
          <p:cNvPr name="TextBox 12" id="12"/>
          <p:cNvSpPr txBox="true"/>
          <p:nvPr/>
        </p:nvSpPr>
        <p:spPr>
          <a:xfrm rot="0">
            <a:off x="1748161" y="7110189"/>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769518" y="2680926"/>
            <a:ext cx="4691855" cy="5867078"/>
            <a:chOff x="0" y="0"/>
            <a:chExt cx="1235715" cy="1545239"/>
          </a:xfrm>
        </p:grpSpPr>
        <p:sp>
          <p:nvSpPr>
            <p:cNvPr name="Freeform 6" id="6"/>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Most influential factors</a:t>
            </a:r>
          </a:p>
        </p:txBody>
      </p:sp>
      <p:sp>
        <p:nvSpPr>
          <p:cNvPr name="TextBox 9" id="9"/>
          <p:cNvSpPr txBox="true"/>
          <p:nvPr/>
        </p:nvSpPr>
        <p:spPr>
          <a:xfrm rot="0">
            <a:off x="2332743" y="6259851"/>
            <a:ext cx="3571559" cy="2066814"/>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lead time</a:t>
            </a:r>
          </a:p>
          <a:p>
            <a:pPr algn="ctr">
              <a:lnSpc>
                <a:spcPts val="4199"/>
              </a:lnSpc>
            </a:pPr>
            <a:r>
              <a:rPr lang="en-US" sz="2999">
                <a:solidFill>
                  <a:srgbClr val="473821"/>
                </a:solidFill>
                <a:latin typeface="Chau Philomene"/>
                <a:ea typeface="Chau Philomene"/>
                <a:cs typeface="Chau Philomene"/>
                <a:sym typeface="Chau Philomene"/>
              </a:rPr>
              <a:t>strong positive correlated with booking status</a:t>
            </a:r>
          </a:p>
        </p:txBody>
      </p:sp>
      <p:pic>
        <p:nvPicPr>
          <p:cNvPr name="Picture 10" id="10"/>
          <p:cNvPicPr>
            <a:picLocks noChangeAspect="true"/>
          </p:cNvPicPr>
          <p:nvPr/>
        </p:nvPicPr>
        <p:blipFill>
          <a:blip r:embed="rId5"/>
          <a:stretch>
            <a:fillRect/>
          </a:stretch>
        </p:blipFill>
        <p:spPr>
          <a:xfrm rot="0">
            <a:off x="2080352" y="3576295"/>
            <a:ext cx="4076340" cy="2377865"/>
          </a:xfrm>
          <a:prstGeom prst="rect">
            <a:avLst/>
          </a:prstGeom>
        </p:spPr>
      </p:pic>
      <p:grpSp>
        <p:nvGrpSpPr>
          <p:cNvPr name="Group 11" id="11"/>
          <p:cNvGrpSpPr/>
          <p:nvPr/>
        </p:nvGrpSpPr>
        <p:grpSpPr>
          <a:xfrm rot="0">
            <a:off x="6798073" y="2680926"/>
            <a:ext cx="4691855" cy="5867078"/>
            <a:chOff x="0" y="0"/>
            <a:chExt cx="1235715" cy="1545239"/>
          </a:xfrm>
        </p:grpSpPr>
        <p:sp>
          <p:nvSpPr>
            <p:cNvPr name="Freeform 12" id="12"/>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3" id="13"/>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358221" y="6259851"/>
            <a:ext cx="3571559" cy="2066814"/>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Special Requests</a:t>
            </a:r>
          </a:p>
          <a:p>
            <a:pPr algn="ctr">
              <a:lnSpc>
                <a:spcPts val="4199"/>
              </a:lnSpc>
            </a:pPr>
            <a:r>
              <a:rPr lang="en-US" sz="2999">
                <a:solidFill>
                  <a:srgbClr val="473821"/>
                </a:solidFill>
                <a:latin typeface="Chau Philomene"/>
                <a:ea typeface="Chau Philomene"/>
                <a:cs typeface="Chau Philomene"/>
                <a:sym typeface="Chau Philomene"/>
              </a:rPr>
              <a:t>strong negative correlated with booking status</a:t>
            </a:r>
          </a:p>
        </p:txBody>
      </p:sp>
      <p:pic>
        <p:nvPicPr>
          <p:cNvPr name="Picture 15" id="15"/>
          <p:cNvPicPr>
            <a:picLocks noChangeAspect="true"/>
          </p:cNvPicPr>
          <p:nvPr/>
        </p:nvPicPr>
        <p:blipFill>
          <a:blip r:embed="rId6"/>
          <a:stretch>
            <a:fillRect/>
          </a:stretch>
        </p:blipFill>
        <p:spPr>
          <a:xfrm rot="0">
            <a:off x="7193134" y="3576295"/>
            <a:ext cx="4076340" cy="2377865"/>
          </a:xfrm>
          <a:prstGeom prst="rect">
            <a:avLst/>
          </a:prstGeom>
        </p:spPr>
      </p:pic>
      <p:grpSp>
        <p:nvGrpSpPr>
          <p:cNvPr name="Group 16" id="16"/>
          <p:cNvGrpSpPr/>
          <p:nvPr/>
        </p:nvGrpSpPr>
        <p:grpSpPr>
          <a:xfrm rot="0">
            <a:off x="11826627" y="2680926"/>
            <a:ext cx="4691855" cy="5867078"/>
            <a:chOff x="0" y="0"/>
            <a:chExt cx="1235715" cy="1545239"/>
          </a:xfrm>
        </p:grpSpPr>
        <p:sp>
          <p:nvSpPr>
            <p:cNvPr name="Freeform 17" id="17"/>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8" id="18"/>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2299471" y="6259851"/>
            <a:ext cx="3571559" cy="1542967"/>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average price</a:t>
            </a:r>
          </a:p>
          <a:p>
            <a:pPr algn="ctr">
              <a:lnSpc>
                <a:spcPts val="4199"/>
              </a:lnSpc>
            </a:pPr>
            <a:r>
              <a:rPr lang="en-US" sz="2999">
                <a:solidFill>
                  <a:srgbClr val="473821"/>
                </a:solidFill>
                <a:latin typeface="Chau Philomene"/>
                <a:ea typeface="Chau Philomene"/>
                <a:cs typeface="Chau Philomene"/>
                <a:sym typeface="Chau Philomene"/>
              </a:rPr>
              <a:t>positive correlated with booking status </a:t>
            </a:r>
          </a:p>
        </p:txBody>
      </p:sp>
      <p:pic>
        <p:nvPicPr>
          <p:cNvPr name="Picture 20" id="20"/>
          <p:cNvPicPr>
            <a:picLocks noChangeAspect="true"/>
          </p:cNvPicPr>
          <p:nvPr/>
        </p:nvPicPr>
        <p:blipFill>
          <a:blip r:embed="rId7"/>
          <a:stretch>
            <a:fillRect/>
          </a:stretch>
        </p:blipFill>
        <p:spPr>
          <a:xfrm rot="0">
            <a:off x="12134385" y="3576295"/>
            <a:ext cx="4076340" cy="2377865"/>
          </a:xfrm>
          <a:prstGeom prst="rect">
            <a:avLst/>
          </a:prstGeom>
        </p:spPr>
      </p:pic>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329189" y="2244219"/>
            <a:ext cx="12445785" cy="6782380"/>
            <a:chOff x="0" y="0"/>
            <a:chExt cx="3551260" cy="1935273"/>
          </a:xfrm>
        </p:grpSpPr>
        <p:sp>
          <p:nvSpPr>
            <p:cNvPr name="Freeform 6" id="6"/>
            <p:cNvSpPr/>
            <p:nvPr/>
          </p:nvSpPr>
          <p:spPr>
            <a:xfrm flipH="false" flipV="false" rot="0">
              <a:off x="0" y="0"/>
              <a:ext cx="3551260" cy="1935273"/>
            </a:xfrm>
            <a:custGeom>
              <a:avLst/>
              <a:gdLst/>
              <a:ahLst/>
              <a:cxnLst/>
              <a:rect r="r" b="b" t="t" l="l"/>
              <a:pathLst>
                <a:path h="1935273" w="3551260">
                  <a:moveTo>
                    <a:pt x="31725" y="0"/>
                  </a:moveTo>
                  <a:lnTo>
                    <a:pt x="3519535" y="0"/>
                  </a:lnTo>
                  <a:cubicBezTo>
                    <a:pt x="3527949" y="0"/>
                    <a:pt x="3536018" y="3342"/>
                    <a:pt x="3541968" y="9292"/>
                  </a:cubicBezTo>
                  <a:cubicBezTo>
                    <a:pt x="3547917" y="15241"/>
                    <a:pt x="3551260" y="23311"/>
                    <a:pt x="3551260" y="31725"/>
                  </a:cubicBezTo>
                  <a:lnTo>
                    <a:pt x="3551260" y="1903549"/>
                  </a:lnTo>
                  <a:cubicBezTo>
                    <a:pt x="3551260" y="1911962"/>
                    <a:pt x="3547917" y="1920032"/>
                    <a:pt x="3541968" y="1925981"/>
                  </a:cubicBezTo>
                  <a:cubicBezTo>
                    <a:pt x="3536018" y="1931931"/>
                    <a:pt x="3527949" y="1935273"/>
                    <a:pt x="3519535" y="1935273"/>
                  </a:cubicBezTo>
                  <a:lnTo>
                    <a:pt x="31725" y="1935273"/>
                  </a:lnTo>
                  <a:cubicBezTo>
                    <a:pt x="23311" y="1935273"/>
                    <a:pt x="15241" y="1931931"/>
                    <a:pt x="9292" y="1925981"/>
                  </a:cubicBezTo>
                  <a:cubicBezTo>
                    <a:pt x="3342" y="1920032"/>
                    <a:pt x="0" y="1911962"/>
                    <a:pt x="0" y="1903549"/>
                  </a:cubicBezTo>
                  <a:lnTo>
                    <a:pt x="0" y="31725"/>
                  </a:lnTo>
                  <a:cubicBezTo>
                    <a:pt x="0" y="23311"/>
                    <a:pt x="3342" y="15241"/>
                    <a:pt x="9292" y="9292"/>
                  </a:cubicBezTo>
                  <a:cubicBezTo>
                    <a:pt x="15241" y="3342"/>
                    <a:pt x="23311" y="0"/>
                    <a:pt x="31725" y="0"/>
                  </a:cubicBezTo>
                  <a:close/>
                </a:path>
              </a:pathLst>
            </a:custGeom>
            <a:solidFill>
              <a:srgbClr val="EFE9D6">
                <a:alpha val="49804"/>
              </a:srgbClr>
            </a:solidFill>
            <a:ln cap="rnd">
              <a:noFill/>
              <a:prstDash val="solid"/>
              <a:round/>
            </a:ln>
          </p:spPr>
        </p:sp>
        <p:sp>
          <p:nvSpPr>
            <p:cNvPr name="TextBox 7" id="7"/>
            <p:cNvSpPr txBox="true"/>
            <p:nvPr/>
          </p:nvSpPr>
          <p:spPr>
            <a:xfrm>
              <a:off x="0" y="-47625"/>
              <a:ext cx="3551260" cy="19828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52670" y="2587831"/>
            <a:ext cx="11798823" cy="6095156"/>
            <a:chOff x="0" y="0"/>
            <a:chExt cx="1980386" cy="1023048"/>
          </a:xfrm>
        </p:grpSpPr>
        <p:sp>
          <p:nvSpPr>
            <p:cNvPr name="Freeform 9" id="9"/>
            <p:cNvSpPr/>
            <p:nvPr/>
          </p:nvSpPr>
          <p:spPr>
            <a:xfrm flipH="false" flipV="false" rot="0">
              <a:off x="0" y="0"/>
              <a:ext cx="1980386" cy="1023048"/>
            </a:xfrm>
            <a:custGeom>
              <a:avLst/>
              <a:gdLst/>
              <a:ahLst/>
              <a:cxnLst/>
              <a:rect r="r" b="b" t="t" l="l"/>
              <a:pathLst>
                <a:path h="1023048" w="1980386">
                  <a:moveTo>
                    <a:pt x="15092" y="0"/>
                  </a:moveTo>
                  <a:lnTo>
                    <a:pt x="1965295" y="0"/>
                  </a:lnTo>
                  <a:cubicBezTo>
                    <a:pt x="1973630" y="0"/>
                    <a:pt x="1980386" y="6757"/>
                    <a:pt x="1980386" y="15092"/>
                  </a:cubicBezTo>
                  <a:lnTo>
                    <a:pt x="1980386" y="1007956"/>
                  </a:lnTo>
                  <a:cubicBezTo>
                    <a:pt x="1980386" y="1016291"/>
                    <a:pt x="1973630" y="1023048"/>
                    <a:pt x="1965295" y="1023048"/>
                  </a:cubicBezTo>
                  <a:lnTo>
                    <a:pt x="15092" y="1023048"/>
                  </a:lnTo>
                  <a:cubicBezTo>
                    <a:pt x="6757" y="1023048"/>
                    <a:pt x="0" y="1016291"/>
                    <a:pt x="0" y="1007956"/>
                  </a:cubicBezTo>
                  <a:lnTo>
                    <a:pt x="0" y="15092"/>
                  </a:lnTo>
                  <a:cubicBezTo>
                    <a:pt x="0" y="6757"/>
                    <a:pt x="6757" y="0"/>
                    <a:pt x="15092" y="0"/>
                  </a:cubicBezTo>
                  <a:close/>
                </a:path>
              </a:pathLst>
            </a:custGeom>
            <a:blipFill>
              <a:blip r:embed="rId5"/>
              <a:stretch>
                <a:fillRect l="0" t="-2023" r="0" b="-2023"/>
              </a:stretch>
            </a:blipFill>
          </p:spPr>
        </p:sp>
      </p:grpSp>
      <p:sp>
        <p:nvSpPr>
          <p:cNvPr name="TextBox 10" id="10"/>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Interactive Dashboard</a:t>
            </a:r>
          </a:p>
        </p:txBody>
      </p:sp>
      <p:sp>
        <p:nvSpPr>
          <p:cNvPr name="TextBox 11" id="11"/>
          <p:cNvSpPr txBox="true"/>
          <p:nvPr/>
        </p:nvSpPr>
        <p:spPr>
          <a:xfrm rot="0">
            <a:off x="338154" y="3542664"/>
            <a:ext cx="4991035" cy="4495544"/>
          </a:xfrm>
          <a:prstGeom prst="rect">
            <a:avLst/>
          </a:prstGeom>
        </p:spPr>
        <p:txBody>
          <a:bodyPr anchor="t" rtlCol="false" tIns="0" lIns="0" bIns="0" rIns="0">
            <a:spAutoFit/>
          </a:bodyPr>
          <a:lstStyle/>
          <a:p>
            <a:pPr algn="l">
              <a:lnSpc>
                <a:spcPts val="3292"/>
              </a:lnSpc>
            </a:pPr>
            <a:r>
              <a:rPr lang="en-US" sz="2351">
                <a:solidFill>
                  <a:srgbClr val="473821"/>
                </a:solidFill>
                <a:latin typeface="Chau Philomene"/>
                <a:ea typeface="Chau Philomene"/>
                <a:cs typeface="Chau Philomene"/>
                <a:sym typeface="Chau Philomene"/>
              </a:rPr>
              <a:t>The dashboard displays a Hotel Booking Dashboard with various charts and graphs:</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bar chart showing the number of adults and children</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bar chart displaying the distribution of room types</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pie chart illustrating Market Segment Distribution</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Another pie chart showing Booking Status Distribution</a:t>
            </a:r>
          </a:p>
          <a:p>
            <a:pPr algn="l">
              <a:lnSpc>
                <a:spcPts val="3292"/>
              </a:lnSpc>
            </a:pP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60661" y="2302292"/>
            <a:ext cx="15966677" cy="3106061"/>
            <a:chOff x="0" y="0"/>
            <a:chExt cx="4205215" cy="818057"/>
          </a:xfrm>
        </p:grpSpPr>
        <p:sp>
          <p:nvSpPr>
            <p:cNvPr name="Freeform 6" id="6"/>
            <p:cNvSpPr/>
            <p:nvPr/>
          </p:nvSpPr>
          <p:spPr>
            <a:xfrm flipH="false" flipV="false" rot="0">
              <a:off x="0" y="0"/>
              <a:ext cx="4205215" cy="818057"/>
            </a:xfrm>
            <a:custGeom>
              <a:avLst/>
              <a:gdLst/>
              <a:ahLst/>
              <a:cxnLst/>
              <a:rect r="r" b="b" t="t" l="l"/>
              <a:pathLst>
                <a:path h="818057" w="4205215">
                  <a:moveTo>
                    <a:pt x="24729" y="0"/>
                  </a:moveTo>
                  <a:lnTo>
                    <a:pt x="4180487" y="0"/>
                  </a:lnTo>
                  <a:cubicBezTo>
                    <a:pt x="4187045" y="0"/>
                    <a:pt x="4193335" y="2605"/>
                    <a:pt x="4197972" y="7243"/>
                  </a:cubicBezTo>
                  <a:cubicBezTo>
                    <a:pt x="4202610" y="11880"/>
                    <a:pt x="4205215" y="18170"/>
                    <a:pt x="4205215" y="24729"/>
                  </a:cubicBezTo>
                  <a:lnTo>
                    <a:pt x="4205215" y="793328"/>
                  </a:lnTo>
                  <a:cubicBezTo>
                    <a:pt x="4205215" y="799887"/>
                    <a:pt x="4202610" y="806177"/>
                    <a:pt x="4197972" y="810814"/>
                  </a:cubicBezTo>
                  <a:cubicBezTo>
                    <a:pt x="4193335" y="815452"/>
                    <a:pt x="4187045" y="818057"/>
                    <a:pt x="4180487" y="818057"/>
                  </a:cubicBezTo>
                  <a:lnTo>
                    <a:pt x="24729" y="818057"/>
                  </a:lnTo>
                  <a:cubicBezTo>
                    <a:pt x="18170" y="818057"/>
                    <a:pt x="11880" y="815452"/>
                    <a:pt x="7243" y="810814"/>
                  </a:cubicBezTo>
                  <a:cubicBezTo>
                    <a:pt x="2605" y="806177"/>
                    <a:pt x="0" y="799887"/>
                    <a:pt x="0" y="793328"/>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205215" cy="86568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Model Development</a:t>
            </a:r>
          </a:p>
        </p:txBody>
      </p:sp>
      <p:sp>
        <p:nvSpPr>
          <p:cNvPr name="TextBox 9" id="9"/>
          <p:cNvSpPr txBox="true"/>
          <p:nvPr/>
        </p:nvSpPr>
        <p:spPr>
          <a:xfrm rot="0">
            <a:off x="1619020" y="2642988"/>
            <a:ext cx="4302983"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Classification</a:t>
            </a:r>
          </a:p>
        </p:txBody>
      </p:sp>
      <p:sp>
        <p:nvSpPr>
          <p:cNvPr name="TextBox 10" id="10"/>
          <p:cNvSpPr txBox="true"/>
          <p:nvPr/>
        </p:nvSpPr>
        <p:spPr>
          <a:xfrm rot="0">
            <a:off x="1619020" y="3166863"/>
            <a:ext cx="4302983"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Logistic Regression</a:t>
            </a:r>
          </a:p>
        </p:txBody>
      </p:sp>
      <p:sp>
        <p:nvSpPr>
          <p:cNvPr name="TextBox 11" id="11"/>
          <p:cNvSpPr txBox="true"/>
          <p:nvPr/>
        </p:nvSpPr>
        <p:spPr>
          <a:xfrm rot="0">
            <a:off x="1619020" y="3895536"/>
            <a:ext cx="15042866" cy="101912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Logistic Regression model for predicting the booking status where the customer will cancel the reservation or not , and model provide a  percentage of 80 % for accuracy .</a:t>
            </a:r>
          </a:p>
        </p:txBody>
      </p:sp>
      <p:grpSp>
        <p:nvGrpSpPr>
          <p:cNvPr name="Group 12" id="12"/>
          <p:cNvGrpSpPr/>
          <p:nvPr/>
        </p:nvGrpSpPr>
        <p:grpSpPr>
          <a:xfrm rot="0">
            <a:off x="1160661" y="5617903"/>
            <a:ext cx="15966677" cy="3106061"/>
            <a:chOff x="0" y="0"/>
            <a:chExt cx="4205215" cy="818057"/>
          </a:xfrm>
        </p:grpSpPr>
        <p:sp>
          <p:nvSpPr>
            <p:cNvPr name="Freeform 13" id="13"/>
            <p:cNvSpPr/>
            <p:nvPr/>
          </p:nvSpPr>
          <p:spPr>
            <a:xfrm flipH="false" flipV="false" rot="0">
              <a:off x="0" y="0"/>
              <a:ext cx="4205215" cy="818057"/>
            </a:xfrm>
            <a:custGeom>
              <a:avLst/>
              <a:gdLst/>
              <a:ahLst/>
              <a:cxnLst/>
              <a:rect r="r" b="b" t="t" l="l"/>
              <a:pathLst>
                <a:path h="818057" w="4205215">
                  <a:moveTo>
                    <a:pt x="24729" y="0"/>
                  </a:moveTo>
                  <a:lnTo>
                    <a:pt x="4180487" y="0"/>
                  </a:lnTo>
                  <a:cubicBezTo>
                    <a:pt x="4187045" y="0"/>
                    <a:pt x="4193335" y="2605"/>
                    <a:pt x="4197972" y="7243"/>
                  </a:cubicBezTo>
                  <a:cubicBezTo>
                    <a:pt x="4202610" y="11880"/>
                    <a:pt x="4205215" y="18170"/>
                    <a:pt x="4205215" y="24729"/>
                  </a:cubicBezTo>
                  <a:lnTo>
                    <a:pt x="4205215" y="793328"/>
                  </a:lnTo>
                  <a:cubicBezTo>
                    <a:pt x="4205215" y="799887"/>
                    <a:pt x="4202610" y="806177"/>
                    <a:pt x="4197972" y="810814"/>
                  </a:cubicBezTo>
                  <a:cubicBezTo>
                    <a:pt x="4193335" y="815452"/>
                    <a:pt x="4187045" y="818057"/>
                    <a:pt x="4180487" y="818057"/>
                  </a:cubicBezTo>
                  <a:lnTo>
                    <a:pt x="24729" y="818057"/>
                  </a:lnTo>
                  <a:cubicBezTo>
                    <a:pt x="18170" y="818057"/>
                    <a:pt x="11880" y="815452"/>
                    <a:pt x="7243" y="810814"/>
                  </a:cubicBezTo>
                  <a:cubicBezTo>
                    <a:pt x="2605" y="806177"/>
                    <a:pt x="0" y="799887"/>
                    <a:pt x="0" y="793328"/>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name="TextBox 14" id="14"/>
            <p:cNvSpPr txBox="true"/>
            <p:nvPr/>
          </p:nvSpPr>
          <p:spPr>
            <a:xfrm>
              <a:off x="0" y="-47625"/>
              <a:ext cx="4205215" cy="865682"/>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619020" y="5695482"/>
            <a:ext cx="7719278" cy="483017"/>
          </a:xfrm>
          <a:prstGeom prst="rect">
            <a:avLst/>
          </a:prstGeom>
        </p:spPr>
        <p:txBody>
          <a:bodyPr anchor="t" rtlCol="false" tIns="0" lIns="0" bIns="0" rIns="0">
            <a:spAutoFit/>
          </a:bodyPr>
          <a:lstStyle/>
          <a:p>
            <a:pPr algn="l">
              <a:lnSpc>
                <a:spcPts val="4084"/>
              </a:lnSpc>
            </a:pPr>
            <a:r>
              <a:rPr lang="en-US" sz="2917">
                <a:solidFill>
                  <a:srgbClr val="473821"/>
                </a:solidFill>
                <a:latin typeface="Chau Philomene"/>
                <a:ea typeface="Chau Philomene"/>
                <a:cs typeface="Chau Philomene"/>
                <a:sym typeface="Chau Philomene"/>
              </a:rPr>
              <a:t>Grid search cv algorithm</a:t>
            </a:r>
          </a:p>
        </p:txBody>
      </p:sp>
      <p:sp>
        <p:nvSpPr>
          <p:cNvPr name="TextBox 16" id="16"/>
          <p:cNvSpPr txBox="true"/>
          <p:nvPr/>
        </p:nvSpPr>
        <p:spPr>
          <a:xfrm rot="0">
            <a:off x="1619020" y="6579846"/>
            <a:ext cx="15042866" cy="154305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 Grid Search algorithm achieved an overall accuracy of 89%, accurately classifying most instances. It performs well for class 0 (precision 91%, recall 93%) but is slightly less effective for class 1 (precision 84%, recall 80%), indicating some challenges in predicting this class.</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874298" y="2154989"/>
            <a:ext cx="12369429" cy="7103311"/>
            <a:chOff x="0" y="0"/>
            <a:chExt cx="3529472" cy="2026847"/>
          </a:xfrm>
        </p:grpSpPr>
        <p:sp>
          <p:nvSpPr>
            <p:cNvPr name="Freeform 6" id="6"/>
            <p:cNvSpPr/>
            <p:nvPr/>
          </p:nvSpPr>
          <p:spPr>
            <a:xfrm flipH="false" flipV="false" rot="0">
              <a:off x="0" y="0"/>
              <a:ext cx="3529472" cy="2026847"/>
            </a:xfrm>
            <a:custGeom>
              <a:avLst/>
              <a:gdLst/>
              <a:ahLst/>
              <a:cxnLst/>
              <a:rect r="r" b="b" t="t" l="l"/>
              <a:pathLst>
                <a:path h="2026847" w="3529472">
                  <a:moveTo>
                    <a:pt x="31920" y="0"/>
                  </a:moveTo>
                  <a:lnTo>
                    <a:pt x="3497552" y="0"/>
                  </a:lnTo>
                  <a:cubicBezTo>
                    <a:pt x="3506017" y="0"/>
                    <a:pt x="3514137" y="3363"/>
                    <a:pt x="3520123" y="9349"/>
                  </a:cubicBezTo>
                  <a:cubicBezTo>
                    <a:pt x="3526109" y="15336"/>
                    <a:pt x="3529472" y="23455"/>
                    <a:pt x="3529472" y="31920"/>
                  </a:cubicBezTo>
                  <a:lnTo>
                    <a:pt x="3529472" y="1994926"/>
                  </a:lnTo>
                  <a:cubicBezTo>
                    <a:pt x="3529472" y="2012556"/>
                    <a:pt x="3515181" y="2026847"/>
                    <a:pt x="3497552" y="2026847"/>
                  </a:cubicBezTo>
                  <a:lnTo>
                    <a:pt x="31920" y="2026847"/>
                  </a:lnTo>
                  <a:cubicBezTo>
                    <a:pt x="23455" y="2026847"/>
                    <a:pt x="15336" y="2023484"/>
                    <a:pt x="9349" y="2017498"/>
                  </a:cubicBezTo>
                  <a:cubicBezTo>
                    <a:pt x="3363" y="2011512"/>
                    <a:pt x="0" y="2003392"/>
                    <a:pt x="0" y="1994926"/>
                  </a:cubicBezTo>
                  <a:lnTo>
                    <a:pt x="0" y="31920"/>
                  </a:lnTo>
                  <a:cubicBezTo>
                    <a:pt x="0" y="23455"/>
                    <a:pt x="3363" y="15336"/>
                    <a:pt x="9349" y="9349"/>
                  </a:cubicBezTo>
                  <a:cubicBezTo>
                    <a:pt x="15336" y="3363"/>
                    <a:pt x="23455" y="0"/>
                    <a:pt x="31920" y="0"/>
                  </a:cubicBezTo>
                  <a:close/>
                </a:path>
              </a:pathLst>
            </a:custGeom>
            <a:solidFill>
              <a:srgbClr val="EFE9D6">
                <a:alpha val="49804"/>
              </a:srgbClr>
            </a:solidFill>
            <a:ln cap="rnd">
              <a:noFill/>
              <a:prstDash val="solid"/>
              <a:round/>
            </a:ln>
          </p:spPr>
        </p:sp>
        <p:sp>
          <p:nvSpPr>
            <p:cNvPr name="TextBox 7" id="7"/>
            <p:cNvSpPr txBox="true"/>
            <p:nvPr/>
          </p:nvSpPr>
          <p:spPr>
            <a:xfrm>
              <a:off x="0" y="-47625"/>
              <a:ext cx="3529472" cy="20744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2348712"/>
            <a:ext cx="11877509" cy="6461278"/>
            <a:chOff x="0" y="0"/>
            <a:chExt cx="1993593" cy="1084500"/>
          </a:xfrm>
        </p:grpSpPr>
        <p:sp>
          <p:nvSpPr>
            <p:cNvPr name="Freeform 9" id="9"/>
            <p:cNvSpPr/>
            <p:nvPr/>
          </p:nvSpPr>
          <p:spPr>
            <a:xfrm flipH="false" flipV="false" rot="0">
              <a:off x="0" y="0"/>
              <a:ext cx="1993593" cy="1084500"/>
            </a:xfrm>
            <a:custGeom>
              <a:avLst/>
              <a:gdLst/>
              <a:ahLst/>
              <a:cxnLst/>
              <a:rect r="r" b="b" t="t" l="l"/>
              <a:pathLst>
                <a:path h="1084500" w="1993593">
                  <a:moveTo>
                    <a:pt x="14992" y="0"/>
                  </a:moveTo>
                  <a:lnTo>
                    <a:pt x="1978602" y="0"/>
                  </a:lnTo>
                  <a:cubicBezTo>
                    <a:pt x="1982578" y="0"/>
                    <a:pt x="1986391" y="1579"/>
                    <a:pt x="1989202" y="4391"/>
                  </a:cubicBezTo>
                  <a:cubicBezTo>
                    <a:pt x="1992014" y="7202"/>
                    <a:pt x="1993593" y="11016"/>
                    <a:pt x="1993593" y="14992"/>
                  </a:cubicBezTo>
                  <a:lnTo>
                    <a:pt x="1993593" y="1069508"/>
                  </a:lnTo>
                  <a:cubicBezTo>
                    <a:pt x="1993593" y="1073484"/>
                    <a:pt x="1992014" y="1077298"/>
                    <a:pt x="1989202" y="1080109"/>
                  </a:cubicBezTo>
                  <a:cubicBezTo>
                    <a:pt x="1986391" y="1082921"/>
                    <a:pt x="1982578" y="1084500"/>
                    <a:pt x="1978602" y="1084500"/>
                  </a:cubicBezTo>
                  <a:lnTo>
                    <a:pt x="14992" y="1084500"/>
                  </a:lnTo>
                  <a:cubicBezTo>
                    <a:pt x="11016" y="1084500"/>
                    <a:pt x="7202" y="1082921"/>
                    <a:pt x="4391" y="1080109"/>
                  </a:cubicBezTo>
                  <a:cubicBezTo>
                    <a:pt x="1579" y="1077298"/>
                    <a:pt x="0" y="1073484"/>
                    <a:pt x="0" y="1069508"/>
                  </a:cubicBezTo>
                  <a:lnTo>
                    <a:pt x="0" y="14992"/>
                  </a:lnTo>
                  <a:cubicBezTo>
                    <a:pt x="0" y="11016"/>
                    <a:pt x="1579" y="7202"/>
                    <a:pt x="4391" y="4391"/>
                  </a:cubicBezTo>
                  <a:cubicBezTo>
                    <a:pt x="7202" y="1579"/>
                    <a:pt x="11016" y="0"/>
                    <a:pt x="14992" y="0"/>
                  </a:cubicBezTo>
                  <a:close/>
                </a:path>
              </a:pathLst>
            </a:custGeom>
            <a:blipFill>
              <a:blip r:embed="rId5"/>
              <a:stretch>
                <a:fillRect l="-603" t="0" r="-603" b="0"/>
              </a:stretch>
            </a:blipFill>
          </p:spPr>
        </p:sp>
      </p:grpSp>
      <p:sp>
        <p:nvSpPr>
          <p:cNvPr name="TextBox 10" id="10"/>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Our ML model as a product </a:t>
            </a:r>
          </a:p>
        </p:txBody>
      </p:sp>
      <p:sp>
        <p:nvSpPr>
          <p:cNvPr name="TextBox 11" id="11"/>
          <p:cNvSpPr txBox="true"/>
          <p:nvPr/>
        </p:nvSpPr>
        <p:spPr>
          <a:xfrm rot="0">
            <a:off x="13686380" y="4033598"/>
            <a:ext cx="3717950" cy="4162203"/>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Using Flask we were able to make an interactive window where user answer the questions and quickly get the predictions in which booking is cancelled or not .</a:t>
            </a:r>
          </a:p>
        </p:txBody>
      </p:sp>
      <p:sp>
        <p:nvSpPr>
          <p:cNvPr name="TextBox 12" id="12"/>
          <p:cNvSpPr txBox="true"/>
          <p:nvPr/>
        </p:nvSpPr>
        <p:spPr>
          <a:xfrm rot="0">
            <a:off x="13631410" y="3309316"/>
            <a:ext cx="4656590"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FLASK :</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3" t="0" r="-12275" b="-2623"/>
            </a:stretch>
          </a:blipFill>
        </p:spPr>
      </p:sp>
      <p:sp>
        <p:nvSpPr>
          <p:cNvPr name="Freeform 3" id="3"/>
          <p:cNvSpPr/>
          <p:nvPr/>
        </p:nvSpPr>
        <p:spPr>
          <a:xfrm flipH="false" flipV="true" rot="0">
            <a:off x="535443" y="559139"/>
            <a:ext cx="4198776" cy="4114800"/>
          </a:xfrm>
          <a:custGeom>
            <a:avLst/>
            <a:gdLst/>
            <a:ahLst/>
            <a:cxnLst/>
            <a:rect r="r" b="b" t="t" l="l"/>
            <a:pathLst>
              <a:path h="4114800" w="4198776">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53781" y="559139"/>
            <a:ext cx="4198776" cy="4114800"/>
          </a:xfrm>
          <a:custGeom>
            <a:avLst/>
            <a:gdLst/>
            <a:ahLst/>
            <a:cxnLst/>
            <a:rect r="r" b="b" t="t" l="l"/>
            <a:pathLst>
              <a:path h="4114800" w="4198776">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463024" y="6102755"/>
            <a:ext cx="727540" cy="727540"/>
          </a:xfrm>
          <a:custGeom>
            <a:avLst/>
            <a:gdLst/>
            <a:ahLst/>
            <a:cxnLst/>
            <a:rect r="r" b="b" t="t" l="l"/>
            <a:pathLst>
              <a:path h="727540" w="727540">
                <a:moveTo>
                  <a:pt x="0" y="0"/>
                </a:moveTo>
                <a:lnTo>
                  <a:pt x="727540" y="0"/>
                </a:lnTo>
                <a:lnTo>
                  <a:pt x="727540" y="727539"/>
                </a:lnTo>
                <a:lnTo>
                  <a:pt x="0" y="7275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371026" y="2205868"/>
            <a:ext cx="5545948" cy="1420641"/>
          </a:xfrm>
          <a:prstGeom prst="rect">
            <a:avLst/>
          </a:prstGeom>
        </p:spPr>
        <p:txBody>
          <a:bodyPr anchor="t" rtlCol="false" tIns="0" lIns="0" bIns="0" rIns="0">
            <a:spAutoFit/>
          </a:bodyPr>
          <a:lstStyle/>
          <a:p>
            <a:pPr algn="ctr">
              <a:lnSpc>
                <a:spcPts val="11669"/>
              </a:lnSpc>
            </a:pPr>
            <a:r>
              <a:rPr lang="en-US" sz="8335">
                <a:solidFill>
                  <a:srgbClr val="473821"/>
                </a:solidFill>
                <a:latin typeface="Chau Philomene"/>
                <a:ea typeface="Chau Philomene"/>
                <a:cs typeface="Chau Philomene"/>
                <a:sym typeface="Chau Philomene"/>
              </a:rPr>
              <a:t>THANKS FOR </a:t>
            </a:r>
          </a:p>
        </p:txBody>
      </p:sp>
      <p:sp>
        <p:nvSpPr>
          <p:cNvPr name="TextBox 7" id="7"/>
          <p:cNvSpPr txBox="true"/>
          <p:nvPr/>
        </p:nvSpPr>
        <p:spPr>
          <a:xfrm rot="0">
            <a:off x="5289337" y="3087516"/>
            <a:ext cx="7207887" cy="2055984"/>
          </a:xfrm>
          <a:prstGeom prst="rect">
            <a:avLst/>
          </a:prstGeom>
        </p:spPr>
        <p:txBody>
          <a:bodyPr anchor="t" rtlCol="false" tIns="0" lIns="0" bIns="0" rIns="0">
            <a:spAutoFit/>
          </a:bodyPr>
          <a:lstStyle/>
          <a:p>
            <a:pPr algn="ctr">
              <a:lnSpc>
                <a:spcPts val="16822"/>
              </a:lnSpc>
            </a:pPr>
            <a:r>
              <a:rPr lang="en-US" sz="11846" spc="130">
                <a:solidFill>
                  <a:srgbClr val="473821"/>
                </a:solidFill>
                <a:latin typeface="Handelson One"/>
                <a:ea typeface="Handelson One"/>
                <a:cs typeface="Handelson One"/>
                <a:sym typeface="Handelson One"/>
              </a:rPr>
              <a:t>being interested</a:t>
            </a:r>
          </a:p>
        </p:txBody>
      </p:sp>
      <p:sp>
        <p:nvSpPr>
          <p:cNvPr name="TextBox 8" id="8"/>
          <p:cNvSpPr txBox="true"/>
          <p:nvPr/>
        </p:nvSpPr>
        <p:spPr>
          <a:xfrm rot="0">
            <a:off x="7343629" y="6195062"/>
            <a:ext cx="3600742" cy="495272"/>
          </a:xfrm>
          <a:prstGeom prst="rect">
            <a:avLst/>
          </a:prstGeom>
        </p:spPr>
        <p:txBody>
          <a:bodyPr anchor="t" rtlCol="false" tIns="0" lIns="0" bIns="0" rIns="0">
            <a:spAutoFit/>
          </a:bodyPr>
          <a:lstStyle/>
          <a:p>
            <a:pPr algn="l">
              <a:lnSpc>
                <a:spcPts val="4199"/>
              </a:lnSpc>
            </a:pPr>
            <a:r>
              <a:rPr lang="en-US" sz="2999" u="sng">
                <a:solidFill>
                  <a:srgbClr val="473821"/>
                </a:solidFill>
                <a:latin typeface="Chau Philomene"/>
                <a:ea typeface="Chau Philomene"/>
                <a:cs typeface="Chau Philomene"/>
                <a:sym typeface="Chau Philomene"/>
                <a:hlinkClick r:id="rId7" tooltip="https://github.com/mohamed682004/Cellula_Hotel"/>
              </a:rPr>
              <a:t>our githup repository</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81587" y="2574266"/>
            <a:ext cx="13492484" cy="3874232"/>
          </a:xfrm>
          <a:prstGeom prst="rect">
            <a:avLst/>
          </a:prstGeom>
        </p:spPr>
        <p:txBody>
          <a:bodyPr anchor="t" rtlCol="false" tIns="0" lIns="0" bIns="0" rIns="0">
            <a:spAutoFit/>
          </a:bodyPr>
          <a:lstStyle/>
          <a:p>
            <a:pPr algn="l">
              <a:lnSpc>
                <a:spcPts val="4453"/>
              </a:lnSpc>
            </a:pPr>
            <a:r>
              <a:rPr lang="en-US" sz="3180">
                <a:solidFill>
                  <a:srgbClr val="473821"/>
                </a:solidFill>
                <a:latin typeface="Chau Philomene"/>
                <a:ea typeface="Chau Philomene"/>
                <a:cs typeface="Chau Philomene"/>
                <a:sym typeface="Chau Philomene"/>
              </a:rPr>
              <a:t>For this study, we will present data in :</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Univariate visualisation</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multivariate visualization</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Interactive dashboard</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Some high_accuracy ML models that predicts the booking status</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A simple website that predicts the booking status </a:t>
            </a:r>
          </a:p>
          <a:p>
            <a:pPr algn="l">
              <a:lnSpc>
                <a:spcPts val="4453"/>
              </a:lnSpc>
            </a:pPr>
          </a:p>
        </p:txBody>
      </p:sp>
      <p:sp>
        <p:nvSpPr>
          <p:cNvPr name="TextBox 5" id="5"/>
          <p:cNvSpPr txBox="true"/>
          <p:nvPr/>
        </p:nvSpPr>
        <p:spPr>
          <a:xfrm rot="0">
            <a:off x="5957532" y="895350"/>
            <a:ext cx="6372936"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Table Content</a:t>
            </a:r>
          </a:p>
        </p:txBody>
      </p:sp>
      <p:sp>
        <p:nvSpPr>
          <p:cNvPr name="Freeform 6" id="6"/>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37166" y="2062586"/>
            <a:ext cx="10779951" cy="7148896"/>
            <a:chOff x="0" y="0"/>
            <a:chExt cx="2839164" cy="1882837"/>
          </a:xfrm>
        </p:grpSpPr>
        <p:sp>
          <p:nvSpPr>
            <p:cNvPr name="Freeform 5" id="5"/>
            <p:cNvSpPr/>
            <p:nvPr/>
          </p:nvSpPr>
          <p:spPr>
            <a:xfrm flipH="false" flipV="false" rot="0">
              <a:off x="0" y="0"/>
              <a:ext cx="2839164" cy="1882837"/>
            </a:xfrm>
            <a:custGeom>
              <a:avLst/>
              <a:gdLst/>
              <a:ahLst/>
              <a:cxnLst/>
              <a:rect r="r" b="b" t="t" l="l"/>
              <a:pathLst>
                <a:path h="1882837" w="2839164">
                  <a:moveTo>
                    <a:pt x="36627" y="0"/>
                  </a:moveTo>
                  <a:lnTo>
                    <a:pt x="2802537" y="0"/>
                  </a:lnTo>
                  <a:cubicBezTo>
                    <a:pt x="2812251" y="0"/>
                    <a:pt x="2821567" y="3859"/>
                    <a:pt x="2828436" y="10728"/>
                  </a:cubicBezTo>
                  <a:cubicBezTo>
                    <a:pt x="2835305" y="17597"/>
                    <a:pt x="2839164" y="26913"/>
                    <a:pt x="2839164" y="36627"/>
                  </a:cubicBezTo>
                  <a:lnTo>
                    <a:pt x="2839164" y="1846210"/>
                  </a:lnTo>
                  <a:cubicBezTo>
                    <a:pt x="2839164" y="1866438"/>
                    <a:pt x="2822765" y="1882837"/>
                    <a:pt x="2802537" y="1882837"/>
                  </a:cubicBezTo>
                  <a:lnTo>
                    <a:pt x="36627" y="1882837"/>
                  </a:lnTo>
                  <a:cubicBezTo>
                    <a:pt x="26913" y="1882837"/>
                    <a:pt x="17597" y="1878978"/>
                    <a:pt x="10728" y="1872109"/>
                  </a:cubicBezTo>
                  <a:cubicBezTo>
                    <a:pt x="3859" y="1865240"/>
                    <a:pt x="0" y="1855924"/>
                    <a:pt x="0" y="1846210"/>
                  </a:cubicBezTo>
                  <a:lnTo>
                    <a:pt x="0" y="36627"/>
                  </a:lnTo>
                  <a:cubicBezTo>
                    <a:pt x="0" y="26913"/>
                    <a:pt x="3859" y="17597"/>
                    <a:pt x="10728" y="10728"/>
                  </a:cubicBezTo>
                  <a:cubicBezTo>
                    <a:pt x="17597" y="3859"/>
                    <a:pt x="26913" y="0"/>
                    <a:pt x="36627" y="0"/>
                  </a:cubicBezTo>
                  <a:close/>
                </a:path>
              </a:pathLst>
            </a:custGeom>
            <a:solidFill>
              <a:srgbClr val="EFE9D6">
                <a:alpha val="49804"/>
              </a:srgbClr>
            </a:solidFill>
            <a:ln cap="rnd">
              <a:noFill/>
              <a:prstDash val="solid"/>
              <a:round/>
            </a:ln>
          </p:spPr>
        </p:sp>
        <p:sp>
          <p:nvSpPr>
            <p:cNvPr name="TextBox 6" id="6"/>
            <p:cNvSpPr txBox="true"/>
            <p:nvPr/>
          </p:nvSpPr>
          <p:spPr>
            <a:xfrm>
              <a:off x="0" y="-47625"/>
              <a:ext cx="2839164" cy="1930462"/>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1409874" y="2109404"/>
            <a:ext cx="5492875" cy="6452846"/>
            <a:chOff x="0" y="0"/>
            <a:chExt cx="1446683" cy="1699515"/>
          </a:xfrm>
        </p:grpSpPr>
        <p:sp>
          <p:nvSpPr>
            <p:cNvPr name="Freeform 8" id="8"/>
            <p:cNvSpPr/>
            <p:nvPr/>
          </p:nvSpPr>
          <p:spPr>
            <a:xfrm flipH="false" flipV="false" rot="0">
              <a:off x="0" y="0"/>
              <a:ext cx="1446683" cy="1699515"/>
            </a:xfrm>
            <a:custGeom>
              <a:avLst/>
              <a:gdLst/>
              <a:ahLst/>
              <a:cxnLst/>
              <a:rect r="r" b="b" t="t" l="l"/>
              <a:pathLst>
                <a:path h="1699515" w="1446683">
                  <a:moveTo>
                    <a:pt x="71882" y="0"/>
                  </a:moveTo>
                  <a:lnTo>
                    <a:pt x="1374801" y="0"/>
                  </a:lnTo>
                  <a:cubicBezTo>
                    <a:pt x="1393866" y="0"/>
                    <a:pt x="1412149" y="7573"/>
                    <a:pt x="1425630" y="21054"/>
                  </a:cubicBezTo>
                  <a:cubicBezTo>
                    <a:pt x="1439110" y="34534"/>
                    <a:pt x="1446683" y="52818"/>
                    <a:pt x="1446683" y="71882"/>
                  </a:cubicBezTo>
                  <a:lnTo>
                    <a:pt x="1446683" y="1627633"/>
                  </a:lnTo>
                  <a:cubicBezTo>
                    <a:pt x="1446683" y="1667332"/>
                    <a:pt x="1414501" y="1699515"/>
                    <a:pt x="1374801" y="1699515"/>
                  </a:cubicBezTo>
                  <a:lnTo>
                    <a:pt x="71882" y="1699515"/>
                  </a:lnTo>
                  <a:cubicBezTo>
                    <a:pt x="32183" y="1699515"/>
                    <a:pt x="0" y="1667332"/>
                    <a:pt x="0" y="1627633"/>
                  </a:cubicBezTo>
                  <a:lnTo>
                    <a:pt x="0" y="71882"/>
                  </a:lnTo>
                  <a:cubicBezTo>
                    <a:pt x="0" y="32183"/>
                    <a:pt x="32183" y="0"/>
                    <a:pt x="71882" y="0"/>
                  </a:cubicBezTo>
                  <a:close/>
                </a:path>
              </a:pathLst>
            </a:custGeom>
            <a:solidFill>
              <a:srgbClr val="EFE9D6">
                <a:alpha val="49804"/>
              </a:srgbClr>
            </a:solidFill>
            <a:ln cap="rnd">
              <a:noFill/>
              <a:prstDash val="solid"/>
              <a:round/>
            </a:ln>
          </p:spPr>
        </p:sp>
        <p:sp>
          <p:nvSpPr>
            <p:cNvPr name="TextBox 9" id="9"/>
            <p:cNvSpPr txBox="true"/>
            <p:nvPr/>
          </p:nvSpPr>
          <p:spPr>
            <a:xfrm>
              <a:off x="0" y="-47625"/>
              <a:ext cx="1446683" cy="174714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765093" y="2410612"/>
            <a:ext cx="10425093" cy="6208196"/>
            <a:chOff x="0" y="0"/>
            <a:chExt cx="1615120" cy="961812"/>
          </a:xfrm>
        </p:grpSpPr>
        <p:sp>
          <p:nvSpPr>
            <p:cNvPr name="Freeform 12" id="12"/>
            <p:cNvSpPr/>
            <p:nvPr/>
          </p:nvSpPr>
          <p:spPr>
            <a:xfrm flipH="false" flipV="false" rot="0">
              <a:off x="0" y="0"/>
              <a:ext cx="1615120" cy="961812"/>
            </a:xfrm>
            <a:custGeom>
              <a:avLst/>
              <a:gdLst/>
              <a:ahLst/>
              <a:cxnLst/>
              <a:rect r="r" b="b" t="t" l="l"/>
              <a:pathLst>
                <a:path h="961812" w="1615120">
                  <a:moveTo>
                    <a:pt x="17080" y="0"/>
                  </a:moveTo>
                  <a:lnTo>
                    <a:pt x="1598039" y="0"/>
                  </a:lnTo>
                  <a:cubicBezTo>
                    <a:pt x="1602569" y="0"/>
                    <a:pt x="1606914" y="1800"/>
                    <a:pt x="1610117" y="5003"/>
                  </a:cubicBezTo>
                  <a:cubicBezTo>
                    <a:pt x="1613320" y="8206"/>
                    <a:pt x="1615120" y="12550"/>
                    <a:pt x="1615120" y="17080"/>
                  </a:cubicBezTo>
                  <a:lnTo>
                    <a:pt x="1615120" y="944732"/>
                  </a:lnTo>
                  <a:cubicBezTo>
                    <a:pt x="1615120" y="949262"/>
                    <a:pt x="1613320" y="953606"/>
                    <a:pt x="1610117" y="956809"/>
                  </a:cubicBezTo>
                  <a:cubicBezTo>
                    <a:pt x="1606914" y="960013"/>
                    <a:pt x="1602569" y="961812"/>
                    <a:pt x="1598039" y="961812"/>
                  </a:cubicBezTo>
                  <a:lnTo>
                    <a:pt x="17080" y="961812"/>
                  </a:lnTo>
                  <a:cubicBezTo>
                    <a:pt x="12550" y="961812"/>
                    <a:pt x="8206" y="960013"/>
                    <a:pt x="5003" y="956809"/>
                  </a:cubicBezTo>
                  <a:cubicBezTo>
                    <a:pt x="1800" y="953606"/>
                    <a:pt x="0" y="949262"/>
                    <a:pt x="0" y="944732"/>
                  </a:cubicBezTo>
                  <a:lnTo>
                    <a:pt x="0" y="17080"/>
                  </a:lnTo>
                  <a:cubicBezTo>
                    <a:pt x="0" y="12550"/>
                    <a:pt x="1800" y="8206"/>
                    <a:pt x="5003" y="5003"/>
                  </a:cubicBezTo>
                  <a:cubicBezTo>
                    <a:pt x="8206" y="1800"/>
                    <a:pt x="12550" y="0"/>
                    <a:pt x="17080" y="0"/>
                  </a:cubicBezTo>
                  <a:close/>
                </a:path>
              </a:pathLst>
            </a:custGeom>
            <a:blipFill>
              <a:blip r:embed="rId5"/>
              <a:stretch>
                <a:fillRect l="-681" t="0" r="-681" b="0"/>
              </a:stretch>
            </a:blipFill>
          </p:spPr>
        </p:sp>
      </p:grpSp>
      <p:sp>
        <p:nvSpPr>
          <p:cNvPr name="TextBox 13" id="13"/>
          <p:cNvSpPr txBox="true"/>
          <p:nvPr/>
        </p:nvSpPr>
        <p:spPr>
          <a:xfrm rot="0">
            <a:off x="5957532" y="895350"/>
            <a:ext cx="6372936"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about  Cellula Hotel</a:t>
            </a:r>
          </a:p>
        </p:txBody>
      </p:sp>
      <p:sp>
        <p:nvSpPr>
          <p:cNvPr name="TextBox 14" id="14"/>
          <p:cNvSpPr txBox="true"/>
          <p:nvPr/>
        </p:nvSpPr>
        <p:spPr>
          <a:xfrm rot="0">
            <a:off x="11409874" y="3265651"/>
            <a:ext cx="5492875" cy="3755743"/>
          </a:xfrm>
          <a:prstGeom prst="rect">
            <a:avLst/>
          </a:prstGeom>
        </p:spPr>
        <p:txBody>
          <a:bodyPr anchor="t" rtlCol="false" tIns="0" lIns="0" bIns="0" rIns="0">
            <a:spAutoFit/>
          </a:bodyPr>
          <a:lstStyle/>
          <a:p>
            <a:pPr algn="ctr">
              <a:lnSpc>
                <a:spcPts val="5052"/>
              </a:lnSpc>
              <a:spcBef>
                <a:spcPct val="0"/>
              </a:spcBef>
            </a:pPr>
            <a:r>
              <a:rPr lang="en-US" sz="3608">
                <a:solidFill>
                  <a:srgbClr val="473821"/>
                </a:solidFill>
                <a:latin typeface="Chau Philomene"/>
                <a:ea typeface="Chau Philomene"/>
                <a:cs typeface="Chau Philomene"/>
                <a:sym typeface="Chau Philomene"/>
              </a:rPr>
              <a:t>At first , Our hotel was Initially, the hotel was suffering from   the problem of booking cancellation with a 30% percentage , and reason wasn’t known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19524" y="2592268"/>
            <a:ext cx="15448952" cy="6666032"/>
            <a:chOff x="0" y="0"/>
            <a:chExt cx="4068860" cy="1755663"/>
          </a:xfrm>
        </p:grpSpPr>
        <p:sp>
          <p:nvSpPr>
            <p:cNvPr name="Freeform 6" id="6"/>
            <p:cNvSpPr/>
            <p:nvPr/>
          </p:nvSpPr>
          <p:spPr>
            <a:xfrm flipH="false" flipV="false" rot="0">
              <a:off x="0" y="0"/>
              <a:ext cx="4068860" cy="1755663"/>
            </a:xfrm>
            <a:custGeom>
              <a:avLst/>
              <a:gdLst/>
              <a:ahLst/>
              <a:cxnLst/>
              <a:rect r="r" b="b" t="t" l="l"/>
              <a:pathLst>
                <a:path h="1755663" w="4068860">
                  <a:moveTo>
                    <a:pt x="25558" y="0"/>
                  </a:moveTo>
                  <a:lnTo>
                    <a:pt x="4043302" y="0"/>
                  </a:lnTo>
                  <a:cubicBezTo>
                    <a:pt x="4057417" y="0"/>
                    <a:pt x="4068860" y="11443"/>
                    <a:pt x="4068860" y="25558"/>
                  </a:cubicBezTo>
                  <a:lnTo>
                    <a:pt x="4068860" y="1730105"/>
                  </a:lnTo>
                  <a:cubicBezTo>
                    <a:pt x="4068860" y="1744220"/>
                    <a:pt x="4057417" y="1755663"/>
                    <a:pt x="4043302" y="1755663"/>
                  </a:cubicBezTo>
                  <a:lnTo>
                    <a:pt x="25558" y="1755663"/>
                  </a:lnTo>
                  <a:cubicBezTo>
                    <a:pt x="11443" y="1755663"/>
                    <a:pt x="0" y="1744220"/>
                    <a:pt x="0" y="1730105"/>
                  </a:cubicBezTo>
                  <a:lnTo>
                    <a:pt x="0" y="25558"/>
                  </a:lnTo>
                  <a:cubicBezTo>
                    <a:pt x="0" y="11443"/>
                    <a:pt x="11443" y="0"/>
                    <a:pt x="25558"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068860" cy="180328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06165" y="3820370"/>
            <a:ext cx="14367905" cy="3114509"/>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As There are many reasons that guests may cancel their hotel bookings. Any unoccupied rooms on any given day, hotels incur opportunity costs as well as operational costs. If the hotels allow overbookings and have more guests turn up than the total number of rooms available, hotels may incur extra costs to rearrange guests to another affliate's hotel (reduced profit margins or net loss) and may have gotten bad reviews from guests due to the bad experiences (opportunity costs from future potential guests who are considering this hotel before booking).</a:t>
            </a:r>
          </a:p>
        </p:txBody>
      </p:sp>
      <p:sp>
        <p:nvSpPr>
          <p:cNvPr name="TextBox 9" id="9"/>
          <p:cNvSpPr txBox="true"/>
          <p:nvPr/>
        </p:nvSpPr>
        <p:spPr>
          <a:xfrm rot="0">
            <a:off x="6268152" y="1128557"/>
            <a:ext cx="4424254" cy="1193706"/>
          </a:xfrm>
          <a:prstGeom prst="rect">
            <a:avLst/>
          </a:prstGeom>
        </p:spPr>
        <p:txBody>
          <a:bodyPr anchor="t" rtlCol="false" tIns="0" lIns="0" bIns="0" rIns="0">
            <a:spAutoFit/>
          </a:bodyPr>
          <a:lstStyle/>
          <a:p>
            <a:pPr algn="ctr">
              <a:lnSpc>
                <a:spcPts val="9799"/>
              </a:lnSpc>
              <a:spcBef>
                <a:spcPct val="0"/>
              </a:spcBef>
            </a:pPr>
            <a:r>
              <a:rPr lang="en-US" sz="6999">
                <a:solidFill>
                  <a:srgbClr val="473821"/>
                </a:solidFill>
                <a:latin typeface="Handelson One"/>
                <a:ea typeface="Handelson One"/>
                <a:cs typeface="Handelson One"/>
                <a:sym typeface="Handelson One"/>
              </a:rPr>
              <a:t>Problem Statment</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19524" y="2592268"/>
            <a:ext cx="15448952" cy="6666032"/>
            <a:chOff x="0" y="0"/>
            <a:chExt cx="4068860" cy="1755663"/>
          </a:xfrm>
        </p:grpSpPr>
        <p:sp>
          <p:nvSpPr>
            <p:cNvPr name="Freeform 6" id="6"/>
            <p:cNvSpPr/>
            <p:nvPr/>
          </p:nvSpPr>
          <p:spPr>
            <a:xfrm flipH="false" flipV="false" rot="0">
              <a:off x="0" y="0"/>
              <a:ext cx="4068860" cy="1755663"/>
            </a:xfrm>
            <a:custGeom>
              <a:avLst/>
              <a:gdLst/>
              <a:ahLst/>
              <a:cxnLst/>
              <a:rect r="r" b="b" t="t" l="l"/>
              <a:pathLst>
                <a:path h="1755663" w="4068860">
                  <a:moveTo>
                    <a:pt x="25558" y="0"/>
                  </a:moveTo>
                  <a:lnTo>
                    <a:pt x="4043302" y="0"/>
                  </a:lnTo>
                  <a:cubicBezTo>
                    <a:pt x="4057417" y="0"/>
                    <a:pt x="4068860" y="11443"/>
                    <a:pt x="4068860" y="25558"/>
                  </a:cubicBezTo>
                  <a:lnTo>
                    <a:pt x="4068860" y="1730105"/>
                  </a:lnTo>
                  <a:cubicBezTo>
                    <a:pt x="4068860" y="1744220"/>
                    <a:pt x="4057417" y="1755663"/>
                    <a:pt x="4043302" y="1755663"/>
                  </a:cubicBezTo>
                  <a:lnTo>
                    <a:pt x="25558" y="1755663"/>
                  </a:lnTo>
                  <a:cubicBezTo>
                    <a:pt x="11443" y="1755663"/>
                    <a:pt x="0" y="1744220"/>
                    <a:pt x="0" y="1730105"/>
                  </a:cubicBezTo>
                  <a:lnTo>
                    <a:pt x="0" y="25558"/>
                  </a:lnTo>
                  <a:cubicBezTo>
                    <a:pt x="0" y="11443"/>
                    <a:pt x="11443" y="0"/>
                    <a:pt x="25558"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068860" cy="180328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06165" y="3820370"/>
            <a:ext cx="14367905" cy="3638356"/>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One business strategy that hotel managements can deploy is to do a prediction of booking cancellation. They can make use of their database of past booking records to determine the probability of cancellation using machine learning. The machine learning model can look into different guests' attributes and booking information to predict what is the probability of cancellation. This will allow hotel management to make better planning on the level of overbooking allowed as well as preparing contingency plan to transit overbooked guests to affliate hotels with prior arrangements to minimize frustration to guests' experiences.</a:t>
            </a:r>
          </a:p>
        </p:txBody>
      </p:sp>
      <p:sp>
        <p:nvSpPr>
          <p:cNvPr name="TextBox 9" id="9"/>
          <p:cNvSpPr txBox="true"/>
          <p:nvPr/>
        </p:nvSpPr>
        <p:spPr>
          <a:xfrm rot="0">
            <a:off x="6292610" y="1128557"/>
            <a:ext cx="4375339" cy="1193706"/>
          </a:xfrm>
          <a:prstGeom prst="rect">
            <a:avLst/>
          </a:prstGeom>
        </p:spPr>
        <p:txBody>
          <a:bodyPr anchor="t" rtlCol="false" tIns="0" lIns="0" bIns="0" rIns="0">
            <a:spAutoFit/>
          </a:bodyPr>
          <a:lstStyle/>
          <a:p>
            <a:pPr algn="ctr">
              <a:lnSpc>
                <a:spcPts val="9799"/>
              </a:lnSpc>
              <a:spcBef>
                <a:spcPct val="0"/>
              </a:spcBef>
            </a:pPr>
            <a:r>
              <a:rPr lang="en-US" sz="6999">
                <a:solidFill>
                  <a:srgbClr val="473821"/>
                </a:solidFill>
                <a:latin typeface="Handelson One"/>
                <a:ea typeface="Handelson One"/>
                <a:cs typeface="Handelson One"/>
                <a:sym typeface="Handelson One"/>
              </a:rPr>
              <a:t>Business Solution</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556545" y="2747419"/>
            <a:ext cx="4691855" cy="3606316"/>
            <a:chOff x="0" y="0"/>
            <a:chExt cx="1235715" cy="949812"/>
          </a:xfrm>
        </p:grpSpPr>
        <p:sp>
          <p:nvSpPr>
            <p:cNvPr name="Freeform 6" id="6"/>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549886" y="4064802"/>
            <a:ext cx="4691855" cy="3606316"/>
            <a:chOff x="0" y="0"/>
            <a:chExt cx="1235715" cy="949812"/>
          </a:xfrm>
        </p:grpSpPr>
        <p:sp>
          <p:nvSpPr>
            <p:cNvPr name="Freeform 9" id="9"/>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0" id="10"/>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546541" y="2747419"/>
            <a:ext cx="4691855" cy="3606316"/>
            <a:chOff x="0" y="0"/>
            <a:chExt cx="1235715" cy="949812"/>
          </a:xfrm>
        </p:grpSpPr>
        <p:sp>
          <p:nvSpPr>
            <p:cNvPr name="Freeform 12" id="12"/>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3" id="13"/>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1521721">
            <a:off x="4542713" y="6239583"/>
            <a:ext cx="1922402" cy="828380"/>
          </a:xfrm>
          <a:custGeom>
            <a:avLst/>
            <a:gdLst/>
            <a:ahLst/>
            <a:cxnLst/>
            <a:rect r="r" b="b" t="t" l="l"/>
            <a:pathLst>
              <a:path h="828380" w="1922402">
                <a:moveTo>
                  <a:pt x="0" y="0"/>
                </a:moveTo>
                <a:lnTo>
                  <a:pt x="1922402" y="0"/>
                </a:lnTo>
                <a:lnTo>
                  <a:pt x="1922402" y="828380"/>
                </a:lnTo>
                <a:lnTo>
                  <a:pt x="0" y="82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Life Cycle </a:t>
            </a:r>
          </a:p>
        </p:txBody>
      </p:sp>
      <p:sp>
        <p:nvSpPr>
          <p:cNvPr name="TextBox 16" id="16"/>
          <p:cNvSpPr txBox="true"/>
          <p:nvPr/>
        </p:nvSpPr>
        <p:spPr>
          <a:xfrm rot="0">
            <a:off x="1750981" y="4017177"/>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Exploratory Analysis</a:t>
            </a:r>
          </a:p>
        </p:txBody>
      </p:sp>
      <p:sp>
        <p:nvSpPr>
          <p:cNvPr name="TextBox 17" id="17"/>
          <p:cNvSpPr txBox="true"/>
          <p:nvPr/>
        </p:nvSpPr>
        <p:spPr>
          <a:xfrm rot="0">
            <a:off x="1750981" y="4541052"/>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Data Preprocessing</a:t>
            </a:r>
          </a:p>
        </p:txBody>
      </p:sp>
      <p:sp>
        <p:nvSpPr>
          <p:cNvPr name="TextBox 18" id="18"/>
          <p:cNvSpPr txBox="true"/>
          <p:nvPr/>
        </p:nvSpPr>
        <p:spPr>
          <a:xfrm rot="0">
            <a:off x="6744323" y="5095875"/>
            <a:ext cx="4302983" cy="1019120"/>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Feature Engineering and Extraction</a:t>
            </a:r>
          </a:p>
        </p:txBody>
      </p:sp>
      <p:sp>
        <p:nvSpPr>
          <p:cNvPr name="TextBox 19" id="19"/>
          <p:cNvSpPr txBox="true"/>
          <p:nvPr/>
        </p:nvSpPr>
        <p:spPr>
          <a:xfrm rot="0">
            <a:off x="6744323" y="6382310"/>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Model Development</a:t>
            </a:r>
          </a:p>
        </p:txBody>
      </p:sp>
      <p:sp>
        <p:nvSpPr>
          <p:cNvPr name="TextBox 20" id="20"/>
          <p:cNvSpPr txBox="true"/>
          <p:nvPr/>
        </p:nvSpPr>
        <p:spPr>
          <a:xfrm rot="0">
            <a:off x="11740977" y="3925184"/>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Model Evaluation</a:t>
            </a:r>
          </a:p>
        </p:txBody>
      </p:sp>
      <p:sp>
        <p:nvSpPr>
          <p:cNvPr name="TextBox 21" id="21"/>
          <p:cNvSpPr txBox="true"/>
          <p:nvPr/>
        </p:nvSpPr>
        <p:spPr>
          <a:xfrm rot="0">
            <a:off x="11960666" y="4764876"/>
            <a:ext cx="4083293" cy="1019120"/>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Transforming ML model to a real world product</a:t>
            </a:r>
          </a:p>
        </p:txBody>
      </p:sp>
      <p:sp>
        <p:nvSpPr>
          <p:cNvPr name="Freeform 22" id="22"/>
          <p:cNvSpPr/>
          <p:nvPr/>
        </p:nvSpPr>
        <p:spPr>
          <a:xfrm flipH="true" flipV="false" rot="9311404">
            <a:off x="9539056" y="3340242"/>
            <a:ext cx="1922402" cy="828380"/>
          </a:xfrm>
          <a:custGeom>
            <a:avLst/>
            <a:gdLst/>
            <a:ahLst/>
            <a:cxnLst/>
            <a:rect r="r" b="b" t="t" l="l"/>
            <a:pathLst>
              <a:path h="828380" w="1922402">
                <a:moveTo>
                  <a:pt x="1922401" y="0"/>
                </a:moveTo>
                <a:lnTo>
                  <a:pt x="0" y="0"/>
                </a:lnTo>
                <a:lnTo>
                  <a:pt x="0" y="828380"/>
                </a:lnTo>
                <a:lnTo>
                  <a:pt x="1922401" y="828380"/>
                </a:lnTo>
                <a:lnTo>
                  <a:pt x="19224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751604" y="5095903"/>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Data Visualization</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92475" y="2109470"/>
            <a:ext cx="7603585" cy="4854316"/>
            <a:chOff x="0" y="0"/>
            <a:chExt cx="2169594" cy="1385123"/>
          </a:xfrm>
        </p:grpSpPr>
        <p:sp>
          <p:nvSpPr>
            <p:cNvPr name="Freeform 6" id="6"/>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7" id="7"/>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48161" y="2348712"/>
            <a:ext cx="6745731" cy="4083464"/>
            <a:chOff x="0" y="0"/>
            <a:chExt cx="1224456" cy="741213"/>
          </a:xfrm>
        </p:grpSpPr>
        <p:sp>
          <p:nvSpPr>
            <p:cNvPr name="Freeform 9" id="9"/>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5"/>
              <a:stretch>
                <a:fillRect l="-1518" t="0" r="-1518" b="0"/>
              </a:stretch>
            </a:blipFill>
          </p:spPr>
        </p:sp>
      </p:grpSp>
      <p:sp>
        <p:nvSpPr>
          <p:cNvPr name="TextBox 10" id="10"/>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(Bar plots)</a:t>
            </a:r>
          </a:p>
        </p:txBody>
      </p:sp>
      <p:sp>
        <p:nvSpPr>
          <p:cNvPr name="TextBox 11" id="11"/>
          <p:cNvSpPr txBox="true"/>
          <p:nvPr/>
        </p:nvSpPr>
        <p:spPr>
          <a:xfrm rot="0">
            <a:off x="1748161" y="7714365"/>
            <a:ext cx="15239525" cy="2066925"/>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These are some of our most important bar plots that represent our data variety :</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first plot shows that most customers go for meal plan 1.</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second one shows that online reservations are dominant.</a:t>
            </a:r>
          </a:p>
          <a:p>
            <a:pPr algn="l">
              <a:lnSpc>
                <a:spcPts val="4199"/>
              </a:lnSpc>
            </a:pPr>
          </a:p>
        </p:txBody>
      </p:sp>
      <p:sp>
        <p:nvSpPr>
          <p:cNvPr name="TextBox 12" id="12"/>
          <p:cNvSpPr txBox="true"/>
          <p:nvPr/>
        </p:nvSpPr>
        <p:spPr>
          <a:xfrm rot="0">
            <a:off x="1748161" y="7154286"/>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DESCRIPTION:</a:t>
            </a:r>
          </a:p>
        </p:txBody>
      </p:sp>
      <p:grpSp>
        <p:nvGrpSpPr>
          <p:cNvPr name="Group 13" id="13"/>
          <p:cNvGrpSpPr/>
          <p:nvPr/>
        </p:nvGrpSpPr>
        <p:grpSpPr>
          <a:xfrm rot="0">
            <a:off x="9144000" y="2109470"/>
            <a:ext cx="7603585" cy="4854316"/>
            <a:chOff x="0" y="0"/>
            <a:chExt cx="2169594" cy="1385123"/>
          </a:xfrm>
        </p:grpSpPr>
        <p:sp>
          <p:nvSpPr>
            <p:cNvPr name="Freeform 14" id="14"/>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726031" y="2348712"/>
            <a:ext cx="6745731" cy="4083464"/>
            <a:chOff x="0" y="0"/>
            <a:chExt cx="1224456" cy="741213"/>
          </a:xfrm>
        </p:grpSpPr>
        <p:sp>
          <p:nvSpPr>
            <p:cNvPr name="Freeform 17" id="17"/>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6"/>
              <a:stretch>
                <a:fillRect l="-1538" t="0" r="-1538" b="0"/>
              </a:stretch>
            </a:blipFill>
          </p:spPr>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92475" y="2109470"/>
            <a:ext cx="7603585" cy="4854316"/>
            <a:chOff x="0" y="0"/>
            <a:chExt cx="2169594" cy="1385123"/>
          </a:xfrm>
        </p:grpSpPr>
        <p:sp>
          <p:nvSpPr>
            <p:cNvPr name="Freeform 6" id="6"/>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7" id="7"/>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48161" y="2348712"/>
            <a:ext cx="6745731" cy="4083464"/>
            <a:chOff x="0" y="0"/>
            <a:chExt cx="1224456" cy="741213"/>
          </a:xfrm>
        </p:grpSpPr>
        <p:sp>
          <p:nvSpPr>
            <p:cNvPr name="Freeform 9" id="9"/>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5"/>
              <a:stretch>
                <a:fillRect l="-1538" t="0" r="-1538" b="0"/>
              </a:stretch>
            </a:blipFill>
          </p:spPr>
        </p:sp>
      </p:grpSp>
      <p:sp>
        <p:nvSpPr>
          <p:cNvPr name="TextBox 10" id="10"/>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(Bar plots)</a:t>
            </a:r>
          </a:p>
        </p:txBody>
      </p:sp>
      <p:sp>
        <p:nvSpPr>
          <p:cNvPr name="TextBox 11" id="11"/>
          <p:cNvSpPr txBox="true"/>
          <p:nvPr/>
        </p:nvSpPr>
        <p:spPr>
          <a:xfrm rot="0">
            <a:off x="1748161" y="7714365"/>
            <a:ext cx="15239525" cy="2066925"/>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These are some of our most important bar plots that represent our data variety :</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first plot shows that most customers go for room type 1.</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second one shows that so few of our customers revisit us.</a:t>
            </a:r>
          </a:p>
          <a:p>
            <a:pPr algn="l">
              <a:lnSpc>
                <a:spcPts val="4199"/>
              </a:lnSpc>
            </a:pPr>
          </a:p>
        </p:txBody>
      </p:sp>
      <p:sp>
        <p:nvSpPr>
          <p:cNvPr name="TextBox 12" id="12"/>
          <p:cNvSpPr txBox="true"/>
          <p:nvPr/>
        </p:nvSpPr>
        <p:spPr>
          <a:xfrm rot="0">
            <a:off x="1748161" y="7154286"/>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DESCRIPTION:</a:t>
            </a:r>
          </a:p>
        </p:txBody>
      </p:sp>
      <p:grpSp>
        <p:nvGrpSpPr>
          <p:cNvPr name="Group 13" id="13"/>
          <p:cNvGrpSpPr/>
          <p:nvPr/>
        </p:nvGrpSpPr>
        <p:grpSpPr>
          <a:xfrm rot="0">
            <a:off x="9144000" y="2109470"/>
            <a:ext cx="7603585" cy="4854316"/>
            <a:chOff x="0" y="0"/>
            <a:chExt cx="2169594" cy="1385123"/>
          </a:xfrm>
        </p:grpSpPr>
        <p:sp>
          <p:nvSpPr>
            <p:cNvPr name="Freeform 14" id="14"/>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726031" y="2348712"/>
            <a:ext cx="6745731" cy="4083464"/>
            <a:chOff x="0" y="0"/>
            <a:chExt cx="1224456" cy="741213"/>
          </a:xfrm>
        </p:grpSpPr>
        <p:sp>
          <p:nvSpPr>
            <p:cNvPr name="Freeform 17" id="17"/>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6"/>
              <a:stretch>
                <a:fillRect l="-1538" t="0" r="-1538" b="0"/>
              </a:stretch>
            </a:blipFill>
          </p:spPr>
        </p:sp>
      </p:gr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1104" r="0" b="-1104"/>
              </a:stretch>
            </a:blipFill>
          </p:spPr>
        </p:sp>
      </p:grpSp>
      <p:sp>
        <p:nvSpPr>
          <p:cNvPr name="TextBox 10" id="10"/>
          <p:cNvSpPr txBox="true"/>
          <p:nvPr/>
        </p:nvSpPr>
        <p:spPr>
          <a:xfrm rot="0">
            <a:off x="4464864" y="525444"/>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(Box plots)</a:t>
            </a:r>
          </a:p>
        </p:txBody>
      </p:sp>
      <p:sp>
        <p:nvSpPr>
          <p:cNvPr name="TextBox 11" id="11"/>
          <p:cNvSpPr txBox="true"/>
          <p:nvPr/>
        </p:nvSpPr>
        <p:spPr>
          <a:xfrm rot="0">
            <a:off x="1748161" y="7717412"/>
            <a:ext cx="15239525" cy="25908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box plot for weekend nights shows a median around 1-2 nights, with some outliers extending to 6+ nights.</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box plot for weeknight stays indicates a wider range, wit</a:t>
            </a:r>
            <a:r>
              <a:rPr lang="en-US" sz="2999">
                <a:solidFill>
                  <a:srgbClr val="473821"/>
                </a:solidFill>
                <a:latin typeface="Chau Philomene"/>
                <a:ea typeface="Chau Philomene"/>
                <a:cs typeface="Chau Philomene"/>
                <a:sym typeface="Chau Philomene"/>
              </a:rPr>
              <a:t>h a median around 2-3 nights and numerous outliers extending up to 15+ nights.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865" t="0" r="-865" b="0"/>
              </a:stretch>
            </a:blipFill>
          </p:spPr>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DAGSc3ml-HA</dc:identifier>
  <dcterms:modified xsi:type="dcterms:W3CDTF">2011-08-01T06:04:30Z</dcterms:modified>
  <cp:revision>1</cp:revision>
  <dc:title>Brown Vintage Watercolor Creative Portfolio Presentation</dc:title>
</cp:coreProperties>
</file>