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Chau Philomene" charset="1" panose="02000806040000020003"/>
      <p:regular r:id="rId24"/>
    </p:embeddedFont>
    <p:embeddedFont>
      <p:font typeface="Handelson One" charset="1" panose="000001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3.png" Type="http://schemas.openxmlformats.org/officeDocument/2006/relationships/image"/><Relationship Id="rId6"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5.png" Type="http://schemas.openxmlformats.org/officeDocument/2006/relationships/image"/><Relationship Id="rId6" Target="../media/image1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7.png" Type="http://schemas.openxmlformats.org/officeDocument/2006/relationships/image"/><Relationship Id="rId6"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0.png" Type="http://schemas.openxmlformats.org/officeDocument/2006/relationships/image"/><Relationship Id="rId6" Target="../media/image21.png" Type="http://schemas.openxmlformats.org/officeDocument/2006/relationships/image"/><Relationship Id="rId7" Target="../media/image2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3.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4.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 Id="rId7" Target="https://github.com/mohamed682004/Cellula_Hotel"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7.png" Type="http://schemas.openxmlformats.org/officeDocument/2006/relationships/image"/><Relationship Id="rId6"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9.png" Type="http://schemas.openxmlformats.org/officeDocument/2006/relationships/image"/><Relationship Id="rId6"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1.png" Type="http://schemas.openxmlformats.org/officeDocument/2006/relationships/image"/><Relationship Id="rId6"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5303" t="0" r="-12275" b="-2623"/>
            </a:stretch>
          </a:blipFill>
        </p:spPr>
      </p:sp>
      <p:sp>
        <p:nvSpPr>
          <p:cNvPr name="Freeform 3" id="3"/>
          <p:cNvSpPr/>
          <p:nvPr/>
        </p:nvSpPr>
        <p:spPr>
          <a:xfrm flipH="false" flipV="true" rot="0">
            <a:off x="535443" y="559139"/>
            <a:ext cx="4198776" cy="4114800"/>
          </a:xfrm>
          <a:custGeom>
            <a:avLst/>
            <a:gdLst/>
            <a:ahLst/>
            <a:cxnLst/>
            <a:rect r="r" b="b" t="t" l="l"/>
            <a:pathLst>
              <a:path h="4114800" w="4198776">
                <a:moveTo>
                  <a:pt x="0" y="4114800"/>
                </a:moveTo>
                <a:lnTo>
                  <a:pt x="4198776" y="4114800"/>
                </a:lnTo>
                <a:lnTo>
                  <a:pt x="4198776" y="0"/>
                </a:lnTo>
                <a:lnTo>
                  <a:pt x="0" y="0"/>
                </a:lnTo>
                <a:lnTo>
                  <a:pt x="0"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3553781" y="559139"/>
            <a:ext cx="4198776" cy="4114800"/>
          </a:xfrm>
          <a:custGeom>
            <a:avLst/>
            <a:gdLst/>
            <a:ahLst/>
            <a:cxnLst/>
            <a:rect r="r" b="b" t="t" l="l"/>
            <a:pathLst>
              <a:path h="4114800" w="4198776">
                <a:moveTo>
                  <a:pt x="4198776" y="4114800"/>
                </a:moveTo>
                <a:lnTo>
                  <a:pt x="0" y="4114800"/>
                </a:lnTo>
                <a:lnTo>
                  <a:pt x="0" y="0"/>
                </a:lnTo>
                <a:lnTo>
                  <a:pt x="4198776" y="0"/>
                </a:lnTo>
                <a:lnTo>
                  <a:pt x="4198776"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3571794" y="2359364"/>
            <a:ext cx="11144411" cy="2274023"/>
          </a:xfrm>
          <a:prstGeom prst="rect">
            <a:avLst/>
          </a:prstGeom>
        </p:spPr>
        <p:txBody>
          <a:bodyPr anchor="t" rtlCol="false" tIns="0" lIns="0" bIns="0" rIns="0">
            <a:spAutoFit/>
          </a:bodyPr>
          <a:lstStyle/>
          <a:p>
            <a:pPr algn="ctr">
              <a:lnSpc>
                <a:spcPts val="18557"/>
              </a:lnSpc>
            </a:pPr>
            <a:r>
              <a:rPr lang="en-US" sz="13255">
                <a:solidFill>
                  <a:srgbClr val="473821"/>
                </a:solidFill>
                <a:latin typeface="Chau Philomene"/>
                <a:ea typeface="Chau Philomene"/>
                <a:cs typeface="Chau Philomene"/>
                <a:sym typeface="Chau Philomene"/>
              </a:rPr>
              <a:t>CELLULA HOTEL</a:t>
            </a:r>
          </a:p>
        </p:txBody>
      </p:sp>
      <p:sp>
        <p:nvSpPr>
          <p:cNvPr name="TextBox 6" id="6"/>
          <p:cNvSpPr txBox="true"/>
          <p:nvPr/>
        </p:nvSpPr>
        <p:spPr>
          <a:xfrm rot="0">
            <a:off x="5914143" y="4011987"/>
            <a:ext cx="6459714" cy="2515831"/>
          </a:xfrm>
          <a:prstGeom prst="rect">
            <a:avLst/>
          </a:prstGeom>
        </p:spPr>
        <p:txBody>
          <a:bodyPr anchor="t" rtlCol="false" tIns="0" lIns="0" bIns="0" rIns="0">
            <a:spAutoFit/>
          </a:bodyPr>
          <a:lstStyle/>
          <a:p>
            <a:pPr algn="ctr">
              <a:lnSpc>
                <a:spcPts val="20588"/>
              </a:lnSpc>
            </a:pPr>
            <a:r>
              <a:rPr lang="en-US" sz="14498" spc="159">
                <a:solidFill>
                  <a:srgbClr val="473821"/>
                </a:solidFill>
                <a:latin typeface="Handelson One"/>
                <a:ea typeface="Handelson One"/>
                <a:cs typeface="Handelson One"/>
                <a:sym typeface="Handelson One"/>
              </a:rPr>
              <a:t>by:team</a:t>
            </a:r>
          </a:p>
        </p:txBody>
      </p:sp>
      <p:sp>
        <p:nvSpPr>
          <p:cNvPr name="TextBox 7" id="7"/>
          <p:cNvSpPr txBox="true"/>
          <p:nvPr/>
        </p:nvSpPr>
        <p:spPr>
          <a:xfrm rot="0">
            <a:off x="4143818" y="6807643"/>
            <a:ext cx="10000364" cy="1183192"/>
          </a:xfrm>
          <a:prstGeom prst="rect">
            <a:avLst/>
          </a:prstGeom>
        </p:spPr>
        <p:txBody>
          <a:bodyPr anchor="t" rtlCol="false" tIns="0" lIns="0" bIns="0" rIns="0">
            <a:spAutoFit/>
          </a:bodyPr>
          <a:lstStyle/>
          <a:p>
            <a:pPr algn="ctr">
              <a:lnSpc>
                <a:spcPts val="4743"/>
              </a:lnSpc>
            </a:pPr>
            <a:r>
              <a:rPr lang="en-US" sz="3387">
                <a:solidFill>
                  <a:srgbClr val="473821"/>
                </a:solidFill>
                <a:latin typeface="Chau Philomene"/>
                <a:ea typeface="Chau Philomene"/>
                <a:cs typeface="Chau Philomene"/>
                <a:sym typeface="Chau Philomene"/>
              </a:rPr>
              <a:t>An explatory data analysis about the hotel reservations dataset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8055" t="0" r="-51235" b="-33738"/>
            </a:stretch>
          </a:blipFill>
        </p:spPr>
      </p:sp>
      <p:sp>
        <p:nvSpPr>
          <p:cNvPr name="Freeform 3" id="3"/>
          <p:cNvSpPr/>
          <p:nvPr/>
        </p:nvSpPr>
        <p:spPr>
          <a:xfrm flipH="false" flipV="true" rot="0">
            <a:off x="319823" y="260315"/>
            <a:ext cx="3388214" cy="3320450"/>
          </a:xfrm>
          <a:custGeom>
            <a:avLst/>
            <a:gdLst/>
            <a:ahLst/>
            <a:cxnLst/>
            <a:rect r="r" b="b" t="t" l="l"/>
            <a:pathLst>
              <a:path h="3320450" w="3388214">
                <a:moveTo>
                  <a:pt x="0" y="3320449"/>
                </a:moveTo>
                <a:lnTo>
                  <a:pt x="3388214" y="3320449"/>
                </a:lnTo>
                <a:lnTo>
                  <a:pt x="3388214" y="0"/>
                </a:lnTo>
                <a:lnTo>
                  <a:pt x="0" y="0"/>
                </a:lnTo>
                <a:lnTo>
                  <a:pt x="0"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4579963" y="260315"/>
            <a:ext cx="3388214" cy="3320450"/>
          </a:xfrm>
          <a:custGeom>
            <a:avLst/>
            <a:gdLst/>
            <a:ahLst/>
            <a:cxnLst/>
            <a:rect r="r" b="b" t="t" l="l"/>
            <a:pathLst>
              <a:path h="3320450" w="3388214">
                <a:moveTo>
                  <a:pt x="3388214" y="3320449"/>
                </a:moveTo>
                <a:lnTo>
                  <a:pt x="0" y="3320449"/>
                </a:lnTo>
                <a:lnTo>
                  <a:pt x="0" y="0"/>
                </a:lnTo>
                <a:lnTo>
                  <a:pt x="3388214" y="0"/>
                </a:lnTo>
                <a:lnTo>
                  <a:pt x="3388214"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239228" y="1920540"/>
            <a:ext cx="7561035" cy="5426419"/>
            <a:chOff x="0" y="0"/>
            <a:chExt cx="2157453" cy="1548365"/>
          </a:xfrm>
        </p:grpSpPr>
        <p:sp>
          <p:nvSpPr>
            <p:cNvPr name="Freeform 6" id="6"/>
            <p:cNvSpPr/>
            <p:nvPr/>
          </p:nvSpPr>
          <p:spPr>
            <a:xfrm flipH="false" flipV="false" rot="0">
              <a:off x="0" y="0"/>
              <a:ext cx="2157453" cy="1548365"/>
            </a:xfrm>
            <a:custGeom>
              <a:avLst/>
              <a:gdLst/>
              <a:ahLst/>
              <a:cxnLst/>
              <a:rect r="r" b="b" t="t" l="l"/>
              <a:pathLst>
                <a:path h="1548365" w="2157453">
                  <a:moveTo>
                    <a:pt x="52220" y="0"/>
                  </a:moveTo>
                  <a:lnTo>
                    <a:pt x="2105233" y="0"/>
                  </a:lnTo>
                  <a:cubicBezTo>
                    <a:pt x="2119083" y="0"/>
                    <a:pt x="2132365" y="5502"/>
                    <a:pt x="2142158" y="15295"/>
                  </a:cubicBezTo>
                  <a:cubicBezTo>
                    <a:pt x="2151951" y="25088"/>
                    <a:pt x="2157453" y="38370"/>
                    <a:pt x="2157453" y="52220"/>
                  </a:cubicBezTo>
                  <a:lnTo>
                    <a:pt x="2157453" y="1496145"/>
                  </a:lnTo>
                  <a:cubicBezTo>
                    <a:pt x="2157453" y="1509995"/>
                    <a:pt x="2151951" y="1523277"/>
                    <a:pt x="2142158" y="1533070"/>
                  </a:cubicBezTo>
                  <a:cubicBezTo>
                    <a:pt x="2132365" y="1542864"/>
                    <a:pt x="2119083" y="1548365"/>
                    <a:pt x="2105233" y="1548365"/>
                  </a:cubicBezTo>
                  <a:lnTo>
                    <a:pt x="52220" y="1548365"/>
                  </a:lnTo>
                  <a:cubicBezTo>
                    <a:pt x="38370" y="1548365"/>
                    <a:pt x="25088" y="1542864"/>
                    <a:pt x="15295" y="1533070"/>
                  </a:cubicBezTo>
                  <a:cubicBezTo>
                    <a:pt x="5502" y="1523277"/>
                    <a:pt x="0" y="1509995"/>
                    <a:pt x="0" y="1496145"/>
                  </a:cubicBezTo>
                  <a:lnTo>
                    <a:pt x="0" y="52220"/>
                  </a:lnTo>
                  <a:cubicBezTo>
                    <a:pt x="0" y="38370"/>
                    <a:pt x="5502" y="25088"/>
                    <a:pt x="15295" y="15295"/>
                  </a:cubicBezTo>
                  <a:cubicBezTo>
                    <a:pt x="25088" y="5502"/>
                    <a:pt x="38370" y="0"/>
                    <a:pt x="52220" y="0"/>
                  </a:cubicBezTo>
                  <a:close/>
                </a:path>
              </a:pathLst>
            </a:custGeom>
            <a:solidFill>
              <a:srgbClr val="EFE9D6">
                <a:alpha val="49804"/>
              </a:srgbClr>
            </a:solidFill>
            <a:ln cap="rnd">
              <a:noFill/>
              <a:prstDash val="solid"/>
              <a:round/>
            </a:ln>
          </p:spPr>
        </p:sp>
        <p:sp>
          <p:nvSpPr>
            <p:cNvPr name="TextBox 7" id="7"/>
            <p:cNvSpPr txBox="true"/>
            <p:nvPr/>
          </p:nvSpPr>
          <p:spPr>
            <a:xfrm>
              <a:off x="0" y="-47625"/>
              <a:ext cx="2157453" cy="159599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532941" y="2095943"/>
            <a:ext cx="6848804" cy="5043834"/>
            <a:chOff x="0" y="0"/>
            <a:chExt cx="1224456" cy="901757"/>
          </a:xfrm>
        </p:grpSpPr>
        <p:sp>
          <p:nvSpPr>
            <p:cNvPr name="Freeform 9" id="9"/>
            <p:cNvSpPr/>
            <p:nvPr/>
          </p:nvSpPr>
          <p:spPr>
            <a:xfrm flipH="false" flipV="false" rot="0">
              <a:off x="0" y="0"/>
              <a:ext cx="1224456" cy="901757"/>
            </a:xfrm>
            <a:custGeom>
              <a:avLst/>
              <a:gdLst/>
              <a:ahLst/>
              <a:cxnLst/>
              <a:rect r="r" b="b" t="t" l="l"/>
              <a:pathLst>
                <a:path h="901757" w="1224456">
                  <a:moveTo>
                    <a:pt x="25999" y="0"/>
                  </a:moveTo>
                  <a:lnTo>
                    <a:pt x="1198457" y="0"/>
                  </a:lnTo>
                  <a:cubicBezTo>
                    <a:pt x="1212816" y="0"/>
                    <a:pt x="1224456" y="11640"/>
                    <a:pt x="1224456" y="25999"/>
                  </a:cubicBezTo>
                  <a:lnTo>
                    <a:pt x="1224456" y="875757"/>
                  </a:lnTo>
                  <a:cubicBezTo>
                    <a:pt x="1224456" y="882653"/>
                    <a:pt x="1221717" y="889266"/>
                    <a:pt x="1216841" y="894142"/>
                  </a:cubicBezTo>
                  <a:cubicBezTo>
                    <a:pt x="1211966" y="899018"/>
                    <a:pt x="1205352" y="901757"/>
                    <a:pt x="1198457" y="901757"/>
                  </a:cubicBezTo>
                  <a:lnTo>
                    <a:pt x="25999" y="901757"/>
                  </a:lnTo>
                  <a:cubicBezTo>
                    <a:pt x="19104" y="901757"/>
                    <a:pt x="12491" y="899018"/>
                    <a:pt x="7615" y="894142"/>
                  </a:cubicBezTo>
                  <a:cubicBezTo>
                    <a:pt x="2739" y="889266"/>
                    <a:pt x="0" y="882653"/>
                    <a:pt x="0" y="875757"/>
                  </a:cubicBezTo>
                  <a:lnTo>
                    <a:pt x="0" y="25999"/>
                  </a:lnTo>
                  <a:cubicBezTo>
                    <a:pt x="0" y="19104"/>
                    <a:pt x="2739" y="12491"/>
                    <a:pt x="7615" y="7615"/>
                  </a:cubicBezTo>
                  <a:cubicBezTo>
                    <a:pt x="12491" y="2739"/>
                    <a:pt x="19104" y="0"/>
                    <a:pt x="25999" y="0"/>
                  </a:cubicBezTo>
                  <a:close/>
                </a:path>
              </a:pathLst>
            </a:custGeom>
            <a:blipFill>
              <a:blip r:embed="rId5"/>
              <a:stretch>
                <a:fillRect l="0" t="-117" r="0" b="-117"/>
              </a:stretch>
            </a:blipFill>
          </p:spPr>
        </p:sp>
      </p:grpSp>
      <p:sp>
        <p:nvSpPr>
          <p:cNvPr name="TextBox 10" id="10"/>
          <p:cNvSpPr txBox="true"/>
          <p:nvPr/>
        </p:nvSpPr>
        <p:spPr>
          <a:xfrm rot="0">
            <a:off x="4358499" y="525444"/>
            <a:ext cx="9191126" cy="1214120"/>
          </a:xfrm>
          <a:prstGeom prst="rect">
            <a:avLst/>
          </a:prstGeom>
        </p:spPr>
        <p:txBody>
          <a:bodyPr anchor="t" rtlCol="false" tIns="0" lIns="0" bIns="0" rIns="0">
            <a:spAutoFit/>
          </a:bodyPr>
          <a:lstStyle/>
          <a:p>
            <a:pPr algn="ctr">
              <a:lnSpc>
                <a:spcPts val="9939"/>
              </a:lnSpc>
            </a:pPr>
            <a:r>
              <a:rPr lang="en-US" sz="6999" spc="76">
                <a:solidFill>
                  <a:srgbClr val="473821"/>
                </a:solidFill>
                <a:latin typeface="Handelson One"/>
                <a:ea typeface="Handelson One"/>
                <a:cs typeface="Handelson One"/>
                <a:sym typeface="Handelson One"/>
              </a:rPr>
              <a:t>1.Univariate analysis (Box plots)</a:t>
            </a:r>
          </a:p>
        </p:txBody>
      </p:sp>
      <p:sp>
        <p:nvSpPr>
          <p:cNvPr name="TextBox 11" id="11"/>
          <p:cNvSpPr txBox="true"/>
          <p:nvPr/>
        </p:nvSpPr>
        <p:spPr>
          <a:xfrm rot="0">
            <a:off x="1748161" y="7717412"/>
            <a:ext cx="15376281" cy="2590800"/>
          </a:xfrm>
          <a:prstGeom prst="rect">
            <a:avLst/>
          </a:prstGeom>
        </p:spPr>
        <p:txBody>
          <a:bodyPr anchor="t" rtlCol="false" tIns="0" lIns="0" bIns="0" rIns="0">
            <a:spAutoFit/>
          </a:bodyPr>
          <a:lstStyle/>
          <a:p>
            <a:pPr algn="l" marL="647698" indent="-323849" lvl="1">
              <a:lnSpc>
                <a:spcPts val="4199"/>
              </a:lnSpc>
              <a:buFont typeface="Arial"/>
              <a:buChar char="•"/>
            </a:pPr>
            <a:r>
              <a:rPr lang="en-US" sz="2999">
                <a:solidFill>
                  <a:srgbClr val="473821"/>
                </a:solidFill>
                <a:latin typeface="Chau Philomene"/>
                <a:ea typeface="Chau Philomene"/>
                <a:cs typeface="Chau Philomene"/>
                <a:sym typeface="Chau Philomene"/>
              </a:rPr>
              <a:t>The lead time plot shows a wide range with a median around 100 days and numerous outliers extending beyond 400 days.</a:t>
            </a:r>
          </a:p>
          <a:p>
            <a:pPr algn="l" marL="647698" indent="-323849" lvl="1">
              <a:lnSpc>
                <a:spcPts val="4199"/>
              </a:lnSpc>
              <a:buFont typeface="Arial"/>
              <a:buChar char="•"/>
            </a:pPr>
            <a:r>
              <a:rPr lang="en-US" sz="2999">
                <a:solidFill>
                  <a:srgbClr val="473821"/>
                </a:solidFill>
                <a:latin typeface="Chau Philomene"/>
                <a:ea typeface="Chau Philomene"/>
                <a:cs typeface="Chau Philomene"/>
                <a:sym typeface="Chau Philomene"/>
              </a:rPr>
              <a:t>The special requests plot indicates most guests make 0-1 requests, with some outliers making up to 5 requests.</a:t>
            </a:r>
          </a:p>
          <a:p>
            <a:pPr algn="l">
              <a:lnSpc>
                <a:spcPts val="4199"/>
              </a:lnSpc>
            </a:pPr>
          </a:p>
        </p:txBody>
      </p:sp>
      <p:sp>
        <p:nvSpPr>
          <p:cNvPr name="TextBox 12" id="12"/>
          <p:cNvSpPr txBox="true"/>
          <p:nvPr/>
        </p:nvSpPr>
        <p:spPr>
          <a:xfrm rot="0">
            <a:off x="1748161" y="7269737"/>
            <a:ext cx="4656590" cy="495300"/>
          </a:xfrm>
          <a:prstGeom prst="rect">
            <a:avLst/>
          </a:prstGeom>
        </p:spPr>
        <p:txBody>
          <a:bodyPr anchor="t" rtlCol="false" tIns="0" lIns="0" bIns="0" rIns="0">
            <a:spAutoFit/>
          </a:bodyPr>
          <a:lstStyle/>
          <a:p>
            <a:pPr algn="l">
              <a:lnSpc>
                <a:spcPts val="4199"/>
              </a:lnSpc>
            </a:pPr>
            <a:r>
              <a:rPr lang="en-US" sz="2999">
                <a:solidFill>
                  <a:srgbClr val="473821"/>
                </a:solidFill>
                <a:latin typeface="Chau Philomene"/>
                <a:ea typeface="Chau Philomene"/>
                <a:cs typeface="Chau Philomene"/>
                <a:sym typeface="Chau Philomene"/>
              </a:rPr>
              <a:t>DESCREPTION:</a:t>
            </a:r>
          </a:p>
        </p:txBody>
      </p:sp>
      <p:grpSp>
        <p:nvGrpSpPr>
          <p:cNvPr name="Group 13" id="13"/>
          <p:cNvGrpSpPr/>
          <p:nvPr/>
        </p:nvGrpSpPr>
        <p:grpSpPr>
          <a:xfrm rot="0">
            <a:off x="9144000" y="1920540"/>
            <a:ext cx="7060873" cy="5396823"/>
            <a:chOff x="0" y="0"/>
            <a:chExt cx="2014738" cy="1539920"/>
          </a:xfrm>
        </p:grpSpPr>
        <p:sp>
          <p:nvSpPr>
            <p:cNvPr name="Freeform 14" id="14"/>
            <p:cNvSpPr/>
            <p:nvPr/>
          </p:nvSpPr>
          <p:spPr>
            <a:xfrm flipH="false" flipV="false" rot="0">
              <a:off x="0" y="0"/>
              <a:ext cx="2014738" cy="1539920"/>
            </a:xfrm>
            <a:custGeom>
              <a:avLst/>
              <a:gdLst/>
              <a:ahLst/>
              <a:cxnLst/>
              <a:rect r="r" b="b" t="t" l="l"/>
              <a:pathLst>
                <a:path h="1539920" w="2014738">
                  <a:moveTo>
                    <a:pt x="55919" y="0"/>
                  </a:moveTo>
                  <a:lnTo>
                    <a:pt x="1958819" y="0"/>
                  </a:lnTo>
                  <a:cubicBezTo>
                    <a:pt x="1989702" y="0"/>
                    <a:pt x="2014738" y="25036"/>
                    <a:pt x="2014738" y="55919"/>
                  </a:cubicBezTo>
                  <a:lnTo>
                    <a:pt x="2014738" y="1484001"/>
                  </a:lnTo>
                  <a:cubicBezTo>
                    <a:pt x="2014738" y="1514884"/>
                    <a:pt x="1989702" y="1539920"/>
                    <a:pt x="1958819" y="1539920"/>
                  </a:cubicBezTo>
                  <a:lnTo>
                    <a:pt x="55919" y="1539920"/>
                  </a:lnTo>
                  <a:cubicBezTo>
                    <a:pt x="25036" y="1539920"/>
                    <a:pt x="0" y="1514884"/>
                    <a:pt x="0" y="1484001"/>
                  </a:cubicBezTo>
                  <a:lnTo>
                    <a:pt x="0" y="55919"/>
                  </a:lnTo>
                  <a:cubicBezTo>
                    <a:pt x="0" y="25036"/>
                    <a:pt x="25036" y="0"/>
                    <a:pt x="55919" y="0"/>
                  </a:cubicBezTo>
                  <a:close/>
                </a:path>
              </a:pathLst>
            </a:custGeom>
            <a:solidFill>
              <a:srgbClr val="EFE9D6">
                <a:alpha val="49804"/>
              </a:srgbClr>
            </a:solidFill>
            <a:ln cap="rnd">
              <a:noFill/>
              <a:prstDash val="solid"/>
              <a:round/>
            </a:ln>
          </p:spPr>
        </p:sp>
        <p:sp>
          <p:nvSpPr>
            <p:cNvPr name="TextBox 15" id="15"/>
            <p:cNvSpPr txBox="true"/>
            <p:nvPr/>
          </p:nvSpPr>
          <p:spPr>
            <a:xfrm>
              <a:off x="0" y="-47625"/>
              <a:ext cx="2014738" cy="1587545"/>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9411090" y="2095943"/>
            <a:ext cx="6586690" cy="5043834"/>
            <a:chOff x="0" y="0"/>
            <a:chExt cx="1224456" cy="937642"/>
          </a:xfrm>
        </p:grpSpPr>
        <p:sp>
          <p:nvSpPr>
            <p:cNvPr name="Freeform 17" id="17"/>
            <p:cNvSpPr/>
            <p:nvPr/>
          </p:nvSpPr>
          <p:spPr>
            <a:xfrm flipH="false" flipV="false" rot="0">
              <a:off x="0" y="0"/>
              <a:ext cx="1224456" cy="937642"/>
            </a:xfrm>
            <a:custGeom>
              <a:avLst/>
              <a:gdLst/>
              <a:ahLst/>
              <a:cxnLst/>
              <a:rect r="r" b="b" t="t" l="l"/>
              <a:pathLst>
                <a:path h="937642" w="1224456">
                  <a:moveTo>
                    <a:pt x="27034" y="0"/>
                  </a:moveTo>
                  <a:lnTo>
                    <a:pt x="1197422" y="0"/>
                  </a:lnTo>
                  <a:cubicBezTo>
                    <a:pt x="1212353" y="0"/>
                    <a:pt x="1224456" y="12104"/>
                    <a:pt x="1224456" y="27034"/>
                  </a:cubicBezTo>
                  <a:lnTo>
                    <a:pt x="1224456" y="910608"/>
                  </a:lnTo>
                  <a:cubicBezTo>
                    <a:pt x="1224456" y="925538"/>
                    <a:pt x="1212353" y="937642"/>
                    <a:pt x="1197422" y="937642"/>
                  </a:cubicBezTo>
                  <a:lnTo>
                    <a:pt x="27034" y="937642"/>
                  </a:lnTo>
                  <a:cubicBezTo>
                    <a:pt x="12104" y="937642"/>
                    <a:pt x="0" y="925538"/>
                    <a:pt x="0" y="910608"/>
                  </a:cubicBezTo>
                  <a:lnTo>
                    <a:pt x="0" y="27034"/>
                  </a:lnTo>
                  <a:cubicBezTo>
                    <a:pt x="0" y="12104"/>
                    <a:pt x="12104" y="0"/>
                    <a:pt x="27034" y="0"/>
                  </a:cubicBezTo>
                  <a:close/>
                </a:path>
              </a:pathLst>
            </a:custGeom>
            <a:blipFill>
              <a:blip r:embed="rId6"/>
              <a:stretch>
                <a:fillRect l="-1112" t="0" r="-1112" b="0"/>
              </a:stretch>
            </a:blipFill>
          </p:spPr>
        </p:sp>
      </p:gr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8055" t="0" r="-51235" b="-33738"/>
            </a:stretch>
          </a:blipFill>
        </p:spPr>
      </p:sp>
      <p:sp>
        <p:nvSpPr>
          <p:cNvPr name="Freeform 3" id="3"/>
          <p:cNvSpPr/>
          <p:nvPr/>
        </p:nvSpPr>
        <p:spPr>
          <a:xfrm flipH="false" flipV="true" rot="0">
            <a:off x="319823" y="260315"/>
            <a:ext cx="3388214" cy="3320450"/>
          </a:xfrm>
          <a:custGeom>
            <a:avLst/>
            <a:gdLst/>
            <a:ahLst/>
            <a:cxnLst/>
            <a:rect r="r" b="b" t="t" l="l"/>
            <a:pathLst>
              <a:path h="3320450" w="3388214">
                <a:moveTo>
                  <a:pt x="0" y="3320449"/>
                </a:moveTo>
                <a:lnTo>
                  <a:pt x="3388214" y="3320449"/>
                </a:lnTo>
                <a:lnTo>
                  <a:pt x="3388214" y="0"/>
                </a:lnTo>
                <a:lnTo>
                  <a:pt x="0" y="0"/>
                </a:lnTo>
                <a:lnTo>
                  <a:pt x="0"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4579963" y="260315"/>
            <a:ext cx="3388214" cy="3320450"/>
          </a:xfrm>
          <a:custGeom>
            <a:avLst/>
            <a:gdLst/>
            <a:ahLst/>
            <a:cxnLst/>
            <a:rect r="r" b="b" t="t" l="l"/>
            <a:pathLst>
              <a:path h="3320450" w="3388214">
                <a:moveTo>
                  <a:pt x="3388214" y="3320449"/>
                </a:moveTo>
                <a:lnTo>
                  <a:pt x="0" y="3320449"/>
                </a:lnTo>
                <a:lnTo>
                  <a:pt x="0" y="0"/>
                </a:lnTo>
                <a:lnTo>
                  <a:pt x="3388214" y="0"/>
                </a:lnTo>
                <a:lnTo>
                  <a:pt x="3388214"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239228" y="1920540"/>
            <a:ext cx="7561035" cy="5426419"/>
            <a:chOff x="0" y="0"/>
            <a:chExt cx="2157453" cy="1548365"/>
          </a:xfrm>
        </p:grpSpPr>
        <p:sp>
          <p:nvSpPr>
            <p:cNvPr name="Freeform 6" id="6"/>
            <p:cNvSpPr/>
            <p:nvPr/>
          </p:nvSpPr>
          <p:spPr>
            <a:xfrm flipH="false" flipV="false" rot="0">
              <a:off x="0" y="0"/>
              <a:ext cx="2157453" cy="1548365"/>
            </a:xfrm>
            <a:custGeom>
              <a:avLst/>
              <a:gdLst/>
              <a:ahLst/>
              <a:cxnLst/>
              <a:rect r="r" b="b" t="t" l="l"/>
              <a:pathLst>
                <a:path h="1548365" w="2157453">
                  <a:moveTo>
                    <a:pt x="52220" y="0"/>
                  </a:moveTo>
                  <a:lnTo>
                    <a:pt x="2105233" y="0"/>
                  </a:lnTo>
                  <a:cubicBezTo>
                    <a:pt x="2119083" y="0"/>
                    <a:pt x="2132365" y="5502"/>
                    <a:pt x="2142158" y="15295"/>
                  </a:cubicBezTo>
                  <a:cubicBezTo>
                    <a:pt x="2151951" y="25088"/>
                    <a:pt x="2157453" y="38370"/>
                    <a:pt x="2157453" y="52220"/>
                  </a:cubicBezTo>
                  <a:lnTo>
                    <a:pt x="2157453" y="1496145"/>
                  </a:lnTo>
                  <a:cubicBezTo>
                    <a:pt x="2157453" y="1509995"/>
                    <a:pt x="2151951" y="1523277"/>
                    <a:pt x="2142158" y="1533070"/>
                  </a:cubicBezTo>
                  <a:cubicBezTo>
                    <a:pt x="2132365" y="1542864"/>
                    <a:pt x="2119083" y="1548365"/>
                    <a:pt x="2105233" y="1548365"/>
                  </a:cubicBezTo>
                  <a:lnTo>
                    <a:pt x="52220" y="1548365"/>
                  </a:lnTo>
                  <a:cubicBezTo>
                    <a:pt x="38370" y="1548365"/>
                    <a:pt x="25088" y="1542864"/>
                    <a:pt x="15295" y="1533070"/>
                  </a:cubicBezTo>
                  <a:cubicBezTo>
                    <a:pt x="5502" y="1523277"/>
                    <a:pt x="0" y="1509995"/>
                    <a:pt x="0" y="1496145"/>
                  </a:cubicBezTo>
                  <a:lnTo>
                    <a:pt x="0" y="52220"/>
                  </a:lnTo>
                  <a:cubicBezTo>
                    <a:pt x="0" y="38370"/>
                    <a:pt x="5502" y="25088"/>
                    <a:pt x="15295" y="15295"/>
                  </a:cubicBezTo>
                  <a:cubicBezTo>
                    <a:pt x="25088" y="5502"/>
                    <a:pt x="38370" y="0"/>
                    <a:pt x="52220" y="0"/>
                  </a:cubicBezTo>
                  <a:close/>
                </a:path>
              </a:pathLst>
            </a:custGeom>
            <a:solidFill>
              <a:srgbClr val="EFE9D6">
                <a:alpha val="49804"/>
              </a:srgbClr>
            </a:solidFill>
            <a:ln cap="rnd">
              <a:noFill/>
              <a:prstDash val="solid"/>
              <a:round/>
            </a:ln>
          </p:spPr>
        </p:sp>
        <p:sp>
          <p:nvSpPr>
            <p:cNvPr name="TextBox 7" id="7"/>
            <p:cNvSpPr txBox="true"/>
            <p:nvPr/>
          </p:nvSpPr>
          <p:spPr>
            <a:xfrm>
              <a:off x="0" y="-47625"/>
              <a:ext cx="2157453" cy="159599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532941" y="2095943"/>
            <a:ext cx="6848804" cy="5043834"/>
            <a:chOff x="0" y="0"/>
            <a:chExt cx="1224456" cy="901757"/>
          </a:xfrm>
        </p:grpSpPr>
        <p:sp>
          <p:nvSpPr>
            <p:cNvPr name="Freeform 9" id="9"/>
            <p:cNvSpPr/>
            <p:nvPr/>
          </p:nvSpPr>
          <p:spPr>
            <a:xfrm flipH="false" flipV="false" rot="0">
              <a:off x="0" y="0"/>
              <a:ext cx="1224456" cy="901757"/>
            </a:xfrm>
            <a:custGeom>
              <a:avLst/>
              <a:gdLst/>
              <a:ahLst/>
              <a:cxnLst/>
              <a:rect r="r" b="b" t="t" l="l"/>
              <a:pathLst>
                <a:path h="901757" w="1224456">
                  <a:moveTo>
                    <a:pt x="25999" y="0"/>
                  </a:moveTo>
                  <a:lnTo>
                    <a:pt x="1198457" y="0"/>
                  </a:lnTo>
                  <a:cubicBezTo>
                    <a:pt x="1212816" y="0"/>
                    <a:pt x="1224456" y="11640"/>
                    <a:pt x="1224456" y="25999"/>
                  </a:cubicBezTo>
                  <a:lnTo>
                    <a:pt x="1224456" y="875757"/>
                  </a:lnTo>
                  <a:cubicBezTo>
                    <a:pt x="1224456" y="882653"/>
                    <a:pt x="1221717" y="889266"/>
                    <a:pt x="1216841" y="894142"/>
                  </a:cubicBezTo>
                  <a:cubicBezTo>
                    <a:pt x="1211966" y="899018"/>
                    <a:pt x="1205352" y="901757"/>
                    <a:pt x="1198457" y="901757"/>
                  </a:cubicBezTo>
                  <a:lnTo>
                    <a:pt x="25999" y="901757"/>
                  </a:lnTo>
                  <a:cubicBezTo>
                    <a:pt x="19104" y="901757"/>
                    <a:pt x="12491" y="899018"/>
                    <a:pt x="7615" y="894142"/>
                  </a:cubicBezTo>
                  <a:cubicBezTo>
                    <a:pt x="2739" y="889266"/>
                    <a:pt x="0" y="882653"/>
                    <a:pt x="0" y="875757"/>
                  </a:cubicBezTo>
                  <a:lnTo>
                    <a:pt x="0" y="25999"/>
                  </a:lnTo>
                  <a:cubicBezTo>
                    <a:pt x="0" y="19104"/>
                    <a:pt x="2739" y="12491"/>
                    <a:pt x="7615" y="7615"/>
                  </a:cubicBezTo>
                  <a:cubicBezTo>
                    <a:pt x="12491" y="2739"/>
                    <a:pt x="19104" y="0"/>
                    <a:pt x="25999" y="0"/>
                  </a:cubicBezTo>
                  <a:close/>
                </a:path>
              </a:pathLst>
            </a:custGeom>
            <a:blipFill>
              <a:blip r:embed="rId5"/>
              <a:stretch>
                <a:fillRect l="0" t="-857" r="0" b="-857"/>
              </a:stretch>
            </a:blipFill>
          </p:spPr>
        </p:sp>
      </p:grpSp>
      <p:sp>
        <p:nvSpPr>
          <p:cNvPr name="TextBox 10" id="10"/>
          <p:cNvSpPr txBox="true"/>
          <p:nvPr/>
        </p:nvSpPr>
        <p:spPr>
          <a:xfrm rot="0">
            <a:off x="4464864" y="525444"/>
            <a:ext cx="9084760" cy="1214120"/>
          </a:xfrm>
          <a:prstGeom prst="rect">
            <a:avLst/>
          </a:prstGeom>
        </p:spPr>
        <p:txBody>
          <a:bodyPr anchor="t" rtlCol="false" tIns="0" lIns="0" bIns="0" rIns="0">
            <a:spAutoFit/>
          </a:bodyPr>
          <a:lstStyle/>
          <a:p>
            <a:pPr algn="ctr">
              <a:lnSpc>
                <a:spcPts val="9939"/>
              </a:lnSpc>
            </a:pPr>
            <a:r>
              <a:rPr lang="en-US" sz="6999" spc="76">
                <a:solidFill>
                  <a:srgbClr val="473821"/>
                </a:solidFill>
                <a:latin typeface="Handelson One"/>
                <a:ea typeface="Handelson One"/>
                <a:cs typeface="Handelson One"/>
                <a:sym typeface="Handelson One"/>
              </a:rPr>
              <a:t>1.Univariate analysis (Important)</a:t>
            </a:r>
          </a:p>
        </p:txBody>
      </p:sp>
      <p:sp>
        <p:nvSpPr>
          <p:cNvPr name="TextBox 11" id="11"/>
          <p:cNvSpPr txBox="true"/>
          <p:nvPr/>
        </p:nvSpPr>
        <p:spPr>
          <a:xfrm rot="0">
            <a:off x="1748161" y="7717412"/>
            <a:ext cx="15376281" cy="2590800"/>
          </a:xfrm>
          <a:prstGeom prst="rect">
            <a:avLst/>
          </a:prstGeom>
        </p:spPr>
        <p:txBody>
          <a:bodyPr anchor="t" rtlCol="false" tIns="0" lIns="0" bIns="0" rIns="0">
            <a:spAutoFit/>
          </a:bodyPr>
          <a:lstStyle/>
          <a:p>
            <a:pPr algn="l" marL="647698" indent="-323849" lvl="1">
              <a:lnSpc>
                <a:spcPts val="4199"/>
              </a:lnSpc>
              <a:buFont typeface="Arial"/>
              <a:buChar char="•"/>
            </a:pPr>
            <a:r>
              <a:rPr lang="en-US" sz="2999">
                <a:solidFill>
                  <a:srgbClr val="473821"/>
                </a:solidFill>
                <a:latin typeface="Chau Philomene"/>
                <a:ea typeface="Chau Philomene"/>
                <a:cs typeface="Chau Philomene"/>
                <a:sym typeface="Chau Philomene"/>
              </a:rPr>
              <a:t>The Reservations by Month plot shows a peak in August (month 8), with lowest bookings in January and a general upward trend throughout the year.</a:t>
            </a:r>
          </a:p>
          <a:p>
            <a:pPr algn="l" marL="647698" indent="-323849" lvl="1">
              <a:lnSpc>
                <a:spcPts val="4199"/>
              </a:lnSpc>
              <a:buFont typeface="Arial"/>
              <a:buChar char="•"/>
            </a:pPr>
            <a:r>
              <a:rPr lang="en-US" sz="2999">
                <a:solidFill>
                  <a:srgbClr val="473821"/>
                </a:solidFill>
                <a:latin typeface="Chau Philomene"/>
                <a:ea typeface="Chau Philomene"/>
                <a:cs typeface="Chau Philomene"/>
                <a:sym typeface="Chau Philomene"/>
              </a:rPr>
              <a:t>The Distribution of lead time graph displays a right-skewed distribution, with most bookings made within a short lead time and fewer bookings as the lead time increases.</a:t>
            </a:r>
          </a:p>
          <a:p>
            <a:pPr algn="l">
              <a:lnSpc>
                <a:spcPts val="4199"/>
              </a:lnSpc>
            </a:pPr>
          </a:p>
        </p:txBody>
      </p:sp>
      <p:sp>
        <p:nvSpPr>
          <p:cNvPr name="TextBox 12" id="12"/>
          <p:cNvSpPr txBox="true"/>
          <p:nvPr/>
        </p:nvSpPr>
        <p:spPr>
          <a:xfrm rot="0">
            <a:off x="1748161" y="7269737"/>
            <a:ext cx="4656590" cy="495300"/>
          </a:xfrm>
          <a:prstGeom prst="rect">
            <a:avLst/>
          </a:prstGeom>
        </p:spPr>
        <p:txBody>
          <a:bodyPr anchor="t" rtlCol="false" tIns="0" lIns="0" bIns="0" rIns="0">
            <a:spAutoFit/>
          </a:bodyPr>
          <a:lstStyle/>
          <a:p>
            <a:pPr algn="l">
              <a:lnSpc>
                <a:spcPts val="4199"/>
              </a:lnSpc>
            </a:pPr>
            <a:r>
              <a:rPr lang="en-US" sz="2999">
                <a:solidFill>
                  <a:srgbClr val="473821"/>
                </a:solidFill>
                <a:latin typeface="Chau Philomene"/>
                <a:ea typeface="Chau Philomene"/>
                <a:cs typeface="Chau Philomene"/>
                <a:sym typeface="Chau Philomene"/>
              </a:rPr>
              <a:t>DESCREPTION:</a:t>
            </a:r>
          </a:p>
        </p:txBody>
      </p:sp>
      <p:grpSp>
        <p:nvGrpSpPr>
          <p:cNvPr name="Group 13" id="13"/>
          <p:cNvGrpSpPr/>
          <p:nvPr/>
        </p:nvGrpSpPr>
        <p:grpSpPr>
          <a:xfrm rot="0">
            <a:off x="9144000" y="1920540"/>
            <a:ext cx="7060873" cy="5396823"/>
            <a:chOff x="0" y="0"/>
            <a:chExt cx="2014738" cy="1539920"/>
          </a:xfrm>
        </p:grpSpPr>
        <p:sp>
          <p:nvSpPr>
            <p:cNvPr name="Freeform 14" id="14"/>
            <p:cNvSpPr/>
            <p:nvPr/>
          </p:nvSpPr>
          <p:spPr>
            <a:xfrm flipH="false" flipV="false" rot="0">
              <a:off x="0" y="0"/>
              <a:ext cx="2014738" cy="1539920"/>
            </a:xfrm>
            <a:custGeom>
              <a:avLst/>
              <a:gdLst/>
              <a:ahLst/>
              <a:cxnLst/>
              <a:rect r="r" b="b" t="t" l="l"/>
              <a:pathLst>
                <a:path h="1539920" w="2014738">
                  <a:moveTo>
                    <a:pt x="55919" y="0"/>
                  </a:moveTo>
                  <a:lnTo>
                    <a:pt x="1958819" y="0"/>
                  </a:lnTo>
                  <a:cubicBezTo>
                    <a:pt x="1989702" y="0"/>
                    <a:pt x="2014738" y="25036"/>
                    <a:pt x="2014738" y="55919"/>
                  </a:cubicBezTo>
                  <a:lnTo>
                    <a:pt x="2014738" y="1484001"/>
                  </a:lnTo>
                  <a:cubicBezTo>
                    <a:pt x="2014738" y="1514884"/>
                    <a:pt x="1989702" y="1539920"/>
                    <a:pt x="1958819" y="1539920"/>
                  </a:cubicBezTo>
                  <a:lnTo>
                    <a:pt x="55919" y="1539920"/>
                  </a:lnTo>
                  <a:cubicBezTo>
                    <a:pt x="25036" y="1539920"/>
                    <a:pt x="0" y="1514884"/>
                    <a:pt x="0" y="1484001"/>
                  </a:cubicBezTo>
                  <a:lnTo>
                    <a:pt x="0" y="55919"/>
                  </a:lnTo>
                  <a:cubicBezTo>
                    <a:pt x="0" y="25036"/>
                    <a:pt x="25036" y="0"/>
                    <a:pt x="55919" y="0"/>
                  </a:cubicBezTo>
                  <a:close/>
                </a:path>
              </a:pathLst>
            </a:custGeom>
            <a:solidFill>
              <a:srgbClr val="EFE9D6">
                <a:alpha val="49804"/>
              </a:srgbClr>
            </a:solidFill>
            <a:ln cap="rnd">
              <a:noFill/>
              <a:prstDash val="solid"/>
              <a:round/>
            </a:ln>
          </p:spPr>
        </p:sp>
        <p:sp>
          <p:nvSpPr>
            <p:cNvPr name="TextBox 15" id="15"/>
            <p:cNvSpPr txBox="true"/>
            <p:nvPr/>
          </p:nvSpPr>
          <p:spPr>
            <a:xfrm>
              <a:off x="0" y="-47625"/>
              <a:ext cx="2014738" cy="1587545"/>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9411090" y="2095943"/>
            <a:ext cx="6586690" cy="5043834"/>
            <a:chOff x="0" y="0"/>
            <a:chExt cx="1224456" cy="937642"/>
          </a:xfrm>
        </p:grpSpPr>
        <p:sp>
          <p:nvSpPr>
            <p:cNvPr name="Freeform 17" id="17"/>
            <p:cNvSpPr/>
            <p:nvPr/>
          </p:nvSpPr>
          <p:spPr>
            <a:xfrm flipH="false" flipV="false" rot="0">
              <a:off x="0" y="0"/>
              <a:ext cx="1224456" cy="937642"/>
            </a:xfrm>
            <a:custGeom>
              <a:avLst/>
              <a:gdLst/>
              <a:ahLst/>
              <a:cxnLst/>
              <a:rect r="r" b="b" t="t" l="l"/>
              <a:pathLst>
                <a:path h="937642" w="1224456">
                  <a:moveTo>
                    <a:pt x="27034" y="0"/>
                  </a:moveTo>
                  <a:lnTo>
                    <a:pt x="1197422" y="0"/>
                  </a:lnTo>
                  <a:cubicBezTo>
                    <a:pt x="1212353" y="0"/>
                    <a:pt x="1224456" y="12104"/>
                    <a:pt x="1224456" y="27034"/>
                  </a:cubicBezTo>
                  <a:lnTo>
                    <a:pt x="1224456" y="910608"/>
                  </a:lnTo>
                  <a:cubicBezTo>
                    <a:pt x="1224456" y="925538"/>
                    <a:pt x="1212353" y="937642"/>
                    <a:pt x="1197422" y="937642"/>
                  </a:cubicBezTo>
                  <a:lnTo>
                    <a:pt x="27034" y="937642"/>
                  </a:lnTo>
                  <a:cubicBezTo>
                    <a:pt x="12104" y="937642"/>
                    <a:pt x="0" y="925538"/>
                    <a:pt x="0" y="910608"/>
                  </a:cubicBezTo>
                  <a:lnTo>
                    <a:pt x="0" y="27034"/>
                  </a:lnTo>
                  <a:cubicBezTo>
                    <a:pt x="0" y="12104"/>
                    <a:pt x="12104" y="0"/>
                    <a:pt x="27034" y="0"/>
                  </a:cubicBezTo>
                  <a:close/>
                </a:path>
              </a:pathLst>
            </a:custGeom>
            <a:blipFill>
              <a:blip r:embed="rId6"/>
              <a:stretch>
                <a:fillRect l="-2124" t="0" r="-2124" b="0"/>
              </a:stretch>
            </a:blipFill>
          </p:spPr>
        </p:sp>
      </p:gr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8055" t="0" r="-51235" b="-33738"/>
            </a:stretch>
          </a:blipFill>
        </p:spPr>
      </p:sp>
      <p:sp>
        <p:nvSpPr>
          <p:cNvPr name="Freeform 3" id="3"/>
          <p:cNvSpPr/>
          <p:nvPr/>
        </p:nvSpPr>
        <p:spPr>
          <a:xfrm flipH="false" flipV="true" rot="0">
            <a:off x="319823" y="260315"/>
            <a:ext cx="3388214" cy="3320450"/>
          </a:xfrm>
          <a:custGeom>
            <a:avLst/>
            <a:gdLst/>
            <a:ahLst/>
            <a:cxnLst/>
            <a:rect r="r" b="b" t="t" l="l"/>
            <a:pathLst>
              <a:path h="3320450" w="3388214">
                <a:moveTo>
                  <a:pt x="0" y="3320449"/>
                </a:moveTo>
                <a:lnTo>
                  <a:pt x="3388214" y="3320449"/>
                </a:lnTo>
                <a:lnTo>
                  <a:pt x="3388214" y="0"/>
                </a:lnTo>
                <a:lnTo>
                  <a:pt x="0" y="0"/>
                </a:lnTo>
                <a:lnTo>
                  <a:pt x="0"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4579963" y="260315"/>
            <a:ext cx="3388214" cy="3320450"/>
          </a:xfrm>
          <a:custGeom>
            <a:avLst/>
            <a:gdLst/>
            <a:ahLst/>
            <a:cxnLst/>
            <a:rect r="r" b="b" t="t" l="l"/>
            <a:pathLst>
              <a:path h="3320450" w="3388214">
                <a:moveTo>
                  <a:pt x="3388214" y="3320449"/>
                </a:moveTo>
                <a:lnTo>
                  <a:pt x="0" y="3320449"/>
                </a:lnTo>
                <a:lnTo>
                  <a:pt x="0" y="0"/>
                </a:lnTo>
                <a:lnTo>
                  <a:pt x="3388214" y="0"/>
                </a:lnTo>
                <a:lnTo>
                  <a:pt x="3388214"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028700" y="1424735"/>
            <a:ext cx="7803698" cy="6019344"/>
            <a:chOff x="0" y="0"/>
            <a:chExt cx="2226694" cy="1717550"/>
          </a:xfrm>
        </p:grpSpPr>
        <p:sp>
          <p:nvSpPr>
            <p:cNvPr name="Freeform 6" id="6"/>
            <p:cNvSpPr/>
            <p:nvPr/>
          </p:nvSpPr>
          <p:spPr>
            <a:xfrm flipH="false" flipV="false" rot="0">
              <a:off x="0" y="0"/>
              <a:ext cx="2226694" cy="1717550"/>
            </a:xfrm>
            <a:custGeom>
              <a:avLst/>
              <a:gdLst/>
              <a:ahLst/>
              <a:cxnLst/>
              <a:rect r="r" b="b" t="t" l="l"/>
              <a:pathLst>
                <a:path h="1717550" w="2226694">
                  <a:moveTo>
                    <a:pt x="50596" y="0"/>
                  </a:moveTo>
                  <a:lnTo>
                    <a:pt x="2176098" y="0"/>
                  </a:lnTo>
                  <a:cubicBezTo>
                    <a:pt x="2189517" y="0"/>
                    <a:pt x="2202386" y="5331"/>
                    <a:pt x="2211875" y="14819"/>
                  </a:cubicBezTo>
                  <a:cubicBezTo>
                    <a:pt x="2221363" y="24308"/>
                    <a:pt x="2226694" y="37177"/>
                    <a:pt x="2226694" y="50596"/>
                  </a:cubicBezTo>
                  <a:lnTo>
                    <a:pt x="2226694" y="1666953"/>
                  </a:lnTo>
                  <a:cubicBezTo>
                    <a:pt x="2226694" y="1680372"/>
                    <a:pt x="2221363" y="1693242"/>
                    <a:pt x="2211875" y="1702730"/>
                  </a:cubicBezTo>
                  <a:cubicBezTo>
                    <a:pt x="2202386" y="1712219"/>
                    <a:pt x="2189517" y="1717550"/>
                    <a:pt x="2176098" y="1717550"/>
                  </a:cubicBezTo>
                  <a:lnTo>
                    <a:pt x="50596" y="1717550"/>
                  </a:lnTo>
                  <a:cubicBezTo>
                    <a:pt x="37177" y="1717550"/>
                    <a:pt x="24308" y="1712219"/>
                    <a:pt x="14819" y="1702730"/>
                  </a:cubicBezTo>
                  <a:cubicBezTo>
                    <a:pt x="5331" y="1693242"/>
                    <a:pt x="0" y="1680372"/>
                    <a:pt x="0" y="1666953"/>
                  </a:cubicBezTo>
                  <a:lnTo>
                    <a:pt x="0" y="50596"/>
                  </a:lnTo>
                  <a:cubicBezTo>
                    <a:pt x="0" y="37177"/>
                    <a:pt x="5331" y="24308"/>
                    <a:pt x="14819" y="14819"/>
                  </a:cubicBezTo>
                  <a:cubicBezTo>
                    <a:pt x="24308" y="5331"/>
                    <a:pt x="37177" y="0"/>
                    <a:pt x="50596" y="0"/>
                  </a:cubicBezTo>
                  <a:close/>
                </a:path>
              </a:pathLst>
            </a:custGeom>
            <a:solidFill>
              <a:srgbClr val="EFE9D6">
                <a:alpha val="49804"/>
              </a:srgbClr>
            </a:solidFill>
            <a:ln cap="rnd">
              <a:noFill/>
              <a:prstDash val="solid"/>
              <a:round/>
            </a:ln>
          </p:spPr>
        </p:sp>
        <p:sp>
          <p:nvSpPr>
            <p:cNvPr name="TextBox 7" id="7"/>
            <p:cNvSpPr txBox="true"/>
            <p:nvPr/>
          </p:nvSpPr>
          <p:spPr>
            <a:xfrm>
              <a:off x="0" y="-47625"/>
              <a:ext cx="2226694" cy="176517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532941" y="1593259"/>
            <a:ext cx="6936227" cy="5679706"/>
            <a:chOff x="0" y="0"/>
            <a:chExt cx="1240086" cy="1015440"/>
          </a:xfrm>
        </p:grpSpPr>
        <p:sp>
          <p:nvSpPr>
            <p:cNvPr name="Freeform 9" id="9"/>
            <p:cNvSpPr/>
            <p:nvPr/>
          </p:nvSpPr>
          <p:spPr>
            <a:xfrm flipH="false" flipV="false" rot="0">
              <a:off x="0" y="0"/>
              <a:ext cx="1240086" cy="1015440"/>
            </a:xfrm>
            <a:custGeom>
              <a:avLst/>
              <a:gdLst/>
              <a:ahLst/>
              <a:cxnLst/>
              <a:rect r="r" b="b" t="t" l="l"/>
              <a:pathLst>
                <a:path h="1015440" w="1240086">
                  <a:moveTo>
                    <a:pt x="25672" y="0"/>
                  </a:moveTo>
                  <a:lnTo>
                    <a:pt x="1214415" y="0"/>
                  </a:lnTo>
                  <a:cubicBezTo>
                    <a:pt x="1221223" y="0"/>
                    <a:pt x="1227753" y="2705"/>
                    <a:pt x="1232567" y="7519"/>
                  </a:cubicBezTo>
                  <a:cubicBezTo>
                    <a:pt x="1237382" y="12333"/>
                    <a:pt x="1240086" y="18863"/>
                    <a:pt x="1240086" y="25672"/>
                  </a:cubicBezTo>
                  <a:lnTo>
                    <a:pt x="1240086" y="989769"/>
                  </a:lnTo>
                  <a:cubicBezTo>
                    <a:pt x="1240086" y="1003947"/>
                    <a:pt x="1228593" y="1015440"/>
                    <a:pt x="1214415" y="1015440"/>
                  </a:cubicBezTo>
                  <a:lnTo>
                    <a:pt x="25672" y="1015440"/>
                  </a:lnTo>
                  <a:cubicBezTo>
                    <a:pt x="11494" y="1015440"/>
                    <a:pt x="0" y="1003947"/>
                    <a:pt x="0" y="989769"/>
                  </a:cubicBezTo>
                  <a:lnTo>
                    <a:pt x="0" y="25672"/>
                  </a:lnTo>
                  <a:cubicBezTo>
                    <a:pt x="0" y="18863"/>
                    <a:pt x="2705" y="12333"/>
                    <a:pt x="7519" y="7519"/>
                  </a:cubicBezTo>
                  <a:cubicBezTo>
                    <a:pt x="12333" y="2705"/>
                    <a:pt x="18863" y="0"/>
                    <a:pt x="25672" y="0"/>
                  </a:cubicBezTo>
                  <a:close/>
                </a:path>
              </a:pathLst>
            </a:custGeom>
            <a:blipFill>
              <a:blip r:embed="rId5"/>
              <a:stretch>
                <a:fillRect l="-550" t="0" r="-550" b="0"/>
              </a:stretch>
            </a:blipFill>
          </p:spPr>
        </p:sp>
      </p:grpSp>
      <p:grpSp>
        <p:nvGrpSpPr>
          <p:cNvPr name="Group 10" id="10"/>
          <p:cNvGrpSpPr/>
          <p:nvPr/>
        </p:nvGrpSpPr>
        <p:grpSpPr>
          <a:xfrm rot="0">
            <a:off x="9144000" y="1424735"/>
            <a:ext cx="7848108" cy="6019344"/>
            <a:chOff x="0" y="0"/>
            <a:chExt cx="2239366" cy="1717550"/>
          </a:xfrm>
        </p:grpSpPr>
        <p:sp>
          <p:nvSpPr>
            <p:cNvPr name="Freeform 11" id="11"/>
            <p:cNvSpPr/>
            <p:nvPr/>
          </p:nvSpPr>
          <p:spPr>
            <a:xfrm flipH="false" flipV="false" rot="0">
              <a:off x="0" y="0"/>
              <a:ext cx="2239366" cy="1717550"/>
            </a:xfrm>
            <a:custGeom>
              <a:avLst/>
              <a:gdLst/>
              <a:ahLst/>
              <a:cxnLst/>
              <a:rect r="r" b="b" t="t" l="l"/>
              <a:pathLst>
                <a:path h="1717550" w="2239366">
                  <a:moveTo>
                    <a:pt x="50310" y="0"/>
                  </a:moveTo>
                  <a:lnTo>
                    <a:pt x="2189056" y="0"/>
                  </a:lnTo>
                  <a:cubicBezTo>
                    <a:pt x="2202399" y="0"/>
                    <a:pt x="2215196" y="5300"/>
                    <a:pt x="2224631" y="14735"/>
                  </a:cubicBezTo>
                  <a:cubicBezTo>
                    <a:pt x="2234066" y="24170"/>
                    <a:pt x="2239366" y="36967"/>
                    <a:pt x="2239366" y="50310"/>
                  </a:cubicBezTo>
                  <a:lnTo>
                    <a:pt x="2239366" y="1667240"/>
                  </a:lnTo>
                  <a:cubicBezTo>
                    <a:pt x="2239366" y="1695025"/>
                    <a:pt x="2216841" y="1717550"/>
                    <a:pt x="2189056" y="1717550"/>
                  </a:cubicBezTo>
                  <a:lnTo>
                    <a:pt x="50310" y="1717550"/>
                  </a:lnTo>
                  <a:cubicBezTo>
                    <a:pt x="36967" y="1717550"/>
                    <a:pt x="24170" y="1712249"/>
                    <a:pt x="14735" y="1702814"/>
                  </a:cubicBezTo>
                  <a:cubicBezTo>
                    <a:pt x="5300" y="1693379"/>
                    <a:pt x="0" y="1680583"/>
                    <a:pt x="0" y="1667240"/>
                  </a:cubicBezTo>
                  <a:lnTo>
                    <a:pt x="0" y="50310"/>
                  </a:lnTo>
                  <a:cubicBezTo>
                    <a:pt x="0" y="36967"/>
                    <a:pt x="5300" y="24170"/>
                    <a:pt x="14735" y="14735"/>
                  </a:cubicBezTo>
                  <a:cubicBezTo>
                    <a:pt x="24170" y="5300"/>
                    <a:pt x="36967" y="0"/>
                    <a:pt x="50310" y="0"/>
                  </a:cubicBezTo>
                  <a:close/>
                </a:path>
              </a:pathLst>
            </a:custGeom>
            <a:solidFill>
              <a:srgbClr val="EFE9D6">
                <a:alpha val="49804"/>
              </a:srgbClr>
            </a:solidFill>
            <a:ln cap="rnd">
              <a:noFill/>
              <a:prstDash val="solid"/>
              <a:round/>
            </a:ln>
          </p:spPr>
        </p:sp>
        <p:sp>
          <p:nvSpPr>
            <p:cNvPr name="TextBox 12" id="12"/>
            <p:cNvSpPr txBox="true"/>
            <p:nvPr/>
          </p:nvSpPr>
          <p:spPr>
            <a:xfrm>
              <a:off x="0" y="-47625"/>
              <a:ext cx="2239366" cy="1765175"/>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9347652" y="1778007"/>
            <a:ext cx="7252806" cy="5310212"/>
            <a:chOff x="0" y="0"/>
            <a:chExt cx="1348286" cy="987161"/>
          </a:xfrm>
        </p:grpSpPr>
        <p:sp>
          <p:nvSpPr>
            <p:cNvPr name="Freeform 14" id="14"/>
            <p:cNvSpPr/>
            <p:nvPr/>
          </p:nvSpPr>
          <p:spPr>
            <a:xfrm flipH="false" flipV="false" rot="0">
              <a:off x="0" y="0"/>
              <a:ext cx="1348286" cy="987161"/>
            </a:xfrm>
            <a:custGeom>
              <a:avLst/>
              <a:gdLst/>
              <a:ahLst/>
              <a:cxnLst/>
              <a:rect r="r" b="b" t="t" l="l"/>
              <a:pathLst>
                <a:path h="987161" w="1348286">
                  <a:moveTo>
                    <a:pt x="24551" y="0"/>
                  </a:moveTo>
                  <a:lnTo>
                    <a:pt x="1323735" y="0"/>
                  </a:lnTo>
                  <a:cubicBezTo>
                    <a:pt x="1337294" y="0"/>
                    <a:pt x="1348286" y="10992"/>
                    <a:pt x="1348286" y="24551"/>
                  </a:cubicBezTo>
                  <a:lnTo>
                    <a:pt x="1348286" y="962610"/>
                  </a:lnTo>
                  <a:cubicBezTo>
                    <a:pt x="1348286" y="976169"/>
                    <a:pt x="1337294" y="987161"/>
                    <a:pt x="1323735" y="987161"/>
                  </a:cubicBezTo>
                  <a:lnTo>
                    <a:pt x="24551" y="987161"/>
                  </a:lnTo>
                  <a:cubicBezTo>
                    <a:pt x="10992" y="987161"/>
                    <a:pt x="0" y="976169"/>
                    <a:pt x="0" y="962610"/>
                  </a:cubicBezTo>
                  <a:lnTo>
                    <a:pt x="0" y="24551"/>
                  </a:lnTo>
                  <a:cubicBezTo>
                    <a:pt x="0" y="10992"/>
                    <a:pt x="10992" y="0"/>
                    <a:pt x="24551" y="0"/>
                  </a:cubicBezTo>
                  <a:close/>
                </a:path>
              </a:pathLst>
            </a:custGeom>
            <a:blipFill>
              <a:blip r:embed="rId6"/>
              <a:stretch>
                <a:fillRect l="-357" t="0" r="-357" b="0"/>
              </a:stretch>
            </a:blipFill>
          </p:spPr>
        </p:sp>
      </p:grpSp>
      <p:sp>
        <p:nvSpPr>
          <p:cNvPr name="TextBox 15" id="15"/>
          <p:cNvSpPr txBox="true"/>
          <p:nvPr/>
        </p:nvSpPr>
        <p:spPr>
          <a:xfrm rot="0">
            <a:off x="4290018" y="107915"/>
            <a:ext cx="9084760" cy="1214120"/>
          </a:xfrm>
          <a:prstGeom prst="rect">
            <a:avLst/>
          </a:prstGeom>
        </p:spPr>
        <p:txBody>
          <a:bodyPr anchor="t" rtlCol="false" tIns="0" lIns="0" bIns="0" rIns="0">
            <a:spAutoFit/>
          </a:bodyPr>
          <a:lstStyle/>
          <a:p>
            <a:pPr algn="ctr">
              <a:lnSpc>
                <a:spcPts val="9939"/>
              </a:lnSpc>
            </a:pPr>
            <a:r>
              <a:rPr lang="en-US" sz="6999" spc="76">
                <a:solidFill>
                  <a:srgbClr val="473821"/>
                </a:solidFill>
                <a:latin typeface="Handelson One"/>
                <a:ea typeface="Handelson One"/>
                <a:cs typeface="Handelson One"/>
                <a:sym typeface="Handelson One"/>
              </a:rPr>
              <a:t>2.Multivariate analysis </a:t>
            </a:r>
          </a:p>
        </p:txBody>
      </p:sp>
      <p:sp>
        <p:nvSpPr>
          <p:cNvPr name="TextBox 16" id="16"/>
          <p:cNvSpPr txBox="true"/>
          <p:nvPr/>
        </p:nvSpPr>
        <p:spPr>
          <a:xfrm rot="0">
            <a:off x="1532941" y="7707887"/>
            <a:ext cx="16326382" cy="1864344"/>
          </a:xfrm>
          <a:prstGeom prst="rect">
            <a:avLst/>
          </a:prstGeom>
        </p:spPr>
        <p:txBody>
          <a:bodyPr anchor="t" rtlCol="false" tIns="0" lIns="0" bIns="0" rIns="0">
            <a:spAutoFit/>
          </a:bodyPr>
          <a:lstStyle/>
          <a:p>
            <a:pPr algn="l" marL="579665" indent="-289832" lvl="1">
              <a:lnSpc>
                <a:spcPts val="3758"/>
              </a:lnSpc>
              <a:buFont typeface="Arial"/>
              <a:buChar char="•"/>
            </a:pPr>
            <a:r>
              <a:rPr lang="en-US" sz="2684">
                <a:solidFill>
                  <a:srgbClr val="473821"/>
                </a:solidFill>
                <a:latin typeface="Chau Philomene"/>
                <a:ea typeface="Chau Philomene"/>
                <a:cs typeface="Chau Philomene"/>
                <a:sym typeface="Chau Philomene"/>
              </a:rPr>
              <a:t>1. The Average Price by Room Type box plot shows varying price ranges across different room types, with Room Type 7 having the widest range and Room Type 6 the highest median price.</a:t>
            </a:r>
          </a:p>
          <a:p>
            <a:pPr algn="l" marL="579665" indent="-289832" lvl="1">
              <a:lnSpc>
                <a:spcPts val="3758"/>
              </a:lnSpc>
              <a:buFont typeface="Arial"/>
              <a:buChar char="•"/>
            </a:pPr>
            <a:r>
              <a:rPr lang="en-US" sz="2684">
                <a:solidFill>
                  <a:srgbClr val="473821"/>
                </a:solidFill>
                <a:latin typeface="Chau Philomene"/>
                <a:ea typeface="Chau Philomene"/>
                <a:cs typeface="Chau Philomene"/>
                <a:sym typeface="Chau Philomene"/>
              </a:rPr>
              <a:t> The Average Price vs Lead Time scatter plot reveals a general trend of decreasing average prices as lead time increases, with the highest prices concentrated in shorter lead times.</a:t>
            </a:r>
          </a:p>
        </p:txBody>
      </p:sp>
      <p:sp>
        <p:nvSpPr>
          <p:cNvPr name="TextBox 17" id="17"/>
          <p:cNvSpPr txBox="true"/>
          <p:nvPr/>
        </p:nvSpPr>
        <p:spPr>
          <a:xfrm rot="0">
            <a:off x="1748161" y="7269737"/>
            <a:ext cx="4656590" cy="495300"/>
          </a:xfrm>
          <a:prstGeom prst="rect">
            <a:avLst/>
          </a:prstGeom>
        </p:spPr>
        <p:txBody>
          <a:bodyPr anchor="t" rtlCol="false" tIns="0" lIns="0" bIns="0" rIns="0">
            <a:spAutoFit/>
          </a:bodyPr>
          <a:lstStyle/>
          <a:p>
            <a:pPr algn="l">
              <a:lnSpc>
                <a:spcPts val="4199"/>
              </a:lnSpc>
            </a:pPr>
            <a:r>
              <a:rPr lang="en-US" sz="2999">
                <a:solidFill>
                  <a:srgbClr val="473821"/>
                </a:solidFill>
                <a:latin typeface="Chau Philomene"/>
                <a:ea typeface="Chau Philomene"/>
                <a:cs typeface="Chau Philomene"/>
                <a:sym typeface="Chau Philomene"/>
              </a:rPr>
              <a:t>DESCREPTION:</a:t>
            </a:r>
          </a:p>
        </p:txBody>
      </p:sp>
    </p:spTree>
  </p:cSld>
  <p:clrMapOvr>
    <a:masterClrMapping/>
  </p:clrMapOvr>
  <p:transition spd="slow">
    <p:push dir="l"/>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8055" t="0" r="-51235" b="-33738"/>
            </a:stretch>
          </a:blipFill>
        </p:spPr>
      </p:sp>
      <p:sp>
        <p:nvSpPr>
          <p:cNvPr name="Freeform 3" id="3"/>
          <p:cNvSpPr/>
          <p:nvPr/>
        </p:nvSpPr>
        <p:spPr>
          <a:xfrm flipH="false" flipV="true" rot="0">
            <a:off x="319823" y="260315"/>
            <a:ext cx="3388214" cy="3320450"/>
          </a:xfrm>
          <a:custGeom>
            <a:avLst/>
            <a:gdLst/>
            <a:ahLst/>
            <a:cxnLst/>
            <a:rect r="r" b="b" t="t" l="l"/>
            <a:pathLst>
              <a:path h="3320450" w="3388214">
                <a:moveTo>
                  <a:pt x="0" y="3320449"/>
                </a:moveTo>
                <a:lnTo>
                  <a:pt x="3388214" y="3320449"/>
                </a:lnTo>
                <a:lnTo>
                  <a:pt x="3388214" y="0"/>
                </a:lnTo>
                <a:lnTo>
                  <a:pt x="0" y="0"/>
                </a:lnTo>
                <a:lnTo>
                  <a:pt x="0"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4579963" y="260315"/>
            <a:ext cx="3388214" cy="3320450"/>
          </a:xfrm>
          <a:custGeom>
            <a:avLst/>
            <a:gdLst/>
            <a:ahLst/>
            <a:cxnLst/>
            <a:rect r="r" b="b" t="t" l="l"/>
            <a:pathLst>
              <a:path h="3320450" w="3388214">
                <a:moveTo>
                  <a:pt x="3388214" y="3320449"/>
                </a:moveTo>
                <a:lnTo>
                  <a:pt x="0" y="3320449"/>
                </a:lnTo>
                <a:lnTo>
                  <a:pt x="0" y="0"/>
                </a:lnTo>
                <a:lnTo>
                  <a:pt x="3388214" y="0"/>
                </a:lnTo>
                <a:lnTo>
                  <a:pt x="3388214"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140357" y="1298018"/>
            <a:ext cx="16118943" cy="5700247"/>
            <a:chOff x="0" y="0"/>
            <a:chExt cx="4599352" cy="1626499"/>
          </a:xfrm>
        </p:grpSpPr>
        <p:sp>
          <p:nvSpPr>
            <p:cNvPr name="Freeform 6" id="6"/>
            <p:cNvSpPr/>
            <p:nvPr/>
          </p:nvSpPr>
          <p:spPr>
            <a:xfrm flipH="false" flipV="false" rot="0">
              <a:off x="0" y="0"/>
              <a:ext cx="4599352" cy="1626499"/>
            </a:xfrm>
            <a:custGeom>
              <a:avLst/>
              <a:gdLst/>
              <a:ahLst/>
              <a:cxnLst/>
              <a:rect r="r" b="b" t="t" l="l"/>
              <a:pathLst>
                <a:path h="1626499" w="4599352">
                  <a:moveTo>
                    <a:pt x="24495" y="0"/>
                  </a:moveTo>
                  <a:lnTo>
                    <a:pt x="4574857" y="0"/>
                  </a:lnTo>
                  <a:cubicBezTo>
                    <a:pt x="4588385" y="0"/>
                    <a:pt x="4599352" y="10967"/>
                    <a:pt x="4599352" y="24495"/>
                  </a:cubicBezTo>
                  <a:lnTo>
                    <a:pt x="4599352" y="1602004"/>
                  </a:lnTo>
                  <a:cubicBezTo>
                    <a:pt x="4599352" y="1615532"/>
                    <a:pt x="4588385" y="1626499"/>
                    <a:pt x="4574857" y="1626499"/>
                  </a:cubicBezTo>
                  <a:lnTo>
                    <a:pt x="24495" y="1626499"/>
                  </a:lnTo>
                  <a:cubicBezTo>
                    <a:pt x="17999" y="1626499"/>
                    <a:pt x="11768" y="1623918"/>
                    <a:pt x="7175" y="1619325"/>
                  </a:cubicBezTo>
                  <a:cubicBezTo>
                    <a:pt x="2581" y="1614731"/>
                    <a:pt x="0" y="1608500"/>
                    <a:pt x="0" y="1602004"/>
                  </a:cubicBezTo>
                  <a:lnTo>
                    <a:pt x="0" y="24495"/>
                  </a:lnTo>
                  <a:cubicBezTo>
                    <a:pt x="0" y="10967"/>
                    <a:pt x="10967" y="0"/>
                    <a:pt x="24495" y="0"/>
                  </a:cubicBezTo>
                  <a:close/>
                </a:path>
              </a:pathLst>
            </a:custGeom>
            <a:solidFill>
              <a:srgbClr val="EFE9D6">
                <a:alpha val="49804"/>
              </a:srgbClr>
            </a:solidFill>
            <a:ln cap="rnd">
              <a:noFill/>
              <a:prstDash val="solid"/>
              <a:round/>
            </a:ln>
          </p:spPr>
        </p:sp>
        <p:sp>
          <p:nvSpPr>
            <p:cNvPr name="TextBox 7" id="7"/>
            <p:cNvSpPr txBox="true"/>
            <p:nvPr/>
          </p:nvSpPr>
          <p:spPr>
            <a:xfrm>
              <a:off x="0" y="-47625"/>
              <a:ext cx="4599352" cy="1674124"/>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15125" y="1664593"/>
            <a:ext cx="15569407" cy="4887108"/>
            <a:chOff x="0" y="0"/>
            <a:chExt cx="3144908" cy="987161"/>
          </a:xfrm>
        </p:grpSpPr>
        <p:sp>
          <p:nvSpPr>
            <p:cNvPr name="Freeform 9" id="9"/>
            <p:cNvSpPr/>
            <p:nvPr/>
          </p:nvSpPr>
          <p:spPr>
            <a:xfrm flipH="false" flipV="false" rot="0">
              <a:off x="0" y="0"/>
              <a:ext cx="3144908" cy="987161"/>
            </a:xfrm>
            <a:custGeom>
              <a:avLst/>
              <a:gdLst/>
              <a:ahLst/>
              <a:cxnLst/>
              <a:rect r="r" b="b" t="t" l="l"/>
              <a:pathLst>
                <a:path h="987161" w="3144908">
                  <a:moveTo>
                    <a:pt x="11437" y="0"/>
                  </a:moveTo>
                  <a:lnTo>
                    <a:pt x="3133471" y="0"/>
                  </a:lnTo>
                  <a:cubicBezTo>
                    <a:pt x="3136504" y="0"/>
                    <a:pt x="3139413" y="1205"/>
                    <a:pt x="3141558" y="3350"/>
                  </a:cubicBezTo>
                  <a:cubicBezTo>
                    <a:pt x="3143703" y="5495"/>
                    <a:pt x="3144908" y="8404"/>
                    <a:pt x="3144908" y="11437"/>
                  </a:cubicBezTo>
                  <a:lnTo>
                    <a:pt x="3144908" y="975724"/>
                  </a:lnTo>
                  <a:cubicBezTo>
                    <a:pt x="3144908" y="978757"/>
                    <a:pt x="3143703" y="981666"/>
                    <a:pt x="3141558" y="983811"/>
                  </a:cubicBezTo>
                  <a:cubicBezTo>
                    <a:pt x="3139413" y="985956"/>
                    <a:pt x="3136504" y="987161"/>
                    <a:pt x="3133471" y="987161"/>
                  </a:cubicBezTo>
                  <a:lnTo>
                    <a:pt x="11437" y="987161"/>
                  </a:lnTo>
                  <a:cubicBezTo>
                    <a:pt x="8404" y="987161"/>
                    <a:pt x="5495" y="985956"/>
                    <a:pt x="3350" y="983811"/>
                  </a:cubicBezTo>
                  <a:cubicBezTo>
                    <a:pt x="1205" y="981666"/>
                    <a:pt x="0" y="978757"/>
                    <a:pt x="0" y="975724"/>
                  </a:cubicBezTo>
                  <a:lnTo>
                    <a:pt x="0" y="11437"/>
                  </a:lnTo>
                  <a:cubicBezTo>
                    <a:pt x="0" y="8404"/>
                    <a:pt x="1205" y="5495"/>
                    <a:pt x="3350" y="3350"/>
                  </a:cubicBezTo>
                  <a:cubicBezTo>
                    <a:pt x="5495" y="1205"/>
                    <a:pt x="8404" y="0"/>
                    <a:pt x="11437" y="0"/>
                  </a:cubicBezTo>
                  <a:close/>
                </a:path>
              </a:pathLst>
            </a:custGeom>
            <a:blipFill>
              <a:blip r:embed="rId5"/>
              <a:stretch>
                <a:fillRect l="-776" t="0" r="-776" b="0"/>
              </a:stretch>
            </a:blipFill>
          </p:spPr>
        </p:sp>
      </p:grpSp>
      <p:sp>
        <p:nvSpPr>
          <p:cNvPr name="TextBox 10" id="10"/>
          <p:cNvSpPr txBox="true"/>
          <p:nvPr/>
        </p:nvSpPr>
        <p:spPr>
          <a:xfrm rot="0">
            <a:off x="4290018" y="107915"/>
            <a:ext cx="9084760" cy="1214120"/>
          </a:xfrm>
          <a:prstGeom prst="rect">
            <a:avLst/>
          </a:prstGeom>
        </p:spPr>
        <p:txBody>
          <a:bodyPr anchor="t" rtlCol="false" tIns="0" lIns="0" bIns="0" rIns="0">
            <a:spAutoFit/>
          </a:bodyPr>
          <a:lstStyle/>
          <a:p>
            <a:pPr algn="ctr">
              <a:lnSpc>
                <a:spcPts val="9939"/>
              </a:lnSpc>
            </a:pPr>
            <a:r>
              <a:rPr lang="en-US" sz="6999" spc="76">
                <a:solidFill>
                  <a:srgbClr val="473821"/>
                </a:solidFill>
                <a:latin typeface="Handelson One"/>
                <a:ea typeface="Handelson One"/>
                <a:cs typeface="Handelson One"/>
                <a:sym typeface="Handelson One"/>
              </a:rPr>
              <a:t>2.Multivariate analysis </a:t>
            </a:r>
          </a:p>
        </p:txBody>
      </p:sp>
      <p:sp>
        <p:nvSpPr>
          <p:cNvPr name="TextBox 11" id="11"/>
          <p:cNvSpPr txBox="true"/>
          <p:nvPr/>
        </p:nvSpPr>
        <p:spPr>
          <a:xfrm rot="0">
            <a:off x="1532941" y="7707887"/>
            <a:ext cx="16326382" cy="1864344"/>
          </a:xfrm>
          <a:prstGeom prst="rect">
            <a:avLst/>
          </a:prstGeom>
        </p:spPr>
        <p:txBody>
          <a:bodyPr anchor="t" rtlCol="false" tIns="0" lIns="0" bIns="0" rIns="0">
            <a:spAutoFit/>
          </a:bodyPr>
          <a:lstStyle/>
          <a:p>
            <a:pPr algn="l" marL="579665" indent="-289832" lvl="1">
              <a:lnSpc>
                <a:spcPts val="3758"/>
              </a:lnSpc>
              <a:buFont typeface="Arial"/>
              <a:buChar char="•"/>
            </a:pPr>
            <a:r>
              <a:rPr lang="en-US" sz="2684">
                <a:solidFill>
                  <a:srgbClr val="473821"/>
                </a:solidFill>
                <a:latin typeface="Chau Philomene"/>
                <a:ea typeface="Chau Philomene"/>
                <a:cs typeface="Chau Philomene"/>
                <a:sym typeface="Chau Philomene"/>
              </a:rPr>
              <a:t>The multivariate analysis shows varying average prices across different room types, with Room Type 7 having the widest range and Room Type 6 the highest median price. A scatter plot reveals that average prices decrease as lead time increases, with higher prices concentrated in shorter lead times. The size of the data points in the scatter plot correlates with the number of special requests</a:t>
            </a:r>
          </a:p>
        </p:txBody>
      </p:sp>
      <p:sp>
        <p:nvSpPr>
          <p:cNvPr name="TextBox 12" id="12"/>
          <p:cNvSpPr txBox="true"/>
          <p:nvPr/>
        </p:nvSpPr>
        <p:spPr>
          <a:xfrm rot="0">
            <a:off x="1748161" y="7269737"/>
            <a:ext cx="4656590" cy="495300"/>
          </a:xfrm>
          <a:prstGeom prst="rect">
            <a:avLst/>
          </a:prstGeom>
        </p:spPr>
        <p:txBody>
          <a:bodyPr anchor="t" rtlCol="false" tIns="0" lIns="0" bIns="0" rIns="0">
            <a:spAutoFit/>
          </a:bodyPr>
          <a:lstStyle/>
          <a:p>
            <a:pPr algn="l">
              <a:lnSpc>
                <a:spcPts val="4199"/>
              </a:lnSpc>
            </a:pPr>
            <a:r>
              <a:rPr lang="en-US" sz="2999">
                <a:solidFill>
                  <a:srgbClr val="473821"/>
                </a:solidFill>
                <a:latin typeface="Chau Philomene"/>
                <a:ea typeface="Chau Philomene"/>
                <a:cs typeface="Chau Philomene"/>
                <a:sym typeface="Chau Philomene"/>
              </a:rPr>
              <a:t>DESCREPTION:</a:t>
            </a:r>
          </a:p>
        </p:txBody>
      </p:sp>
    </p:spTree>
  </p:cSld>
  <p:clrMapOvr>
    <a:masterClrMapping/>
  </p:clrMapOvr>
  <p:transition spd="slow">
    <p:push dir="l"/>
  </p:transition>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162" t="0" r="-22477" b="-7890"/>
            </a:stretch>
          </a:blipFill>
        </p:spPr>
      </p:sp>
      <p:sp>
        <p:nvSpPr>
          <p:cNvPr name="Freeform 3" id="3"/>
          <p:cNvSpPr/>
          <p:nvPr/>
        </p:nvSpPr>
        <p:spPr>
          <a:xfrm flipH="false" flipV="true" rot="0">
            <a:off x="319823" y="260315"/>
            <a:ext cx="3388214" cy="3320450"/>
          </a:xfrm>
          <a:custGeom>
            <a:avLst/>
            <a:gdLst/>
            <a:ahLst/>
            <a:cxnLst/>
            <a:rect r="r" b="b" t="t" l="l"/>
            <a:pathLst>
              <a:path h="3320450" w="3388214">
                <a:moveTo>
                  <a:pt x="0" y="3320449"/>
                </a:moveTo>
                <a:lnTo>
                  <a:pt x="3388214" y="3320449"/>
                </a:lnTo>
                <a:lnTo>
                  <a:pt x="3388214" y="0"/>
                </a:lnTo>
                <a:lnTo>
                  <a:pt x="0" y="0"/>
                </a:lnTo>
                <a:lnTo>
                  <a:pt x="0"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4579963" y="260315"/>
            <a:ext cx="3388214" cy="3320450"/>
          </a:xfrm>
          <a:custGeom>
            <a:avLst/>
            <a:gdLst/>
            <a:ahLst/>
            <a:cxnLst/>
            <a:rect r="r" b="b" t="t" l="l"/>
            <a:pathLst>
              <a:path h="3320450" w="3388214">
                <a:moveTo>
                  <a:pt x="3388214" y="3320449"/>
                </a:moveTo>
                <a:lnTo>
                  <a:pt x="0" y="3320449"/>
                </a:lnTo>
                <a:lnTo>
                  <a:pt x="0" y="0"/>
                </a:lnTo>
                <a:lnTo>
                  <a:pt x="3388214" y="0"/>
                </a:lnTo>
                <a:lnTo>
                  <a:pt x="3388214"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769518" y="2680926"/>
            <a:ext cx="4691855" cy="5867078"/>
            <a:chOff x="0" y="0"/>
            <a:chExt cx="1235715" cy="1545239"/>
          </a:xfrm>
        </p:grpSpPr>
        <p:sp>
          <p:nvSpPr>
            <p:cNvPr name="Freeform 6" id="6"/>
            <p:cNvSpPr/>
            <p:nvPr/>
          </p:nvSpPr>
          <p:spPr>
            <a:xfrm flipH="false" flipV="false" rot="0">
              <a:off x="0" y="0"/>
              <a:ext cx="1235715" cy="1545239"/>
            </a:xfrm>
            <a:custGeom>
              <a:avLst/>
              <a:gdLst/>
              <a:ahLst/>
              <a:cxnLst/>
              <a:rect r="r" b="b" t="t" l="l"/>
              <a:pathLst>
                <a:path h="1545239" w="1235715">
                  <a:moveTo>
                    <a:pt x="84154" y="0"/>
                  </a:moveTo>
                  <a:lnTo>
                    <a:pt x="1151561" y="0"/>
                  </a:lnTo>
                  <a:cubicBezTo>
                    <a:pt x="1198038" y="0"/>
                    <a:pt x="1235715" y="37677"/>
                    <a:pt x="1235715" y="84154"/>
                  </a:cubicBezTo>
                  <a:lnTo>
                    <a:pt x="1235715" y="1461085"/>
                  </a:lnTo>
                  <a:cubicBezTo>
                    <a:pt x="1235715" y="1507562"/>
                    <a:pt x="1198038" y="1545239"/>
                    <a:pt x="1151561" y="1545239"/>
                  </a:cubicBezTo>
                  <a:lnTo>
                    <a:pt x="84154" y="1545239"/>
                  </a:lnTo>
                  <a:cubicBezTo>
                    <a:pt x="37677" y="1545239"/>
                    <a:pt x="0" y="1507562"/>
                    <a:pt x="0" y="1461085"/>
                  </a:cubicBezTo>
                  <a:lnTo>
                    <a:pt x="0" y="84154"/>
                  </a:lnTo>
                  <a:cubicBezTo>
                    <a:pt x="0" y="37677"/>
                    <a:pt x="37677" y="0"/>
                    <a:pt x="84154" y="0"/>
                  </a:cubicBezTo>
                  <a:close/>
                </a:path>
              </a:pathLst>
            </a:custGeom>
            <a:solidFill>
              <a:srgbClr val="EFE9D6">
                <a:alpha val="49804"/>
              </a:srgbClr>
            </a:solidFill>
            <a:ln w="38100" cap="rnd">
              <a:solidFill>
                <a:srgbClr val="A39B76">
                  <a:alpha val="49804"/>
                </a:srgbClr>
              </a:solidFill>
              <a:prstDash val="solid"/>
              <a:round/>
            </a:ln>
          </p:spPr>
        </p:sp>
        <p:sp>
          <p:nvSpPr>
            <p:cNvPr name="TextBox 7" id="7"/>
            <p:cNvSpPr txBox="true"/>
            <p:nvPr/>
          </p:nvSpPr>
          <p:spPr>
            <a:xfrm>
              <a:off x="0" y="-47625"/>
              <a:ext cx="1235715" cy="1592864"/>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4601620" y="895350"/>
            <a:ext cx="9084760" cy="1214120"/>
          </a:xfrm>
          <a:prstGeom prst="rect">
            <a:avLst/>
          </a:prstGeom>
        </p:spPr>
        <p:txBody>
          <a:bodyPr anchor="t" rtlCol="false" tIns="0" lIns="0" bIns="0" rIns="0">
            <a:spAutoFit/>
          </a:bodyPr>
          <a:lstStyle/>
          <a:p>
            <a:pPr algn="ctr">
              <a:lnSpc>
                <a:spcPts val="9939"/>
              </a:lnSpc>
            </a:pPr>
            <a:r>
              <a:rPr lang="en-US" sz="6999" spc="76">
                <a:solidFill>
                  <a:srgbClr val="473821"/>
                </a:solidFill>
                <a:latin typeface="Handelson One"/>
                <a:ea typeface="Handelson One"/>
                <a:cs typeface="Handelson One"/>
                <a:sym typeface="Handelson One"/>
              </a:rPr>
              <a:t>Most influential factors</a:t>
            </a:r>
          </a:p>
        </p:txBody>
      </p:sp>
      <p:sp>
        <p:nvSpPr>
          <p:cNvPr name="TextBox 9" id="9"/>
          <p:cNvSpPr txBox="true"/>
          <p:nvPr/>
        </p:nvSpPr>
        <p:spPr>
          <a:xfrm rot="0">
            <a:off x="2332743" y="6259851"/>
            <a:ext cx="3571559" cy="2066814"/>
          </a:xfrm>
          <a:prstGeom prst="rect">
            <a:avLst/>
          </a:prstGeom>
        </p:spPr>
        <p:txBody>
          <a:bodyPr anchor="t" rtlCol="false" tIns="0" lIns="0" bIns="0" rIns="0">
            <a:spAutoFit/>
          </a:bodyPr>
          <a:lstStyle/>
          <a:p>
            <a:pPr algn="ctr">
              <a:lnSpc>
                <a:spcPts val="4199"/>
              </a:lnSpc>
            </a:pPr>
            <a:r>
              <a:rPr lang="en-US" sz="2999">
                <a:solidFill>
                  <a:srgbClr val="473821"/>
                </a:solidFill>
                <a:latin typeface="Chau Philomene"/>
                <a:ea typeface="Chau Philomene"/>
                <a:cs typeface="Chau Philomene"/>
                <a:sym typeface="Chau Philomene"/>
              </a:rPr>
              <a:t>lead time</a:t>
            </a:r>
          </a:p>
          <a:p>
            <a:pPr algn="ctr">
              <a:lnSpc>
                <a:spcPts val="4199"/>
              </a:lnSpc>
            </a:pPr>
            <a:r>
              <a:rPr lang="en-US" sz="2999">
                <a:solidFill>
                  <a:srgbClr val="473821"/>
                </a:solidFill>
                <a:latin typeface="Chau Philomene"/>
                <a:ea typeface="Chau Philomene"/>
                <a:cs typeface="Chau Philomene"/>
                <a:sym typeface="Chau Philomene"/>
              </a:rPr>
              <a:t>strong positive correlated with booking status</a:t>
            </a:r>
          </a:p>
        </p:txBody>
      </p:sp>
      <p:pic>
        <p:nvPicPr>
          <p:cNvPr name="Picture 10" id="10"/>
          <p:cNvPicPr>
            <a:picLocks noChangeAspect="true"/>
          </p:cNvPicPr>
          <p:nvPr/>
        </p:nvPicPr>
        <p:blipFill>
          <a:blip r:embed="rId5"/>
          <a:stretch>
            <a:fillRect/>
          </a:stretch>
        </p:blipFill>
        <p:spPr>
          <a:xfrm rot="0">
            <a:off x="2080352" y="3576295"/>
            <a:ext cx="4076340" cy="2377865"/>
          </a:xfrm>
          <a:prstGeom prst="rect">
            <a:avLst/>
          </a:prstGeom>
        </p:spPr>
      </p:pic>
      <p:grpSp>
        <p:nvGrpSpPr>
          <p:cNvPr name="Group 11" id="11"/>
          <p:cNvGrpSpPr/>
          <p:nvPr/>
        </p:nvGrpSpPr>
        <p:grpSpPr>
          <a:xfrm rot="0">
            <a:off x="6798073" y="2680926"/>
            <a:ext cx="4691855" cy="5867078"/>
            <a:chOff x="0" y="0"/>
            <a:chExt cx="1235715" cy="1545239"/>
          </a:xfrm>
        </p:grpSpPr>
        <p:sp>
          <p:nvSpPr>
            <p:cNvPr name="Freeform 12" id="12"/>
            <p:cNvSpPr/>
            <p:nvPr/>
          </p:nvSpPr>
          <p:spPr>
            <a:xfrm flipH="false" flipV="false" rot="0">
              <a:off x="0" y="0"/>
              <a:ext cx="1235715" cy="1545239"/>
            </a:xfrm>
            <a:custGeom>
              <a:avLst/>
              <a:gdLst/>
              <a:ahLst/>
              <a:cxnLst/>
              <a:rect r="r" b="b" t="t" l="l"/>
              <a:pathLst>
                <a:path h="1545239" w="1235715">
                  <a:moveTo>
                    <a:pt x="84154" y="0"/>
                  </a:moveTo>
                  <a:lnTo>
                    <a:pt x="1151561" y="0"/>
                  </a:lnTo>
                  <a:cubicBezTo>
                    <a:pt x="1198038" y="0"/>
                    <a:pt x="1235715" y="37677"/>
                    <a:pt x="1235715" y="84154"/>
                  </a:cubicBezTo>
                  <a:lnTo>
                    <a:pt x="1235715" y="1461085"/>
                  </a:lnTo>
                  <a:cubicBezTo>
                    <a:pt x="1235715" y="1507562"/>
                    <a:pt x="1198038" y="1545239"/>
                    <a:pt x="1151561" y="1545239"/>
                  </a:cubicBezTo>
                  <a:lnTo>
                    <a:pt x="84154" y="1545239"/>
                  </a:lnTo>
                  <a:cubicBezTo>
                    <a:pt x="37677" y="1545239"/>
                    <a:pt x="0" y="1507562"/>
                    <a:pt x="0" y="1461085"/>
                  </a:cubicBezTo>
                  <a:lnTo>
                    <a:pt x="0" y="84154"/>
                  </a:lnTo>
                  <a:cubicBezTo>
                    <a:pt x="0" y="37677"/>
                    <a:pt x="37677" y="0"/>
                    <a:pt x="84154" y="0"/>
                  </a:cubicBezTo>
                  <a:close/>
                </a:path>
              </a:pathLst>
            </a:custGeom>
            <a:solidFill>
              <a:srgbClr val="EFE9D6">
                <a:alpha val="49804"/>
              </a:srgbClr>
            </a:solidFill>
            <a:ln w="38100" cap="rnd">
              <a:solidFill>
                <a:srgbClr val="A39B76">
                  <a:alpha val="49804"/>
                </a:srgbClr>
              </a:solidFill>
              <a:prstDash val="solid"/>
              <a:round/>
            </a:ln>
          </p:spPr>
        </p:sp>
        <p:sp>
          <p:nvSpPr>
            <p:cNvPr name="TextBox 13" id="13"/>
            <p:cNvSpPr txBox="true"/>
            <p:nvPr/>
          </p:nvSpPr>
          <p:spPr>
            <a:xfrm>
              <a:off x="0" y="-47625"/>
              <a:ext cx="1235715" cy="1592864"/>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7358221" y="6259851"/>
            <a:ext cx="3571559" cy="2066814"/>
          </a:xfrm>
          <a:prstGeom prst="rect">
            <a:avLst/>
          </a:prstGeom>
        </p:spPr>
        <p:txBody>
          <a:bodyPr anchor="t" rtlCol="false" tIns="0" lIns="0" bIns="0" rIns="0">
            <a:spAutoFit/>
          </a:bodyPr>
          <a:lstStyle/>
          <a:p>
            <a:pPr algn="ctr">
              <a:lnSpc>
                <a:spcPts val="4199"/>
              </a:lnSpc>
            </a:pPr>
            <a:r>
              <a:rPr lang="en-US" sz="2999">
                <a:solidFill>
                  <a:srgbClr val="473821"/>
                </a:solidFill>
                <a:latin typeface="Chau Philomene"/>
                <a:ea typeface="Chau Philomene"/>
                <a:cs typeface="Chau Philomene"/>
                <a:sym typeface="Chau Philomene"/>
              </a:rPr>
              <a:t>Special Requests</a:t>
            </a:r>
          </a:p>
          <a:p>
            <a:pPr algn="ctr">
              <a:lnSpc>
                <a:spcPts val="4199"/>
              </a:lnSpc>
            </a:pPr>
            <a:r>
              <a:rPr lang="en-US" sz="2999">
                <a:solidFill>
                  <a:srgbClr val="473821"/>
                </a:solidFill>
                <a:latin typeface="Chau Philomene"/>
                <a:ea typeface="Chau Philomene"/>
                <a:cs typeface="Chau Philomene"/>
                <a:sym typeface="Chau Philomene"/>
              </a:rPr>
              <a:t>strong negative correlated with booking status</a:t>
            </a:r>
          </a:p>
        </p:txBody>
      </p:sp>
      <p:pic>
        <p:nvPicPr>
          <p:cNvPr name="Picture 15" id="15"/>
          <p:cNvPicPr>
            <a:picLocks noChangeAspect="true"/>
          </p:cNvPicPr>
          <p:nvPr/>
        </p:nvPicPr>
        <p:blipFill>
          <a:blip r:embed="rId6"/>
          <a:stretch>
            <a:fillRect/>
          </a:stretch>
        </p:blipFill>
        <p:spPr>
          <a:xfrm rot="0">
            <a:off x="7193134" y="3576295"/>
            <a:ext cx="4076340" cy="2377865"/>
          </a:xfrm>
          <a:prstGeom prst="rect">
            <a:avLst/>
          </a:prstGeom>
        </p:spPr>
      </p:pic>
      <p:grpSp>
        <p:nvGrpSpPr>
          <p:cNvPr name="Group 16" id="16"/>
          <p:cNvGrpSpPr/>
          <p:nvPr/>
        </p:nvGrpSpPr>
        <p:grpSpPr>
          <a:xfrm rot="0">
            <a:off x="11826627" y="2680926"/>
            <a:ext cx="4691855" cy="5867078"/>
            <a:chOff x="0" y="0"/>
            <a:chExt cx="1235715" cy="1545239"/>
          </a:xfrm>
        </p:grpSpPr>
        <p:sp>
          <p:nvSpPr>
            <p:cNvPr name="Freeform 17" id="17"/>
            <p:cNvSpPr/>
            <p:nvPr/>
          </p:nvSpPr>
          <p:spPr>
            <a:xfrm flipH="false" flipV="false" rot="0">
              <a:off x="0" y="0"/>
              <a:ext cx="1235715" cy="1545239"/>
            </a:xfrm>
            <a:custGeom>
              <a:avLst/>
              <a:gdLst/>
              <a:ahLst/>
              <a:cxnLst/>
              <a:rect r="r" b="b" t="t" l="l"/>
              <a:pathLst>
                <a:path h="1545239" w="1235715">
                  <a:moveTo>
                    <a:pt x="84154" y="0"/>
                  </a:moveTo>
                  <a:lnTo>
                    <a:pt x="1151561" y="0"/>
                  </a:lnTo>
                  <a:cubicBezTo>
                    <a:pt x="1198038" y="0"/>
                    <a:pt x="1235715" y="37677"/>
                    <a:pt x="1235715" y="84154"/>
                  </a:cubicBezTo>
                  <a:lnTo>
                    <a:pt x="1235715" y="1461085"/>
                  </a:lnTo>
                  <a:cubicBezTo>
                    <a:pt x="1235715" y="1507562"/>
                    <a:pt x="1198038" y="1545239"/>
                    <a:pt x="1151561" y="1545239"/>
                  </a:cubicBezTo>
                  <a:lnTo>
                    <a:pt x="84154" y="1545239"/>
                  </a:lnTo>
                  <a:cubicBezTo>
                    <a:pt x="37677" y="1545239"/>
                    <a:pt x="0" y="1507562"/>
                    <a:pt x="0" y="1461085"/>
                  </a:cubicBezTo>
                  <a:lnTo>
                    <a:pt x="0" y="84154"/>
                  </a:lnTo>
                  <a:cubicBezTo>
                    <a:pt x="0" y="37677"/>
                    <a:pt x="37677" y="0"/>
                    <a:pt x="84154" y="0"/>
                  </a:cubicBezTo>
                  <a:close/>
                </a:path>
              </a:pathLst>
            </a:custGeom>
            <a:solidFill>
              <a:srgbClr val="EFE9D6">
                <a:alpha val="49804"/>
              </a:srgbClr>
            </a:solidFill>
            <a:ln w="38100" cap="rnd">
              <a:solidFill>
                <a:srgbClr val="A39B76">
                  <a:alpha val="49804"/>
                </a:srgbClr>
              </a:solidFill>
              <a:prstDash val="solid"/>
              <a:round/>
            </a:ln>
          </p:spPr>
        </p:sp>
        <p:sp>
          <p:nvSpPr>
            <p:cNvPr name="TextBox 18" id="18"/>
            <p:cNvSpPr txBox="true"/>
            <p:nvPr/>
          </p:nvSpPr>
          <p:spPr>
            <a:xfrm>
              <a:off x="0" y="-47625"/>
              <a:ext cx="1235715" cy="1592864"/>
            </a:xfrm>
            <a:prstGeom prst="rect">
              <a:avLst/>
            </a:prstGeom>
          </p:spPr>
          <p:txBody>
            <a:bodyPr anchor="ctr" rtlCol="false" tIns="50800" lIns="50800" bIns="50800" rIns="50800"/>
            <a:lstStyle/>
            <a:p>
              <a:pPr algn="ctr">
                <a:lnSpc>
                  <a:spcPts val="2659"/>
                </a:lnSpc>
                <a:spcBef>
                  <a:spcPct val="0"/>
                </a:spcBef>
              </a:pPr>
            </a:p>
          </p:txBody>
        </p:sp>
      </p:grpSp>
      <p:sp>
        <p:nvSpPr>
          <p:cNvPr name="TextBox 19" id="19"/>
          <p:cNvSpPr txBox="true"/>
          <p:nvPr/>
        </p:nvSpPr>
        <p:spPr>
          <a:xfrm rot="0">
            <a:off x="12299471" y="6259851"/>
            <a:ext cx="3571559" cy="1542967"/>
          </a:xfrm>
          <a:prstGeom prst="rect">
            <a:avLst/>
          </a:prstGeom>
        </p:spPr>
        <p:txBody>
          <a:bodyPr anchor="t" rtlCol="false" tIns="0" lIns="0" bIns="0" rIns="0">
            <a:spAutoFit/>
          </a:bodyPr>
          <a:lstStyle/>
          <a:p>
            <a:pPr algn="ctr">
              <a:lnSpc>
                <a:spcPts val="4199"/>
              </a:lnSpc>
            </a:pPr>
            <a:r>
              <a:rPr lang="en-US" sz="2999">
                <a:solidFill>
                  <a:srgbClr val="473821"/>
                </a:solidFill>
                <a:latin typeface="Chau Philomene"/>
                <a:ea typeface="Chau Philomene"/>
                <a:cs typeface="Chau Philomene"/>
                <a:sym typeface="Chau Philomene"/>
              </a:rPr>
              <a:t>average price</a:t>
            </a:r>
          </a:p>
          <a:p>
            <a:pPr algn="ctr">
              <a:lnSpc>
                <a:spcPts val="4199"/>
              </a:lnSpc>
            </a:pPr>
            <a:r>
              <a:rPr lang="en-US" sz="2999">
                <a:solidFill>
                  <a:srgbClr val="473821"/>
                </a:solidFill>
                <a:latin typeface="Chau Philomene"/>
                <a:ea typeface="Chau Philomene"/>
                <a:cs typeface="Chau Philomene"/>
                <a:sym typeface="Chau Philomene"/>
              </a:rPr>
              <a:t>positive correlated with booking status </a:t>
            </a:r>
          </a:p>
        </p:txBody>
      </p:sp>
      <p:pic>
        <p:nvPicPr>
          <p:cNvPr name="Picture 20" id="20"/>
          <p:cNvPicPr>
            <a:picLocks noChangeAspect="true"/>
          </p:cNvPicPr>
          <p:nvPr/>
        </p:nvPicPr>
        <p:blipFill>
          <a:blip r:embed="rId7"/>
          <a:stretch>
            <a:fillRect/>
          </a:stretch>
        </p:blipFill>
        <p:spPr>
          <a:xfrm rot="0">
            <a:off x="12134385" y="3576295"/>
            <a:ext cx="4076340" cy="2377865"/>
          </a:xfrm>
          <a:prstGeom prst="rect">
            <a:avLst/>
          </a:prstGeom>
        </p:spPr>
      </p:pic>
    </p:spTree>
  </p:cSld>
  <p:clrMapOvr>
    <a:masterClrMapping/>
  </p:clrMapOvr>
  <p:transition spd="slow">
    <p:push dir="l"/>
  </p:transition>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8055" t="0" r="-51235" b="-33738"/>
            </a:stretch>
          </a:blipFill>
        </p:spPr>
      </p:sp>
      <p:sp>
        <p:nvSpPr>
          <p:cNvPr name="Freeform 3" id="3"/>
          <p:cNvSpPr/>
          <p:nvPr/>
        </p:nvSpPr>
        <p:spPr>
          <a:xfrm flipH="false" flipV="true" rot="0">
            <a:off x="319823" y="260315"/>
            <a:ext cx="3388214" cy="3320450"/>
          </a:xfrm>
          <a:custGeom>
            <a:avLst/>
            <a:gdLst/>
            <a:ahLst/>
            <a:cxnLst/>
            <a:rect r="r" b="b" t="t" l="l"/>
            <a:pathLst>
              <a:path h="3320450" w="3388214">
                <a:moveTo>
                  <a:pt x="0" y="3320449"/>
                </a:moveTo>
                <a:lnTo>
                  <a:pt x="3388214" y="3320449"/>
                </a:lnTo>
                <a:lnTo>
                  <a:pt x="3388214" y="0"/>
                </a:lnTo>
                <a:lnTo>
                  <a:pt x="0" y="0"/>
                </a:lnTo>
                <a:lnTo>
                  <a:pt x="0"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4579963" y="260315"/>
            <a:ext cx="3388214" cy="3320450"/>
          </a:xfrm>
          <a:custGeom>
            <a:avLst/>
            <a:gdLst/>
            <a:ahLst/>
            <a:cxnLst/>
            <a:rect r="r" b="b" t="t" l="l"/>
            <a:pathLst>
              <a:path h="3320450" w="3388214">
                <a:moveTo>
                  <a:pt x="3388214" y="3320449"/>
                </a:moveTo>
                <a:lnTo>
                  <a:pt x="0" y="3320449"/>
                </a:lnTo>
                <a:lnTo>
                  <a:pt x="0" y="0"/>
                </a:lnTo>
                <a:lnTo>
                  <a:pt x="3388214" y="0"/>
                </a:lnTo>
                <a:lnTo>
                  <a:pt x="3388214"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5329189" y="2244219"/>
            <a:ext cx="12445785" cy="6782380"/>
            <a:chOff x="0" y="0"/>
            <a:chExt cx="3551260" cy="1935273"/>
          </a:xfrm>
        </p:grpSpPr>
        <p:sp>
          <p:nvSpPr>
            <p:cNvPr name="Freeform 6" id="6"/>
            <p:cNvSpPr/>
            <p:nvPr/>
          </p:nvSpPr>
          <p:spPr>
            <a:xfrm flipH="false" flipV="false" rot="0">
              <a:off x="0" y="0"/>
              <a:ext cx="3551260" cy="1935273"/>
            </a:xfrm>
            <a:custGeom>
              <a:avLst/>
              <a:gdLst/>
              <a:ahLst/>
              <a:cxnLst/>
              <a:rect r="r" b="b" t="t" l="l"/>
              <a:pathLst>
                <a:path h="1935273" w="3551260">
                  <a:moveTo>
                    <a:pt x="31725" y="0"/>
                  </a:moveTo>
                  <a:lnTo>
                    <a:pt x="3519535" y="0"/>
                  </a:lnTo>
                  <a:cubicBezTo>
                    <a:pt x="3527949" y="0"/>
                    <a:pt x="3536018" y="3342"/>
                    <a:pt x="3541968" y="9292"/>
                  </a:cubicBezTo>
                  <a:cubicBezTo>
                    <a:pt x="3547917" y="15241"/>
                    <a:pt x="3551260" y="23311"/>
                    <a:pt x="3551260" y="31725"/>
                  </a:cubicBezTo>
                  <a:lnTo>
                    <a:pt x="3551260" y="1903549"/>
                  </a:lnTo>
                  <a:cubicBezTo>
                    <a:pt x="3551260" y="1911962"/>
                    <a:pt x="3547917" y="1920032"/>
                    <a:pt x="3541968" y="1925981"/>
                  </a:cubicBezTo>
                  <a:cubicBezTo>
                    <a:pt x="3536018" y="1931931"/>
                    <a:pt x="3527949" y="1935273"/>
                    <a:pt x="3519535" y="1935273"/>
                  </a:cubicBezTo>
                  <a:lnTo>
                    <a:pt x="31725" y="1935273"/>
                  </a:lnTo>
                  <a:cubicBezTo>
                    <a:pt x="23311" y="1935273"/>
                    <a:pt x="15241" y="1931931"/>
                    <a:pt x="9292" y="1925981"/>
                  </a:cubicBezTo>
                  <a:cubicBezTo>
                    <a:pt x="3342" y="1920032"/>
                    <a:pt x="0" y="1911962"/>
                    <a:pt x="0" y="1903549"/>
                  </a:cubicBezTo>
                  <a:lnTo>
                    <a:pt x="0" y="31725"/>
                  </a:lnTo>
                  <a:cubicBezTo>
                    <a:pt x="0" y="23311"/>
                    <a:pt x="3342" y="15241"/>
                    <a:pt x="9292" y="9292"/>
                  </a:cubicBezTo>
                  <a:cubicBezTo>
                    <a:pt x="15241" y="3342"/>
                    <a:pt x="23311" y="0"/>
                    <a:pt x="31725" y="0"/>
                  </a:cubicBezTo>
                  <a:close/>
                </a:path>
              </a:pathLst>
            </a:custGeom>
            <a:solidFill>
              <a:srgbClr val="EFE9D6">
                <a:alpha val="49804"/>
              </a:srgbClr>
            </a:solidFill>
            <a:ln cap="rnd">
              <a:noFill/>
              <a:prstDash val="solid"/>
              <a:round/>
            </a:ln>
          </p:spPr>
        </p:sp>
        <p:sp>
          <p:nvSpPr>
            <p:cNvPr name="TextBox 7" id="7"/>
            <p:cNvSpPr txBox="true"/>
            <p:nvPr/>
          </p:nvSpPr>
          <p:spPr>
            <a:xfrm>
              <a:off x="0" y="-47625"/>
              <a:ext cx="3551260" cy="198289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652670" y="2587831"/>
            <a:ext cx="11798823" cy="6095156"/>
            <a:chOff x="0" y="0"/>
            <a:chExt cx="1980386" cy="1023048"/>
          </a:xfrm>
        </p:grpSpPr>
        <p:sp>
          <p:nvSpPr>
            <p:cNvPr name="Freeform 9" id="9"/>
            <p:cNvSpPr/>
            <p:nvPr/>
          </p:nvSpPr>
          <p:spPr>
            <a:xfrm flipH="false" flipV="false" rot="0">
              <a:off x="0" y="0"/>
              <a:ext cx="1980386" cy="1023048"/>
            </a:xfrm>
            <a:custGeom>
              <a:avLst/>
              <a:gdLst/>
              <a:ahLst/>
              <a:cxnLst/>
              <a:rect r="r" b="b" t="t" l="l"/>
              <a:pathLst>
                <a:path h="1023048" w="1980386">
                  <a:moveTo>
                    <a:pt x="15092" y="0"/>
                  </a:moveTo>
                  <a:lnTo>
                    <a:pt x="1965295" y="0"/>
                  </a:lnTo>
                  <a:cubicBezTo>
                    <a:pt x="1973630" y="0"/>
                    <a:pt x="1980386" y="6757"/>
                    <a:pt x="1980386" y="15092"/>
                  </a:cubicBezTo>
                  <a:lnTo>
                    <a:pt x="1980386" y="1007956"/>
                  </a:lnTo>
                  <a:cubicBezTo>
                    <a:pt x="1980386" y="1016291"/>
                    <a:pt x="1973630" y="1023048"/>
                    <a:pt x="1965295" y="1023048"/>
                  </a:cubicBezTo>
                  <a:lnTo>
                    <a:pt x="15092" y="1023048"/>
                  </a:lnTo>
                  <a:cubicBezTo>
                    <a:pt x="6757" y="1023048"/>
                    <a:pt x="0" y="1016291"/>
                    <a:pt x="0" y="1007956"/>
                  </a:cubicBezTo>
                  <a:lnTo>
                    <a:pt x="0" y="15092"/>
                  </a:lnTo>
                  <a:cubicBezTo>
                    <a:pt x="0" y="6757"/>
                    <a:pt x="6757" y="0"/>
                    <a:pt x="15092" y="0"/>
                  </a:cubicBezTo>
                  <a:close/>
                </a:path>
              </a:pathLst>
            </a:custGeom>
            <a:blipFill>
              <a:blip r:embed="rId5"/>
              <a:stretch>
                <a:fillRect l="0" t="-2023" r="0" b="-2023"/>
              </a:stretch>
            </a:blipFill>
          </p:spPr>
        </p:sp>
      </p:grpSp>
      <p:sp>
        <p:nvSpPr>
          <p:cNvPr name="TextBox 10" id="10"/>
          <p:cNvSpPr txBox="true"/>
          <p:nvPr/>
        </p:nvSpPr>
        <p:spPr>
          <a:xfrm rot="0">
            <a:off x="4601620" y="895350"/>
            <a:ext cx="9084760" cy="1214054"/>
          </a:xfrm>
          <a:prstGeom prst="rect">
            <a:avLst/>
          </a:prstGeom>
        </p:spPr>
        <p:txBody>
          <a:bodyPr anchor="t" rtlCol="false" tIns="0" lIns="0" bIns="0" rIns="0">
            <a:spAutoFit/>
          </a:bodyPr>
          <a:lstStyle/>
          <a:p>
            <a:pPr algn="ctr">
              <a:lnSpc>
                <a:spcPts val="9939"/>
              </a:lnSpc>
            </a:pPr>
            <a:r>
              <a:rPr lang="en-US" sz="6999" spc="76">
                <a:solidFill>
                  <a:srgbClr val="473821"/>
                </a:solidFill>
                <a:latin typeface="Handelson One"/>
                <a:ea typeface="Handelson One"/>
                <a:cs typeface="Handelson One"/>
                <a:sym typeface="Handelson One"/>
              </a:rPr>
              <a:t>Interactive Dashboard</a:t>
            </a:r>
          </a:p>
        </p:txBody>
      </p:sp>
      <p:sp>
        <p:nvSpPr>
          <p:cNvPr name="TextBox 11" id="11"/>
          <p:cNvSpPr txBox="true"/>
          <p:nvPr/>
        </p:nvSpPr>
        <p:spPr>
          <a:xfrm rot="0">
            <a:off x="338154" y="3542664"/>
            <a:ext cx="4991035" cy="4495544"/>
          </a:xfrm>
          <a:prstGeom prst="rect">
            <a:avLst/>
          </a:prstGeom>
        </p:spPr>
        <p:txBody>
          <a:bodyPr anchor="t" rtlCol="false" tIns="0" lIns="0" bIns="0" rIns="0">
            <a:spAutoFit/>
          </a:bodyPr>
          <a:lstStyle/>
          <a:p>
            <a:pPr algn="l">
              <a:lnSpc>
                <a:spcPts val="3292"/>
              </a:lnSpc>
            </a:pPr>
            <a:r>
              <a:rPr lang="en-US" sz="2351">
                <a:solidFill>
                  <a:srgbClr val="473821"/>
                </a:solidFill>
                <a:latin typeface="Chau Philomene"/>
                <a:ea typeface="Chau Philomene"/>
                <a:cs typeface="Chau Philomene"/>
                <a:sym typeface="Chau Philomene"/>
              </a:rPr>
              <a:t>The dashboard displays a Hotel Booking Dashboard with various charts and graphs:</a:t>
            </a:r>
          </a:p>
          <a:p>
            <a:pPr algn="l" marL="507714" indent="-253857" lvl="1">
              <a:lnSpc>
                <a:spcPts val="3292"/>
              </a:lnSpc>
              <a:buAutoNum type="arabicPeriod" startAt="1"/>
            </a:pPr>
            <a:r>
              <a:rPr lang="en-US" sz="2351">
                <a:solidFill>
                  <a:srgbClr val="473821"/>
                </a:solidFill>
                <a:latin typeface="Chau Philomene"/>
                <a:ea typeface="Chau Philomene"/>
                <a:cs typeface="Chau Philomene"/>
                <a:sym typeface="Chau Philomene"/>
              </a:rPr>
              <a:t>A bar chart showing the number of adults and children</a:t>
            </a:r>
          </a:p>
          <a:p>
            <a:pPr algn="l" marL="507714" indent="-253857" lvl="1">
              <a:lnSpc>
                <a:spcPts val="3292"/>
              </a:lnSpc>
              <a:buAutoNum type="arabicPeriod" startAt="1"/>
            </a:pPr>
            <a:r>
              <a:rPr lang="en-US" sz="2351">
                <a:solidFill>
                  <a:srgbClr val="473821"/>
                </a:solidFill>
                <a:latin typeface="Chau Philomene"/>
                <a:ea typeface="Chau Philomene"/>
                <a:cs typeface="Chau Philomene"/>
                <a:sym typeface="Chau Philomene"/>
              </a:rPr>
              <a:t>A bar chart displaying the distribution of room types</a:t>
            </a:r>
          </a:p>
          <a:p>
            <a:pPr algn="l" marL="507714" indent="-253857" lvl="1">
              <a:lnSpc>
                <a:spcPts val="3292"/>
              </a:lnSpc>
              <a:buAutoNum type="arabicPeriod" startAt="1"/>
            </a:pPr>
            <a:r>
              <a:rPr lang="en-US" sz="2351">
                <a:solidFill>
                  <a:srgbClr val="473821"/>
                </a:solidFill>
                <a:latin typeface="Chau Philomene"/>
                <a:ea typeface="Chau Philomene"/>
                <a:cs typeface="Chau Philomene"/>
                <a:sym typeface="Chau Philomene"/>
              </a:rPr>
              <a:t>A pie chart illustrating Market Segment Distribution</a:t>
            </a:r>
          </a:p>
          <a:p>
            <a:pPr algn="l" marL="507714" indent="-253857" lvl="1">
              <a:lnSpc>
                <a:spcPts val="3292"/>
              </a:lnSpc>
              <a:buAutoNum type="arabicPeriod" startAt="1"/>
            </a:pPr>
            <a:r>
              <a:rPr lang="en-US" sz="2351">
                <a:solidFill>
                  <a:srgbClr val="473821"/>
                </a:solidFill>
                <a:latin typeface="Chau Philomene"/>
                <a:ea typeface="Chau Philomene"/>
                <a:cs typeface="Chau Philomene"/>
                <a:sym typeface="Chau Philomene"/>
              </a:rPr>
              <a:t>Another pie chart showing Booking Status Distribution</a:t>
            </a:r>
          </a:p>
          <a:p>
            <a:pPr algn="l">
              <a:lnSpc>
                <a:spcPts val="3292"/>
              </a:lnSpc>
            </a:pPr>
          </a:p>
        </p:txBody>
      </p:sp>
    </p:spTree>
  </p:cSld>
  <p:clrMapOvr>
    <a:masterClrMapping/>
  </p:clrMapOvr>
  <p:transition spd="slow">
    <p:push dir="l"/>
  </p:transition>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162" t="0" r="-22477" b="-7890"/>
            </a:stretch>
          </a:blipFill>
        </p:spPr>
      </p:sp>
      <p:sp>
        <p:nvSpPr>
          <p:cNvPr name="Freeform 3" id="3"/>
          <p:cNvSpPr/>
          <p:nvPr/>
        </p:nvSpPr>
        <p:spPr>
          <a:xfrm flipH="false" flipV="true" rot="0">
            <a:off x="319823" y="260315"/>
            <a:ext cx="3388214" cy="3320450"/>
          </a:xfrm>
          <a:custGeom>
            <a:avLst/>
            <a:gdLst/>
            <a:ahLst/>
            <a:cxnLst/>
            <a:rect r="r" b="b" t="t" l="l"/>
            <a:pathLst>
              <a:path h="3320450" w="3388214">
                <a:moveTo>
                  <a:pt x="0" y="3320449"/>
                </a:moveTo>
                <a:lnTo>
                  <a:pt x="3388214" y="3320449"/>
                </a:lnTo>
                <a:lnTo>
                  <a:pt x="3388214" y="0"/>
                </a:lnTo>
                <a:lnTo>
                  <a:pt x="0" y="0"/>
                </a:lnTo>
                <a:lnTo>
                  <a:pt x="0"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4579963" y="260315"/>
            <a:ext cx="3388214" cy="3320450"/>
          </a:xfrm>
          <a:custGeom>
            <a:avLst/>
            <a:gdLst/>
            <a:ahLst/>
            <a:cxnLst/>
            <a:rect r="r" b="b" t="t" l="l"/>
            <a:pathLst>
              <a:path h="3320450" w="3388214">
                <a:moveTo>
                  <a:pt x="3388214" y="3320449"/>
                </a:moveTo>
                <a:lnTo>
                  <a:pt x="0" y="3320449"/>
                </a:lnTo>
                <a:lnTo>
                  <a:pt x="0" y="0"/>
                </a:lnTo>
                <a:lnTo>
                  <a:pt x="3388214" y="0"/>
                </a:lnTo>
                <a:lnTo>
                  <a:pt x="3388214"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160661" y="2302292"/>
            <a:ext cx="15966677" cy="3106061"/>
            <a:chOff x="0" y="0"/>
            <a:chExt cx="4205215" cy="818057"/>
          </a:xfrm>
        </p:grpSpPr>
        <p:sp>
          <p:nvSpPr>
            <p:cNvPr name="Freeform 6" id="6"/>
            <p:cNvSpPr/>
            <p:nvPr/>
          </p:nvSpPr>
          <p:spPr>
            <a:xfrm flipH="false" flipV="false" rot="0">
              <a:off x="0" y="0"/>
              <a:ext cx="4205215" cy="818057"/>
            </a:xfrm>
            <a:custGeom>
              <a:avLst/>
              <a:gdLst/>
              <a:ahLst/>
              <a:cxnLst/>
              <a:rect r="r" b="b" t="t" l="l"/>
              <a:pathLst>
                <a:path h="818057" w="4205215">
                  <a:moveTo>
                    <a:pt x="24729" y="0"/>
                  </a:moveTo>
                  <a:lnTo>
                    <a:pt x="4180487" y="0"/>
                  </a:lnTo>
                  <a:cubicBezTo>
                    <a:pt x="4187045" y="0"/>
                    <a:pt x="4193335" y="2605"/>
                    <a:pt x="4197972" y="7243"/>
                  </a:cubicBezTo>
                  <a:cubicBezTo>
                    <a:pt x="4202610" y="11880"/>
                    <a:pt x="4205215" y="18170"/>
                    <a:pt x="4205215" y="24729"/>
                  </a:cubicBezTo>
                  <a:lnTo>
                    <a:pt x="4205215" y="793328"/>
                  </a:lnTo>
                  <a:cubicBezTo>
                    <a:pt x="4205215" y="799887"/>
                    <a:pt x="4202610" y="806177"/>
                    <a:pt x="4197972" y="810814"/>
                  </a:cubicBezTo>
                  <a:cubicBezTo>
                    <a:pt x="4193335" y="815452"/>
                    <a:pt x="4187045" y="818057"/>
                    <a:pt x="4180487" y="818057"/>
                  </a:cubicBezTo>
                  <a:lnTo>
                    <a:pt x="24729" y="818057"/>
                  </a:lnTo>
                  <a:cubicBezTo>
                    <a:pt x="18170" y="818057"/>
                    <a:pt x="11880" y="815452"/>
                    <a:pt x="7243" y="810814"/>
                  </a:cubicBezTo>
                  <a:cubicBezTo>
                    <a:pt x="2605" y="806177"/>
                    <a:pt x="0" y="799887"/>
                    <a:pt x="0" y="793328"/>
                  </a:cubicBezTo>
                  <a:lnTo>
                    <a:pt x="0" y="24729"/>
                  </a:lnTo>
                  <a:cubicBezTo>
                    <a:pt x="0" y="18170"/>
                    <a:pt x="2605" y="11880"/>
                    <a:pt x="7243" y="7243"/>
                  </a:cubicBezTo>
                  <a:cubicBezTo>
                    <a:pt x="11880" y="2605"/>
                    <a:pt x="18170" y="0"/>
                    <a:pt x="24729" y="0"/>
                  </a:cubicBezTo>
                  <a:close/>
                </a:path>
              </a:pathLst>
            </a:custGeom>
            <a:solidFill>
              <a:srgbClr val="EFE9D6">
                <a:alpha val="49804"/>
              </a:srgbClr>
            </a:solidFill>
            <a:ln w="38100" cap="rnd">
              <a:solidFill>
                <a:srgbClr val="A39B76">
                  <a:alpha val="49804"/>
                </a:srgbClr>
              </a:solidFill>
              <a:prstDash val="solid"/>
              <a:round/>
            </a:ln>
          </p:spPr>
        </p:sp>
        <p:sp>
          <p:nvSpPr>
            <p:cNvPr name="TextBox 7" id="7"/>
            <p:cNvSpPr txBox="true"/>
            <p:nvPr/>
          </p:nvSpPr>
          <p:spPr>
            <a:xfrm>
              <a:off x="0" y="-47625"/>
              <a:ext cx="4205215" cy="86568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4601620" y="895350"/>
            <a:ext cx="9084760" cy="1214054"/>
          </a:xfrm>
          <a:prstGeom prst="rect">
            <a:avLst/>
          </a:prstGeom>
        </p:spPr>
        <p:txBody>
          <a:bodyPr anchor="t" rtlCol="false" tIns="0" lIns="0" bIns="0" rIns="0">
            <a:spAutoFit/>
          </a:bodyPr>
          <a:lstStyle/>
          <a:p>
            <a:pPr algn="ctr">
              <a:lnSpc>
                <a:spcPts val="9939"/>
              </a:lnSpc>
            </a:pPr>
            <a:r>
              <a:rPr lang="en-US" sz="6999" spc="76">
                <a:solidFill>
                  <a:srgbClr val="473821"/>
                </a:solidFill>
                <a:latin typeface="Handelson One"/>
                <a:ea typeface="Handelson One"/>
                <a:cs typeface="Handelson One"/>
                <a:sym typeface="Handelson One"/>
              </a:rPr>
              <a:t>Model Development</a:t>
            </a:r>
          </a:p>
        </p:txBody>
      </p:sp>
      <p:sp>
        <p:nvSpPr>
          <p:cNvPr name="TextBox 9" id="9"/>
          <p:cNvSpPr txBox="true"/>
          <p:nvPr/>
        </p:nvSpPr>
        <p:spPr>
          <a:xfrm rot="0">
            <a:off x="1619020" y="2642988"/>
            <a:ext cx="4302983" cy="495272"/>
          </a:xfrm>
          <a:prstGeom prst="rect">
            <a:avLst/>
          </a:prstGeom>
        </p:spPr>
        <p:txBody>
          <a:bodyPr anchor="t" rtlCol="false" tIns="0" lIns="0" bIns="0" rIns="0">
            <a:spAutoFit/>
          </a:bodyPr>
          <a:lstStyle/>
          <a:p>
            <a:pPr algn="l">
              <a:lnSpc>
                <a:spcPts val="4199"/>
              </a:lnSpc>
            </a:pPr>
            <a:r>
              <a:rPr lang="en-US" sz="2999">
                <a:solidFill>
                  <a:srgbClr val="473821"/>
                </a:solidFill>
                <a:latin typeface="Chau Philomene"/>
                <a:ea typeface="Chau Philomene"/>
                <a:cs typeface="Chau Philomene"/>
                <a:sym typeface="Chau Philomene"/>
              </a:rPr>
              <a:t>Classification</a:t>
            </a:r>
          </a:p>
        </p:txBody>
      </p:sp>
      <p:sp>
        <p:nvSpPr>
          <p:cNvPr name="TextBox 10" id="10"/>
          <p:cNvSpPr txBox="true"/>
          <p:nvPr/>
        </p:nvSpPr>
        <p:spPr>
          <a:xfrm rot="0">
            <a:off x="1619020" y="3166863"/>
            <a:ext cx="4302983" cy="495272"/>
          </a:xfrm>
          <a:prstGeom prst="rect">
            <a:avLst/>
          </a:prstGeom>
        </p:spPr>
        <p:txBody>
          <a:bodyPr anchor="t" rtlCol="false" tIns="0" lIns="0" bIns="0" rIns="0">
            <a:spAutoFit/>
          </a:bodyPr>
          <a:lstStyle/>
          <a:p>
            <a:pPr algn="l">
              <a:lnSpc>
                <a:spcPts val="4199"/>
              </a:lnSpc>
            </a:pPr>
            <a:r>
              <a:rPr lang="en-US" sz="2999">
                <a:solidFill>
                  <a:srgbClr val="473821"/>
                </a:solidFill>
                <a:latin typeface="Chau Philomene"/>
                <a:ea typeface="Chau Philomene"/>
                <a:cs typeface="Chau Philomene"/>
                <a:sym typeface="Chau Philomene"/>
              </a:rPr>
              <a:t>Logistic Regression</a:t>
            </a:r>
          </a:p>
        </p:txBody>
      </p:sp>
      <p:sp>
        <p:nvSpPr>
          <p:cNvPr name="TextBox 11" id="11"/>
          <p:cNvSpPr txBox="true"/>
          <p:nvPr/>
        </p:nvSpPr>
        <p:spPr>
          <a:xfrm rot="0">
            <a:off x="1619020" y="3895536"/>
            <a:ext cx="15042866" cy="1019120"/>
          </a:xfrm>
          <a:prstGeom prst="rect">
            <a:avLst/>
          </a:prstGeom>
        </p:spPr>
        <p:txBody>
          <a:bodyPr anchor="t" rtlCol="false" tIns="0" lIns="0" bIns="0" rIns="0">
            <a:spAutoFit/>
          </a:bodyPr>
          <a:lstStyle/>
          <a:p>
            <a:pPr algn="l">
              <a:lnSpc>
                <a:spcPts val="4199"/>
              </a:lnSpc>
            </a:pPr>
            <a:r>
              <a:rPr lang="en-US" sz="2999">
                <a:solidFill>
                  <a:srgbClr val="473821"/>
                </a:solidFill>
                <a:latin typeface="Chau Philomene"/>
                <a:ea typeface="Chau Philomene"/>
                <a:cs typeface="Chau Philomene"/>
                <a:sym typeface="Chau Philomene"/>
              </a:rPr>
              <a:t>Logistic Regression model for predicting the booking status where the customer will cancel the reservation or not , and model provide a  percentage of 80 % for accuracy .</a:t>
            </a:r>
          </a:p>
        </p:txBody>
      </p:sp>
      <p:grpSp>
        <p:nvGrpSpPr>
          <p:cNvPr name="Group 12" id="12"/>
          <p:cNvGrpSpPr/>
          <p:nvPr/>
        </p:nvGrpSpPr>
        <p:grpSpPr>
          <a:xfrm rot="0">
            <a:off x="1160661" y="5617903"/>
            <a:ext cx="15966677" cy="3106061"/>
            <a:chOff x="0" y="0"/>
            <a:chExt cx="4205215" cy="818057"/>
          </a:xfrm>
        </p:grpSpPr>
        <p:sp>
          <p:nvSpPr>
            <p:cNvPr name="Freeform 13" id="13"/>
            <p:cNvSpPr/>
            <p:nvPr/>
          </p:nvSpPr>
          <p:spPr>
            <a:xfrm flipH="false" flipV="false" rot="0">
              <a:off x="0" y="0"/>
              <a:ext cx="4205215" cy="818057"/>
            </a:xfrm>
            <a:custGeom>
              <a:avLst/>
              <a:gdLst/>
              <a:ahLst/>
              <a:cxnLst/>
              <a:rect r="r" b="b" t="t" l="l"/>
              <a:pathLst>
                <a:path h="818057" w="4205215">
                  <a:moveTo>
                    <a:pt x="24729" y="0"/>
                  </a:moveTo>
                  <a:lnTo>
                    <a:pt x="4180487" y="0"/>
                  </a:lnTo>
                  <a:cubicBezTo>
                    <a:pt x="4187045" y="0"/>
                    <a:pt x="4193335" y="2605"/>
                    <a:pt x="4197972" y="7243"/>
                  </a:cubicBezTo>
                  <a:cubicBezTo>
                    <a:pt x="4202610" y="11880"/>
                    <a:pt x="4205215" y="18170"/>
                    <a:pt x="4205215" y="24729"/>
                  </a:cubicBezTo>
                  <a:lnTo>
                    <a:pt x="4205215" y="793328"/>
                  </a:lnTo>
                  <a:cubicBezTo>
                    <a:pt x="4205215" y="799887"/>
                    <a:pt x="4202610" y="806177"/>
                    <a:pt x="4197972" y="810814"/>
                  </a:cubicBezTo>
                  <a:cubicBezTo>
                    <a:pt x="4193335" y="815452"/>
                    <a:pt x="4187045" y="818057"/>
                    <a:pt x="4180487" y="818057"/>
                  </a:cubicBezTo>
                  <a:lnTo>
                    <a:pt x="24729" y="818057"/>
                  </a:lnTo>
                  <a:cubicBezTo>
                    <a:pt x="18170" y="818057"/>
                    <a:pt x="11880" y="815452"/>
                    <a:pt x="7243" y="810814"/>
                  </a:cubicBezTo>
                  <a:cubicBezTo>
                    <a:pt x="2605" y="806177"/>
                    <a:pt x="0" y="799887"/>
                    <a:pt x="0" y="793328"/>
                  </a:cubicBezTo>
                  <a:lnTo>
                    <a:pt x="0" y="24729"/>
                  </a:lnTo>
                  <a:cubicBezTo>
                    <a:pt x="0" y="18170"/>
                    <a:pt x="2605" y="11880"/>
                    <a:pt x="7243" y="7243"/>
                  </a:cubicBezTo>
                  <a:cubicBezTo>
                    <a:pt x="11880" y="2605"/>
                    <a:pt x="18170" y="0"/>
                    <a:pt x="24729" y="0"/>
                  </a:cubicBezTo>
                  <a:close/>
                </a:path>
              </a:pathLst>
            </a:custGeom>
            <a:solidFill>
              <a:srgbClr val="EFE9D6">
                <a:alpha val="49804"/>
              </a:srgbClr>
            </a:solidFill>
            <a:ln w="38100" cap="rnd">
              <a:solidFill>
                <a:srgbClr val="A39B76">
                  <a:alpha val="49804"/>
                </a:srgbClr>
              </a:solidFill>
              <a:prstDash val="solid"/>
              <a:round/>
            </a:ln>
          </p:spPr>
        </p:sp>
        <p:sp>
          <p:nvSpPr>
            <p:cNvPr name="TextBox 14" id="14"/>
            <p:cNvSpPr txBox="true"/>
            <p:nvPr/>
          </p:nvSpPr>
          <p:spPr>
            <a:xfrm>
              <a:off x="0" y="-47625"/>
              <a:ext cx="4205215" cy="865682"/>
            </a:xfrm>
            <a:prstGeom prst="rect">
              <a:avLst/>
            </a:prstGeom>
          </p:spPr>
          <p:txBody>
            <a:bodyPr anchor="ctr" rtlCol="false" tIns="50800" lIns="50800" bIns="50800" rIns="50800"/>
            <a:lstStyle/>
            <a:p>
              <a:pPr algn="ctr">
                <a:lnSpc>
                  <a:spcPts val="2659"/>
                </a:lnSpc>
                <a:spcBef>
                  <a:spcPct val="0"/>
                </a:spcBef>
              </a:pPr>
            </a:p>
          </p:txBody>
        </p:sp>
      </p:grpSp>
      <p:sp>
        <p:nvSpPr>
          <p:cNvPr name="TextBox 15" id="15"/>
          <p:cNvSpPr txBox="true"/>
          <p:nvPr/>
        </p:nvSpPr>
        <p:spPr>
          <a:xfrm rot="0">
            <a:off x="1619020" y="6068255"/>
            <a:ext cx="7719278" cy="483017"/>
          </a:xfrm>
          <a:prstGeom prst="rect">
            <a:avLst/>
          </a:prstGeom>
        </p:spPr>
        <p:txBody>
          <a:bodyPr anchor="t" rtlCol="false" tIns="0" lIns="0" bIns="0" rIns="0">
            <a:spAutoFit/>
          </a:bodyPr>
          <a:lstStyle/>
          <a:p>
            <a:pPr algn="l">
              <a:lnSpc>
                <a:spcPts val="4084"/>
              </a:lnSpc>
            </a:pPr>
            <a:r>
              <a:rPr lang="en-US" sz="2917">
                <a:solidFill>
                  <a:srgbClr val="473821"/>
                </a:solidFill>
                <a:latin typeface="Chau Philomene"/>
                <a:ea typeface="Chau Philomene"/>
                <a:cs typeface="Chau Philomene"/>
                <a:sym typeface="Chau Philomene"/>
              </a:rPr>
              <a:t>Grid search cv algorithm</a:t>
            </a:r>
          </a:p>
        </p:txBody>
      </p:sp>
      <p:sp>
        <p:nvSpPr>
          <p:cNvPr name="TextBox 16" id="16"/>
          <p:cNvSpPr txBox="true"/>
          <p:nvPr/>
        </p:nvSpPr>
        <p:spPr>
          <a:xfrm rot="0">
            <a:off x="1619020" y="6579846"/>
            <a:ext cx="15042866" cy="1543050"/>
          </a:xfrm>
          <a:prstGeom prst="rect">
            <a:avLst/>
          </a:prstGeom>
        </p:spPr>
        <p:txBody>
          <a:bodyPr anchor="t" rtlCol="false" tIns="0" lIns="0" bIns="0" rIns="0">
            <a:spAutoFit/>
          </a:bodyPr>
          <a:lstStyle/>
          <a:p>
            <a:pPr algn="l">
              <a:lnSpc>
                <a:spcPts val="4199"/>
              </a:lnSpc>
            </a:pPr>
            <a:r>
              <a:rPr lang="en-US" sz="2999">
                <a:solidFill>
                  <a:srgbClr val="473821"/>
                </a:solidFill>
                <a:latin typeface="Chau Philomene"/>
                <a:ea typeface="Chau Philomene"/>
                <a:cs typeface="Chau Philomene"/>
                <a:sym typeface="Chau Philomene"/>
              </a:rPr>
              <a:t>The Grid Search algorithm achieved an overall accuracy of 89%, accurately classifying most instances. It performs well for class 0 (precision 91%, recall 93%) but is slightly less effective for class 1 (precision 84%, recall 80%), indicating some challenges in predicting this class.</a:t>
            </a:r>
          </a:p>
        </p:txBody>
      </p:sp>
    </p:spTree>
  </p:cSld>
  <p:clrMapOvr>
    <a:masterClrMapping/>
  </p:clrMapOvr>
  <p:transition spd="slow">
    <p:push dir="l"/>
  </p:transition>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8055" t="0" r="-51235" b="-33738"/>
            </a:stretch>
          </a:blipFill>
        </p:spPr>
      </p:sp>
      <p:sp>
        <p:nvSpPr>
          <p:cNvPr name="Freeform 3" id="3"/>
          <p:cNvSpPr/>
          <p:nvPr/>
        </p:nvSpPr>
        <p:spPr>
          <a:xfrm flipH="false" flipV="true" rot="0">
            <a:off x="319823" y="260315"/>
            <a:ext cx="3388214" cy="3320450"/>
          </a:xfrm>
          <a:custGeom>
            <a:avLst/>
            <a:gdLst/>
            <a:ahLst/>
            <a:cxnLst/>
            <a:rect r="r" b="b" t="t" l="l"/>
            <a:pathLst>
              <a:path h="3320450" w="3388214">
                <a:moveTo>
                  <a:pt x="0" y="3320449"/>
                </a:moveTo>
                <a:lnTo>
                  <a:pt x="3388214" y="3320449"/>
                </a:lnTo>
                <a:lnTo>
                  <a:pt x="3388214" y="0"/>
                </a:lnTo>
                <a:lnTo>
                  <a:pt x="0" y="0"/>
                </a:lnTo>
                <a:lnTo>
                  <a:pt x="0"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4579963" y="260315"/>
            <a:ext cx="3388214" cy="3320450"/>
          </a:xfrm>
          <a:custGeom>
            <a:avLst/>
            <a:gdLst/>
            <a:ahLst/>
            <a:cxnLst/>
            <a:rect r="r" b="b" t="t" l="l"/>
            <a:pathLst>
              <a:path h="3320450" w="3388214">
                <a:moveTo>
                  <a:pt x="3388214" y="3320449"/>
                </a:moveTo>
                <a:lnTo>
                  <a:pt x="0" y="3320449"/>
                </a:lnTo>
                <a:lnTo>
                  <a:pt x="0" y="0"/>
                </a:lnTo>
                <a:lnTo>
                  <a:pt x="3388214" y="0"/>
                </a:lnTo>
                <a:lnTo>
                  <a:pt x="3388214"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874298" y="2154989"/>
            <a:ext cx="12369429" cy="7103311"/>
            <a:chOff x="0" y="0"/>
            <a:chExt cx="3529472" cy="2026847"/>
          </a:xfrm>
        </p:grpSpPr>
        <p:sp>
          <p:nvSpPr>
            <p:cNvPr name="Freeform 6" id="6"/>
            <p:cNvSpPr/>
            <p:nvPr/>
          </p:nvSpPr>
          <p:spPr>
            <a:xfrm flipH="false" flipV="false" rot="0">
              <a:off x="0" y="0"/>
              <a:ext cx="3529472" cy="2026847"/>
            </a:xfrm>
            <a:custGeom>
              <a:avLst/>
              <a:gdLst/>
              <a:ahLst/>
              <a:cxnLst/>
              <a:rect r="r" b="b" t="t" l="l"/>
              <a:pathLst>
                <a:path h="2026847" w="3529472">
                  <a:moveTo>
                    <a:pt x="31920" y="0"/>
                  </a:moveTo>
                  <a:lnTo>
                    <a:pt x="3497552" y="0"/>
                  </a:lnTo>
                  <a:cubicBezTo>
                    <a:pt x="3506017" y="0"/>
                    <a:pt x="3514137" y="3363"/>
                    <a:pt x="3520123" y="9349"/>
                  </a:cubicBezTo>
                  <a:cubicBezTo>
                    <a:pt x="3526109" y="15336"/>
                    <a:pt x="3529472" y="23455"/>
                    <a:pt x="3529472" y="31920"/>
                  </a:cubicBezTo>
                  <a:lnTo>
                    <a:pt x="3529472" y="1994926"/>
                  </a:lnTo>
                  <a:cubicBezTo>
                    <a:pt x="3529472" y="2012556"/>
                    <a:pt x="3515181" y="2026847"/>
                    <a:pt x="3497552" y="2026847"/>
                  </a:cubicBezTo>
                  <a:lnTo>
                    <a:pt x="31920" y="2026847"/>
                  </a:lnTo>
                  <a:cubicBezTo>
                    <a:pt x="23455" y="2026847"/>
                    <a:pt x="15336" y="2023484"/>
                    <a:pt x="9349" y="2017498"/>
                  </a:cubicBezTo>
                  <a:cubicBezTo>
                    <a:pt x="3363" y="2011512"/>
                    <a:pt x="0" y="2003392"/>
                    <a:pt x="0" y="1994926"/>
                  </a:cubicBezTo>
                  <a:lnTo>
                    <a:pt x="0" y="31920"/>
                  </a:lnTo>
                  <a:cubicBezTo>
                    <a:pt x="0" y="23455"/>
                    <a:pt x="3363" y="15336"/>
                    <a:pt x="9349" y="9349"/>
                  </a:cubicBezTo>
                  <a:cubicBezTo>
                    <a:pt x="15336" y="3363"/>
                    <a:pt x="23455" y="0"/>
                    <a:pt x="31920" y="0"/>
                  </a:cubicBezTo>
                  <a:close/>
                </a:path>
              </a:pathLst>
            </a:custGeom>
            <a:solidFill>
              <a:srgbClr val="EFE9D6">
                <a:alpha val="49804"/>
              </a:srgbClr>
            </a:solidFill>
            <a:ln cap="rnd">
              <a:noFill/>
              <a:prstDash val="solid"/>
              <a:round/>
            </a:ln>
          </p:spPr>
        </p:sp>
        <p:sp>
          <p:nvSpPr>
            <p:cNvPr name="TextBox 7" id="7"/>
            <p:cNvSpPr txBox="true"/>
            <p:nvPr/>
          </p:nvSpPr>
          <p:spPr>
            <a:xfrm>
              <a:off x="0" y="-47625"/>
              <a:ext cx="3529472" cy="2074472"/>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028700" y="2348712"/>
            <a:ext cx="11877509" cy="6461278"/>
            <a:chOff x="0" y="0"/>
            <a:chExt cx="1993593" cy="1084500"/>
          </a:xfrm>
        </p:grpSpPr>
        <p:sp>
          <p:nvSpPr>
            <p:cNvPr name="Freeform 9" id="9"/>
            <p:cNvSpPr/>
            <p:nvPr/>
          </p:nvSpPr>
          <p:spPr>
            <a:xfrm flipH="false" flipV="false" rot="0">
              <a:off x="0" y="0"/>
              <a:ext cx="1993593" cy="1084500"/>
            </a:xfrm>
            <a:custGeom>
              <a:avLst/>
              <a:gdLst/>
              <a:ahLst/>
              <a:cxnLst/>
              <a:rect r="r" b="b" t="t" l="l"/>
              <a:pathLst>
                <a:path h="1084500" w="1993593">
                  <a:moveTo>
                    <a:pt x="14992" y="0"/>
                  </a:moveTo>
                  <a:lnTo>
                    <a:pt x="1978602" y="0"/>
                  </a:lnTo>
                  <a:cubicBezTo>
                    <a:pt x="1982578" y="0"/>
                    <a:pt x="1986391" y="1579"/>
                    <a:pt x="1989202" y="4391"/>
                  </a:cubicBezTo>
                  <a:cubicBezTo>
                    <a:pt x="1992014" y="7202"/>
                    <a:pt x="1993593" y="11016"/>
                    <a:pt x="1993593" y="14992"/>
                  </a:cubicBezTo>
                  <a:lnTo>
                    <a:pt x="1993593" y="1069508"/>
                  </a:lnTo>
                  <a:cubicBezTo>
                    <a:pt x="1993593" y="1073484"/>
                    <a:pt x="1992014" y="1077298"/>
                    <a:pt x="1989202" y="1080109"/>
                  </a:cubicBezTo>
                  <a:cubicBezTo>
                    <a:pt x="1986391" y="1082921"/>
                    <a:pt x="1982578" y="1084500"/>
                    <a:pt x="1978602" y="1084500"/>
                  </a:cubicBezTo>
                  <a:lnTo>
                    <a:pt x="14992" y="1084500"/>
                  </a:lnTo>
                  <a:cubicBezTo>
                    <a:pt x="11016" y="1084500"/>
                    <a:pt x="7202" y="1082921"/>
                    <a:pt x="4391" y="1080109"/>
                  </a:cubicBezTo>
                  <a:cubicBezTo>
                    <a:pt x="1579" y="1077298"/>
                    <a:pt x="0" y="1073484"/>
                    <a:pt x="0" y="1069508"/>
                  </a:cubicBezTo>
                  <a:lnTo>
                    <a:pt x="0" y="14992"/>
                  </a:lnTo>
                  <a:cubicBezTo>
                    <a:pt x="0" y="11016"/>
                    <a:pt x="1579" y="7202"/>
                    <a:pt x="4391" y="4391"/>
                  </a:cubicBezTo>
                  <a:cubicBezTo>
                    <a:pt x="7202" y="1579"/>
                    <a:pt x="11016" y="0"/>
                    <a:pt x="14992" y="0"/>
                  </a:cubicBezTo>
                  <a:close/>
                </a:path>
              </a:pathLst>
            </a:custGeom>
            <a:blipFill>
              <a:blip r:embed="rId5"/>
              <a:stretch>
                <a:fillRect l="-603" t="0" r="-603" b="0"/>
              </a:stretch>
            </a:blipFill>
          </p:spPr>
        </p:sp>
      </p:grpSp>
      <p:sp>
        <p:nvSpPr>
          <p:cNvPr name="TextBox 10" id="10"/>
          <p:cNvSpPr txBox="true"/>
          <p:nvPr/>
        </p:nvSpPr>
        <p:spPr>
          <a:xfrm rot="0">
            <a:off x="4601620" y="895350"/>
            <a:ext cx="9084760" cy="1214054"/>
          </a:xfrm>
          <a:prstGeom prst="rect">
            <a:avLst/>
          </a:prstGeom>
        </p:spPr>
        <p:txBody>
          <a:bodyPr anchor="t" rtlCol="false" tIns="0" lIns="0" bIns="0" rIns="0">
            <a:spAutoFit/>
          </a:bodyPr>
          <a:lstStyle/>
          <a:p>
            <a:pPr algn="ctr">
              <a:lnSpc>
                <a:spcPts val="9939"/>
              </a:lnSpc>
            </a:pPr>
            <a:r>
              <a:rPr lang="en-US" sz="6999" spc="76">
                <a:solidFill>
                  <a:srgbClr val="473821"/>
                </a:solidFill>
                <a:latin typeface="Handelson One"/>
                <a:ea typeface="Handelson One"/>
                <a:cs typeface="Handelson One"/>
                <a:sym typeface="Handelson One"/>
              </a:rPr>
              <a:t>Our ML model as a product </a:t>
            </a:r>
          </a:p>
        </p:txBody>
      </p:sp>
      <p:sp>
        <p:nvSpPr>
          <p:cNvPr name="TextBox 11" id="11"/>
          <p:cNvSpPr txBox="true"/>
          <p:nvPr/>
        </p:nvSpPr>
        <p:spPr>
          <a:xfrm rot="0">
            <a:off x="13686380" y="4033598"/>
            <a:ext cx="3717950" cy="4162203"/>
          </a:xfrm>
          <a:prstGeom prst="rect">
            <a:avLst/>
          </a:prstGeom>
        </p:spPr>
        <p:txBody>
          <a:bodyPr anchor="t" rtlCol="false" tIns="0" lIns="0" bIns="0" rIns="0">
            <a:spAutoFit/>
          </a:bodyPr>
          <a:lstStyle/>
          <a:p>
            <a:pPr algn="l">
              <a:lnSpc>
                <a:spcPts val="4199"/>
              </a:lnSpc>
            </a:pPr>
            <a:r>
              <a:rPr lang="en-US" sz="2999">
                <a:solidFill>
                  <a:srgbClr val="473821"/>
                </a:solidFill>
                <a:latin typeface="Chau Philomene"/>
                <a:ea typeface="Chau Philomene"/>
                <a:cs typeface="Chau Philomene"/>
                <a:sym typeface="Chau Philomene"/>
              </a:rPr>
              <a:t>Using Flask we were able to make an interactive window where user answer the questions and quickly get the predictions in which booking is cancelled or not .</a:t>
            </a:r>
          </a:p>
        </p:txBody>
      </p:sp>
      <p:sp>
        <p:nvSpPr>
          <p:cNvPr name="TextBox 12" id="12"/>
          <p:cNvSpPr txBox="true"/>
          <p:nvPr/>
        </p:nvSpPr>
        <p:spPr>
          <a:xfrm rot="0">
            <a:off x="13631410" y="3309316"/>
            <a:ext cx="4656590" cy="495272"/>
          </a:xfrm>
          <a:prstGeom prst="rect">
            <a:avLst/>
          </a:prstGeom>
        </p:spPr>
        <p:txBody>
          <a:bodyPr anchor="t" rtlCol="false" tIns="0" lIns="0" bIns="0" rIns="0">
            <a:spAutoFit/>
          </a:bodyPr>
          <a:lstStyle/>
          <a:p>
            <a:pPr algn="l">
              <a:lnSpc>
                <a:spcPts val="4199"/>
              </a:lnSpc>
            </a:pPr>
            <a:r>
              <a:rPr lang="en-US" sz="2999">
                <a:solidFill>
                  <a:srgbClr val="473821"/>
                </a:solidFill>
                <a:latin typeface="Chau Philomene"/>
                <a:ea typeface="Chau Philomene"/>
                <a:cs typeface="Chau Philomene"/>
                <a:sym typeface="Chau Philomene"/>
              </a:rPr>
              <a:t>FLASK :</a:t>
            </a:r>
          </a:p>
        </p:txBody>
      </p:sp>
    </p:spTree>
  </p:cSld>
  <p:clrMapOvr>
    <a:masterClrMapping/>
  </p:clrMapOvr>
  <p:transition spd="slow">
    <p:push dir="l"/>
  </p:transition>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5303" t="0" r="-12275" b="-2623"/>
            </a:stretch>
          </a:blipFill>
        </p:spPr>
      </p:sp>
      <p:sp>
        <p:nvSpPr>
          <p:cNvPr name="Freeform 3" id="3"/>
          <p:cNvSpPr/>
          <p:nvPr/>
        </p:nvSpPr>
        <p:spPr>
          <a:xfrm flipH="false" flipV="true" rot="0">
            <a:off x="535443" y="559139"/>
            <a:ext cx="4198776" cy="4114800"/>
          </a:xfrm>
          <a:custGeom>
            <a:avLst/>
            <a:gdLst/>
            <a:ahLst/>
            <a:cxnLst/>
            <a:rect r="r" b="b" t="t" l="l"/>
            <a:pathLst>
              <a:path h="4114800" w="4198776">
                <a:moveTo>
                  <a:pt x="0" y="4114800"/>
                </a:moveTo>
                <a:lnTo>
                  <a:pt x="4198776" y="4114800"/>
                </a:lnTo>
                <a:lnTo>
                  <a:pt x="4198776" y="0"/>
                </a:lnTo>
                <a:lnTo>
                  <a:pt x="0" y="0"/>
                </a:lnTo>
                <a:lnTo>
                  <a:pt x="0"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3553781" y="559139"/>
            <a:ext cx="4198776" cy="4114800"/>
          </a:xfrm>
          <a:custGeom>
            <a:avLst/>
            <a:gdLst/>
            <a:ahLst/>
            <a:cxnLst/>
            <a:rect r="r" b="b" t="t" l="l"/>
            <a:pathLst>
              <a:path h="4114800" w="4198776">
                <a:moveTo>
                  <a:pt x="4198776" y="4114800"/>
                </a:moveTo>
                <a:lnTo>
                  <a:pt x="0" y="4114800"/>
                </a:lnTo>
                <a:lnTo>
                  <a:pt x="0" y="0"/>
                </a:lnTo>
                <a:lnTo>
                  <a:pt x="4198776" y="0"/>
                </a:lnTo>
                <a:lnTo>
                  <a:pt x="4198776"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6463024" y="6102755"/>
            <a:ext cx="727540" cy="727540"/>
          </a:xfrm>
          <a:custGeom>
            <a:avLst/>
            <a:gdLst/>
            <a:ahLst/>
            <a:cxnLst/>
            <a:rect r="r" b="b" t="t" l="l"/>
            <a:pathLst>
              <a:path h="727540" w="727540">
                <a:moveTo>
                  <a:pt x="0" y="0"/>
                </a:moveTo>
                <a:lnTo>
                  <a:pt x="727540" y="0"/>
                </a:lnTo>
                <a:lnTo>
                  <a:pt x="727540" y="727539"/>
                </a:lnTo>
                <a:lnTo>
                  <a:pt x="0" y="72753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6371026" y="2205868"/>
            <a:ext cx="5545948" cy="1420641"/>
          </a:xfrm>
          <a:prstGeom prst="rect">
            <a:avLst/>
          </a:prstGeom>
        </p:spPr>
        <p:txBody>
          <a:bodyPr anchor="t" rtlCol="false" tIns="0" lIns="0" bIns="0" rIns="0">
            <a:spAutoFit/>
          </a:bodyPr>
          <a:lstStyle/>
          <a:p>
            <a:pPr algn="ctr">
              <a:lnSpc>
                <a:spcPts val="11669"/>
              </a:lnSpc>
            </a:pPr>
            <a:r>
              <a:rPr lang="en-US" sz="8335">
                <a:solidFill>
                  <a:srgbClr val="473821"/>
                </a:solidFill>
                <a:latin typeface="Chau Philomene"/>
                <a:ea typeface="Chau Philomene"/>
                <a:cs typeface="Chau Philomene"/>
                <a:sym typeface="Chau Philomene"/>
              </a:rPr>
              <a:t>THANKS FOR </a:t>
            </a:r>
          </a:p>
        </p:txBody>
      </p:sp>
      <p:sp>
        <p:nvSpPr>
          <p:cNvPr name="TextBox 7" id="7"/>
          <p:cNvSpPr txBox="true"/>
          <p:nvPr/>
        </p:nvSpPr>
        <p:spPr>
          <a:xfrm rot="0">
            <a:off x="5289337" y="3087516"/>
            <a:ext cx="7207887" cy="2055984"/>
          </a:xfrm>
          <a:prstGeom prst="rect">
            <a:avLst/>
          </a:prstGeom>
        </p:spPr>
        <p:txBody>
          <a:bodyPr anchor="t" rtlCol="false" tIns="0" lIns="0" bIns="0" rIns="0">
            <a:spAutoFit/>
          </a:bodyPr>
          <a:lstStyle/>
          <a:p>
            <a:pPr algn="ctr">
              <a:lnSpc>
                <a:spcPts val="16822"/>
              </a:lnSpc>
            </a:pPr>
            <a:r>
              <a:rPr lang="en-US" sz="11846" spc="130">
                <a:solidFill>
                  <a:srgbClr val="473821"/>
                </a:solidFill>
                <a:latin typeface="Handelson One"/>
                <a:ea typeface="Handelson One"/>
                <a:cs typeface="Handelson One"/>
                <a:sym typeface="Handelson One"/>
              </a:rPr>
              <a:t>being interested</a:t>
            </a:r>
          </a:p>
        </p:txBody>
      </p:sp>
      <p:sp>
        <p:nvSpPr>
          <p:cNvPr name="TextBox 8" id="8"/>
          <p:cNvSpPr txBox="true"/>
          <p:nvPr/>
        </p:nvSpPr>
        <p:spPr>
          <a:xfrm rot="0">
            <a:off x="7343629" y="6195062"/>
            <a:ext cx="3600742" cy="495300"/>
          </a:xfrm>
          <a:prstGeom prst="rect">
            <a:avLst/>
          </a:prstGeom>
        </p:spPr>
        <p:txBody>
          <a:bodyPr anchor="t" rtlCol="false" tIns="0" lIns="0" bIns="0" rIns="0">
            <a:spAutoFit/>
          </a:bodyPr>
          <a:lstStyle/>
          <a:p>
            <a:pPr algn="l">
              <a:lnSpc>
                <a:spcPts val="4199"/>
              </a:lnSpc>
            </a:pPr>
            <a:r>
              <a:rPr lang="en-US" sz="2999" u="sng">
                <a:solidFill>
                  <a:srgbClr val="473821"/>
                </a:solidFill>
                <a:latin typeface="Chau Philomene"/>
                <a:ea typeface="Chau Philomene"/>
                <a:cs typeface="Chau Philomene"/>
                <a:sym typeface="Chau Philomene"/>
                <a:hlinkClick r:id="rId7" tooltip="https://github.com/mohamed682004/Cellula_Hotel"/>
              </a:rPr>
              <a:t>our githup repository</a:t>
            </a:r>
          </a:p>
        </p:txBody>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162" t="0" r="-22477" b="-7890"/>
            </a:stretch>
          </a:blipFill>
        </p:spPr>
      </p:sp>
      <p:sp>
        <p:nvSpPr>
          <p:cNvPr name="Freeform 3" id="3"/>
          <p:cNvSpPr/>
          <p:nvPr/>
        </p:nvSpPr>
        <p:spPr>
          <a:xfrm flipH="false" flipV="true" rot="0">
            <a:off x="319823" y="260315"/>
            <a:ext cx="3388214" cy="3320450"/>
          </a:xfrm>
          <a:custGeom>
            <a:avLst/>
            <a:gdLst/>
            <a:ahLst/>
            <a:cxnLst/>
            <a:rect r="r" b="b" t="t" l="l"/>
            <a:pathLst>
              <a:path h="3320450" w="3388214">
                <a:moveTo>
                  <a:pt x="0" y="3320449"/>
                </a:moveTo>
                <a:lnTo>
                  <a:pt x="3388214" y="3320449"/>
                </a:lnTo>
                <a:lnTo>
                  <a:pt x="3388214" y="0"/>
                </a:lnTo>
                <a:lnTo>
                  <a:pt x="0" y="0"/>
                </a:lnTo>
                <a:lnTo>
                  <a:pt x="0"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781587" y="2574266"/>
            <a:ext cx="13492484" cy="3874232"/>
          </a:xfrm>
          <a:prstGeom prst="rect">
            <a:avLst/>
          </a:prstGeom>
        </p:spPr>
        <p:txBody>
          <a:bodyPr anchor="t" rtlCol="false" tIns="0" lIns="0" bIns="0" rIns="0">
            <a:spAutoFit/>
          </a:bodyPr>
          <a:lstStyle/>
          <a:p>
            <a:pPr algn="l">
              <a:lnSpc>
                <a:spcPts val="4453"/>
              </a:lnSpc>
            </a:pPr>
            <a:r>
              <a:rPr lang="en-US" sz="3180">
                <a:solidFill>
                  <a:srgbClr val="473821"/>
                </a:solidFill>
                <a:latin typeface="Chau Philomene"/>
                <a:ea typeface="Chau Philomene"/>
                <a:cs typeface="Chau Philomene"/>
                <a:sym typeface="Chau Philomene"/>
              </a:rPr>
              <a:t>For this study, we will present data in :</a:t>
            </a:r>
          </a:p>
          <a:p>
            <a:pPr algn="l" marL="686772" indent="-343386" lvl="1">
              <a:lnSpc>
                <a:spcPts val="4453"/>
              </a:lnSpc>
              <a:buFont typeface="Arial"/>
              <a:buChar char="•"/>
            </a:pPr>
            <a:r>
              <a:rPr lang="en-US" sz="3180">
                <a:solidFill>
                  <a:srgbClr val="473821"/>
                </a:solidFill>
                <a:latin typeface="Chau Philomene"/>
                <a:ea typeface="Chau Philomene"/>
                <a:cs typeface="Chau Philomene"/>
                <a:sym typeface="Chau Philomene"/>
              </a:rPr>
              <a:t>Univariate visualisation</a:t>
            </a:r>
          </a:p>
          <a:p>
            <a:pPr algn="l" marL="686772" indent="-343386" lvl="1">
              <a:lnSpc>
                <a:spcPts val="4453"/>
              </a:lnSpc>
              <a:buFont typeface="Arial"/>
              <a:buChar char="•"/>
            </a:pPr>
            <a:r>
              <a:rPr lang="en-US" sz="3180">
                <a:solidFill>
                  <a:srgbClr val="473821"/>
                </a:solidFill>
                <a:latin typeface="Chau Philomene"/>
                <a:ea typeface="Chau Philomene"/>
                <a:cs typeface="Chau Philomene"/>
                <a:sym typeface="Chau Philomene"/>
              </a:rPr>
              <a:t>multivariate visualization</a:t>
            </a:r>
          </a:p>
          <a:p>
            <a:pPr algn="l" marL="686772" indent="-343386" lvl="1">
              <a:lnSpc>
                <a:spcPts val="4453"/>
              </a:lnSpc>
              <a:buFont typeface="Arial"/>
              <a:buChar char="•"/>
            </a:pPr>
            <a:r>
              <a:rPr lang="en-US" sz="3180">
                <a:solidFill>
                  <a:srgbClr val="473821"/>
                </a:solidFill>
                <a:latin typeface="Chau Philomene"/>
                <a:ea typeface="Chau Philomene"/>
                <a:cs typeface="Chau Philomene"/>
                <a:sym typeface="Chau Philomene"/>
              </a:rPr>
              <a:t>Interactive dashboard</a:t>
            </a:r>
          </a:p>
          <a:p>
            <a:pPr algn="l" marL="686772" indent="-343386" lvl="1">
              <a:lnSpc>
                <a:spcPts val="4453"/>
              </a:lnSpc>
              <a:buFont typeface="Arial"/>
              <a:buChar char="•"/>
            </a:pPr>
            <a:r>
              <a:rPr lang="en-US" sz="3180">
                <a:solidFill>
                  <a:srgbClr val="473821"/>
                </a:solidFill>
                <a:latin typeface="Chau Philomene"/>
                <a:ea typeface="Chau Philomene"/>
                <a:cs typeface="Chau Philomene"/>
                <a:sym typeface="Chau Philomene"/>
              </a:rPr>
              <a:t>Some high_accuracy ML models that predicts the booking status</a:t>
            </a:r>
          </a:p>
          <a:p>
            <a:pPr algn="l" marL="686772" indent="-343386" lvl="1">
              <a:lnSpc>
                <a:spcPts val="4453"/>
              </a:lnSpc>
              <a:buFont typeface="Arial"/>
              <a:buChar char="•"/>
            </a:pPr>
            <a:r>
              <a:rPr lang="en-US" sz="3180">
                <a:solidFill>
                  <a:srgbClr val="473821"/>
                </a:solidFill>
                <a:latin typeface="Chau Philomene"/>
                <a:ea typeface="Chau Philomene"/>
                <a:cs typeface="Chau Philomene"/>
                <a:sym typeface="Chau Philomene"/>
              </a:rPr>
              <a:t>A simple website that predicts the booking status </a:t>
            </a:r>
          </a:p>
          <a:p>
            <a:pPr algn="l">
              <a:lnSpc>
                <a:spcPts val="4453"/>
              </a:lnSpc>
            </a:pPr>
          </a:p>
        </p:txBody>
      </p:sp>
      <p:sp>
        <p:nvSpPr>
          <p:cNvPr name="TextBox 5" id="5"/>
          <p:cNvSpPr txBox="true"/>
          <p:nvPr/>
        </p:nvSpPr>
        <p:spPr>
          <a:xfrm rot="0">
            <a:off x="5957532" y="895350"/>
            <a:ext cx="6372936" cy="1214054"/>
          </a:xfrm>
          <a:prstGeom prst="rect">
            <a:avLst/>
          </a:prstGeom>
        </p:spPr>
        <p:txBody>
          <a:bodyPr anchor="t" rtlCol="false" tIns="0" lIns="0" bIns="0" rIns="0">
            <a:spAutoFit/>
          </a:bodyPr>
          <a:lstStyle/>
          <a:p>
            <a:pPr algn="ctr">
              <a:lnSpc>
                <a:spcPts val="9939"/>
              </a:lnSpc>
            </a:pPr>
            <a:r>
              <a:rPr lang="en-US" sz="6999" spc="76">
                <a:solidFill>
                  <a:srgbClr val="473821"/>
                </a:solidFill>
                <a:latin typeface="Handelson One"/>
                <a:ea typeface="Handelson One"/>
                <a:cs typeface="Handelson One"/>
                <a:sym typeface="Handelson One"/>
              </a:rPr>
              <a:t>Table Content</a:t>
            </a:r>
          </a:p>
        </p:txBody>
      </p:sp>
      <p:sp>
        <p:nvSpPr>
          <p:cNvPr name="Freeform 6" id="6"/>
          <p:cNvSpPr/>
          <p:nvPr/>
        </p:nvSpPr>
        <p:spPr>
          <a:xfrm flipH="true" flipV="true" rot="0">
            <a:off x="14579963" y="260315"/>
            <a:ext cx="3388214" cy="3320450"/>
          </a:xfrm>
          <a:custGeom>
            <a:avLst/>
            <a:gdLst/>
            <a:ahLst/>
            <a:cxnLst/>
            <a:rect r="r" b="b" t="t" l="l"/>
            <a:pathLst>
              <a:path h="3320450" w="3388214">
                <a:moveTo>
                  <a:pt x="3388214" y="3320449"/>
                </a:moveTo>
                <a:lnTo>
                  <a:pt x="0" y="3320449"/>
                </a:lnTo>
                <a:lnTo>
                  <a:pt x="0" y="0"/>
                </a:lnTo>
                <a:lnTo>
                  <a:pt x="3388214" y="0"/>
                </a:lnTo>
                <a:lnTo>
                  <a:pt x="3388214"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162" t="0" r="-22477" b="-7890"/>
            </a:stretch>
          </a:blipFill>
        </p:spPr>
      </p:sp>
      <p:sp>
        <p:nvSpPr>
          <p:cNvPr name="Freeform 3" id="3"/>
          <p:cNvSpPr/>
          <p:nvPr/>
        </p:nvSpPr>
        <p:spPr>
          <a:xfrm flipH="false" flipV="true" rot="0">
            <a:off x="319823" y="260315"/>
            <a:ext cx="3388214" cy="3320450"/>
          </a:xfrm>
          <a:custGeom>
            <a:avLst/>
            <a:gdLst/>
            <a:ahLst/>
            <a:cxnLst/>
            <a:rect r="r" b="b" t="t" l="l"/>
            <a:pathLst>
              <a:path h="3320450" w="3388214">
                <a:moveTo>
                  <a:pt x="0" y="3320449"/>
                </a:moveTo>
                <a:lnTo>
                  <a:pt x="3388214" y="3320449"/>
                </a:lnTo>
                <a:lnTo>
                  <a:pt x="3388214" y="0"/>
                </a:lnTo>
                <a:lnTo>
                  <a:pt x="0" y="0"/>
                </a:lnTo>
                <a:lnTo>
                  <a:pt x="0"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537166" y="2062586"/>
            <a:ext cx="10779951" cy="7148896"/>
            <a:chOff x="0" y="0"/>
            <a:chExt cx="2839164" cy="1882837"/>
          </a:xfrm>
        </p:grpSpPr>
        <p:sp>
          <p:nvSpPr>
            <p:cNvPr name="Freeform 5" id="5"/>
            <p:cNvSpPr/>
            <p:nvPr/>
          </p:nvSpPr>
          <p:spPr>
            <a:xfrm flipH="false" flipV="false" rot="0">
              <a:off x="0" y="0"/>
              <a:ext cx="2839164" cy="1882837"/>
            </a:xfrm>
            <a:custGeom>
              <a:avLst/>
              <a:gdLst/>
              <a:ahLst/>
              <a:cxnLst/>
              <a:rect r="r" b="b" t="t" l="l"/>
              <a:pathLst>
                <a:path h="1882837" w="2839164">
                  <a:moveTo>
                    <a:pt x="36627" y="0"/>
                  </a:moveTo>
                  <a:lnTo>
                    <a:pt x="2802537" y="0"/>
                  </a:lnTo>
                  <a:cubicBezTo>
                    <a:pt x="2812251" y="0"/>
                    <a:pt x="2821567" y="3859"/>
                    <a:pt x="2828436" y="10728"/>
                  </a:cubicBezTo>
                  <a:cubicBezTo>
                    <a:pt x="2835305" y="17597"/>
                    <a:pt x="2839164" y="26913"/>
                    <a:pt x="2839164" y="36627"/>
                  </a:cubicBezTo>
                  <a:lnTo>
                    <a:pt x="2839164" y="1846210"/>
                  </a:lnTo>
                  <a:cubicBezTo>
                    <a:pt x="2839164" y="1866438"/>
                    <a:pt x="2822765" y="1882837"/>
                    <a:pt x="2802537" y="1882837"/>
                  </a:cubicBezTo>
                  <a:lnTo>
                    <a:pt x="36627" y="1882837"/>
                  </a:lnTo>
                  <a:cubicBezTo>
                    <a:pt x="26913" y="1882837"/>
                    <a:pt x="17597" y="1878978"/>
                    <a:pt x="10728" y="1872109"/>
                  </a:cubicBezTo>
                  <a:cubicBezTo>
                    <a:pt x="3859" y="1865240"/>
                    <a:pt x="0" y="1855924"/>
                    <a:pt x="0" y="1846210"/>
                  </a:cubicBezTo>
                  <a:lnTo>
                    <a:pt x="0" y="36627"/>
                  </a:lnTo>
                  <a:cubicBezTo>
                    <a:pt x="0" y="26913"/>
                    <a:pt x="3859" y="17597"/>
                    <a:pt x="10728" y="10728"/>
                  </a:cubicBezTo>
                  <a:cubicBezTo>
                    <a:pt x="17597" y="3859"/>
                    <a:pt x="26913" y="0"/>
                    <a:pt x="36627" y="0"/>
                  </a:cubicBezTo>
                  <a:close/>
                </a:path>
              </a:pathLst>
            </a:custGeom>
            <a:solidFill>
              <a:srgbClr val="EFE9D6">
                <a:alpha val="49804"/>
              </a:srgbClr>
            </a:solidFill>
            <a:ln cap="rnd">
              <a:noFill/>
              <a:prstDash val="solid"/>
              <a:round/>
            </a:ln>
          </p:spPr>
        </p:sp>
        <p:sp>
          <p:nvSpPr>
            <p:cNvPr name="TextBox 6" id="6"/>
            <p:cNvSpPr txBox="true"/>
            <p:nvPr/>
          </p:nvSpPr>
          <p:spPr>
            <a:xfrm>
              <a:off x="0" y="-47625"/>
              <a:ext cx="2839164" cy="1930462"/>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1409874" y="2109404"/>
            <a:ext cx="5492875" cy="6452846"/>
            <a:chOff x="0" y="0"/>
            <a:chExt cx="1446683" cy="1699515"/>
          </a:xfrm>
        </p:grpSpPr>
        <p:sp>
          <p:nvSpPr>
            <p:cNvPr name="Freeform 8" id="8"/>
            <p:cNvSpPr/>
            <p:nvPr/>
          </p:nvSpPr>
          <p:spPr>
            <a:xfrm flipH="false" flipV="false" rot="0">
              <a:off x="0" y="0"/>
              <a:ext cx="1446683" cy="1699515"/>
            </a:xfrm>
            <a:custGeom>
              <a:avLst/>
              <a:gdLst/>
              <a:ahLst/>
              <a:cxnLst/>
              <a:rect r="r" b="b" t="t" l="l"/>
              <a:pathLst>
                <a:path h="1699515" w="1446683">
                  <a:moveTo>
                    <a:pt x="71882" y="0"/>
                  </a:moveTo>
                  <a:lnTo>
                    <a:pt x="1374801" y="0"/>
                  </a:lnTo>
                  <a:cubicBezTo>
                    <a:pt x="1393866" y="0"/>
                    <a:pt x="1412149" y="7573"/>
                    <a:pt x="1425630" y="21054"/>
                  </a:cubicBezTo>
                  <a:cubicBezTo>
                    <a:pt x="1439110" y="34534"/>
                    <a:pt x="1446683" y="52818"/>
                    <a:pt x="1446683" y="71882"/>
                  </a:cubicBezTo>
                  <a:lnTo>
                    <a:pt x="1446683" y="1627633"/>
                  </a:lnTo>
                  <a:cubicBezTo>
                    <a:pt x="1446683" y="1667332"/>
                    <a:pt x="1414501" y="1699515"/>
                    <a:pt x="1374801" y="1699515"/>
                  </a:cubicBezTo>
                  <a:lnTo>
                    <a:pt x="71882" y="1699515"/>
                  </a:lnTo>
                  <a:cubicBezTo>
                    <a:pt x="32183" y="1699515"/>
                    <a:pt x="0" y="1667332"/>
                    <a:pt x="0" y="1627633"/>
                  </a:cubicBezTo>
                  <a:lnTo>
                    <a:pt x="0" y="71882"/>
                  </a:lnTo>
                  <a:cubicBezTo>
                    <a:pt x="0" y="32183"/>
                    <a:pt x="32183" y="0"/>
                    <a:pt x="71882" y="0"/>
                  </a:cubicBezTo>
                  <a:close/>
                </a:path>
              </a:pathLst>
            </a:custGeom>
            <a:solidFill>
              <a:srgbClr val="EFE9D6">
                <a:alpha val="49804"/>
              </a:srgbClr>
            </a:solidFill>
            <a:ln cap="rnd">
              <a:noFill/>
              <a:prstDash val="solid"/>
              <a:round/>
            </a:ln>
          </p:spPr>
        </p:sp>
        <p:sp>
          <p:nvSpPr>
            <p:cNvPr name="TextBox 9" id="9"/>
            <p:cNvSpPr txBox="true"/>
            <p:nvPr/>
          </p:nvSpPr>
          <p:spPr>
            <a:xfrm>
              <a:off x="0" y="-47625"/>
              <a:ext cx="1446683" cy="1747140"/>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true" rot="0">
            <a:off x="14579963" y="260315"/>
            <a:ext cx="3388214" cy="3320450"/>
          </a:xfrm>
          <a:custGeom>
            <a:avLst/>
            <a:gdLst/>
            <a:ahLst/>
            <a:cxnLst/>
            <a:rect r="r" b="b" t="t" l="l"/>
            <a:pathLst>
              <a:path h="3320450" w="3388214">
                <a:moveTo>
                  <a:pt x="3388214" y="3320449"/>
                </a:moveTo>
                <a:lnTo>
                  <a:pt x="0" y="3320449"/>
                </a:lnTo>
                <a:lnTo>
                  <a:pt x="0" y="0"/>
                </a:lnTo>
                <a:lnTo>
                  <a:pt x="3388214" y="0"/>
                </a:lnTo>
                <a:lnTo>
                  <a:pt x="3388214"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0">
            <a:off x="765093" y="2410612"/>
            <a:ext cx="10425093" cy="6208196"/>
            <a:chOff x="0" y="0"/>
            <a:chExt cx="1615120" cy="961812"/>
          </a:xfrm>
        </p:grpSpPr>
        <p:sp>
          <p:nvSpPr>
            <p:cNvPr name="Freeform 12" id="12"/>
            <p:cNvSpPr/>
            <p:nvPr/>
          </p:nvSpPr>
          <p:spPr>
            <a:xfrm flipH="false" flipV="false" rot="0">
              <a:off x="0" y="0"/>
              <a:ext cx="1615120" cy="961812"/>
            </a:xfrm>
            <a:custGeom>
              <a:avLst/>
              <a:gdLst/>
              <a:ahLst/>
              <a:cxnLst/>
              <a:rect r="r" b="b" t="t" l="l"/>
              <a:pathLst>
                <a:path h="961812" w="1615120">
                  <a:moveTo>
                    <a:pt x="17080" y="0"/>
                  </a:moveTo>
                  <a:lnTo>
                    <a:pt x="1598039" y="0"/>
                  </a:lnTo>
                  <a:cubicBezTo>
                    <a:pt x="1602569" y="0"/>
                    <a:pt x="1606914" y="1800"/>
                    <a:pt x="1610117" y="5003"/>
                  </a:cubicBezTo>
                  <a:cubicBezTo>
                    <a:pt x="1613320" y="8206"/>
                    <a:pt x="1615120" y="12550"/>
                    <a:pt x="1615120" y="17080"/>
                  </a:cubicBezTo>
                  <a:lnTo>
                    <a:pt x="1615120" y="944732"/>
                  </a:lnTo>
                  <a:cubicBezTo>
                    <a:pt x="1615120" y="949262"/>
                    <a:pt x="1613320" y="953606"/>
                    <a:pt x="1610117" y="956809"/>
                  </a:cubicBezTo>
                  <a:cubicBezTo>
                    <a:pt x="1606914" y="960013"/>
                    <a:pt x="1602569" y="961812"/>
                    <a:pt x="1598039" y="961812"/>
                  </a:cubicBezTo>
                  <a:lnTo>
                    <a:pt x="17080" y="961812"/>
                  </a:lnTo>
                  <a:cubicBezTo>
                    <a:pt x="12550" y="961812"/>
                    <a:pt x="8206" y="960013"/>
                    <a:pt x="5003" y="956809"/>
                  </a:cubicBezTo>
                  <a:cubicBezTo>
                    <a:pt x="1800" y="953606"/>
                    <a:pt x="0" y="949262"/>
                    <a:pt x="0" y="944732"/>
                  </a:cubicBezTo>
                  <a:lnTo>
                    <a:pt x="0" y="17080"/>
                  </a:lnTo>
                  <a:cubicBezTo>
                    <a:pt x="0" y="12550"/>
                    <a:pt x="1800" y="8206"/>
                    <a:pt x="5003" y="5003"/>
                  </a:cubicBezTo>
                  <a:cubicBezTo>
                    <a:pt x="8206" y="1800"/>
                    <a:pt x="12550" y="0"/>
                    <a:pt x="17080" y="0"/>
                  </a:cubicBezTo>
                  <a:close/>
                </a:path>
              </a:pathLst>
            </a:custGeom>
            <a:blipFill>
              <a:blip r:embed="rId5"/>
              <a:stretch>
                <a:fillRect l="-681" t="0" r="-681" b="0"/>
              </a:stretch>
            </a:blipFill>
          </p:spPr>
        </p:sp>
      </p:grpSp>
      <p:sp>
        <p:nvSpPr>
          <p:cNvPr name="TextBox 13" id="13"/>
          <p:cNvSpPr txBox="true"/>
          <p:nvPr/>
        </p:nvSpPr>
        <p:spPr>
          <a:xfrm rot="0">
            <a:off x="5957532" y="895350"/>
            <a:ext cx="6372936" cy="1214054"/>
          </a:xfrm>
          <a:prstGeom prst="rect">
            <a:avLst/>
          </a:prstGeom>
        </p:spPr>
        <p:txBody>
          <a:bodyPr anchor="t" rtlCol="false" tIns="0" lIns="0" bIns="0" rIns="0">
            <a:spAutoFit/>
          </a:bodyPr>
          <a:lstStyle/>
          <a:p>
            <a:pPr algn="ctr">
              <a:lnSpc>
                <a:spcPts val="9939"/>
              </a:lnSpc>
            </a:pPr>
            <a:r>
              <a:rPr lang="en-US" sz="6999" spc="76">
                <a:solidFill>
                  <a:srgbClr val="473821"/>
                </a:solidFill>
                <a:latin typeface="Handelson One"/>
                <a:ea typeface="Handelson One"/>
                <a:cs typeface="Handelson One"/>
                <a:sym typeface="Handelson One"/>
              </a:rPr>
              <a:t>about  Cellula Hotel</a:t>
            </a:r>
          </a:p>
        </p:txBody>
      </p:sp>
      <p:sp>
        <p:nvSpPr>
          <p:cNvPr name="TextBox 14" id="14"/>
          <p:cNvSpPr txBox="true"/>
          <p:nvPr/>
        </p:nvSpPr>
        <p:spPr>
          <a:xfrm rot="0">
            <a:off x="11409874" y="3265651"/>
            <a:ext cx="5492875" cy="3755743"/>
          </a:xfrm>
          <a:prstGeom prst="rect">
            <a:avLst/>
          </a:prstGeom>
        </p:spPr>
        <p:txBody>
          <a:bodyPr anchor="t" rtlCol="false" tIns="0" lIns="0" bIns="0" rIns="0">
            <a:spAutoFit/>
          </a:bodyPr>
          <a:lstStyle/>
          <a:p>
            <a:pPr algn="ctr">
              <a:lnSpc>
                <a:spcPts val="5052"/>
              </a:lnSpc>
              <a:spcBef>
                <a:spcPct val="0"/>
              </a:spcBef>
            </a:pPr>
            <a:r>
              <a:rPr lang="en-US" sz="3608">
                <a:solidFill>
                  <a:srgbClr val="473821"/>
                </a:solidFill>
                <a:latin typeface="Chau Philomene"/>
                <a:ea typeface="Chau Philomene"/>
                <a:cs typeface="Chau Philomene"/>
                <a:sym typeface="Chau Philomene"/>
              </a:rPr>
              <a:t>At first , Our hotel was Initially, the hotel was suffering from   the problem of booking cancellation with a 30% percentage , and reason wasn’t known </a:t>
            </a:r>
          </a:p>
        </p:txBody>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162" t="0" r="-22477" b="-7890"/>
            </a:stretch>
          </a:blipFill>
        </p:spPr>
      </p:sp>
      <p:sp>
        <p:nvSpPr>
          <p:cNvPr name="Freeform 3" id="3"/>
          <p:cNvSpPr/>
          <p:nvPr/>
        </p:nvSpPr>
        <p:spPr>
          <a:xfrm flipH="false" flipV="true" rot="0">
            <a:off x="319823" y="260315"/>
            <a:ext cx="3388214" cy="3320450"/>
          </a:xfrm>
          <a:custGeom>
            <a:avLst/>
            <a:gdLst/>
            <a:ahLst/>
            <a:cxnLst/>
            <a:rect r="r" b="b" t="t" l="l"/>
            <a:pathLst>
              <a:path h="3320450" w="3388214">
                <a:moveTo>
                  <a:pt x="0" y="3320449"/>
                </a:moveTo>
                <a:lnTo>
                  <a:pt x="3388214" y="3320449"/>
                </a:lnTo>
                <a:lnTo>
                  <a:pt x="3388214" y="0"/>
                </a:lnTo>
                <a:lnTo>
                  <a:pt x="0" y="0"/>
                </a:lnTo>
                <a:lnTo>
                  <a:pt x="0"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4579963" y="260315"/>
            <a:ext cx="3388214" cy="3320450"/>
          </a:xfrm>
          <a:custGeom>
            <a:avLst/>
            <a:gdLst/>
            <a:ahLst/>
            <a:cxnLst/>
            <a:rect r="r" b="b" t="t" l="l"/>
            <a:pathLst>
              <a:path h="3320450" w="3388214">
                <a:moveTo>
                  <a:pt x="3388214" y="3320449"/>
                </a:moveTo>
                <a:lnTo>
                  <a:pt x="0" y="3320449"/>
                </a:lnTo>
                <a:lnTo>
                  <a:pt x="0" y="0"/>
                </a:lnTo>
                <a:lnTo>
                  <a:pt x="3388214" y="0"/>
                </a:lnTo>
                <a:lnTo>
                  <a:pt x="3388214"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419524" y="2592268"/>
            <a:ext cx="15448952" cy="6666032"/>
            <a:chOff x="0" y="0"/>
            <a:chExt cx="4068860" cy="1755663"/>
          </a:xfrm>
        </p:grpSpPr>
        <p:sp>
          <p:nvSpPr>
            <p:cNvPr name="Freeform 6" id="6"/>
            <p:cNvSpPr/>
            <p:nvPr/>
          </p:nvSpPr>
          <p:spPr>
            <a:xfrm flipH="false" flipV="false" rot="0">
              <a:off x="0" y="0"/>
              <a:ext cx="4068860" cy="1755663"/>
            </a:xfrm>
            <a:custGeom>
              <a:avLst/>
              <a:gdLst/>
              <a:ahLst/>
              <a:cxnLst/>
              <a:rect r="r" b="b" t="t" l="l"/>
              <a:pathLst>
                <a:path h="1755663" w="4068860">
                  <a:moveTo>
                    <a:pt x="25558" y="0"/>
                  </a:moveTo>
                  <a:lnTo>
                    <a:pt x="4043302" y="0"/>
                  </a:lnTo>
                  <a:cubicBezTo>
                    <a:pt x="4057417" y="0"/>
                    <a:pt x="4068860" y="11443"/>
                    <a:pt x="4068860" y="25558"/>
                  </a:cubicBezTo>
                  <a:lnTo>
                    <a:pt x="4068860" y="1730105"/>
                  </a:lnTo>
                  <a:cubicBezTo>
                    <a:pt x="4068860" y="1744220"/>
                    <a:pt x="4057417" y="1755663"/>
                    <a:pt x="4043302" y="1755663"/>
                  </a:cubicBezTo>
                  <a:lnTo>
                    <a:pt x="25558" y="1755663"/>
                  </a:lnTo>
                  <a:cubicBezTo>
                    <a:pt x="11443" y="1755663"/>
                    <a:pt x="0" y="1744220"/>
                    <a:pt x="0" y="1730105"/>
                  </a:cubicBezTo>
                  <a:lnTo>
                    <a:pt x="0" y="25558"/>
                  </a:lnTo>
                  <a:cubicBezTo>
                    <a:pt x="0" y="11443"/>
                    <a:pt x="11443" y="0"/>
                    <a:pt x="25558" y="0"/>
                  </a:cubicBezTo>
                  <a:close/>
                </a:path>
              </a:pathLst>
            </a:custGeom>
            <a:solidFill>
              <a:srgbClr val="EFE9D6">
                <a:alpha val="49804"/>
              </a:srgbClr>
            </a:solidFill>
            <a:ln w="38100" cap="rnd">
              <a:solidFill>
                <a:srgbClr val="A39B76">
                  <a:alpha val="49804"/>
                </a:srgbClr>
              </a:solidFill>
              <a:prstDash val="solid"/>
              <a:round/>
            </a:ln>
          </p:spPr>
        </p:sp>
        <p:sp>
          <p:nvSpPr>
            <p:cNvPr name="TextBox 7" id="7"/>
            <p:cNvSpPr txBox="true"/>
            <p:nvPr/>
          </p:nvSpPr>
          <p:spPr>
            <a:xfrm>
              <a:off x="0" y="-47625"/>
              <a:ext cx="4068860" cy="1803288"/>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906165" y="3820370"/>
            <a:ext cx="14367905" cy="3114509"/>
          </a:xfrm>
          <a:prstGeom prst="rect">
            <a:avLst/>
          </a:prstGeom>
        </p:spPr>
        <p:txBody>
          <a:bodyPr anchor="t" rtlCol="false" tIns="0" lIns="0" bIns="0" rIns="0">
            <a:spAutoFit/>
          </a:bodyPr>
          <a:lstStyle/>
          <a:p>
            <a:pPr algn="ctr">
              <a:lnSpc>
                <a:spcPts val="4199"/>
              </a:lnSpc>
            </a:pPr>
            <a:r>
              <a:rPr lang="en-US" sz="2999">
                <a:solidFill>
                  <a:srgbClr val="473821"/>
                </a:solidFill>
                <a:latin typeface="Chau Philomene"/>
                <a:ea typeface="Chau Philomene"/>
                <a:cs typeface="Chau Philomene"/>
                <a:sym typeface="Chau Philomene"/>
              </a:rPr>
              <a:t>As There are many reasons that guests may cancel their hotel bookings. Any unoccupied rooms on any given day, hotels incur opportunity costs as well as operational costs. If the hotels allow overbookings and have more guests turn up than the total number of rooms available, hotels may incur extra costs to rearrange guests to another affliate's hotel (reduced profit margins or net loss) and may have gotten bad reviews from guests due to the bad experiences (opportunity costs from future potential guests who are considering this hotel before booking).</a:t>
            </a:r>
          </a:p>
        </p:txBody>
      </p:sp>
      <p:sp>
        <p:nvSpPr>
          <p:cNvPr name="TextBox 9" id="9"/>
          <p:cNvSpPr txBox="true"/>
          <p:nvPr/>
        </p:nvSpPr>
        <p:spPr>
          <a:xfrm rot="0">
            <a:off x="6268152" y="1128557"/>
            <a:ext cx="4424254" cy="1193706"/>
          </a:xfrm>
          <a:prstGeom prst="rect">
            <a:avLst/>
          </a:prstGeom>
        </p:spPr>
        <p:txBody>
          <a:bodyPr anchor="t" rtlCol="false" tIns="0" lIns="0" bIns="0" rIns="0">
            <a:spAutoFit/>
          </a:bodyPr>
          <a:lstStyle/>
          <a:p>
            <a:pPr algn="ctr">
              <a:lnSpc>
                <a:spcPts val="9799"/>
              </a:lnSpc>
              <a:spcBef>
                <a:spcPct val="0"/>
              </a:spcBef>
            </a:pPr>
            <a:r>
              <a:rPr lang="en-US" sz="6999">
                <a:solidFill>
                  <a:srgbClr val="473821"/>
                </a:solidFill>
                <a:latin typeface="Handelson One"/>
                <a:ea typeface="Handelson One"/>
                <a:cs typeface="Handelson One"/>
                <a:sym typeface="Handelson One"/>
              </a:rPr>
              <a:t>Problem Statment</a:t>
            </a: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162" t="0" r="-22477" b="-7890"/>
            </a:stretch>
          </a:blipFill>
        </p:spPr>
      </p:sp>
      <p:sp>
        <p:nvSpPr>
          <p:cNvPr name="Freeform 3" id="3"/>
          <p:cNvSpPr/>
          <p:nvPr/>
        </p:nvSpPr>
        <p:spPr>
          <a:xfrm flipH="false" flipV="true" rot="0">
            <a:off x="319823" y="260315"/>
            <a:ext cx="3388214" cy="3320450"/>
          </a:xfrm>
          <a:custGeom>
            <a:avLst/>
            <a:gdLst/>
            <a:ahLst/>
            <a:cxnLst/>
            <a:rect r="r" b="b" t="t" l="l"/>
            <a:pathLst>
              <a:path h="3320450" w="3388214">
                <a:moveTo>
                  <a:pt x="0" y="3320449"/>
                </a:moveTo>
                <a:lnTo>
                  <a:pt x="3388214" y="3320449"/>
                </a:lnTo>
                <a:lnTo>
                  <a:pt x="3388214" y="0"/>
                </a:lnTo>
                <a:lnTo>
                  <a:pt x="0" y="0"/>
                </a:lnTo>
                <a:lnTo>
                  <a:pt x="0"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4579963" y="260315"/>
            <a:ext cx="3388214" cy="3320450"/>
          </a:xfrm>
          <a:custGeom>
            <a:avLst/>
            <a:gdLst/>
            <a:ahLst/>
            <a:cxnLst/>
            <a:rect r="r" b="b" t="t" l="l"/>
            <a:pathLst>
              <a:path h="3320450" w="3388214">
                <a:moveTo>
                  <a:pt x="3388214" y="3320449"/>
                </a:moveTo>
                <a:lnTo>
                  <a:pt x="0" y="3320449"/>
                </a:lnTo>
                <a:lnTo>
                  <a:pt x="0" y="0"/>
                </a:lnTo>
                <a:lnTo>
                  <a:pt x="3388214" y="0"/>
                </a:lnTo>
                <a:lnTo>
                  <a:pt x="3388214"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419524" y="2592268"/>
            <a:ext cx="15448952" cy="6666032"/>
            <a:chOff x="0" y="0"/>
            <a:chExt cx="4068860" cy="1755663"/>
          </a:xfrm>
        </p:grpSpPr>
        <p:sp>
          <p:nvSpPr>
            <p:cNvPr name="Freeform 6" id="6"/>
            <p:cNvSpPr/>
            <p:nvPr/>
          </p:nvSpPr>
          <p:spPr>
            <a:xfrm flipH="false" flipV="false" rot="0">
              <a:off x="0" y="0"/>
              <a:ext cx="4068860" cy="1755663"/>
            </a:xfrm>
            <a:custGeom>
              <a:avLst/>
              <a:gdLst/>
              <a:ahLst/>
              <a:cxnLst/>
              <a:rect r="r" b="b" t="t" l="l"/>
              <a:pathLst>
                <a:path h="1755663" w="4068860">
                  <a:moveTo>
                    <a:pt x="25558" y="0"/>
                  </a:moveTo>
                  <a:lnTo>
                    <a:pt x="4043302" y="0"/>
                  </a:lnTo>
                  <a:cubicBezTo>
                    <a:pt x="4057417" y="0"/>
                    <a:pt x="4068860" y="11443"/>
                    <a:pt x="4068860" y="25558"/>
                  </a:cubicBezTo>
                  <a:lnTo>
                    <a:pt x="4068860" y="1730105"/>
                  </a:lnTo>
                  <a:cubicBezTo>
                    <a:pt x="4068860" y="1744220"/>
                    <a:pt x="4057417" y="1755663"/>
                    <a:pt x="4043302" y="1755663"/>
                  </a:cubicBezTo>
                  <a:lnTo>
                    <a:pt x="25558" y="1755663"/>
                  </a:lnTo>
                  <a:cubicBezTo>
                    <a:pt x="11443" y="1755663"/>
                    <a:pt x="0" y="1744220"/>
                    <a:pt x="0" y="1730105"/>
                  </a:cubicBezTo>
                  <a:lnTo>
                    <a:pt x="0" y="25558"/>
                  </a:lnTo>
                  <a:cubicBezTo>
                    <a:pt x="0" y="11443"/>
                    <a:pt x="11443" y="0"/>
                    <a:pt x="25558" y="0"/>
                  </a:cubicBezTo>
                  <a:close/>
                </a:path>
              </a:pathLst>
            </a:custGeom>
            <a:solidFill>
              <a:srgbClr val="EFE9D6">
                <a:alpha val="49804"/>
              </a:srgbClr>
            </a:solidFill>
            <a:ln w="38100" cap="rnd">
              <a:solidFill>
                <a:srgbClr val="A39B76">
                  <a:alpha val="49804"/>
                </a:srgbClr>
              </a:solidFill>
              <a:prstDash val="solid"/>
              <a:round/>
            </a:ln>
          </p:spPr>
        </p:sp>
        <p:sp>
          <p:nvSpPr>
            <p:cNvPr name="TextBox 7" id="7"/>
            <p:cNvSpPr txBox="true"/>
            <p:nvPr/>
          </p:nvSpPr>
          <p:spPr>
            <a:xfrm>
              <a:off x="0" y="-47625"/>
              <a:ext cx="4068860" cy="1803288"/>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906165" y="3820370"/>
            <a:ext cx="14367905" cy="3638356"/>
          </a:xfrm>
          <a:prstGeom prst="rect">
            <a:avLst/>
          </a:prstGeom>
        </p:spPr>
        <p:txBody>
          <a:bodyPr anchor="t" rtlCol="false" tIns="0" lIns="0" bIns="0" rIns="0">
            <a:spAutoFit/>
          </a:bodyPr>
          <a:lstStyle/>
          <a:p>
            <a:pPr algn="ctr">
              <a:lnSpc>
                <a:spcPts val="4199"/>
              </a:lnSpc>
            </a:pPr>
            <a:r>
              <a:rPr lang="en-US" sz="2999">
                <a:solidFill>
                  <a:srgbClr val="473821"/>
                </a:solidFill>
                <a:latin typeface="Chau Philomene"/>
                <a:ea typeface="Chau Philomene"/>
                <a:cs typeface="Chau Philomene"/>
                <a:sym typeface="Chau Philomene"/>
              </a:rPr>
              <a:t>One business strategy that hotel managements can deploy is to do a prediction of booking cancellation. They can make use of their database of past booking records to determine the probability of cancellation using machine learning. The machine learning model can look into different guests' attributes and booking information to predict what is the probability of cancellation. This will allow hotel management to make better planning on the level of overbooking allowed as well as preparing contingency plan to transit overbooked guests to affliate hotels with prior arrangements to minimize frustration to guests' experiences.</a:t>
            </a:r>
          </a:p>
        </p:txBody>
      </p:sp>
      <p:sp>
        <p:nvSpPr>
          <p:cNvPr name="TextBox 9" id="9"/>
          <p:cNvSpPr txBox="true"/>
          <p:nvPr/>
        </p:nvSpPr>
        <p:spPr>
          <a:xfrm rot="0">
            <a:off x="6292610" y="1128557"/>
            <a:ext cx="4375339" cy="1193706"/>
          </a:xfrm>
          <a:prstGeom prst="rect">
            <a:avLst/>
          </a:prstGeom>
        </p:spPr>
        <p:txBody>
          <a:bodyPr anchor="t" rtlCol="false" tIns="0" lIns="0" bIns="0" rIns="0">
            <a:spAutoFit/>
          </a:bodyPr>
          <a:lstStyle/>
          <a:p>
            <a:pPr algn="ctr">
              <a:lnSpc>
                <a:spcPts val="9799"/>
              </a:lnSpc>
              <a:spcBef>
                <a:spcPct val="0"/>
              </a:spcBef>
            </a:pPr>
            <a:r>
              <a:rPr lang="en-US" sz="6999">
                <a:solidFill>
                  <a:srgbClr val="473821"/>
                </a:solidFill>
                <a:latin typeface="Handelson One"/>
                <a:ea typeface="Handelson One"/>
                <a:cs typeface="Handelson One"/>
                <a:sym typeface="Handelson One"/>
              </a:rPr>
              <a:t>Business Solution</a:t>
            </a: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162" t="0" r="-22477" b="-7890"/>
            </a:stretch>
          </a:blipFill>
        </p:spPr>
      </p:sp>
      <p:sp>
        <p:nvSpPr>
          <p:cNvPr name="Freeform 3" id="3"/>
          <p:cNvSpPr/>
          <p:nvPr/>
        </p:nvSpPr>
        <p:spPr>
          <a:xfrm flipH="false" flipV="true" rot="0">
            <a:off x="319823" y="260315"/>
            <a:ext cx="3388214" cy="3320450"/>
          </a:xfrm>
          <a:custGeom>
            <a:avLst/>
            <a:gdLst/>
            <a:ahLst/>
            <a:cxnLst/>
            <a:rect r="r" b="b" t="t" l="l"/>
            <a:pathLst>
              <a:path h="3320450" w="3388214">
                <a:moveTo>
                  <a:pt x="0" y="3320449"/>
                </a:moveTo>
                <a:lnTo>
                  <a:pt x="3388214" y="3320449"/>
                </a:lnTo>
                <a:lnTo>
                  <a:pt x="3388214" y="0"/>
                </a:lnTo>
                <a:lnTo>
                  <a:pt x="0" y="0"/>
                </a:lnTo>
                <a:lnTo>
                  <a:pt x="0"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4579963" y="260315"/>
            <a:ext cx="3388214" cy="3320450"/>
          </a:xfrm>
          <a:custGeom>
            <a:avLst/>
            <a:gdLst/>
            <a:ahLst/>
            <a:cxnLst/>
            <a:rect r="r" b="b" t="t" l="l"/>
            <a:pathLst>
              <a:path h="3320450" w="3388214">
                <a:moveTo>
                  <a:pt x="3388214" y="3320449"/>
                </a:moveTo>
                <a:lnTo>
                  <a:pt x="0" y="3320449"/>
                </a:lnTo>
                <a:lnTo>
                  <a:pt x="0" y="0"/>
                </a:lnTo>
                <a:lnTo>
                  <a:pt x="3388214" y="0"/>
                </a:lnTo>
                <a:lnTo>
                  <a:pt x="3388214"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556545" y="2747419"/>
            <a:ext cx="4691855" cy="3606316"/>
            <a:chOff x="0" y="0"/>
            <a:chExt cx="1235715" cy="949812"/>
          </a:xfrm>
        </p:grpSpPr>
        <p:sp>
          <p:nvSpPr>
            <p:cNvPr name="Freeform 6" id="6"/>
            <p:cNvSpPr/>
            <p:nvPr/>
          </p:nvSpPr>
          <p:spPr>
            <a:xfrm flipH="false" flipV="false" rot="0">
              <a:off x="0" y="0"/>
              <a:ext cx="1235715" cy="949812"/>
            </a:xfrm>
            <a:custGeom>
              <a:avLst/>
              <a:gdLst/>
              <a:ahLst/>
              <a:cxnLst/>
              <a:rect r="r" b="b" t="t" l="l"/>
              <a:pathLst>
                <a:path h="949812" w="1235715">
                  <a:moveTo>
                    <a:pt x="84154" y="0"/>
                  </a:moveTo>
                  <a:lnTo>
                    <a:pt x="1151561" y="0"/>
                  </a:lnTo>
                  <a:cubicBezTo>
                    <a:pt x="1198038" y="0"/>
                    <a:pt x="1235715" y="37677"/>
                    <a:pt x="1235715" y="84154"/>
                  </a:cubicBezTo>
                  <a:lnTo>
                    <a:pt x="1235715" y="865658"/>
                  </a:lnTo>
                  <a:cubicBezTo>
                    <a:pt x="1235715" y="912135"/>
                    <a:pt x="1198038" y="949812"/>
                    <a:pt x="1151561" y="949812"/>
                  </a:cubicBezTo>
                  <a:lnTo>
                    <a:pt x="84154" y="949812"/>
                  </a:lnTo>
                  <a:cubicBezTo>
                    <a:pt x="37677" y="949812"/>
                    <a:pt x="0" y="912135"/>
                    <a:pt x="0" y="865658"/>
                  </a:cubicBezTo>
                  <a:lnTo>
                    <a:pt x="0" y="84154"/>
                  </a:lnTo>
                  <a:cubicBezTo>
                    <a:pt x="0" y="37677"/>
                    <a:pt x="37677" y="0"/>
                    <a:pt x="84154" y="0"/>
                  </a:cubicBezTo>
                  <a:close/>
                </a:path>
              </a:pathLst>
            </a:custGeom>
            <a:solidFill>
              <a:srgbClr val="EFE9D6">
                <a:alpha val="49804"/>
              </a:srgbClr>
            </a:solidFill>
            <a:ln w="38100" cap="rnd">
              <a:solidFill>
                <a:srgbClr val="A39B76">
                  <a:alpha val="49804"/>
                </a:srgbClr>
              </a:solidFill>
              <a:prstDash val="solid"/>
              <a:round/>
            </a:ln>
          </p:spPr>
        </p:sp>
        <p:sp>
          <p:nvSpPr>
            <p:cNvPr name="TextBox 7" id="7"/>
            <p:cNvSpPr txBox="true"/>
            <p:nvPr/>
          </p:nvSpPr>
          <p:spPr>
            <a:xfrm>
              <a:off x="0" y="-47625"/>
              <a:ext cx="1235715" cy="997437"/>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6549886" y="4064802"/>
            <a:ext cx="4691855" cy="3606316"/>
            <a:chOff x="0" y="0"/>
            <a:chExt cx="1235715" cy="949812"/>
          </a:xfrm>
        </p:grpSpPr>
        <p:sp>
          <p:nvSpPr>
            <p:cNvPr name="Freeform 9" id="9"/>
            <p:cNvSpPr/>
            <p:nvPr/>
          </p:nvSpPr>
          <p:spPr>
            <a:xfrm flipH="false" flipV="false" rot="0">
              <a:off x="0" y="0"/>
              <a:ext cx="1235715" cy="949812"/>
            </a:xfrm>
            <a:custGeom>
              <a:avLst/>
              <a:gdLst/>
              <a:ahLst/>
              <a:cxnLst/>
              <a:rect r="r" b="b" t="t" l="l"/>
              <a:pathLst>
                <a:path h="949812" w="1235715">
                  <a:moveTo>
                    <a:pt x="84154" y="0"/>
                  </a:moveTo>
                  <a:lnTo>
                    <a:pt x="1151561" y="0"/>
                  </a:lnTo>
                  <a:cubicBezTo>
                    <a:pt x="1198038" y="0"/>
                    <a:pt x="1235715" y="37677"/>
                    <a:pt x="1235715" y="84154"/>
                  </a:cubicBezTo>
                  <a:lnTo>
                    <a:pt x="1235715" y="865658"/>
                  </a:lnTo>
                  <a:cubicBezTo>
                    <a:pt x="1235715" y="912135"/>
                    <a:pt x="1198038" y="949812"/>
                    <a:pt x="1151561" y="949812"/>
                  </a:cubicBezTo>
                  <a:lnTo>
                    <a:pt x="84154" y="949812"/>
                  </a:lnTo>
                  <a:cubicBezTo>
                    <a:pt x="37677" y="949812"/>
                    <a:pt x="0" y="912135"/>
                    <a:pt x="0" y="865658"/>
                  </a:cubicBezTo>
                  <a:lnTo>
                    <a:pt x="0" y="84154"/>
                  </a:lnTo>
                  <a:cubicBezTo>
                    <a:pt x="0" y="37677"/>
                    <a:pt x="37677" y="0"/>
                    <a:pt x="84154" y="0"/>
                  </a:cubicBezTo>
                  <a:close/>
                </a:path>
              </a:pathLst>
            </a:custGeom>
            <a:solidFill>
              <a:srgbClr val="EFE9D6">
                <a:alpha val="49804"/>
              </a:srgbClr>
            </a:solidFill>
            <a:ln w="38100" cap="rnd">
              <a:solidFill>
                <a:srgbClr val="A39B76">
                  <a:alpha val="49804"/>
                </a:srgbClr>
              </a:solidFill>
              <a:prstDash val="solid"/>
              <a:round/>
            </a:ln>
          </p:spPr>
        </p:sp>
        <p:sp>
          <p:nvSpPr>
            <p:cNvPr name="TextBox 10" id="10"/>
            <p:cNvSpPr txBox="true"/>
            <p:nvPr/>
          </p:nvSpPr>
          <p:spPr>
            <a:xfrm>
              <a:off x="0" y="-47625"/>
              <a:ext cx="1235715" cy="997437"/>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1546541" y="2747419"/>
            <a:ext cx="4691855" cy="3606316"/>
            <a:chOff x="0" y="0"/>
            <a:chExt cx="1235715" cy="949812"/>
          </a:xfrm>
        </p:grpSpPr>
        <p:sp>
          <p:nvSpPr>
            <p:cNvPr name="Freeform 12" id="12"/>
            <p:cNvSpPr/>
            <p:nvPr/>
          </p:nvSpPr>
          <p:spPr>
            <a:xfrm flipH="false" flipV="false" rot="0">
              <a:off x="0" y="0"/>
              <a:ext cx="1235715" cy="949812"/>
            </a:xfrm>
            <a:custGeom>
              <a:avLst/>
              <a:gdLst/>
              <a:ahLst/>
              <a:cxnLst/>
              <a:rect r="r" b="b" t="t" l="l"/>
              <a:pathLst>
                <a:path h="949812" w="1235715">
                  <a:moveTo>
                    <a:pt x="84154" y="0"/>
                  </a:moveTo>
                  <a:lnTo>
                    <a:pt x="1151561" y="0"/>
                  </a:lnTo>
                  <a:cubicBezTo>
                    <a:pt x="1198038" y="0"/>
                    <a:pt x="1235715" y="37677"/>
                    <a:pt x="1235715" y="84154"/>
                  </a:cubicBezTo>
                  <a:lnTo>
                    <a:pt x="1235715" y="865658"/>
                  </a:lnTo>
                  <a:cubicBezTo>
                    <a:pt x="1235715" y="912135"/>
                    <a:pt x="1198038" y="949812"/>
                    <a:pt x="1151561" y="949812"/>
                  </a:cubicBezTo>
                  <a:lnTo>
                    <a:pt x="84154" y="949812"/>
                  </a:lnTo>
                  <a:cubicBezTo>
                    <a:pt x="37677" y="949812"/>
                    <a:pt x="0" y="912135"/>
                    <a:pt x="0" y="865658"/>
                  </a:cubicBezTo>
                  <a:lnTo>
                    <a:pt x="0" y="84154"/>
                  </a:lnTo>
                  <a:cubicBezTo>
                    <a:pt x="0" y="37677"/>
                    <a:pt x="37677" y="0"/>
                    <a:pt x="84154" y="0"/>
                  </a:cubicBezTo>
                  <a:close/>
                </a:path>
              </a:pathLst>
            </a:custGeom>
            <a:solidFill>
              <a:srgbClr val="EFE9D6">
                <a:alpha val="49804"/>
              </a:srgbClr>
            </a:solidFill>
            <a:ln w="38100" cap="rnd">
              <a:solidFill>
                <a:srgbClr val="A39B76">
                  <a:alpha val="49804"/>
                </a:srgbClr>
              </a:solidFill>
              <a:prstDash val="solid"/>
              <a:round/>
            </a:ln>
          </p:spPr>
        </p:sp>
        <p:sp>
          <p:nvSpPr>
            <p:cNvPr name="TextBox 13" id="13"/>
            <p:cNvSpPr txBox="true"/>
            <p:nvPr/>
          </p:nvSpPr>
          <p:spPr>
            <a:xfrm>
              <a:off x="0" y="-47625"/>
              <a:ext cx="1235715" cy="997437"/>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1521721">
            <a:off x="4542713" y="6239583"/>
            <a:ext cx="1922402" cy="828380"/>
          </a:xfrm>
          <a:custGeom>
            <a:avLst/>
            <a:gdLst/>
            <a:ahLst/>
            <a:cxnLst/>
            <a:rect r="r" b="b" t="t" l="l"/>
            <a:pathLst>
              <a:path h="828380" w="1922402">
                <a:moveTo>
                  <a:pt x="0" y="0"/>
                </a:moveTo>
                <a:lnTo>
                  <a:pt x="1922402" y="0"/>
                </a:lnTo>
                <a:lnTo>
                  <a:pt x="1922402" y="828380"/>
                </a:lnTo>
                <a:lnTo>
                  <a:pt x="0" y="8283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5" id="15"/>
          <p:cNvSpPr txBox="true"/>
          <p:nvPr/>
        </p:nvSpPr>
        <p:spPr>
          <a:xfrm rot="0">
            <a:off x="4601620" y="895350"/>
            <a:ext cx="9084760" cy="1214054"/>
          </a:xfrm>
          <a:prstGeom prst="rect">
            <a:avLst/>
          </a:prstGeom>
        </p:spPr>
        <p:txBody>
          <a:bodyPr anchor="t" rtlCol="false" tIns="0" lIns="0" bIns="0" rIns="0">
            <a:spAutoFit/>
          </a:bodyPr>
          <a:lstStyle/>
          <a:p>
            <a:pPr algn="ctr">
              <a:lnSpc>
                <a:spcPts val="9939"/>
              </a:lnSpc>
            </a:pPr>
            <a:r>
              <a:rPr lang="en-US" sz="6999" spc="76">
                <a:solidFill>
                  <a:srgbClr val="473821"/>
                </a:solidFill>
                <a:latin typeface="Handelson One"/>
                <a:ea typeface="Handelson One"/>
                <a:cs typeface="Handelson One"/>
                <a:sym typeface="Handelson One"/>
              </a:rPr>
              <a:t>Life Cycle </a:t>
            </a:r>
          </a:p>
        </p:txBody>
      </p:sp>
      <p:sp>
        <p:nvSpPr>
          <p:cNvPr name="TextBox 16" id="16"/>
          <p:cNvSpPr txBox="true"/>
          <p:nvPr/>
        </p:nvSpPr>
        <p:spPr>
          <a:xfrm rot="0">
            <a:off x="1750981" y="4017177"/>
            <a:ext cx="4302983" cy="495272"/>
          </a:xfrm>
          <a:prstGeom prst="rect">
            <a:avLst/>
          </a:prstGeom>
        </p:spPr>
        <p:txBody>
          <a:bodyPr anchor="t" rtlCol="false" tIns="0" lIns="0" bIns="0" rIns="0">
            <a:spAutoFit/>
          </a:bodyPr>
          <a:lstStyle/>
          <a:p>
            <a:pPr algn="ctr">
              <a:lnSpc>
                <a:spcPts val="4199"/>
              </a:lnSpc>
            </a:pPr>
            <a:r>
              <a:rPr lang="en-US" sz="2999">
                <a:solidFill>
                  <a:srgbClr val="473821"/>
                </a:solidFill>
                <a:latin typeface="Chau Philomene"/>
                <a:ea typeface="Chau Philomene"/>
                <a:cs typeface="Chau Philomene"/>
                <a:sym typeface="Chau Philomene"/>
              </a:rPr>
              <a:t>Exploratory Analysis</a:t>
            </a:r>
          </a:p>
        </p:txBody>
      </p:sp>
      <p:sp>
        <p:nvSpPr>
          <p:cNvPr name="TextBox 17" id="17"/>
          <p:cNvSpPr txBox="true"/>
          <p:nvPr/>
        </p:nvSpPr>
        <p:spPr>
          <a:xfrm rot="0">
            <a:off x="1750981" y="4541052"/>
            <a:ext cx="4302983" cy="495272"/>
          </a:xfrm>
          <a:prstGeom prst="rect">
            <a:avLst/>
          </a:prstGeom>
        </p:spPr>
        <p:txBody>
          <a:bodyPr anchor="t" rtlCol="false" tIns="0" lIns="0" bIns="0" rIns="0">
            <a:spAutoFit/>
          </a:bodyPr>
          <a:lstStyle/>
          <a:p>
            <a:pPr algn="ctr">
              <a:lnSpc>
                <a:spcPts val="4199"/>
              </a:lnSpc>
            </a:pPr>
            <a:r>
              <a:rPr lang="en-US" sz="2999">
                <a:solidFill>
                  <a:srgbClr val="473821"/>
                </a:solidFill>
                <a:latin typeface="Chau Philomene"/>
                <a:ea typeface="Chau Philomene"/>
                <a:cs typeface="Chau Philomene"/>
                <a:sym typeface="Chau Philomene"/>
              </a:rPr>
              <a:t>Data Preprocessing</a:t>
            </a:r>
          </a:p>
        </p:txBody>
      </p:sp>
      <p:sp>
        <p:nvSpPr>
          <p:cNvPr name="TextBox 18" id="18"/>
          <p:cNvSpPr txBox="true"/>
          <p:nvPr/>
        </p:nvSpPr>
        <p:spPr>
          <a:xfrm rot="0">
            <a:off x="6744323" y="5095875"/>
            <a:ext cx="4302983" cy="1019120"/>
          </a:xfrm>
          <a:prstGeom prst="rect">
            <a:avLst/>
          </a:prstGeom>
        </p:spPr>
        <p:txBody>
          <a:bodyPr anchor="t" rtlCol="false" tIns="0" lIns="0" bIns="0" rIns="0">
            <a:spAutoFit/>
          </a:bodyPr>
          <a:lstStyle/>
          <a:p>
            <a:pPr algn="ctr">
              <a:lnSpc>
                <a:spcPts val="4199"/>
              </a:lnSpc>
            </a:pPr>
            <a:r>
              <a:rPr lang="en-US" sz="2999">
                <a:solidFill>
                  <a:srgbClr val="473821"/>
                </a:solidFill>
                <a:latin typeface="Chau Philomene"/>
                <a:ea typeface="Chau Philomene"/>
                <a:cs typeface="Chau Philomene"/>
                <a:sym typeface="Chau Philomene"/>
              </a:rPr>
              <a:t>Feature Engineering and Extraction</a:t>
            </a:r>
          </a:p>
        </p:txBody>
      </p:sp>
      <p:sp>
        <p:nvSpPr>
          <p:cNvPr name="TextBox 19" id="19"/>
          <p:cNvSpPr txBox="true"/>
          <p:nvPr/>
        </p:nvSpPr>
        <p:spPr>
          <a:xfrm rot="0">
            <a:off x="6744323" y="6382310"/>
            <a:ext cx="4302983" cy="495272"/>
          </a:xfrm>
          <a:prstGeom prst="rect">
            <a:avLst/>
          </a:prstGeom>
        </p:spPr>
        <p:txBody>
          <a:bodyPr anchor="t" rtlCol="false" tIns="0" lIns="0" bIns="0" rIns="0">
            <a:spAutoFit/>
          </a:bodyPr>
          <a:lstStyle/>
          <a:p>
            <a:pPr algn="ctr">
              <a:lnSpc>
                <a:spcPts val="4199"/>
              </a:lnSpc>
            </a:pPr>
            <a:r>
              <a:rPr lang="en-US" sz="2999">
                <a:solidFill>
                  <a:srgbClr val="473821"/>
                </a:solidFill>
                <a:latin typeface="Chau Philomene"/>
                <a:ea typeface="Chau Philomene"/>
                <a:cs typeface="Chau Philomene"/>
                <a:sym typeface="Chau Philomene"/>
              </a:rPr>
              <a:t>Model Development</a:t>
            </a:r>
          </a:p>
        </p:txBody>
      </p:sp>
      <p:sp>
        <p:nvSpPr>
          <p:cNvPr name="TextBox 20" id="20"/>
          <p:cNvSpPr txBox="true"/>
          <p:nvPr/>
        </p:nvSpPr>
        <p:spPr>
          <a:xfrm rot="0">
            <a:off x="11740977" y="3925184"/>
            <a:ext cx="4302983" cy="495272"/>
          </a:xfrm>
          <a:prstGeom prst="rect">
            <a:avLst/>
          </a:prstGeom>
        </p:spPr>
        <p:txBody>
          <a:bodyPr anchor="t" rtlCol="false" tIns="0" lIns="0" bIns="0" rIns="0">
            <a:spAutoFit/>
          </a:bodyPr>
          <a:lstStyle/>
          <a:p>
            <a:pPr algn="ctr">
              <a:lnSpc>
                <a:spcPts val="4199"/>
              </a:lnSpc>
            </a:pPr>
            <a:r>
              <a:rPr lang="en-US" sz="2999">
                <a:solidFill>
                  <a:srgbClr val="473821"/>
                </a:solidFill>
                <a:latin typeface="Chau Philomene"/>
                <a:ea typeface="Chau Philomene"/>
                <a:cs typeface="Chau Philomene"/>
                <a:sym typeface="Chau Philomene"/>
              </a:rPr>
              <a:t>Model Evaluation</a:t>
            </a:r>
          </a:p>
        </p:txBody>
      </p:sp>
      <p:sp>
        <p:nvSpPr>
          <p:cNvPr name="TextBox 21" id="21"/>
          <p:cNvSpPr txBox="true"/>
          <p:nvPr/>
        </p:nvSpPr>
        <p:spPr>
          <a:xfrm rot="0">
            <a:off x="11960666" y="4764876"/>
            <a:ext cx="4083293" cy="1019120"/>
          </a:xfrm>
          <a:prstGeom prst="rect">
            <a:avLst/>
          </a:prstGeom>
        </p:spPr>
        <p:txBody>
          <a:bodyPr anchor="t" rtlCol="false" tIns="0" lIns="0" bIns="0" rIns="0">
            <a:spAutoFit/>
          </a:bodyPr>
          <a:lstStyle/>
          <a:p>
            <a:pPr algn="ctr">
              <a:lnSpc>
                <a:spcPts val="4199"/>
              </a:lnSpc>
            </a:pPr>
            <a:r>
              <a:rPr lang="en-US" sz="2999">
                <a:solidFill>
                  <a:srgbClr val="473821"/>
                </a:solidFill>
                <a:latin typeface="Chau Philomene"/>
                <a:ea typeface="Chau Philomene"/>
                <a:cs typeface="Chau Philomene"/>
                <a:sym typeface="Chau Philomene"/>
              </a:rPr>
              <a:t>Transforming ML model to a real world product</a:t>
            </a:r>
          </a:p>
        </p:txBody>
      </p:sp>
      <p:sp>
        <p:nvSpPr>
          <p:cNvPr name="Freeform 22" id="22"/>
          <p:cNvSpPr/>
          <p:nvPr/>
        </p:nvSpPr>
        <p:spPr>
          <a:xfrm flipH="true" flipV="false" rot="9311404">
            <a:off x="9539056" y="3340242"/>
            <a:ext cx="1922402" cy="828380"/>
          </a:xfrm>
          <a:custGeom>
            <a:avLst/>
            <a:gdLst/>
            <a:ahLst/>
            <a:cxnLst/>
            <a:rect r="r" b="b" t="t" l="l"/>
            <a:pathLst>
              <a:path h="828380" w="1922402">
                <a:moveTo>
                  <a:pt x="1922401" y="0"/>
                </a:moveTo>
                <a:lnTo>
                  <a:pt x="0" y="0"/>
                </a:lnTo>
                <a:lnTo>
                  <a:pt x="0" y="828380"/>
                </a:lnTo>
                <a:lnTo>
                  <a:pt x="1922401" y="828380"/>
                </a:lnTo>
                <a:lnTo>
                  <a:pt x="1922401"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3" id="23"/>
          <p:cNvSpPr txBox="true"/>
          <p:nvPr/>
        </p:nvSpPr>
        <p:spPr>
          <a:xfrm rot="0">
            <a:off x="1751604" y="5095903"/>
            <a:ext cx="4302983" cy="495272"/>
          </a:xfrm>
          <a:prstGeom prst="rect">
            <a:avLst/>
          </a:prstGeom>
        </p:spPr>
        <p:txBody>
          <a:bodyPr anchor="t" rtlCol="false" tIns="0" lIns="0" bIns="0" rIns="0">
            <a:spAutoFit/>
          </a:bodyPr>
          <a:lstStyle/>
          <a:p>
            <a:pPr algn="ctr">
              <a:lnSpc>
                <a:spcPts val="4199"/>
              </a:lnSpc>
            </a:pPr>
            <a:r>
              <a:rPr lang="en-US" sz="2999">
                <a:solidFill>
                  <a:srgbClr val="473821"/>
                </a:solidFill>
                <a:latin typeface="Chau Philomene"/>
                <a:ea typeface="Chau Philomene"/>
                <a:cs typeface="Chau Philomene"/>
                <a:sym typeface="Chau Philomene"/>
              </a:rPr>
              <a:t>Data Visualization</a:t>
            </a: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8055" t="0" r="-51235" b="-33738"/>
            </a:stretch>
          </a:blipFill>
        </p:spPr>
      </p:sp>
      <p:sp>
        <p:nvSpPr>
          <p:cNvPr name="Freeform 3" id="3"/>
          <p:cNvSpPr/>
          <p:nvPr/>
        </p:nvSpPr>
        <p:spPr>
          <a:xfrm flipH="false" flipV="true" rot="0">
            <a:off x="319823" y="260315"/>
            <a:ext cx="3388214" cy="3320450"/>
          </a:xfrm>
          <a:custGeom>
            <a:avLst/>
            <a:gdLst/>
            <a:ahLst/>
            <a:cxnLst/>
            <a:rect r="r" b="b" t="t" l="l"/>
            <a:pathLst>
              <a:path h="3320450" w="3388214">
                <a:moveTo>
                  <a:pt x="0" y="3320449"/>
                </a:moveTo>
                <a:lnTo>
                  <a:pt x="3388214" y="3320449"/>
                </a:lnTo>
                <a:lnTo>
                  <a:pt x="3388214" y="0"/>
                </a:lnTo>
                <a:lnTo>
                  <a:pt x="0" y="0"/>
                </a:lnTo>
                <a:lnTo>
                  <a:pt x="0"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4579963" y="260315"/>
            <a:ext cx="3388214" cy="3320450"/>
          </a:xfrm>
          <a:custGeom>
            <a:avLst/>
            <a:gdLst/>
            <a:ahLst/>
            <a:cxnLst/>
            <a:rect r="r" b="b" t="t" l="l"/>
            <a:pathLst>
              <a:path h="3320450" w="3388214">
                <a:moveTo>
                  <a:pt x="3388214" y="3320449"/>
                </a:moveTo>
                <a:lnTo>
                  <a:pt x="0" y="3320449"/>
                </a:lnTo>
                <a:lnTo>
                  <a:pt x="0" y="0"/>
                </a:lnTo>
                <a:lnTo>
                  <a:pt x="3388214" y="0"/>
                </a:lnTo>
                <a:lnTo>
                  <a:pt x="3388214"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292475" y="2109470"/>
            <a:ext cx="7603585" cy="4854316"/>
            <a:chOff x="0" y="0"/>
            <a:chExt cx="2169594" cy="1385123"/>
          </a:xfrm>
        </p:grpSpPr>
        <p:sp>
          <p:nvSpPr>
            <p:cNvPr name="Freeform 6" id="6"/>
            <p:cNvSpPr/>
            <p:nvPr/>
          </p:nvSpPr>
          <p:spPr>
            <a:xfrm flipH="false" flipV="false" rot="0">
              <a:off x="0" y="0"/>
              <a:ext cx="2169595" cy="1385123"/>
            </a:xfrm>
            <a:custGeom>
              <a:avLst/>
              <a:gdLst/>
              <a:ahLst/>
              <a:cxnLst/>
              <a:rect r="r" b="b" t="t" l="l"/>
              <a:pathLst>
                <a:path h="1385123" w="2169595">
                  <a:moveTo>
                    <a:pt x="51928" y="0"/>
                  </a:moveTo>
                  <a:lnTo>
                    <a:pt x="2117667" y="0"/>
                  </a:lnTo>
                  <a:cubicBezTo>
                    <a:pt x="2131439" y="0"/>
                    <a:pt x="2144647" y="5471"/>
                    <a:pt x="2154385" y="15209"/>
                  </a:cubicBezTo>
                  <a:cubicBezTo>
                    <a:pt x="2164124" y="24948"/>
                    <a:pt x="2169595" y="38156"/>
                    <a:pt x="2169595" y="51928"/>
                  </a:cubicBezTo>
                  <a:lnTo>
                    <a:pt x="2169595" y="1333195"/>
                  </a:lnTo>
                  <a:cubicBezTo>
                    <a:pt x="2169595" y="1346967"/>
                    <a:pt x="2164124" y="1360175"/>
                    <a:pt x="2154385" y="1369913"/>
                  </a:cubicBezTo>
                  <a:cubicBezTo>
                    <a:pt x="2144647" y="1379652"/>
                    <a:pt x="2131439" y="1385123"/>
                    <a:pt x="2117667" y="1385123"/>
                  </a:cubicBezTo>
                  <a:lnTo>
                    <a:pt x="51928" y="1385123"/>
                  </a:lnTo>
                  <a:cubicBezTo>
                    <a:pt x="38156" y="1385123"/>
                    <a:pt x="24948" y="1379652"/>
                    <a:pt x="15209" y="1369913"/>
                  </a:cubicBezTo>
                  <a:cubicBezTo>
                    <a:pt x="5471" y="1360175"/>
                    <a:pt x="0" y="1346967"/>
                    <a:pt x="0" y="1333195"/>
                  </a:cubicBezTo>
                  <a:lnTo>
                    <a:pt x="0" y="51928"/>
                  </a:lnTo>
                  <a:cubicBezTo>
                    <a:pt x="0" y="38156"/>
                    <a:pt x="5471" y="24948"/>
                    <a:pt x="15209" y="15209"/>
                  </a:cubicBezTo>
                  <a:cubicBezTo>
                    <a:pt x="24948" y="5471"/>
                    <a:pt x="38156" y="0"/>
                    <a:pt x="51928" y="0"/>
                  </a:cubicBezTo>
                  <a:close/>
                </a:path>
              </a:pathLst>
            </a:custGeom>
            <a:solidFill>
              <a:srgbClr val="EFE9D6">
                <a:alpha val="49804"/>
              </a:srgbClr>
            </a:solidFill>
            <a:ln cap="rnd">
              <a:noFill/>
              <a:prstDash val="solid"/>
              <a:round/>
            </a:ln>
          </p:spPr>
        </p:sp>
        <p:sp>
          <p:nvSpPr>
            <p:cNvPr name="TextBox 7" id="7"/>
            <p:cNvSpPr txBox="true"/>
            <p:nvPr/>
          </p:nvSpPr>
          <p:spPr>
            <a:xfrm>
              <a:off x="0" y="-47625"/>
              <a:ext cx="2169594" cy="143274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748161" y="2348712"/>
            <a:ext cx="6745731" cy="4083464"/>
            <a:chOff x="0" y="0"/>
            <a:chExt cx="1224456" cy="741213"/>
          </a:xfrm>
        </p:grpSpPr>
        <p:sp>
          <p:nvSpPr>
            <p:cNvPr name="Freeform 9" id="9"/>
            <p:cNvSpPr/>
            <p:nvPr/>
          </p:nvSpPr>
          <p:spPr>
            <a:xfrm flipH="false" flipV="false" rot="0">
              <a:off x="0" y="0"/>
              <a:ext cx="1224456" cy="741213"/>
            </a:xfrm>
            <a:custGeom>
              <a:avLst/>
              <a:gdLst/>
              <a:ahLst/>
              <a:cxnLst/>
              <a:rect r="r" b="b" t="t" l="l"/>
              <a:pathLst>
                <a:path h="741213" w="1224456">
                  <a:moveTo>
                    <a:pt x="26397" y="0"/>
                  </a:moveTo>
                  <a:lnTo>
                    <a:pt x="1198060" y="0"/>
                  </a:lnTo>
                  <a:cubicBezTo>
                    <a:pt x="1212638" y="0"/>
                    <a:pt x="1224456" y="11818"/>
                    <a:pt x="1224456" y="26397"/>
                  </a:cubicBezTo>
                  <a:lnTo>
                    <a:pt x="1224456" y="714816"/>
                  </a:lnTo>
                  <a:cubicBezTo>
                    <a:pt x="1224456" y="721817"/>
                    <a:pt x="1221675" y="728531"/>
                    <a:pt x="1216725" y="733482"/>
                  </a:cubicBezTo>
                  <a:cubicBezTo>
                    <a:pt x="1211775" y="738432"/>
                    <a:pt x="1205061" y="741213"/>
                    <a:pt x="1198060" y="741213"/>
                  </a:cubicBezTo>
                  <a:lnTo>
                    <a:pt x="26397" y="741213"/>
                  </a:lnTo>
                  <a:cubicBezTo>
                    <a:pt x="11818" y="741213"/>
                    <a:pt x="0" y="729395"/>
                    <a:pt x="0" y="714816"/>
                  </a:cubicBezTo>
                  <a:lnTo>
                    <a:pt x="0" y="26397"/>
                  </a:lnTo>
                  <a:cubicBezTo>
                    <a:pt x="0" y="11818"/>
                    <a:pt x="11818" y="0"/>
                    <a:pt x="26397" y="0"/>
                  </a:cubicBezTo>
                  <a:close/>
                </a:path>
              </a:pathLst>
            </a:custGeom>
            <a:blipFill>
              <a:blip r:embed="rId5"/>
              <a:stretch>
                <a:fillRect l="-1518" t="0" r="-1518" b="0"/>
              </a:stretch>
            </a:blipFill>
          </p:spPr>
        </p:sp>
      </p:grpSp>
      <p:sp>
        <p:nvSpPr>
          <p:cNvPr name="TextBox 10" id="10"/>
          <p:cNvSpPr txBox="true"/>
          <p:nvPr/>
        </p:nvSpPr>
        <p:spPr>
          <a:xfrm rot="0">
            <a:off x="4601620" y="895350"/>
            <a:ext cx="9084760" cy="1214120"/>
          </a:xfrm>
          <a:prstGeom prst="rect">
            <a:avLst/>
          </a:prstGeom>
        </p:spPr>
        <p:txBody>
          <a:bodyPr anchor="t" rtlCol="false" tIns="0" lIns="0" bIns="0" rIns="0">
            <a:spAutoFit/>
          </a:bodyPr>
          <a:lstStyle/>
          <a:p>
            <a:pPr algn="ctr">
              <a:lnSpc>
                <a:spcPts val="9939"/>
              </a:lnSpc>
            </a:pPr>
            <a:r>
              <a:rPr lang="en-US" sz="6999" spc="76">
                <a:solidFill>
                  <a:srgbClr val="473821"/>
                </a:solidFill>
                <a:latin typeface="Handelson One"/>
                <a:ea typeface="Handelson One"/>
                <a:cs typeface="Handelson One"/>
                <a:sym typeface="Handelson One"/>
              </a:rPr>
              <a:t>1.Univariate analysis (Bar plots)</a:t>
            </a:r>
          </a:p>
        </p:txBody>
      </p:sp>
      <p:sp>
        <p:nvSpPr>
          <p:cNvPr name="TextBox 11" id="11"/>
          <p:cNvSpPr txBox="true"/>
          <p:nvPr/>
        </p:nvSpPr>
        <p:spPr>
          <a:xfrm rot="0">
            <a:off x="1748161" y="7714365"/>
            <a:ext cx="15239525" cy="2066925"/>
          </a:xfrm>
          <a:prstGeom prst="rect">
            <a:avLst/>
          </a:prstGeom>
        </p:spPr>
        <p:txBody>
          <a:bodyPr anchor="t" rtlCol="false" tIns="0" lIns="0" bIns="0" rIns="0">
            <a:spAutoFit/>
          </a:bodyPr>
          <a:lstStyle/>
          <a:p>
            <a:pPr algn="l">
              <a:lnSpc>
                <a:spcPts val="4199"/>
              </a:lnSpc>
            </a:pPr>
            <a:r>
              <a:rPr lang="en-US" sz="2999">
                <a:solidFill>
                  <a:srgbClr val="473821"/>
                </a:solidFill>
                <a:latin typeface="Chau Philomene"/>
                <a:ea typeface="Chau Philomene"/>
                <a:cs typeface="Chau Philomene"/>
                <a:sym typeface="Chau Philomene"/>
              </a:rPr>
              <a:t>These are some of our most important bar plots that represent our data variety :</a:t>
            </a:r>
          </a:p>
          <a:p>
            <a:pPr algn="l" marL="647698" indent="-323849" lvl="1">
              <a:lnSpc>
                <a:spcPts val="4199"/>
              </a:lnSpc>
              <a:buFont typeface="Arial"/>
              <a:buChar char="•"/>
            </a:pPr>
            <a:r>
              <a:rPr lang="en-US" sz="2999">
                <a:solidFill>
                  <a:srgbClr val="473821"/>
                </a:solidFill>
                <a:latin typeface="Chau Philomene"/>
                <a:ea typeface="Chau Philomene"/>
                <a:cs typeface="Chau Philomene"/>
                <a:sym typeface="Chau Philomene"/>
              </a:rPr>
              <a:t>The first plot shows that most customers go for meal plan 1.</a:t>
            </a:r>
          </a:p>
          <a:p>
            <a:pPr algn="l" marL="647698" indent="-323849" lvl="1">
              <a:lnSpc>
                <a:spcPts val="4199"/>
              </a:lnSpc>
              <a:buFont typeface="Arial"/>
              <a:buChar char="•"/>
            </a:pPr>
            <a:r>
              <a:rPr lang="en-US" sz="2999">
                <a:solidFill>
                  <a:srgbClr val="473821"/>
                </a:solidFill>
                <a:latin typeface="Chau Philomene"/>
                <a:ea typeface="Chau Philomene"/>
                <a:cs typeface="Chau Philomene"/>
                <a:sym typeface="Chau Philomene"/>
              </a:rPr>
              <a:t>The second one shows that online reservations are dominant.</a:t>
            </a:r>
          </a:p>
          <a:p>
            <a:pPr algn="l">
              <a:lnSpc>
                <a:spcPts val="4199"/>
              </a:lnSpc>
            </a:pPr>
          </a:p>
        </p:txBody>
      </p:sp>
      <p:sp>
        <p:nvSpPr>
          <p:cNvPr name="TextBox 12" id="12"/>
          <p:cNvSpPr txBox="true"/>
          <p:nvPr/>
        </p:nvSpPr>
        <p:spPr>
          <a:xfrm rot="0">
            <a:off x="1748161" y="7154286"/>
            <a:ext cx="4656590" cy="495300"/>
          </a:xfrm>
          <a:prstGeom prst="rect">
            <a:avLst/>
          </a:prstGeom>
        </p:spPr>
        <p:txBody>
          <a:bodyPr anchor="t" rtlCol="false" tIns="0" lIns="0" bIns="0" rIns="0">
            <a:spAutoFit/>
          </a:bodyPr>
          <a:lstStyle/>
          <a:p>
            <a:pPr algn="l">
              <a:lnSpc>
                <a:spcPts val="4199"/>
              </a:lnSpc>
            </a:pPr>
            <a:r>
              <a:rPr lang="en-US" sz="2999">
                <a:solidFill>
                  <a:srgbClr val="473821"/>
                </a:solidFill>
                <a:latin typeface="Chau Philomene"/>
                <a:ea typeface="Chau Philomene"/>
                <a:cs typeface="Chau Philomene"/>
                <a:sym typeface="Chau Philomene"/>
              </a:rPr>
              <a:t>DESCRIPTION:</a:t>
            </a:r>
          </a:p>
        </p:txBody>
      </p:sp>
      <p:grpSp>
        <p:nvGrpSpPr>
          <p:cNvPr name="Group 13" id="13"/>
          <p:cNvGrpSpPr/>
          <p:nvPr/>
        </p:nvGrpSpPr>
        <p:grpSpPr>
          <a:xfrm rot="0">
            <a:off x="9144000" y="2109470"/>
            <a:ext cx="7603585" cy="4854316"/>
            <a:chOff x="0" y="0"/>
            <a:chExt cx="2169594" cy="1385123"/>
          </a:xfrm>
        </p:grpSpPr>
        <p:sp>
          <p:nvSpPr>
            <p:cNvPr name="Freeform 14" id="14"/>
            <p:cNvSpPr/>
            <p:nvPr/>
          </p:nvSpPr>
          <p:spPr>
            <a:xfrm flipH="false" flipV="false" rot="0">
              <a:off x="0" y="0"/>
              <a:ext cx="2169595" cy="1385123"/>
            </a:xfrm>
            <a:custGeom>
              <a:avLst/>
              <a:gdLst/>
              <a:ahLst/>
              <a:cxnLst/>
              <a:rect r="r" b="b" t="t" l="l"/>
              <a:pathLst>
                <a:path h="1385123" w="2169595">
                  <a:moveTo>
                    <a:pt x="51928" y="0"/>
                  </a:moveTo>
                  <a:lnTo>
                    <a:pt x="2117667" y="0"/>
                  </a:lnTo>
                  <a:cubicBezTo>
                    <a:pt x="2131439" y="0"/>
                    <a:pt x="2144647" y="5471"/>
                    <a:pt x="2154385" y="15209"/>
                  </a:cubicBezTo>
                  <a:cubicBezTo>
                    <a:pt x="2164124" y="24948"/>
                    <a:pt x="2169595" y="38156"/>
                    <a:pt x="2169595" y="51928"/>
                  </a:cubicBezTo>
                  <a:lnTo>
                    <a:pt x="2169595" y="1333195"/>
                  </a:lnTo>
                  <a:cubicBezTo>
                    <a:pt x="2169595" y="1346967"/>
                    <a:pt x="2164124" y="1360175"/>
                    <a:pt x="2154385" y="1369913"/>
                  </a:cubicBezTo>
                  <a:cubicBezTo>
                    <a:pt x="2144647" y="1379652"/>
                    <a:pt x="2131439" y="1385123"/>
                    <a:pt x="2117667" y="1385123"/>
                  </a:cubicBezTo>
                  <a:lnTo>
                    <a:pt x="51928" y="1385123"/>
                  </a:lnTo>
                  <a:cubicBezTo>
                    <a:pt x="38156" y="1385123"/>
                    <a:pt x="24948" y="1379652"/>
                    <a:pt x="15209" y="1369913"/>
                  </a:cubicBezTo>
                  <a:cubicBezTo>
                    <a:pt x="5471" y="1360175"/>
                    <a:pt x="0" y="1346967"/>
                    <a:pt x="0" y="1333195"/>
                  </a:cubicBezTo>
                  <a:lnTo>
                    <a:pt x="0" y="51928"/>
                  </a:lnTo>
                  <a:cubicBezTo>
                    <a:pt x="0" y="38156"/>
                    <a:pt x="5471" y="24948"/>
                    <a:pt x="15209" y="15209"/>
                  </a:cubicBezTo>
                  <a:cubicBezTo>
                    <a:pt x="24948" y="5471"/>
                    <a:pt x="38156" y="0"/>
                    <a:pt x="51928" y="0"/>
                  </a:cubicBezTo>
                  <a:close/>
                </a:path>
              </a:pathLst>
            </a:custGeom>
            <a:solidFill>
              <a:srgbClr val="EFE9D6">
                <a:alpha val="49804"/>
              </a:srgbClr>
            </a:solidFill>
            <a:ln cap="rnd">
              <a:noFill/>
              <a:prstDash val="solid"/>
              <a:round/>
            </a:ln>
          </p:spPr>
        </p:sp>
        <p:sp>
          <p:nvSpPr>
            <p:cNvPr name="TextBox 15" id="15"/>
            <p:cNvSpPr txBox="true"/>
            <p:nvPr/>
          </p:nvSpPr>
          <p:spPr>
            <a:xfrm>
              <a:off x="0" y="-47625"/>
              <a:ext cx="2169594" cy="1432748"/>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9726031" y="2348712"/>
            <a:ext cx="6745731" cy="4083464"/>
            <a:chOff x="0" y="0"/>
            <a:chExt cx="1224456" cy="741213"/>
          </a:xfrm>
        </p:grpSpPr>
        <p:sp>
          <p:nvSpPr>
            <p:cNvPr name="Freeform 17" id="17"/>
            <p:cNvSpPr/>
            <p:nvPr/>
          </p:nvSpPr>
          <p:spPr>
            <a:xfrm flipH="false" flipV="false" rot="0">
              <a:off x="0" y="0"/>
              <a:ext cx="1224456" cy="741213"/>
            </a:xfrm>
            <a:custGeom>
              <a:avLst/>
              <a:gdLst/>
              <a:ahLst/>
              <a:cxnLst/>
              <a:rect r="r" b="b" t="t" l="l"/>
              <a:pathLst>
                <a:path h="741213" w="1224456">
                  <a:moveTo>
                    <a:pt x="26397" y="0"/>
                  </a:moveTo>
                  <a:lnTo>
                    <a:pt x="1198060" y="0"/>
                  </a:lnTo>
                  <a:cubicBezTo>
                    <a:pt x="1212638" y="0"/>
                    <a:pt x="1224456" y="11818"/>
                    <a:pt x="1224456" y="26397"/>
                  </a:cubicBezTo>
                  <a:lnTo>
                    <a:pt x="1224456" y="714816"/>
                  </a:lnTo>
                  <a:cubicBezTo>
                    <a:pt x="1224456" y="721817"/>
                    <a:pt x="1221675" y="728531"/>
                    <a:pt x="1216725" y="733482"/>
                  </a:cubicBezTo>
                  <a:cubicBezTo>
                    <a:pt x="1211775" y="738432"/>
                    <a:pt x="1205061" y="741213"/>
                    <a:pt x="1198060" y="741213"/>
                  </a:cubicBezTo>
                  <a:lnTo>
                    <a:pt x="26397" y="741213"/>
                  </a:lnTo>
                  <a:cubicBezTo>
                    <a:pt x="11818" y="741213"/>
                    <a:pt x="0" y="729395"/>
                    <a:pt x="0" y="714816"/>
                  </a:cubicBezTo>
                  <a:lnTo>
                    <a:pt x="0" y="26397"/>
                  </a:lnTo>
                  <a:cubicBezTo>
                    <a:pt x="0" y="11818"/>
                    <a:pt x="11818" y="0"/>
                    <a:pt x="26397" y="0"/>
                  </a:cubicBezTo>
                  <a:close/>
                </a:path>
              </a:pathLst>
            </a:custGeom>
            <a:blipFill>
              <a:blip r:embed="rId6"/>
              <a:stretch>
                <a:fillRect l="-1538" t="0" r="-1538" b="0"/>
              </a:stretch>
            </a:blipFill>
          </p:spPr>
        </p:sp>
      </p:gr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8055" t="0" r="-51235" b="-33738"/>
            </a:stretch>
          </a:blipFill>
        </p:spPr>
      </p:sp>
      <p:sp>
        <p:nvSpPr>
          <p:cNvPr name="Freeform 3" id="3"/>
          <p:cNvSpPr/>
          <p:nvPr/>
        </p:nvSpPr>
        <p:spPr>
          <a:xfrm flipH="false" flipV="true" rot="0">
            <a:off x="319823" y="260315"/>
            <a:ext cx="3388214" cy="3320450"/>
          </a:xfrm>
          <a:custGeom>
            <a:avLst/>
            <a:gdLst/>
            <a:ahLst/>
            <a:cxnLst/>
            <a:rect r="r" b="b" t="t" l="l"/>
            <a:pathLst>
              <a:path h="3320450" w="3388214">
                <a:moveTo>
                  <a:pt x="0" y="3320449"/>
                </a:moveTo>
                <a:lnTo>
                  <a:pt x="3388214" y="3320449"/>
                </a:lnTo>
                <a:lnTo>
                  <a:pt x="3388214" y="0"/>
                </a:lnTo>
                <a:lnTo>
                  <a:pt x="0" y="0"/>
                </a:lnTo>
                <a:lnTo>
                  <a:pt x="0"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4579963" y="260315"/>
            <a:ext cx="3388214" cy="3320450"/>
          </a:xfrm>
          <a:custGeom>
            <a:avLst/>
            <a:gdLst/>
            <a:ahLst/>
            <a:cxnLst/>
            <a:rect r="r" b="b" t="t" l="l"/>
            <a:pathLst>
              <a:path h="3320450" w="3388214">
                <a:moveTo>
                  <a:pt x="3388214" y="3320449"/>
                </a:moveTo>
                <a:lnTo>
                  <a:pt x="0" y="3320449"/>
                </a:lnTo>
                <a:lnTo>
                  <a:pt x="0" y="0"/>
                </a:lnTo>
                <a:lnTo>
                  <a:pt x="3388214" y="0"/>
                </a:lnTo>
                <a:lnTo>
                  <a:pt x="3388214"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292475" y="2109470"/>
            <a:ext cx="7603585" cy="4854316"/>
            <a:chOff x="0" y="0"/>
            <a:chExt cx="2169594" cy="1385123"/>
          </a:xfrm>
        </p:grpSpPr>
        <p:sp>
          <p:nvSpPr>
            <p:cNvPr name="Freeform 6" id="6"/>
            <p:cNvSpPr/>
            <p:nvPr/>
          </p:nvSpPr>
          <p:spPr>
            <a:xfrm flipH="false" flipV="false" rot="0">
              <a:off x="0" y="0"/>
              <a:ext cx="2169595" cy="1385123"/>
            </a:xfrm>
            <a:custGeom>
              <a:avLst/>
              <a:gdLst/>
              <a:ahLst/>
              <a:cxnLst/>
              <a:rect r="r" b="b" t="t" l="l"/>
              <a:pathLst>
                <a:path h="1385123" w="2169595">
                  <a:moveTo>
                    <a:pt x="51928" y="0"/>
                  </a:moveTo>
                  <a:lnTo>
                    <a:pt x="2117667" y="0"/>
                  </a:lnTo>
                  <a:cubicBezTo>
                    <a:pt x="2131439" y="0"/>
                    <a:pt x="2144647" y="5471"/>
                    <a:pt x="2154385" y="15209"/>
                  </a:cubicBezTo>
                  <a:cubicBezTo>
                    <a:pt x="2164124" y="24948"/>
                    <a:pt x="2169595" y="38156"/>
                    <a:pt x="2169595" y="51928"/>
                  </a:cubicBezTo>
                  <a:lnTo>
                    <a:pt x="2169595" y="1333195"/>
                  </a:lnTo>
                  <a:cubicBezTo>
                    <a:pt x="2169595" y="1346967"/>
                    <a:pt x="2164124" y="1360175"/>
                    <a:pt x="2154385" y="1369913"/>
                  </a:cubicBezTo>
                  <a:cubicBezTo>
                    <a:pt x="2144647" y="1379652"/>
                    <a:pt x="2131439" y="1385123"/>
                    <a:pt x="2117667" y="1385123"/>
                  </a:cubicBezTo>
                  <a:lnTo>
                    <a:pt x="51928" y="1385123"/>
                  </a:lnTo>
                  <a:cubicBezTo>
                    <a:pt x="38156" y="1385123"/>
                    <a:pt x="24948" y="1379652"/>
                    <a:pt x="15209" y="1369913"/>
                  </a:cubicBezTo>
                  <a:cubicBezTo>
                    <a:pt x="5471" y="1360175"/>
                    <a:pt x="0" y="1346967"/>
                    <a:pt x="0" y="1333195"/>
                  </a:cubicBezTo>
                  <a:lnTo>
                    <a:pt x="0" y="51928"/>
                  </a:lnTo>
                  <a:cubicBezTo>
                    <a:pt x="0" y="38156"/>
                    <a:pt x="5471" y="24948"/>
                    <a:pt x="15209" y="15209"/>
                  </a:cubicBezTo>
                  <a:cubicBezTo>
                    <a:pt x="24948" y="5471"/>
                    <a:pt x="38156" y="0"/>
                    <a:pt x="51928" y="0"/>
                  </a:cubicBezTo>
                  <a:close/>
                </a:path>
              </a:pathLst>
            </a:custGeom>
            <a:solidFill>
              <a:srgbClr val="EFE9D6">
                <a:alpha val="49804"/>
              </a:srgbClr>
            </a:solidFill>
            <a:ln cap="rnd">
              <a:noFill/>
              <a:prstDash val="solid"/>
              <a:round/>
            </a:ln>
          </p:spPr>
        </p:sp>
        <p:sp>
          <p:nvSpPr>
            <p:cNvPr name="TextBox 7" id="7"/>
            <p:cNvSpPr txBox="true"/>
            <p:nvPr/>
          </p:nvSpPr>
          <p:spPr>
            <a:xfrm>
              <a:off x="0" y="-47625"/>
              <a:ext cx="2169594" cy="143274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748161" y="2348712"/>
            <a:ext cx="6745731" cy="4083464"/>
            <a:chOff x="0" y="0"/>
            <a:chExt cx="1224456" cy="741213"/>
          </a:xfrm>
        </p:grpSpPr>
        <p:sp>
          <p:nvSpPr>
            <p:cNvPr name="Freeform 9" id="9"/>
            <p:cNvSpPr/>
            <p:nvPr/>
          </p:nvSpPr>
          <p:spPr>
            <a:xfrm flipH="false" flipV="false" rot="0">
              <a:off x="0" y="0"/>
              <a:ext cx="1224456" cy="741213"/>
            </a:xfrm>
            <a:custGeom>
              <a:avLst/>
              <a:gdLst/>
              <a:ahLst/>
              <a:cxnLst/>
              <a:rect r="r" b="b" t="t" l="l"/>
              <a:pathLst>
                <a:path h="741213" w="1224456">
                  <a:moveTo>
                    <a:pt x="26397" y="0"/>
                  </a:moveTo>
                  <a:lnTo>
                    <a:pt x="1198060" y="0"/>
                  </a:lnTo>
                  <a:cubicBezTo>
                    <a:pt x="1212638" y="0"/>
                    <a:pt x="1224456" y="11818"/>
                    <a:pt x="1224456" y="26397"/>
                  </a:cubicBezTo>
                  <a:lnTo>
                    <a:pt x="1224456" y="714816"/>
                  </a:lnTo>
                  <a:cubicBezTo>
                    <a:pt x="1224456" y="721817"/>
                    <a:pt x="1221675" y="728531"/>
                    <a:pt x="1216725" y="733482"/>
                  </a:cubicBezTo>
                  <a:cubicBezTo>
                    <a:pt x="1211775" y="738432"/>
                    <a:pt x="1205061" y="741213"/>
                    <a:pt x="1198060" y="741213"/>
                  </a:cubicBezTo>
                  <a:lnTo>
                    <a:pt x="26397" y="741213"/>
                  </a:lnTo>
                  <a:cubicBezTo>
                    <a:pt x="11818" y="741213"/>
                    <a:pt x="0" y="729395"/>
                    <a:pt x="0" y="714816"/>
                  </a:cubicBezTo>
                  <a:lnTo>
                    <a:pt x="0" y="26397"/>
                  </a:lnTo>
                  <a:cubicBezTo>
                    <a:pt x="0" y="11818"/>
                    <a:pt x="11818" y="0"/>
                    <a:pt x="26397" y="0"/>
                  </a:cubicBezTo>
                  <a:close/>
                </a:path>
              </a:pathLst>
            </a:custGeom>
            <a:blipFill>
              <a:blip r:embed="rId5"/>
              <a:stretch>
                <a:fillRect l="-1538" t="0" r="-1538" b="0"/>
              </a:stretch>
            </a:blipFill>
          </p:spPr>
        </p:sp>
      </p:grpSp>
      <p:sp>
        <p:nvSpPr>
          <p:cNvPr name="TextBox 10" id="10"/>
          <p:cNvSpPr txBox="true"/>
          <p:nvPr/>
        </p:nvSpPr>
        <p:spPr>
          <a:xfrm rot="0">
            <a:off x="4601620" y="895350"/>
            <a:ext cx="9084760" cy="1214120"/>
          </a:xfrm>
          <a:prstGeom prst="rect">
            <a:avLst/>
          </a:prstGeom>
        </p:spPr>
        <p:txBody>
          <a:bodyPr anchor="t" rtlCol="false" tIns="0" lIns="0" bIns="0" rIns="0">
            <a:spAutoFit/>
          </a:bodyPr>
          <a:lstStyle/>
          <a:p>
            <a:pPr algn="ctr">
              <a:lnSpc>
                <a:spcPts val="9939"/>
              </a:lnSpc>
            </a:pPr>
            <a:r>
              <a:rPr lang="en-US" sz="6999" spc="76">
                <a:solidFill>
                  <a:srgbClr val="473821"/>
                </a:solidFill>
                <a:latin typeface="Handelson One"/>
                <a:ea typeface="Handelson One"/>
                <a:cs typeface="Handelson One"/>
                <a:sym typeface="Handelson One"/>
              </a:rPr>
              <a:t>1.Univariate analysis (Bar plots)</a:t>
            </a:r>
          </a:p>
        </p:txBody>
      </p:sp>
      <p:sp>
        <p:nvSpPr>
          <p:cNvPr name="TextBox 11" id="11"/>
          <p:cNvSpPr txBox="true"/>
          <p:nvPr/>
        </p:nvSpPr>
        <p:spPr>
          <a:xfrm rot="0">
            <a:off x="1748161" y="7714365"/>
            <a:ext cx="15239525" cy="2066925"/>
          </a:xfrm>
          <a:prstGeom prst="rect">
            <a:avLst/>
          </a:prstGeom>
        </p:spPr>
        <p:txBody>
          <a:bodyPr anchor="t" rtlCol="false" tIns="0" lIns="0" bIns="0" rIns="0">
            <a:spAutoFit/>
          </a:bodyPr>
          <a:lstStyle/>
          <a:p>
            <a:pPr algn="l">
              <a:lnSpc>
                <a:spcPts val="4199"/>
              </a:lnSpc>
            </a:pPr>
            <a:r>
              <a:rPr lang="en-US" sz="2999">
                <a:solidFill>
                  <a:srgbClr val="473821"/>
                </a:solidFill>
                <a:latin typeface="Chau Philomene"/>
                <a:ea typeface="Chau Philomene"/>
                <a:cs typeface="Chau Philomene"/>
                <a:sym typeface="Chau Philomene"/>
              </a:rPr>
              <a:t>These are some of our most important bar plots that represent our data variety :</a:t>
            </a:r>
          </a:p>
          <a:p>
            <a:pPr algn="l" marL="647698" indent="-323849" lvl="1">
              <a:lnSpc>
                <a:spcPts val="4199"/>
              </a:lnSpc>
              <a:buFont typeface="Arial"/>
              <a:buChar char="•"/>
            </a:pPr>
            <a:r>
              <a:rPr lang="en-US" sz="2999">
                <a:solidFill>
                  <a:srgbClr val="473821"/>
                </a:solidFill>
                <a:latin typeface="Chau Philomene"/>
                <a:ea typeface="Chau Philomene"/>
                <a:cs typeface="Chau Philomene"/>
                <a:sym typeface="Chau Philomene"/>
              </a:rPr>
              <a:t>The first plot shows that most customers go for room type 1.</a:t>
            </a:r>
          </a:p>
          <a:p>
            <a:pPr algn="l" marL="647698" indent="-323849" lvl="1">
              <a:lnSpc>
                <a:spcPts val="4199"/>
              </a:lnSpc>
              <a:buFont typeface="Arial"/>
              <a:buChar char="•"/>
            </a:pPr>
            <a:r>
              <a:rPr lang="en-US" sz="2999">
                <a:solidFill>
                  <a:srgbClr val="473821"/>
                </a:solidFill>
                <a:latin typeface="Chau Philomene"/>
                <a:ea typeface="Chau Philomene"/>
                <a:cs typeface="Chau Philomene"/>
                <a:sym typeface="Chau Philomene"/>
              </a:rPr>
              <a:t>The second one shows that so few of our customers revisit us.</a:t>
            </a:r>
          </a:p>
          <a:p>
            <a:pPr algn="l">
              <a:lnSpc>
                <a:spcPts val="4199"/>
              </a:lnSpc>
            </a:pPr>
          </a:p>
        </p:txBody>
      </p:sp>
      <p:sp>
        <p:nvSpPr>
          <p:cNvPr name="TextBox 12" id="12"/>
          <p:cNvSpPr txBox="true"/>
          <p:nvPr/>
        </p:nvSpPr>
        <p:spPr>
          <a:xfrm rot="0">
            <a:off x="1748161" y="7154286"/>
            <a:ext cx="4656590" cy="495300"/>
          </a:xfrm>
          <a:prstGeom prst="rect">
            <a:avLst/>
          </a:prstGeom>
        </p:spPr>
        <p:txBody>
          <a:bodyPr anchor="t" rtlCol="false" tIns="0" lIns="0" bIns="0" rIns="0">
            <a:spAutoFit/>
          </a:bodyPr>
          <a:lstStyle/>
          <a:p>
            <a:pPr algn="l">
              <a:lnSpc>
                <a:spcPts val="4199"/>
              </a:lnSpc>
            </a:pPr>
            <a:r>
              <a:rPr lang="en-US" sz="2999">
                <a:solidFill>
                  <a:srgbClr val="473821"/>
                </a:solidFill>
                <a:latin typeface="Chau Philomene"/>
                <a:ea typeface="Chau Philomene"/>
                <a:cs typeface="Chau Philomene"/>
                <a:sym typeface="Chau Philomene"/>
              </a:rPr>
              <a:t>DESCRIPTION:</a:t>
            </a:r>
          </a:p>
        </p:txBody>
      </p:sp>
      <p:grpSp>
        <p:nvGrpSpPr>
          <p:cNvPr name="Group 13" id="13"/>
          <p:cNvGrpSpPr/>
          <p:nvPr/>
        </p:nvGrpSpPr>
        <p:grpSpPr>
          <a:xfrm rot="0">
            <a:off x="9144000" y="2109470"/>
            <a:ext cx="7603585" cy="4854316"/>
            <a:chOff x="0" y="0"/>
            <a:chExt cx="2169594" cy="1385123"/>
          </a:xfrm>
        </p:grpSpPr>
        <p:sp>
          <p:nvSpPr>
            <p:cNvPr name="Freeform 14" id="14"/>
            <p:cNvSpPr/>
            <p:nvPr/>
          </p:nvSpPr>
          <p:spPr>
            <a:xfrm flipH="false" flipV="false" rot="0">
              <a:off x="0" y="0"/>
              <a:ext cx="2169595" cy="1385123"/>
            </a:xfrm>
            <a:custGeom>
              <a:avLst/>
              <a:gdLst/>
              <a:ahLst/>
              <a:cxnLst/>
              <a:rect r="r" b="b" t="t" l="l"/>
              <a:pathLst>
                <a:path h="1385123" w="2169595">
                  <a:moveTo>
                    <a:pt x="51928" y="0"/>
                  </a:moveTo>
                  <a:lnTo>
                    <a:pt x="2117667" y="0"/>
                  </a:lnTo>
                  <a:cubicBezTo>
                    <a:pt x="2131439" y="0"/>
                    <a:pt x="2144647" y="5471"/>
                    <a:pt x="2154385" y="15209"/>
                  </a:cubicBezTo>
                  <a:cubicBezTo>
                    <a:pt x="2164124" y="24948"/>
                    <a:pt x="2169595" y="38156"/>
                    <a:pt x="2169595" y="51928"/>
                  </a:cubicBezTo>
                  <a:lnTo>
                    <a:pt x="2169595" y="1333195"/>
                  </a:lnTo>
                  <a:cubicBezTo>
                    <a:pt x="2169595" y="1346967"/>
                    <a:pt x="2164124" y="1360175"/>
                    <a:pt x="2154385" y="1369913"/>
                  </a:cubicBezTo>
                  <a:cubicBezTo>
                    <a:pt x="2144647" y="1379652"/>
                    <a:pt x="2131439" y="1385123"/>
                    <a:pt x="2117667" y="1385123"/>
                  </a:cubicBezTo>
                  <a:lnTo>
                    <a:pt x="51928" y="1385123"/>
                  </a:lnTo>
                  <a:cubicBezTo>
                    <a:pt x="38156" y="1385123"/>
                    <a:pt x="24948" y="1379652"/>
                    <a:pt x="15209" y="1369913"/>
                  </a:cubicBezTo>
                  <a:cubicBezTo>
                    <a:pt x="5471" y="1360175"/>
                    <a:pt x="0" y="1346967"/>
                    <a:pt x="0" y="1333195"/>
                  </a:cubicBezTo>
                  <a:lnTo>
                    <a:pt x="0" y="51928"/>
                  </a:lnTo>
                  <a:cubicBezTo>
                    <a:pt x="0" y="38156"/>
                    <a:pt x="5471" y="24948"/>
                    <a:pt x="15209" y="15209"/>
                  </a:cubicBezTo>
                  <a:cubicBezTo>
                    <a:pt x="24948" y="5471"/>
                    <a:pt x="38156" y="0"/>
                    <a:pt x="51928" y="0"/>
                  </a:cubicBezTo>
                  <a:close/>
                </a:path>
              </a:pathLst>
            </a:custGeom>
            <a:solidFill>
              <a:srgbClr val="EFE9D6">
                <a:alpha val="49804"/>
              </a:srgbClr>
            </a:solidFill>
            <a:ln cap="rnd">
              <a:noFill/>
              <a:prstDash val="solid"/>
              <a:round/>
            </a:ln>
          </p:spPr>
        </p:sp>
        <p:sp>
          <p:nvSpPr>
            <p:cNvPr name="TextBox 15" id="15"/>
            <p:cNvSpPr txBox="true"/>
            <p:nvPr/>
          </p:nvSpPr>
          <p:spPr>
            <a:xfrm>
              <a:off x="0" y="-47625"/>
              <a:ext cx="2169594" cy="1432748"/>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9726031" y="2348712"/>
            <a:ext cx="6745731" cy="4083464"/>
            <a:chOff x="0" y="0"/>
            <a:chExt cx="1224456" cy="741213"/>
          </a:xfrm>
        </p:grpSpPr>
        <p:sp>
          <p:nvSpPr>
            <p:cNvPr name="Freeform 17" id="17"/>
            <p:cNvSpPr/>
            <p:nvPr/>
          </p:nvSpPr>
          <p:spPr>
            <a:xfrm flipH="false" flipV="false" rot="0">
              <a:off x="0" y="0"/>
              <a:ext cx="1224456" cy="741213"/>
            </a:xfrm>
            <a:custGeom>
              <a:avLst/>
              <a:gdLst/>
              <a:ahLst/>
              <a:cxnLst/>
              <a:rect r="r" b="b" t="t" l="l"/>
              <a:pathLst>
                <a:path h="741213" w="1224456">
                  <a:moveTo>
                    <a:pt x="26397" y="0"/>
                  </a:moveTo>
                  <a:lnTo>
                    <a:pt x="1198060" y="0"/>
                  </a:lnTo>
                  <a:cubicBezTo>
                    <a:pt x="1212638" y="0"/>
                    <a:pt x="1224456" y="11818"/>
                    <a:pt x="1224456" y="26397"/>
                  </a:cubicBezTo>
                  <a:lnTo>
                    <a:pt x="1224456" y="714816"/>
                  </a:lnTo>
                  <a:cubicBezTo>
                    <a:pt x="1224456" y="721817"/>
                    <a:pt x="1221675" y="728531"/>
                    <a:pt x="1216725" y="733482"/>
                  </a:cubicBezTo>
                  <a:cubicBezTo>
                    <a:pt x="1211775" y="738432"/>
                    <a:pt x="1205061" y="741213"/>
                    <a:pt x="1198060" y="741213"/>
                  </a:cubicBezTo>
                  <a:lnTo>
                    <a:pt x="26397" y="741213"/>
                  </a:lnTo>
                  <a:cubicBezTo>
                    <a:pt x="11818" y="741213"/>
                    <a:pt x="0" y="729395"/>
                    <a:pt x="0" y="714816"/>
                  </a:cubicBezTo>
                  <a:lnTo>
                    <a:pt x="0" y="26397"/>
                  </a:lnTo>
                  <a:cubicBezTo>
                    <a:pt x="0" y="11818"/>
                    <a:pt x="11818" y="0"/>
                    <a:pt x="26397" y="0"/>
                  </a:cubicBezTo>
                  <a:close/>
                </a:path>
              </a:pathLst>
            </a:custGeom>
            <a:blipFill>
              <a:blip r:embed="rId6"/>
              <a:stretch>
                <a:fillRect l="-1538" t="0" r="-1538" b="0"/>
              </a:stretch>
            </a:blipFill>
          </p:spPr>
        </p:sp>
      </p:gr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8055" t="0" r="-51235" b="-33738"/>
            </a:stretch>
          </a:blipFill>
        </p:spPr>
      </p:sp>
      <p:sp>
        <p:nvSpPr>
          <p:cNvPr name="Freeform 3" id="3"/>
          <p:cNvSpPr/>
          <p:nvPr/>
        </p:nvSpPr>
        <p:spPr>
          <a:xfrm flipH="false" flipV="true" rot="0">
            <a:off x="319823" y="260315"/>
            <a:ext cx="3388214" cy="3320450"/>
          </a:xfrm>
          <a:custGeom>
            <a:avLst/>
            <a:gdLst/>
            <a:ahLst/>
            <a:cxnLst/>
            <a:rect r="r" b="b" t="t" l="l"/>
            <a:pathLst>
              <a:path h="3320450" w="3388214">
                <a:moveTo>
                  <a:pt x="0" y="3320449"/>
                </a:moveTo>
                <a:lnTo>
                  <a:pt x="3388214" y="3320449"/>
                </a:lnTo>
                <a:lnTo>
                  <a:pt x="3388214" y="0"/>
                </a:lnTo>
                <a:lnTo>
                  <a:pt x="0" y="0"/>
                </a:lnTo>
                <a:lnTo>
                  <a:pt x="0"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4579963" y="260315"/>
            <a:ext cx="3388214" cy="3320450"/>
          </a:xfrm>
          <a:custGeom>
            <a:avLst/>
            <a:gdLst/>
            <a:ahLst/>
            <a:cxnLst/>
            <a:rect r="r" b="b" t="t" l="l"/>
            <a:pathLst>
              <a:path h="3320450" w="3388214">
                <a:moveTo>
                  <a:pt x="3388214" y="3320449"/>
                </a:moveTo>
                <a:lnTo>
                  <a:pt x="0" y="3320449"/>
                </a:lnTo>
                <a:lnTo>
                  <a:pt x="0" y="0"/>
                </a:lnTo>
                <a:lnTo>
                  <a:pt x="3388214" y="0"/>
                </a:lnTo>
                <a:lnTo>
                  <a:pt x="3388214" y="3320449"/>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239228" y="1920540"/>
            <a:ext cx="7561035" cy="5426419"/>
            <a:chOff x="0" y="0"/>
            <a:chExt cx="2157453" cy="1548365"/>
          </a:xfrm>
        </p:grpSpPr>
        <p:sp>
          <p:nvSpPr>
            <p:cNvPr name="Freeform 6" id="6"/>
            <p:cNvSpPr/>
            <p:nvPr/>
          </p:nvSpPr>
          <p:spPr>
            <a:xfrm flipH="false" flipV="false" rot="0">
              <a:off x="0" y="0"/>
              <a:ext cx="2157453" cy="1548365"/>
            </a:xfrm>
            <a:custGeom>
              <a:avLst/>
              <a:gdLst/>
              <a:ahLst/>
              <a:cxnLst/>
              <a:rect r="r" b="b" t="t" l="l"/>
              <a:pathLst>
                <a:path h="1548365" w="2157453">
                  <a:moveTo>
                    <a:pt x="52220" y="0"/>
                  </a:moveTo>
                  <a:lnTo>
                    <a:pt x="2105233" y="0"/>
                  </a:lnTo>
                  <a:cubicBezTo>
                    <a:pt x="2119083" y="0"/>
                    <a:pt x="2132365" y="5502"/>
                    <a:pt x="2142158" y="15295"/>
                  </a:cubicBezTo>
                  <a:cubicBezTo>
                    <a:pt x="2151951" y="25088"/>
                    <a:pt x="2157453" y="38370"/>
                    <a:pt x="2157453" y="52220"/>
                  </a:cubicBezTo>
                  <a:lnTo>
                    <a:pt x="2157453" y="1496145"/>
                  </a:lnTo>
                  <a:cubicBezTo>
                    <a:pt x="2157453" y="1509995"/>
                    <a:pt x="2151951" y="1523277"/>
                    <a:pt x="2142158" y="1533070"/>
                  </a:cubicBezTo>
                  <a:cubicBezTo>
                    <a:pt x="2132365" y="1542864"/>
                    <a:pt x="2119083" y="1548365"/>
                    <a:pt x="2105233" y="1548365"/>
                  </a:cubicBezTo>
                  <a:lnTo>
                    <a:pt x="52220" y="1548365"/>
                  </a:lnTo>
                  <a:cubicBezTo>
                    <a:pt x="38370" y="1548365"/>
                    <a:pt x="25088" y="1542864"/>
                    <a:pt x="15295" y="1533070"/>
                  </a:cubicBezTo>
                  <a:cubicBezTo>
                    <a:pt x="5502" y="1523277"/>
                    <a:pt x="0" y="1509995"/>
                    <a:pt x="0" y="1496145"/>
                  </a:cubicBezTo>
                  <a:lnTo>
                    <a:pt x="0" y="52220"/>
                  </a:lnTo>
                  <a:cubicBezTo>
                    <a:pt x="0" y="38370"/>
                    <a:pt x="5502" y="25088"/>
                    <a:pt x="15295" y="15295"/>
                  </a:cubicBezTo>
                  <a:cubicBezTo>
                    <a:pt x="25088" y="5502"/>
                    <a:pt x="38370" y="0"/>
                    <a:pt x="52220" y="0"/>
                  </a:cubicBezTo>
                  <a:close/>
                </a:path>
              </a:pathLst>
            </a:custGeom>
            <a:solidFill>
              <a:srgbClr val="EFE9D6">
                <a:alpha val="49804"/>
              </a:srgbClr>
            </a:solidFill>
            <a:ln cap="rnd">
              <a:noFill/>
              <a:prstDash val="solid"/>
              <a:round/>
            </a:ln>
          </p:spPr>
        </p:sp>
        <p:sp>
          <p:nvSpPr>
            <p:cNvPr name="TextBox 7" id="7"/>
            <p:cNvSpPr txBox="true"/>
            <p:nvPr/>
          </p:nvSpPr>
          <p:spPr>
            <a:xfrm>
              <a:off x="0" y="-47625"/>
              <a:ext cx="2157453" cy="159599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532941" y="2095943"/>
            <a:ext cx="6848804" cy="5043834"/>
            <a:chOff x="0" y="0"/>
            <a:chExt cx="1224456" cy="901757"/>
          </a:xfrm>
        </p:grpSpPr>
        <p:sp>
          <p:nvSpPr>
            <p:cNvPr name="Freeform 9" id="9"/>
            <p:cNvSpPr/>
            <p:nvPr/>
          </p:nvSpPr>
          <p:spPr>
            <a:xfrm flipH="false" flipV="false" rot="0">
              <a:off x="0" y="0"/>
              <a:ext cx="1224456" cy="901757"/>
            </a:xfrm>
            <a:custGeom>
              <a:avLst/>
              <a:gdLst/>
              <a:ahLst/>
              <a:cxnLst/>
              <a:rect r="r" b="b" t="t" l="l"/>
              <a:pathLst>
                <a:path h="901757" w="1224456">
                  <a:moveTo>
                    <a:pt x="25999" y="0"/>
                  </a:moveTo>
                  <a:lnTo>
                    <a:pt x="1198457" y="0"/>
                  </a:lnTo>
                  <a:cubicBezTo>
                    <a:pt x="1212816" y="0"/>
                    <a:pt x="1224456" y="11640"/>
                    <a:pt x="1224456" y="25999"/>
                  </a:cubicBezTo>
                  <a:lnTo>
                    <a:pt x="1224456" y="875757"/>
                  </a:lnTo>
                  <a:cubicBezTo>
                    <a:pt x="1224456" y="882653"/>
                    <a:pt x="1221717" y="889266"/>
                    <a:pt x="1216841" y="894142"/>
                  </a:cubicBezTo>
                  <a:cubicBezTo>
                    <a:pt x="1211966" y="899018"/>
                    <a:pt x="1205352" y="901757"/>
                    <a:pt x="1198457" y="901757"/>
                  </a:cubicBezTo>
                  <a:lnTo>
                    <a:pt x="25999" y="901757"/>
                  </a:lnTo>
                  <a:cubicBezTo>
                    <a:pt x="19104" y="901757"/>
                    <a:pt x="12491" y="899018"/>
                    <a:pt x="7615" y="894142"/>
                  </a:cubicBezTo>
                  <a:cubicBezTo>
                    <a:pt x="2739" y="889266"/>
                    <a:pt x="0" y="882653"/>
                    <a:pt x="0" y="875757"/>
                  </a:cubicBezTo>
                  <a:lnTo>
                    <a:pt x="0" y="25999"/>
                  </a:lnTo>
                  <a:cubicBezTo>
                    <a:pt x="0" y="19104"/>
                    <a:pt x="2739" y="12491"/>
                    <a:pt x="7615" y="7615"/>
                  </a:cubicBezTo>
                  <a:cubicBezTo>
                    <a:pt x="12491" y="2739"/>
                    <a:pt x="19104" y="0"/>
                    <a:pt x="25999" y="0"/>
                  </a:cubicBezTo>
                  <a:close/>
                </a:path>
              </a:pathLst>
            </a:custGeom>
            <a:blipFill>
              <a:blip r:embed="rId5"/>
              <a:stretch>
                <a:fillRect l="0" t="-1104" r="0" b="-1104"/>
              </a:stretch>
            </a:blipFill>
          </p:spPr>
        </p:sp>
      </p:grpSp>
      <p:sp>
        <p:nvSpPr>
          <p:cNvPr name="TextBox 10" id="10"/>
          <p:cNvSpPr txBox="true"/>
          <p:nvPr/>
        </p:nvSpPr>
        <p:spPr>
          <a:xfrm rot="0">
            <a:off x="4464864" y="525444"/>
            <a:ext cx="9084760" cy="1214120"/>
          </a:xfrm>
          <a:prstGeom prst="rect">
            <a:avLst/>
          </a:prstGeom>
        </p:spPr>
        <p:txBody>
          <a:bodyPr anchor="t" rtlCol="false" tIns="0" lIns="0" bIns="0" rIns="0">
            <a:spAutoFit/>
          </a:bodyPr>
          <a:lstStyle/>
          <a:p>
            <a:pPr algn="ctr">
              <a:lnSpc>
                <a:spcPts val="9939"/>
              </a:lnSpc>
            </a:pPr>
            <a:r>
              <a:rPr lang="en-US" sz="6999" spc="76">
                <a:solidFill>
                  <a:srgbClr val="473821"/>
                </a:solidFill>
                <a:latin typeface="Handelson One"/>
                <a:ea typeface="Handelson One"/>
                <a:cs typeface="Handelson One"/>
                <a:sym typeface="Handelson One"/>
              </a:rPr>
              <a:t>1.Univariate analysis (Box plots)</a:t>
            </a:r>
          </a:p>
        </p:txBody>
      </p:sp>
      <p:sp>
        <p:nvSpPr>
          <p:cNvPr name="TextBox 11" id="11"/>
          <p:cNvSpPr txBox="true"/>
          <p:nvPr/>
        </p:nvSpPr>
        <p:spPr>
          <a:xfrm rot="0">
            <a:off x="1748161" y="7717412"/>
            <a:ext cx="15239525" cy="2590800"/>
          </a:xfrm>
          <a:prstGeom prst="rect">
            <a:avLst/>
          </a:prstGeom>
        </p:spPr>
        <p:txBody>
          <a:bodyPr anchor="t" rtlCol="false" tIns="0" lIns="0" bIns="0" rIns="0">
            <a:spAutoFit/>
          </a:bodyPr>
          <a:lstStyle/>
          <a:p>
            <a:pPr algn="l" marL="647698" indent="-323849" lvl="1">
              <a:lnSpc>
                <a:spcPts val="4199"/>
              </a:lnSpc>
              <a:buFont typeface="Arial"/>
              <a:buChar char="•"/>
            </a:pPr>
            <a:r>
              <a:rPr lang="en-US" sz="2999">
                <a:solidFill>
                  <a:srgbClr val="473821"/>
                </a:solidFill>
                <a:latin typeface="Chau Philomene"/>
                <a:ea typeface="Chau Philomene"/>
                <a:cs typeface="Chau Philomene"/>
                <a:sym typeface="Chau Philomene"/>
              </a:rPr>
              <a:t>The box plot for weekend nights shows a median around 1-2 nights, with some outliers extending to 6+ nights.</a:t>
            </a:r>
          </a:p>
          <a:p>
            <a:pPr algn="l" marL="647698" indent="-323849" lvl="1">
              <a:lnSpc>
                <a:spcPts val="4199"/>
              </a:lnSpc>
              <a:buFont typeface="Arial"/>
              <a:buChar char="•"/>
            </a:pPr>
            <a:r>
              <a:rPr lang="en-US" sz="2999">
                <a:solidFill>
                  <a:srgbClr val="473821"/>
                </a:solidFill>
                <a:latin typeface="Chau Philomene"/>
                <a:ea typeface="Chau Philomene"/>
                <a:cs typeface="Chau Philomene"/>
                <a:sym typeface="Chau Philomene"/>
              </a:rPr>
              <a:t>The box plot for weeknight stays indicates a wider range, wit</a:t>
            </a:r>
            <a:r>
              <a:rPr lang="en-US" sz="2999">
                <a:solidFill>
                  <a:srgbClr val="473821"/>
                </a:solidFill>
                <a:latin typeface="Chau Philomene"/>
                <a:ea typeface="Chau Philomene"/>
                <a:cs typeface="Chau Philomene"/>
                <a:sym typeface="Chau Philomene"/>
              </a:rPr>
              <a:t>h a median around 2-3 nights and numerous outliers extending up to 15+ nights.</a:t>
            </a:r>
          </a:p>
          <a:p>
            <a:pPr algn="l">
              <a:lnSpc>
                <a:spcPts val="4199"/>
              </a:lnSpc>
            </a:pPr>
          </a:p>
        </p:txBody>
      </p:sp>
      <p:sp>
        <p:nvSpPr>
          <p:cNvPr name="TextBox 12" id="12"/>
          <p:cNvSpPr txBox="true"/>
          <p:nvPr/>
        </p:nvSpPr>
        <p:spPr>
          <a:xfrm rot="0">
            <a:off x="1748161" y="7269737"/>
            <a:ext cx="4656590" cy="495300"/>
          </a:xfrm>
          <a:prstGeom prst="rect">
            <a:avLst/>
          </a:prstGeom>
        </p:spPr>
        <p:txBody>
          <a:bodyPr anchor="t" rtlCol="false" tIns="0" lIns="0" bIns="0" rIns="0">
            <a:spAutoFit/>
          </a:bodyPr>
          <a:lstStyle/>
          <a:p>
            <a:pPr algn="l">
              <a:lnSpc>
                <a:spcPts val="4199"/>
              </a:lnSpc>
            </a:pPr>
            <a:r>
              <a:rPr lang="en-US" sz="2999">
                <a:solidFill>
                  <a:srgbClr val="473821"/>
                </a:solidFill>
                <a:latin typeface="Chau Philomene"/>
                <a:ea typeface="Chau Philomene"/>
                <a:cs typeface="Chau Philomene"/>
                <a:sym typeface="Chau Philomene"/>
              </a:rPr>
              <a:t>DESCREPTION:</a:t>
            </a:r>
          </a:p>
        </p:txBody>
      </p:sp>
      <p:grpSp>
        <p:nvGrpSpPr>
          <p:cNvPr name="Group 13" id="13"/>
          <p:cNvGrpSpPr/>
          <p:nvPr/>
        </p:nvGrpSpPr>
        <p:grpSpPr>
          <a:xfrm rot="0">
            <a:off x="9144000" y="1920540"/>
            <a:ext cx="7060873" cy="5396823"/>
            <a:chOff x="0" y="0"/>
            <a:chExt cx="2014738" cy="1539920"/>
          </a:xfrm>
        </p:grpSpPr>
        <p:sp>
          <p:nvSpPr>
            <p:cNvPr name="Freeform 14" id="14"/>
            <p:cNvSpPr/>
            <p:nvPr/>
          </p:nvSpPr>
          <p:spPr>
            <a:xfrm flipH="false" flipV="false" rot="0">
              <a:off x="0" y="0"/>
              <a:ext cx="2014738" cy="1539920"/>
            </a:xfrm>
            <a:custGeom>
              <a:avLst/>
              <a:gdLst/>
              <a:ahLst/>
              <a:cxnLst/>
              <a:rect r="r" b="b" t="t" l="l"/>
              <a:pathLst>
                <a:path h="1539920" w="2014738">
                  <a:moveTo>
                    <a:pt x="55919" y="0"/>
                  </a:moveTo>
                  <a:lnTo>
                    <a:pt x="1958819" y="0"/>
                  </a:lnTo>
                  <a:cubicBezTo>
                    <a:pt x="1989702" y="0"/>
                    <a:pt x="2014738" y="25036"/>
                    <a:pt x="2014738" y="55919"/>
                  </a:cubicBezTo>
                  <a:lnTo>
                    <a:pt x="2014738" y="1484001"/>
                  </a:lnTo>
                  <a:cubicBezTo>
                    <a:pt x="2014738" y="1514884"/>
                    <a:pt x="1989702" y="1539920"/>
                    <a:pt x="1958819" y="1539920"/>
                  </a:cubicBezTo>
                  <a:lnTo>
                    <a:pt x="55919" y="1539920"/>
                  </a:lnTo>
                  <a:cubicBezTo>
                    <a:pt x="25036" y="1539920"/>
                    <a:pt x="0" y="1514884"/>
                    <a:pt x="0" y="1484001"/>
                  </a:cubicBezTo>
                  <a:lnTo>
                    <a:pt x="0" y="55919"/>
                  </a:lnTo>
                  <a:cubicBezTo>
                    <a:pt x="0" y="25036"/>
                    <a:pt x="25036" y="0"/>
                    <a:pt x="55919" y="0"/>
                  </a:cubicBezTo>
                  <a:close/>
                </a:path>
              </a:pathLst>
            </a:custGeom>
            <a:solidFill>
              <a:srgbClr val="EFE9D6">
                <a:alpha val="49804"/>
              </a:srgbClr>
            </a:solidFill>
            <a:ln cap="rnd">
              <a:noFill/>
              <a:prstDash val="solid"/>
              <a:round/>
            </a:ln>
          </p:spPr>
        </p:sp>
        <p:sp>
          <p:nvSpPr>
            <p:cNvPr name="TextBox 15" id="15"/>
            <p:cNvSpPr txBox="true"/>
            <p:nvPr/>
          </p:nvSpPr>
          <p:spPr>
            <a:xfrm>
              <a:off x="0" y="-47625"/>
              <a:ext cx="2014738" cy="1587545"/>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9411090" y="2095943"/>
            <a:ext cx="6586690" cy="5043834"/>
            <a:chOff x="0" y="0"/>
            <a:chExt cx="1224456" cy="937642"/>
          </a:xfrm>
        </p:grpSpPr>
        <p:sp>
          <p:nvSpPr>
            <p:cNvPr name="Freeform 17" id="17"/>
            <p:cNvSpPr/>
            <p:nvPr/>
          </p:nvSpPr>
          <p:spPr>
            <a:xfrm flipH="false" flipV="false" rot="0">
              <a:off x="0" y="0"/>
              <a:ext cx="1224456" cy="937642"/>
            </a:xfrm>
            <a:custGeom>
              <a:avLst/>
              <a:gdLst/>
              <a:ahLst/>
              <a:cxnLst/>
              <a:rect r="r" b="b" t="t" l="l"/>
              <a:pathLst>
                <a:path h="937642" w="1224456">
                  <a:moveTo>
                    <a:pt x="27034" y="0"/>
                  </a:moveTo>
                  <a:lnTo>
                    <a:pt x="1197422" y="0"/>
                  </a:lnTo>
                  <a:cubicBezTo>
                    <a:pt x="1212353" y="0"/>
                    <a:pt x="1224456" y="12104"/>
                    <a:pt x="1224456" y="27034"/>
                  </a:cubicBezTo>
                  <a:lnTo>
                    <a:pt x="1224456" y="910608"/>
                  </a:lnTo>
                  <a:cubicBezTo>
                    <a:pt x="1224456" y="925538"/>
                    <a:pt x="1212353" y="937642"/>
                    <a:pt x="1197422" y="937642"/>
                  </a:cubicBezTo>
                  <a:lnTo>
                    <a:pt x="27034" y="937642"/>
                  </a:lnTo>
                  <a:cubicBezTo>
                    <a:pt x="12104" y="937642"/>
                    <a:pt x="0" y="925538"/>
                    <a:pt x="0" y="910608"/>
                  </a:cubicBezTo>
                  <a:lnTo>
                    <a:pt x="0" y="27034"/>
                  </a:lnTo>
                  <a:cubicBezTo>
                    <a:pt x="0" y="12104"/>
                    <a:pt x="12104" y="0"/>
                    <a:pt x="27034" y="0"/>
                  </a:cubicBezTo>
                  <a:close/>
                </a:path>
              </a:pathLst>
            </a:custGeom>
            <a:blipFill>
              <a:blip r:embed="rId6"/>
              <a:stretch>
                <a:fillRect l="-865" t="0" r="-865" b="0"/>
              </a:stretch>
            </a:blipFill>
          </p:spPr>
        </p:sp>
      </p:gr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DAGSc3ml-HA</dc:identifier>
  <dcterms:modified xsi:type="dcterms:W3CDTF">2011-08-01T06:04:30Z</dcterms:modified>
  <cp:revision>1</cp:revision>
  <dc:title>Brown Vintage Watercolor Creative Portfolio Presentation</dc:title>
</cp:coreProperties>
</file>