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3.png" ContentType="image/png"/>
  <Override PartName="/ppt/media/image9.svg" ContentType="image/svg"/>
  <Override PartName="/ppt/media/image8.png" ContentType="image/png"/>
  <Override PartName="/ppt/media/image17.png" ContentType="image/png"/>
  <Override PartName="/ppt/media/image16.jpeg" ContentType="image/jpeg"/>
  <Override PartName="/ppt/media/image14.jpeg" ContentType="image/jpeg"/>
  <Override PartName="/ppt/media/image3.png" ContentType="image/png"/>
  <Override PartName="/ppt/media/image1.png" ContentType="image/png"/>
  <Override PartName="/ppt/media/image4.svg" ContentType="image/svg"/>
  <Override PartName="/ppt/media/image11.png" ContentType="image/png"/>
  <Override PartName="/ppt/media/image2.svg" ContentType="image/svg"/>
  <Override PartName="/ppt/media/image5.jpeg" ContentType="image/jpeg"/>
  <Override PartName="/ppt/media/image10.jpeg" ContentType="image/jpeg"/>
  <Override PartName="/ppt/media/image12.svg" ContentType="image/svg"/>
  <Override PartName="/ppt/media/image15.png" ContentType="image/png"/>
  <Override PartName="/ppt/media/image6.png" ContentType="image/png"/>
  <Override PartName="/ppt/media/image7.svg" ContentType="image/sv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5"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916B44E-1A9B-4EC0-ADD4-85AC121D982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885C474A-2770-48F3-8979-3A7B92EF6FB6}"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A952D792-59D6-4F98-A619-0202C08E40C0}"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05D37D8-B2DE-4FFB-ADBF-F9B37413DC18}"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DEBB0F76-D57F-4522-B038-2A54E9AA1779}"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22"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A8B3A8B-63D8-48A0-89E5-6DF4EFEDA609}"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05835ADE-094D-4CC4-A62E-23BE09D7CCDD}"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5"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Calibri"/>
            </a:endParaRPr>
          </a:p>
        </p:txBody>
      </p:sp>
      <p:sp>
        <p:nvSpPr>
          <p:cNvPr id="3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27F455BB-334A-4749-8249-AAF0BC2E3B33}"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D4F486AD-0ECB-4357-B0B6-D458561890EF}"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4A423532-5B7A-48D6-9D9C-3D7C7FD09EB5}"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BCE8C1E7-E7C9-47D8-9C59-6190FD6AE281}"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848F0C80-335C-4FFC-B7CB-34BA44806E25}"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914400">
              <a:lnSpc>
                <a:spcPct val="100000"/>
              </a:lnSpc>
              <a:buNone/>
            </a:pPr>
            <a:r>
              <a:rPr b="1" lang="en-US" sz="2000" strike="noStrike" u="none">
                <a:solidFill>
                  <a:schemeClr val="dk1"/>
                </a:solidFill>
                <a:uFillTx/>
                <a:latin typeface="Calibri"/>
              </a:rPr>
              <a:t>Click to edit Master title style</a:t>
            </a:r>
            <a:endParaRPr b="0" lang="en-US" sz="2000" strike="noStrike" u="none">
              <a:solidFill>
                <a:schemeClr val="dk1"/>
              </a:solidFill>
              <a:uFillTx/>
              <a:latin typeface="Calibri"/>
            </a:endParaRPr>
          </a:p>
        </p:txBody>
      </p:sp>
      <p:sp>
        <p:nvSpPr>
          <p:cNvPr id="56"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57"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trike="noStrike" u="none">
                <a:solidFill>
                  <a:schemeClr val="dk1"/>
                </a:solidFill>
                <a:uFillTx/>
                <a:latin typeface="Calibri"/>
              </a:rPr>
              <a:t>Click to edit Master text styles</a:t>
            </a:r>
            <a:endParaRPr b="0" lang="en-US" sz="1400" strike="noStrike" u="none">
              <a:solidFill>
                <a:schemeClr val="dk1"/>
              </a:solidFill>
              <a:uFillTx/>
              <a:latin typeface="Calibri"/>
            </a:endParaRPr>
          </a:p>
        </p:txBody>
      </p:sp>
      <p:sp>
        <p:nvSpPr>
          <p:cNvPr id="58" name="PlaceHolder 4"/>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59" name="PlaceHolder 5"/>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0" name="PlaceHolder 6"/>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63586E92-9727-4524-8985-AF3F86C3FD37}"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914400">
              <a:lnSpc>
                <a:spcPct val="100000"/>
              </a:lnSpc>
              <a:buNone/>
            </a:pPr>
            <a:r>
              <a:rPr b="1" lang="en-US" sz="2000" strike="noStrike" u="none">
                <a:solidFill>
                  <a:schemeClr val="dk1"/>
                </a:solidFill>
                <a:uFillTx/>
                <a:latin typeface="Calibri"/>
              </a:rPr>
              <a:t>Click to edit Master title style</a:t>
            </a:r>
            <a:endParaRPr b="0" lang="en-US" sz="2000" strike="noStrike" u="none">
              <a:solidFill>
                <a:schemeClr val="dk1"/>
              </a:solidFill>
              <a:uFillTx/>
              <a:latin typeface="Calibri"/>
            </a:endParaRPr>
          </a:p>
        </p:txBody>
      </p:sp>
      <p:sp>
        <p:nvSpPr>
          <p:cNvPr id="62"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trike="noStrike" u="none">
                <a:solidFill>
                  <a:schemeClr val="dk1"/>
                </a:solidFill>
                <a:uFillTx/>
                <a:latin typeface="Calibri"/>
              </a:rPr>
              <a:t>Click to edit the outline text format</a:t>
            </a:r>
            <a:endParaRPr b="0" lang="en-US" sz="32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3200" strike="noStrike" u="none">
                <a:solidFill>
                  <a:schemeClr val="dk1"/>
                </a:solidFill>
                <a:uFillTx/>
                <a:latin typeface="Calibri"/>
              </a:rPr>
              <a:t>Second Outline Level</a:t>
            </a:r>
            <a:endParaRPr b="0" lang="en-US" sz="32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3200" strike="noStrike" u="none">
                <a:solidFill>
                  <a:schemeClr val="dk1"/>
                </a:solidFill>
                <a:uFillTx/>
                <a:latin typeface="Calibri"/>
              </a:rPr>
              <a:t>Third Outline Level</a:t>
            </a:r>
            <a:endParaRPr b="0" lang="en-US" sz="32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3200" strike="noStrike" u="none">
                <a:solidFill>
                  <a:schemeClr val="dk1"/>
                </a:solidFill>
                <a:uFillTx/>
                <a:latin typeface="Calibri"/>
              </a:rPr>
              <a:t>Fourth Outline Level</a:t>
            </a:r>
            <a:endParaRPr b="0" lang="en-US" sz="32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3200" strike="noStrike" u="none">
                <a:solidFill>
                  <a:schemeClr val="dk1"/>
                </a:solidFill>
                <a:uFillTx/>
                <a:latin typeface="Calibri"/>
              </a:rPr>
              <a:t>Fifth Outline Level</a:t>
            </a:r>
            <a:endParaRPr b="0" lang="en-US" sz="32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3200" strike="noStrike" u="none">
                <a:solidFill>
                  <a:schemeClr val="dk1"/>
                </a:solidFill>
                <a:uFillTx/>
                <a:latin typeface="Calibri"/>
              </a:rPr>
              <a:t>Sixth Outline Level</a:t>
            </a:r>
            <a:endParaRPr b="0" lang="en-US" sz="32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3200" strike="noStrike" u="none">
                <a:solidFill>
                  <a:schemeClr val="dk1"/>
                </a:solidFill>
                <a:uFillTx/>
                <a:latin typeface="Calibri"/>
              </a:rPr>
              <a:t>Seventh Outline Level</a:t>
            </a:r>
            <a:endParaRPr b="0" lang="en-US" sz="3200" strike="noStrike" u="none">
              <a:solidFill>
                <a:schemeClr val="dk1"/>
              </a:solidFill>
              <a:uFillTx/>
              <a:latin typeface="Calibri"/>
            </a:endParaRPr>
          </a:p>
        </p:txBody>
      </p:sp>
      <p:sp>
        <p:nvSpPr>
          <p:cNvPr id="63"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trike="noStrike" u="none">
                <a:solidFill>
                  <a:schemeClr val="dk1"/>
                </a:solidFill>
                <a:uFillTx/>
                <a:latin typeface="Calibri"/>
              </a:rPr>
              <a:t>Click to edit Master text styles</a:t>
            </a:r>
            <a:endParaRPr b="0" lang="en-US" sz="1400" strike="noStrike" u="none">
              <a:solidFill>
                <a:schemeClr val="dk1"/>
              </a:solidFill>
              <a:uFillTx/>
              <a:latin typeface="Calibri"/>
            </a:endParaRPr>
          </a:p>
        </p:txBody>
      </p:sp>
      <p:sp>
        <p:nvSpPr>
          <p:cNvPr id="64" name="PlaceHolder 4"/>
          <p:cNvSpPr>
            <a:spLocks noGrp="1"/>
          </p:cNvSpPr>
          <p:nvPr>
            <p:ph type="dt" idx="3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65" name="PlaceHolder 5"/>
          <p:cNvSpPr>
            <a:spLocks noGrp="1"/>
          </p:cNvSpPr>
          <p:nvPr>
            <p:ph type="ftr" idx="3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6" name="PlaceHolder 6"/>
          <p:cNvSpPr>
            <a:spLocks noGrp="1"/>
          </p:cNvSpPr>
          <p:nvPr>
            <p:ph type="sldNum" idx="3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901B50A3-FE7C-4396-9BB4-321B94DF6009}"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7"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8"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9"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0"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FEBF4E29-73FC-4AA2-A4B2-E3DF96D5D1DA}"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12"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13" name="PlaceHolder 3"/>
          <p:cNvSpPr>
            <a:spLocks noGrp="1"/>
          </p:cNvSpPr>
          <p:nvPr>
            <p:ph type="dt" idx="7"/>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14" name="PlaceHolder 4"/>
          <p:cNvSpPr>
            <a:spLocks noGrp="1"/>
          </p:cNvSpPr>
          <p:nvPr>
            <p:ph type="ftr" idx="8"/>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5" name="PlaceHolder 5"/>
          <p:cNvSpPr>
            <a:spLocks noGrp="1"/>
          </p:cNvSpPr>
          <p:nvPr>
            <p:ph type="sldNum" idx="9"/>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CA96BC71-E12C-4E8D-A035-B9E742F9E8BB}"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17"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18"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19"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0"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AC2687B3-C059-48F5-87E9-86E939569D0D}"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914400">
              <a:lnSpc>
                <a:spcPct val="100000"/>
              </a:lnSpc>
              <a:buNone/>
            </a:pPr>
            <a:r>
              <a:rPr b="1" lang="en-US" sz="4000" strike="noStrike" u="none" cap="all">
                <a:solidFill>
                  <a:schemeClr val="dk1"/>
                </a:solidFill>
                <a:uFillTx/>
                <a:latin typeface="Calibri"/>
              </a:rPr>
              <a:t>Click to edit Master title style</a:t>
            </a:r>
            <a:endParaRPr b="0" lang="en-US" sz="4000" strike="noStrike" u="none">
              <a:solidFill>
                <a:schemeClr val="dk1"/>
              </a:solidFill>
              <a:uFillTx/>
              <a:latin typeface="Calibri"/>
            </a:endParaRPr>
          </a:p>
        </p:txBody>
      </p:sp>
      <p:sp>
        <p:nvSpPr>
          <p:cNvPr id="24"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en-US" sz="2000" strike="noStrike" u="none">
                <a:solidFill>
                  <a:schemeClr val="dk1">
                    <a:tint val="75000"/>
                  </a:schemeClr>
                </a:solidFill>
                <a:uFillTx/>
                <a:latin typeface="Calibri"/>
              </a:rPr>
              <a:t>Click to edit Master text styles</a:t>
            </a:r>
            <a:endParaRPr b="0" lang="en-US" sz="2000" strike="noStrike" u="none">
              <a:solidFill>
                <a:schemeClr val="dk1"/>
              </a:solidFill>
              <a:uFillTx/>
              <a:latin typeface="Calibri"/>
            </a:endParaRPr>
          </a:p>
        </p:txBody>
      </p:sp>
      <p:sp>
        <p:nvSpPr>
          <p:cNvPr id="25" name="PlaceHolder 3"/>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26" name="PlaceHolder 4"/>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7" name="PlaceHolder 5"/>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D7093E1D-709B-474F-B129-4942F93EE939}"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29"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743040" indent="-28584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0"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743040" indent="-28584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1" name="PlaceHolder 4"/>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32" name="PlaceHolder 5"/>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3" name="PlaceHolder 6"/>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7D006B20-C5DE-45F9-9227-D9112BC49877}"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38"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39"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a:p>
            <a:pPr lvl="1" marL="743040" indent="-28584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Second level</a:t>
            </a:r>
            <a:endParaRPr b="0" lang="en-US" sz="2000" strike="noStrike" u="none">
              <a:solidFill>
                <a:schemeClr val="dk1"/>
              </a:solidFill>
              <a:uFillTx/>
              <a:latin typeface="Calibri"/>
            </a:endParaRPr>
          </a:p>
          <a:p>
            <a:pPr lvl="2" marL="11430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Third level</a:t>
            </a:r>
            <a:endParaRPr b="0" lang="en-US" sz="1800" strike="noStrike" u="none">
              <a:solidFill>
                <a:schemeClr val="dk1"/>
              </a:solidFill>
              <a:uFillTx/>
              <a:latin typeface="Calibri"/>
            </a:endParaRPr>
          </a:p>
          <a:p>
            <a:pPr lvl="3" marL="1600200" indent="-228600" defTabSz="914400">
              <a:lnSpc>
                <a:spcPct val="100000"/>
              </a:lnSpc>
              <a:spcBef>
                <a:spcPts val="320"/>
              </a:spcBef>
              <a:buClr>
                <a:srgbClr val="000000"/>
              </a:buClr>
              <a:buFont typeface="Arial"/>
              <a:buChar char="–"/>
            </a:pPr>
            <a:r>
              <a:rPr b="0" lang="en-US" sz="1600" strike="noStrike" u="none">
                <a:solidFill>
                  <a:schemeClr val="dk1"/>
                </a:solidFill>
                <a:uFillTx/>
                <a:latin typeface="Calibri"/>
              </a:rPr>
              <a:t>Fourth level</a:t>
            </a:r>
            <a:endParaRPr b="0" lang="en-US" sz="1600" strike="noStrike" u="none">
              <a:solidFill>
                <a:schemeClr val="dk1"/>
              </a:solidFill>
              <a:uFillTx/>
              <a:latin typeface="Calibri"/>
            </a:endParaRPr>
          </a:p>
          <a:p>
            <a:pPr lvl="4" marL="2057400" indent="-228600" defTabSz="914400">
              <a:lnSpc>
                <a:spcPct val="100000"/>
              </a:lnSpc>
              <a:spcBef>
                <a:spcPts val="320"/>
              </a:spcBef>
              <a:buClr>
                <a:srgbClr val="000000"/>
              </a:buClr>
              <a:buFont typeface="Arial"/>
              <a:buChar char="»"/>
            </a:pPr>
            <a:r>
              <a:rPr b="0" lang="en-US" sz="1600" strike="noStrike" u="none">
                <a:solidFill>
                  <a:schemeClr val="dk1"/>
                </a:solidFill>
                <a:uFillTx/>
                <a:latin typeface="Calibri"/>
              </a:rPr>
              <a:t>Fifth level</a:t>
            </a:r>
            <a:endParaRPr b="0" lang="en-US" sz="1600" strike="noStrike" u="none">
              <a:solidFill>
                <a:schemeClr val="dk1"/>
              </a:solidFill>
              <a:uFillTx/>
              <a:latin typeface="Calibri"/>
            </a:endParaRPr>
          </a:p>
        </p:txBody>
      </p:sp>
      <p:sp>
        <p:nvSpPr>
          <p:cNvPr id="40"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41"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a:p>
            <a:pPr lvl="1" marL="743040" indent="-28584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Second level</a:t>
            </a:r>
            <a:endParaRPr b="0" lang="en-US" sz="2000" strike="noStrike" u="none">
              <a:solidFill>
                <a:schemeClr val="dk1"/>
              </a:solidFill>
              <a:uFillTx/>
              <a:latin typeface="Calibri"/>
            </a:endParaRPr>
          </a:p>
          <a:p>
            <a:pPr lvl="2" marL="11430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Third level</a:t>
            </a:r>
            <a:endParaRPr b="0" lang="en-US" sz="1800" strike="noStrike" u="none">
              <a:solidFill>
                <a:schemeClr val="dk1"/>
              </a:solidFill>
              <a:uFillTx/>
              <a:latin typeface="Calibri"/>
            </a:endParaRPr>
          </a:p>
          <a:p>
            <a:pPr lvl="3" marL="1600200" indent="-228600" defTabSz="914400">
              <a:lnSpc>
                <a:spcPct val="100000"/>
              </a:lnSpc>
              <a:spcBef>
                <a:spcPts val="320"/>
              </a:spcBef>
              <a:buClr>
                <a:srgbClr val="000000"/>
              </a:buClr>
              <a:buFont typeface="Arial"/>
              <a:buChar char="–"/>
            </a:pPr>
            <a:r>
              <a:rPr b="0" lang="en-US" sz="1600" strike="noStrike" u="none">
                <a:solidFill>
                  <a:schemeClr val="dk1"/>
                </a:solidFill>
                <a:uFillTx/>
                <a:latin typeface="Calibri"/>
              </a:rPr>
              <a:t>Fourth level</a:t>
            </a:r>
            <a:endParaRPr b="0" lang="en-US" sz="1600" strike="noStrike" u="none">
              <a:solidFill>
                <a:schemeClr val="dk1"/>
              </a:solidFill>
              <a:uFillTx/>
              <a:latin typeface="Calibri"/>
            </a:endParaRPr>
          </a:p>
          <a:p>
            <a:pPr lvl="4" marL="2057400" indent="-228600" defTabSz="914400">
              <a:lnSpc>
                <a:spcPct val="100000"/>
              </a:lnSpc>
              <a:spcBef>
                <a:spcPts val="320"/>
              </a:spcBef>
              <a:buClr>
                <a:srgbClr val="000000"/>
              </a:buClr>
              <a:buFont typeface="Arial"/>
              <a:buChar char="»"/>
            </a:pPr>
            <a:r>
              <a:rPr b="0" lang="en-US" sz="1600" strike="noStrike" u="none">
                <a:solidFill>
                  <a:schemeClr val="dk1"/>
                </a:solidFill>
                <a:uFillTx/>
                <a:latin typeface="Calibri"/>
              </a:rPr>
              <a:t>Fifth level</a:t>
            </a:r>
            <a:endParaRPr b="0" lang="en-US" sz="1600" strike="noStrike" u="none">
              <a:solidFill>
                <a:schemeClr val="dk1"/>
              </a:solidFill>
              <a:uFillTx/>
              <a:latin typeface="Calibri"/>
            </a:endParaRPr>
          </a:p>
        </p:txBody>
      </p:sp>
      <p:sp>
        <p:nvSpPr>
          <p:cNvPr id="42" name="PlaceHolder 6"/>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43" name="PlaceHolder 7"/>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4" name="PlaceHolder 8"/>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631BCDE8-B609-4844-8D8D-3BFAF3190E18}"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a:t>
            </a:r>
            <a:r>
              <a:rPr b="0" lang="en-US" sz="4400" strike="noStrike" u="none">
                <a:solidFill>
                  <a:schemeClr val="dk1"/>
                </a:solidFill>
                <a:uFillTx/>
                <a:latin typeface="Calibri"/>
              </a:rPr>
              <a:t>Master title style</a:t>
            </a:r>
            <a:endParaRPr b="0" lang="en-US" sz="4400" strike="noStrike" u="none">
              <a:solidFill>
                <a:schemeClr val="dk1"/>
              </a:solidFill>
              <a:uFillTx/>
              <a:latin typeface="Calibri"/>
            </a:endParaRPr>
          </a:p>
        </p:txBody>
      </p:sp>
      <p:sp>
        <p:nvSpPr>
          <p:cNvPr id="46" name="PlaceHolder 2"/>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47" name="PlaceHolder 3"/>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8" name="PlaceHolder 4"/>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141E0CDA-04B9-4BDF-8715-A94BA3BBA3AA}"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51" name="PlaceHolder 2"/>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2" name="PlaceHolder 3"/>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0851B354-A439-4D7E-AE9A-B334C643294B}"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5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r>
              <a:rPr b="0" lang="en-US" sz="1800" strike="noStrike" u="none">
                <a:solidFill>
                  <a:schemeClr val="dk1"/>
                </a:solidFill>
                <a:uFillTx/>
                <a:latin typeface="Calibri"/>
              </a:rPr>
              <a:t>Click to edit the title text format</a:t>
            </a:r>
            <a:endParaRPr b="0" lang="en-US" sz="1800" strike="noStrike" u="none">
              <a:solidFill>
                <a:schemeClr val="dk1"/>
              </a:solidFill>
              <a:uFillTx/>
              <a:latin typeface="Calibri"/>
            </a:endParaRPr>
          </a:p>
        </p:txBody>
      </p:sp>
      <p:sp>
        <p:nvSpPr>
          <p:cNvPr id="5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chemeClr val="dk1"/>
                </a:solidFill>
                <a:uFillTx/>
                <a:latin typeface="Calibri"/>
              </a:rPr>
              <a:t>Click to edit the outline text format</a:t>
            </a:r>
            <a:endParaRPr b="0" lang="en-US" sz="32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2400" strike="noStrike" u="none">
                <a:solidFill>
                  <a:schemeClr val="dk1"/>
                </a:solidFill>
                <a:uFillTx/>
                <a:latin typeface="Calibri"/>
              </a:rPr>
              <a:t>Second Outline Level</a:t>
            </a:r>
            <a:endParaRPr b="0" lang="en-US" sz="24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2000" strike="noStrike" u="none">
                <a:solidFill>
                  <a:schemeClr val="dk1"/>
                </a:solidFill>
                <a:uFillTx/>
                <a:latin typeface="Calibri"/>
              </a:rPr>
              <a:t>Third Outline Level</a:t>
            </a:r>
            <a:endParaRPr b="0" lang="en-US" sz="20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2000" strike="noStrike" u="none">
                <a:solidFill>
                  <a:schemeClr val="dk1"/>
                </a:solidFill>
                <a:uFillTx/>
                <a:latin typeface="Calibri"/>
              </a:rPr>
              <a:t>Fourth Outline Level</a:t>
            </a:r>
            <a:endParaRPr b="0" lang="en-US" sz="20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4.svg"/><Relationship Id="rId5"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svg"/><Relationship Id="rId3" Type="http://schemas.openxmlformats.org/officeDocument/2006/relationships/image" Target="../media/image14.jpeg"/><Relationship Id="rId4" Type="http://schemas.openxmlformats.org/officeDocument/2006/relationships/image" Target="../media/image6.png"/><Relationship Id="rId5" Type="http://schemas.openxmlformats.org/officeDocument/2006/relationships/image" Target="../media/image7.svg"/><Relationship Id="rId6"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1.png"/><Relationship Id="rId4" Type="http://schemas.openxmlformats.org/officeDocument/2006/relationships/image" Target="../media/image12.svg"/><Relationship Id="rId5" Type="http://schemas.openxmlformats.org/officeDocument/2006/relationships/image" Target="../media/image15.png"/><Relationship Id="rId6"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svg"/><Relationship Id="rId3" Type="http://schemas.openxmlformats.org/officeDocument/2006/relationships/image" Target="../media/image16.jpeg"/><Relationship Id="rId4" Type="http://schemas.openxmlformats.org/officeDocument/2006/relationships/image" Target="../media/image6.png"/><Relationship Id="rId5" Type="http://schemas.openxmlformats.org/officeDocument/2006/relationships/image" Target="../media/image7.svg"/><Relationship Id="rId6"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image" Target="../media/image5.jpeg"/><Relationship Id="rId4" Type="http://schemas.openxmlformats.org/officeDocument/2006/relationships/slideLayout" Target="../slideLayouts/slideLayout9.xml"/>
</Relationships>
</file>

<file path=ppt/slides/_rels/slide2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slideLayout" Target="../slideLayouts/slideLayout9.xml"/>
</Relationships>
</file>

<file path=ppt/slides/_rels/slide2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slideLayout" Target="../slideLayouts/slideLayout9.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slideLayout" Target="../slideLayouts/slideLayout9.xml"/>
</Relationships>
</file>

<file path=ppt/slides/_rels/slide2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slideLayout" Target="../slideLayouts/slideLayout9.xml"/>
</Relationships>
</file>

<file path=ppt/slides/_rels/slide2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1.png"/><Relationship Id="rId4" Type="http://schemas.openxmlformats.org/officeDocument/2006/relationships/image" Target="../media/image12.svg"/><Relationship Id="rId5" Type="http://schemas.openxmlformats.org/officeDocument/2006/relationships/image" Target="../media/image17.png"/><Relationship Id="rId6" Type="http://schemas.openxmlformats.org/officeDocument/2006/relationships/slideLayout" Target="../slideLayouts/slideLayout9.xml"/>
</Relationships>
</file>

<file path=ppt/slides/_rels/slide2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8.png"/><Relationship Id="rId4" Type="http://schemas.openxmlformats.org/officeDocument/2006/relationships/image" Target="../media/image9.svg"/><Relationship Id="rId5"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hyperlink" Target="https://github.com/mohamed682004/MAIM-final-project" TargetMode="External"/><Relationship Id="rId4"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svg"/><Relationship Id="rId3" Type="http://schemas.openxmlformats.org/officeDocument/2006/relationships/image" Target="../media/image10.jpeg"/><Relationship Id="rId4" Type="http://schemas.openxmlformats.org/officeDocument/2006/relationships/image" Target="../media/image6.png"/><Relationship Id="rId5" Type="http://schemas.openxmlformats.org/officeDocument/2006/relationships/image" Target="../media/image7.svg"/><Relationship Id="rId6"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1.png"/><Relationship Id="rId4" Type="http://schemas.openxmlformats.org/officeDocument/2006/relationships/image" Target="../media/image12.svg"/><Relationship Id="rId5" Type="http://schemas.openxmlformats.org/officeDocument/2006/relationships/image" Target="../media/image13.png"/><Relationship Id="rId6"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sp>
        <p:nvSpPr>
          <p:cNvPr id="67" name="TextBox 2"/>
          <p:cNvSpPr/>
          <p:nvPr/>
        </p:nvSpPr>
        <p:spPr>
          <a:xfrm>
            <a:off x="1031040" y="3834720"/>
            <a:ext cx="16227720" cy="3263400"/>
          </a:xfrm>
          <a:prstGeom prst="rect">
            <a:avLst/>
          </a:prstGeom>
          <a:noFill/>
          <a:ln w="0">
            <a:noFill/>
          </a:ln>
        </p:spPr>
        <p:style>
          <a:lnRef idx="0"/>
          <a:fillRef idx="0"/>
          <a:effectRef idx="0"/>
          <a:fontRef idx="minor"/>
        </p:style>
        <p:txBody>
          <a:bodyPr lIns="0" rIns="0" tIns="0" bIns="0" anchor="t">
            <a:spAutoFit/>
          </a:bodyPr>
          <a:p>
            <a:pPr algn="ctr" defTabSz="914400">
              <a:lnSpc>
                <a:spcPts val="25699"/>
              </a:lnSpc>
            </a:pPr>
            <a:r>
              <a:rPr b="1" lang="en-US" sz="18350" strike="noStrike" u="none">
                <a:solidFill>
                  <a:srgbClr val="f5e6ca"/>
                </a:solidFill>
                <a:uFillTx/>
                <a:latin typeface="Hagrid Heavy"/>
                <a:ea typeface="Hagrid Heavy"/>
              </a:rPr>
              <a:t>PROJECT</a:t>
            </a:r>
            <a:endParaRPr b="0" lang="en-US" sz="18350" strike="noStrike" u="none">
              <a:solidFill>
                <a:srgbClr val="ffffff"/>
              </a:solidFill>
              <a:uFillTx/>
              <a:latin typeface="Arial"/>
            </a:endParaRPr>
          </a:p>
        </p:txBody>
      </p:sp>
      <p:sp>
        <p:nvSpPr>
          <p:cNvPr id="68" name="TextBox 3"/>
          <p:cNvSpPr/>
          <p:nvPr/>
        </p:nvSpPr>
        <p:spPr>
          <a:xfrm>
            <a:off x="5306400" y="2886840"/>
            <a:ext cx="7677720" cy="1919880"/>
          </a:xfrm>
          <a:prstGeom prst="rect">
            <a:avLst/>
          </a:prstGeom>
          <a:noFill/>
          <a:ln w="0">
            <a:noFill/>
          </a:ln>
        </p:spPr>
        <p:style>
          <a:lnRef idx="0"/>
          <a:fillRef idx="0"/>
          <a:effectRef idx="0"/>
          <a:fontRef idx="minor"/>
        </p:style>
        <p:txBody>
          <a:bodyPr lIns="0" rIns="0" tIns="0" bIns="0" anchor="t">
            <a:spAutoFit/>
          </a:bodyPr>
          <a:p>
            <a:pPr algn="ctr" defTabSz="914400">
              <a:lnSpc>
                <a:spcPts val="15120"/>
              </a:lnSpc>
            </a:pPr>
            <a:r>
              <a:rPr b="1" lang="en-US" sz="10800" strike="noStrike" u="none">
                <a:solidFill>
                  <a:srgbClr val="f5e6ca"/>
                </a:solidFill>
                <a:uFillTx/>
                <a:latin typeface="Hagrid Heavy"/>
                <a:ea typeface="Hagrid Heavy"/>
              </a:rPr>
              <a:t>ML FINAL</a:t>
            </a:r>
            <a:endParaRPr b="0" lang="en-US" sz="10800" strike="noStrike" u="none">
              <a:solidFill>
                <a:srgbClr val="ffffff"/>
              </a:solidFill>
              <a:uFillTx/>
              <a:latin typeface="Arial"/>
            </a:endParaRPr>
          </a:p>
        </p:txBody>
      </p:sp>
      <p:grpSp>
        <p:nvGrpSpPr>
          <p:cNvPr id="69" name="Group 4"/>
          <p:cNvGrpSpPr/>
          <p:nvPr/>
        </p:nvGrpSpPr>
        <p:grpSpPr>
          <a:xfrm>
            <a:off x="1031040" y="7778880"/>
            <a:ext cx="16227720" cy="1479240"/>
            <a:chOff x="1031040" y="7778880"/>
            <a:chExt cx="16227720" cy="1479240"/>
          </a:xfrm>
        </p:grpSpPr>
        <p:sp>
          <p:nvSpPr>
            <p:cNvPr id="70" name="Freeform 5"/>
            <p:cNvSpPr/>
            <p:nvPr/>
          </p:nvSpPr>
          <p:spPr>
            <a:xfrm>
              <a:off x="1031040" y="7935120"/>
              <a:ext cx="16227720" cy="1323000"/>
            </a:xfrm>
            <a:custGeom>
              <a:avLst/>
              <a:gdLst>
                <a:gd name="textAreaLeft" fmla="*/ 0 w 16227720"/>
                <a:gd name="textAreaRight" fmla="*/ 16228080 w 16227720"/>
                <a:gd name="textAreaTop" fmla="*/ 0 h 1323000"/>
                <a:gd name="textAreaBottom" fmla="*/ 1323360 h 1323000"/>
              </a:gdLst>
              <a:ahLst/>
              <a:rect l="textAreaLeft" t="textAreaTop" r="textAreaRight" b="textAreaBottom"/>
              <a:pathLst>
                <a:path w="3964388" h="323284">
                  <a:moveTo>
                    <a:pt x="0" y="0"/>
                  </a:moveTo>
                  <a:lnTo>
                    <a:pt x="3964388" y="0"/>
                  </a:lnTo>
                  <a:lnTo>
                    <a:pt x="3964388" y="323284"/>
                  </a:lnTo>
                  <a:lnTo>
                    <a:pt x="0" y="323284"/>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71" name="TextBox 6"/>
            <p:cNvSpPr/>
            <p:nvPr/>
          </p:nvSpPr>
          <p:spPr>
            <a:xfrm>
              <a:off x="1031040" y="7778880"/>
              <a:ext cx="16227720" cy="14788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72" name="TextBox 7"/>
          <p:cNvSpPr/>
          <p:nvPr/>
        </p:nvSpPr>
        <p:spPr>
          <a:xfrm>
            <a:off x="1947960" y="8339760"/>
            <a:ext cx="5344920" cy="78228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BY :MOHAMED AHMED MOHAMED HOSSEN</a:t>
            </a:r>
            <a:endParaRPr b="0" lang="en-US" sz="2200" strike="noStrike" u="none">
              <a:solidFill>
                <a:srgbClr val="ffffff"/>
              </a:solidFill>
              <a:uFillTx/>
              <a:latin typeface="Arial"/>
            </a:endParaRPr>
          </a:p>
        </p:txBody>
      </p:sp>
      <p:sp>
        <p:nvSpPr>
          <p:cNvPr id="73" name="Freeform 8"/>
          <p:cNvSpPr/>
          <p:nvPr/>
        </p:nvSpPr>
        <p:spPr>
          <a:xfrm>
            <a:off x="1383480" y="841536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5"/>
                </a:lnTo>
                <a:lnTo>
                  <a:pt x="0" y="334645"/>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74" name="Freeform 9"/>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75" name="TextBox 10"/>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grpSp>
        <p:nvGrpSpPr>
          <p:cNvPr id="203" name="Group 2"/>
          <p:cNvGrpSpPr/>
          <p:nvPr/>
        </p:nvGrpSpPr>
        <p:grpSpPr>
          <a:xfrm>
            <a:off x="-284760" y="-333000"/>
            <a:ext cx="7943400" cy="10862280"/>
            <a:chOff x="-284760" y="-333000"/>
            <a:chExt cx="7943400" cy="10862280"/>
          </a:xfrm>
        </p:grpSpPr>
        <p:sp>
          <p:nvSpPr>
            <p:cNvPr id="204" name="Freeform 3"/>
            <p:cNvSpPr/>
            <p:nvPr/>
          </p:nvSpPr>
          <p:spPr>
            <a:xfrm>
              <a:off x="-284760" y="-242640"/>
              <a:ext cx="7943400" cy="10771920"/>
            </a:xfrm>
            <a:custGeom>
              <a:avLst/>
              <a:gdLst>
                <a:gd name="textAreaLeft" fmla="*/ 0 w 7943400"/>
                <a:gd name="textAreaRight" fmla="*/ 7943760 w 7943400"/>
                <a:gd name="textAreaTop" fmla="*/ 0 h 10771920"/>
                <a:gd name="textAreaBottom" fmla="*/ 10772280 h 10771920"/>
              </a:gdLst>
              <a:ahLst/>
              <a:rect l="textAreaLeft" t="textAreaTop" r="textAreaRight" b="textAreaBottom"/>
              <a:pathLst>
                <a:path w="3347773" h="4539836">
                  <a:moveTo>
                    <a:pt x="0" y="0"/>
                  </a:moveTo>
                  <a:lnTo>
                    <a:pt x="3347773" y="0"/>
                  </a:lnTo>
                  <a:lnTo>
                    <a:pt x="3347773" y="4539836"/>
                  </a:lnTo>
                  <a:lnTo>
                    <a:pt x="0" y="4539836"/>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05" name="TextBox 4"/>
            <p:cNvSpPr/>
            <p:nvPr/>
          </p:nvSpPr>
          <p:spPr>
            <a:xfrm>
              <a:off x="-284760" y="-333000"/>
              <a:ext cx="7943400" cy="108622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06" name="Freeform 5"/>
          <p:cNvSpPr/>
          <p:nvPr/>
        </p:nvSpPr>
        <p:spPr>
          <a:xfrm>
            <a:off x="10527840" y="336996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5" y="0"/>
                </a:lnTo>
                <a:lnTo>
                  <a:pt x="334645" y="334645"/>
                </a:lnTo>
                <a:lnTo>
                  <a:pt x="0" y="334645"/>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207" name="Group 6"/>
          <p:cNvGrpSpPr/>
          <p:nvPr/>
        </p:nvGrpSpPr>
        <p:grpSpPr>
          <a:xfrm>
            <a:off x="137520" y="2335320"/>
            <a:ext cx="7098480" cy="3197520"/>
            <a:chOff x="137520" y="2335320"/>
            <a:chExt cx="7098480" cy="3197520"/>
          </a:xfrm>
        </p:grpSpPr>
        <p:pic>
          <p:nvPicPr>
            <p:cNvPr id="208" name="Picture 7" descr=""/>
            <p:cNvPicPr/>
            <p:nvPr/>
          </p:nvPicPr>
          <p:blipFill>
            <a:blip r:embed="rId3"/>
            <a:srcRect l="0" t="16189" r="0" b="16189"/>
            <a:stretch/>
          </p:blipFill>
          <p:spPr>
            <a:xfrm>
              <a:off x="137520" y="2335320"/>
              <a:ext cx="7098480" cy="3197520"/>
            </a:xfrm>
            <a:prstGeom prst="rect">
              <a:avLst/>
            </a:prstGeom>
            <a:ln w="0">
              <a:noFill/>
            </a:ln>
          </p:spPr>
        </p:pic>
      </p:grpSp>
      <p:sp>
        <p:nvSpPr>
          <p:cNvPr id="209" name="Freeform 8"/>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4">
              <a:extLst>
                <a:ext uri="{96DAC541-7B7A-43D3-8B79-37D633B846F1}">
                  <asvg:svgBlip xmlns:asvg="http://schemas.microsoft.com/office/drawing/2016/SVG/main" r:embed="rId5"/>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10" name="TextBox 9"/>
          <p:cNvSpPr/>
          <p:nvPr/>
        </p:nvSpPr>
        <p:spPr>
          <a:xfrm>
            <a:off x="1028880" y="8899560"/>
            <a:ext cx="3349800" cy="356040"/>
          </a:xfrm>
          <a:prstGeom prst="rect">
            <a:avLst/>
          </a:prstGeom>
          <a:noFill/>
          <a:ln w="0">
            <a:noFill/>
          </a:ln>
        </p:spPr>
        <p:style>
          <a:lnRef idx="0"/>
          <a:fillRef idx="0"/>
          <a:effectRef idx="0"/>
          <a:fontRef idx="minor"/>
        </p:style>
        <p:txBody>
          <a:bodyPr lIns="0" rIns="0" tIns="0" bIns="0" anchor="t">
            <a:spAutoFit/>
          </a:bodyPr>
          <a:p>
            <a:pPr defTabSz="914400">
              <a:lnSpc>
                <a:spcPts val="2801"/>
              </a:lnSpc>
            </a:pPr>
            <a:r>
              <a:rPr b="0" lang="en-US" sz="2000" strike="noStrike" u="none">
                <a:solidFill>
                  <a:srgbClr val="343f56"/>
                </a:solidFill>
                <a:uFillTx/>
                <a:latin typeface="Roboto"/>
                <a:ea typeface="Roboto"/>
              </a:rPr>
              <a:t>www.reallygreatsite.com</a:t>
            </a:r>
            <a:endParaRPr b="0" lang="en-US" sz="2000" strike="noStrike" u="none">
              <a:solidFill>
                <a:srgbClr val="ffffff"/>
              </a:solidFill>
              <a:uFillTx/>
              <a:latin typeface="Arial"/>
            </a:endParaRPr>
          </a:p>
        </p:txBody>
      </p:sp>
      <p:sp>
        <p:nvSpPr>
          <p:cNvPr id="211" name="TextBox 10"/>
          <p:cNvSpPr/>
          <p:nvPr/>
        </p:nvSpPr>
        <p:spPr>
          <a:xfrm>
            <a:off x="137520" y="6199920"/>
            <a:ext cx="7355520" cy="2702520"/>
          </a:xfrm>
          <a:prstGeom prst="rect">
            <a:avLst/>
          </a:prstGeom>
          <a:noFill/>
          <a:ln w="0">
            <a:noFill/>
          </a:ln>
        </p:spPr>
        <p:style>
          <a:lnRef idx="0"/>
          <a:fillRef idx="0"/>
          <a:effectRef idx="0"/>
          <a:fontRef idx="minor"/>
        </p:style>
        <p:txBody>
          <a:bodyPr lIns="0" rIns="0" tIns="0" bIns="0" anchor="t">
            <a:spAutoFit/>
          </a:bodyPr>
          <a:p>
            <a:pPr defTabSz="914400">
              <a:lnSpc>
                <a:spcPts val="10638"/>
              </a:lnSpc>
            </a:pPr>
            <a:r>
              <a:rPr b="1" lang="en-US" sz="7600" strike="noStrike" u="none">
                <a:solidFill>
                  <a:srgbClr val="343f56"/>
                </a:solidFill>
                <a:uFillTx/>
                <a:latin typeface="Hagrid Heavy"/>
                <a:ea typeface="Hagrid Heavy"/>
              </a:rPr>
              <a:t>RANDOM FOREST</a:t>
            </a:r>
            <a:endParaRPr b="0" lang="en-US" sz="7600" strike="noStrike" u="none">
              <a:solidFill>
                <a:srgbClr val="ffffff"/>
              </a:solidFill>
              <a:uFillTx/>
              <a:latin typeface="Arial"/>
            </a:endParaRPr>
          </a:p>
        </p:txBody>
      </p:sp>
      <p:sp>
        <p:nvSpPr>
          <p:cNvPr id="212" name="TextBox 11"/>
          <p:cNvSpPr/>
          <p:nvPr/>
        </p:nvSpPr>
        <p:spPr>
          <a:xfrm>
            <a:off x="10527840" y="521640"/>
            <a:ext cx="7759800" cy="2488680"/>
          </a:xfrm>
          <a:prstGeom prst="rect">
            <a:avLst/>
          </a:prstGeom>
          <a:noFill/>
          <a:ln w="0">
            <a:noFill/>
          </a:ln>
        </p:spPr>
        <p:style>
          <a:lnRef idx="0"/>
          <a:fillRef idx="0"/>
          <a:effectRef idx="0"/>
          <a:fontRef idx="minor"/>
        </p:style>
        <p:txBody>
          <a:bodyPr lIns="0" rIns="0" tIns="0" bIns="0" anchor="t">
            <a:spAutoFit/>
          </a:bodyPr>
          <a:p>
            <a:pPr defTabSz="914400">
              <a:lnSpc>
                <a:spcPts val="9799"/>
              </a:lnSpc>
            </a:pPr>
            <a:r>
              <a:rPr b="1" lang="en-US" sz="7000" strike="noStrike" u="none">
                <a:solidFill>
                  <a:srgbClr val="f5e6ca"/>
                </a:solidFill>
                <a:uFillTx/>
                <a:latin typeface="Hagrid Heavy"/>
                <a:ea typeface="Hagrid Heavy"/>
              </a:rPr>
              <a:t>ACCURECY =0.70</a:t>
            </a:r>
            <a:endParaRPr b="0" lang="en-US" sz="7000" strike="noStrike" u="none">
              <a:solidFill>
                <a:srgbClr val="ffffff"/>
              </a:solidFill>
              <a:uFillTx/>
              <a:latin typeface="Arial"/>
            </a:endParaRPr>
          </a:p>
        </p:txBody>
      </p:sp>
      <p:sp>
        <p:nvSpPr>
          <p:cNvPr id="213" name="TextBox 12"/>
          <p:cNvSpPr/>
          <p:nvPr/>
        </p:nvSpPr>
        <p:spPr>
          <a:xfrm>
            <a:off x="10527840" y="4271400"/>
            <a:ext cx="8655480" cy="3017160"/>
          </a:xfrm>
          <a:prstGeom prst="rect">
            <a:avLst/>
          </a:prstGeom>
          <a:noFill/>
          <a:ln w="0">
            <a:noFill/>
          </a:ln>
        </p:spPr>
        <p:style>
          <a:lnRef idx="0"/>
          <a:fillRef idx="0"/>
          <a:effectRef idx="0"/>
          <a:fontRef idx="minor"/>
        </p:style>
        <p:txBody>
          <a:bodyPr lIns="0" rIns="0" tIns="0" bIns="0" anchor="t">
            <a:spAutoFit/>
          </a:bodyPr>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Create tree</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Predict tree</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Create forest</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Predict forest</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Train random forest</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Predict random forest</a:t>
            </a:r>
            <a:endParaRPr b="0" lang="en-US" sz="2830" strike="noStrike" u="none">
              <a:solidFill>
                <a:srgbClr val="ffffff"/>
              </a:solidFill>
              <a:uFillTx/>
              <a:latin typeface="Arial"/>
            </a:endParaRPr>
          </a:p>
        </p:txBody>
      </p:sp>
      <p:sp>
        <p:nvSpPr>
          <p:cNvPr id="214" name="TextBox 13"/>
          <p:cNvSpPr/>
          <p:nvPr/>
        </p:nvSpPr>
        <p:spPr>
          <a:xfrm>
            <a:off x="11085480" y="3322440"/>
            <a:ext cx="316548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methods used</a:t>
            </a:r>
            <a:endParaRPr b="0" lang="en-US" sz="2200" strike="noStrike" u="none">
              <a:solidFill>
                <a:srgbClr val="ffffff"/>
              </a:solidFill>
              <a:uFillTx/>
              <a:latin typeface="Arial"/>
            </a:endParaRPr>
          </a:p>
        </p:txBody>
      </p:sp>
      <p:sp>
        <p:nvSpPr>
          <p:cNvPr id="215" name="TextBox 1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sp>
        <p:nvSpPr>
          <p:cNvPr id="216" name="TextBox 2"/>
          <p:cNvSpPr/>
          <p:nvPr/>
        </p:nvSpPr>
        <p:spPr>
          <a:xfrm>
            <a:off x="2690640" y="2727000"/>
            <a:ext cx="12906720" cy="1350720"/>
          </a:xfrm>
          <a:prstGeom prst="rect">
            <a:avLst/>
          </a:prstGeom>
          <a:noFill/>
          <a:ln w="0">
            <a:noFill/>
          </a:ln>
        </p:spPr>
        <p:style>
          <a:lnRef idx="0"/>
          <a:fillRef idx="0"/>
          <a:effectRef idx="0"/>
          <a:fontRef idx="minor"/>
        </p:style>
        <p:txBody>
          <a:bodyPr lIns="0" rIns="0" tIns="0" bIns="0" anchor="t">
            <a:spAutoFit/>
          </a:bodyPr>
          <a:p>
            <a:pPr algn="ctr" defTabSz="914400">
              <a:lnSpc>
                <a:spcPts val="10638"/>
              </a:lnSpc>
            </a:pPr>
            <a:r>
              <a:rPr b="1" lang="en-US" sz="7600" strike="noStrike" u="none">
                <a:solidFill>
                  <a:srgbClr val="f5e6ca"/>
                </a:solidFill>
                <a:uFillTx/>
                <a:latin typeface="Hagrid Heavy"/>
                <a:ea typeface="Hagrid Heavy"/>
              </a:rPr>
              <a:t>CREATE TREE</a:t>
            </a:r>
            <a:endParaRPr b="0" lang="en-US" sz="7600" strike="noStrike" u="none">
              <a:solidFill>
                <a:srgbClr val="ffffff"/>
              </a:solidFill>
              <a:uFillTx/>
              <a:latin typeface="Arial"/>
            </a:endParaRPr>
          </a:p>
        </p:txBody>
      </p:sp>
      <p:sp>
        <p:nvSpPr>
          <p:cNvPr id="217" name="Freeform 3"/>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18" name="TextBox 4"/>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
        <p:nvSpPr>
          <p:cNvPr id="219" name="TextBox 5"/>
          <p:cNvSpPr/>
          <p:nvPr/>
        </p:nvSpPr>
        <p:spPr>
          <a:xfrm>
            <a:off x="1227960" y="5803560"/>
            <a:ext cx="7560720" cy="117360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create_tree function recursively builds a decision tree for a machine learning model. It's a core component of decision tree algorithms.</a:t>
            </a:r>
            <a:endParaRPr b="0" lang="en-US" sz="2200" strike="noStrike" u="none">
              <a:solidFill>
                <a:srgbClr val="ffffff"/>
              </a:solidFill>
              <a:uFillTx/>
              <a:latin typeface="Arial"/>
            </a:endParaRPr>
          </a:p>
        </p:txBody>
      </p:sp>
      <p:sp>
        <p:nvSpPr>
          <p:cNvPr id="220" name="TextBox 6"/>
          <p:cNvSpPr/>
          <p:nvPr/>
        </p:nvSpPr>
        <p:spPr>
          <a:xfrm>
            <a:off x="9498960" y="5803560"/>
            <a:ext cx="8591040" cy="4304160"/>
          </a:xfrm>
          <a:prstGeom prst="rect">
            <a:avLst/>
          </a:prstGeom>
          <a:noFill/>
          <a:ln w="0">
            <a:noFill/>
          </a:ln>
        </p:spPr>
        <p:style>
          <a:lnRef idx="0"/>
          <a:fillRef idx="0"/>
          <a:effectRef idx="0"/>
          <a:fontRef idx="minor"/>
        </p:style>
        <p:txBody>
          <a:bodyPr lIns="0" rIns="0" tIns="0" bIns="0" anchor="t">
            <a:spAutoFit/>
          </a:bodyPr>
          <a:p>
            <a:pPr lvl="1" marL="474840" indent="-237600" defTabSz="914400">
              <a:lnSpc>
                <a:spcPts val="3081"/>
              </a:lnSpc>
              <a:buClr>
                <a:srgbClr val="f5e6ca"/>
              </a:buClr>
              <a:buFont typeface="Arial"/>
              <a:buChar char="•"/>
            </a:pPr>
            <a:r>
              <a:rPr b="0" lang="en-US" sz="2200" strike="noStrike" u="none">
                <a:solidFill>
                  <a:srgbClr val="f5e6ca"/>
                </a:solidFill>
                <a:uFillTx/>
                <a:latin typeface="Roboto"/>
                <a:ea typeface="Roboto"/>
              </a:rPr>
              <a:t>Stopping criteria: Checks if the current node should be a leaf node based on maximum depth, minimum samples, or pure data (all samples belong to the same class).</a:t>
            </a:r>
            <a:endParaRPr b="0" lang="en-US" sz="2200" strike="noStrike" u="none">
              <a:solidFill>
                <a:srgbClr val="ffffff"/>
              </a:solidFill>
              <a:uFillTx/>
              <a:latin typeface="Arial"/>
            </a:endParaRPr>
          </a:p>
          <a:p>
            <a:pPr lvl="1" marL="474840" indent="-237600" defTabSz="914400">
              <a:lnSpc>
                <a:spcPts val="3081"/>
              </a:lnSpc>
              <a:buClr>
                <a:srgbClr val="f5e6ca"/>
              </a:buClr>
              <a:buFont typeface="Arial"/>
              <a:buChar char="•"/>
            </a:pPr>
            <a:r>
              <a:rPr b="0" lang="en-US" sz="2200" strike="noStrike" u="none">
                <a:solidFill>
                  <a:srgbClr val="f5e6ca"/>
                </a:solidFill>
                <a:uFillTx/>
                <a:latin typeface="Roboto"/>
                <a:ea typeface="Roboto"/>
              </a:rPr>
              <a:t>Feature selection: Randomly selects a feature to split the data on.</a:t>
            </a:r>
            <a:endParaRPr b="0" lang="en-US" sz="2200" strike="noStrike" u="none">
              <a:solidFill>
                <a:srgbClr val="ffffff"/>
              </a:solidFill>
              <a:uFillTx/>
              <a:latin typeface="Arial"/>
            </a:endParaRPr>
          </a:p>
          <a:p>
            <a:pPr lvl="1" marL="474840" indent="-237600" defTabSz="914400">
              <a:lnSpc>
                <a:spcPts val="3081"/>
              </a:lnSpc>
              <a:buClr>
                <a:srgbClr val="f5e6ca"/>
              </a:buClr>
              <a:buFont typeface="Arial"/>
              <a:buChar char="•"/>
            </a:pPr>
            <a:r>
              <a:rPr b="0" lang="en-US" sz="2200" strike="noStrike" u="none">
                <a:solidFill>
                  <a:srgbClr val="f5e6ca"/>
                </a:solidFill>
                <a:uFillTx/>
                <a:latin typeface="Roboto"/>
                <a:ea typeface="Roboto"/>
              </a:rPr>
              <a:t>Threshold determination: Chooses a threshold value for the selected feature to split the data into left and right branches.</a:t>
            </a:r>
            <a:endParaRPr b="0" lang="en-US" sz="2200" strike="noStrike" u="none">
              <a:solidFill>
                <a:srgbClr val="ffffff"/>
              </a:solidFill>
              <a:uFillTx/>
              <a:latin typeface="Arial"/>
            </a:endParaRPr>
          </a:p>
          <a:p>
            <a:pPr lvl="1" marL="474840" indent="-237600" defTabSz="914400">
              <a:lnSpc>
                <a:spcPts val="3081"/>
              </a:lnSpc>
              <a:buClr>
                <a:srgbClr val="f5e6ca"/>
              </a:buClr>
              <a:buFont typeface="Arial"/>
              <a:buChar char="•"/>
            </a:pPr>
            <a:r>
              <a:rPr b="0" lang="en-US" sz="2200" strike="noStrike" u="none">
                <a:solidFill>
                  <a:srgbClr val="f5e6ca"/>
                </a:solidFill>
                <a:uFillTx/>
                <a:latin typeface="Roboto"/>
                <a:ea typeface="Roboto"/>
              </a:rPr>
              <a:t>Recursive construction: Recursively calls itself to build left and right subtrees using the split data.</a:t>
            </a:r>
            <a:endParaRPr b="0" lang="en-US" sz="2200" strike="noStrike" u="none">
              <a:solidFill>
                <a:srgbClr val="ffffff"/>
              </a:solidFill>
              <a:uFillTx/>
              <a:latin typeface="Arial"/>
            </a:endParaRPr>
          </a:p>
          <a:p>
            <a:pPr lvl="1" marL="474840" indent="-237600" defTabSz="914400">
              <a:lnSpc>
                <a:spcPts val="3081"/>
              </a:lnSpc>
              <a:buClr>
                <a:srgbClr val="f5e6ca"/>
              </a:buClr>
              <a:buFont typeface="Arial"/>
              <a:buChar char="•"/>
            </a:pPr>
            <a:r>
              <a:rPr b="0" lang="en-US" sz="2200" strike="noStrike" u="none">
                <a:solidFill>
                  <a:srgbClr val="f5e6ca"/>
                </a:solidFill>
                <a:uFillTx/>
                <a:latin typeface="Roboto"/>
                <a:ea typeface="Roboto"/>
              </a:rPr>
              <a:t>Node creation: Creates a node representing the current decision, including the feature, threshold, and left/right subtrees.</a:t>
            </a:r>
            <a:endParaRPr b="0" lang="en-US" sz="2200" strike="noStrike" u="none">
              <a:solidFill>
                <a:srgbClr val="ffffff"/>
              </a:solidFill>
              <a:uFillTx/>
              <a:latin typeface="Arial"/>
            </a:endParaRPr>
          </a:p>
          <a:p>
            <a:pPr defTabSz="914400">
              <a:lnSpc>
                <a:spcPts val="3081"/>
              </a:lnSpc>
            </a:pPr>
            <a:endParaRPr b="0" lang="en-US" sz="1800" strike="noStrike" u="none">
              <a:solidFill>
                <a:srgbClr val="ffffff"/>
              </a:solidFill>
              <a:uFillTx/>
              <a:latin typeface="Arial"/>
            </a:endParaRPr>
          </a:p>
        </p:txBody>
      </p:sp>
      <p:grpSp>
        <p:nvGrpSpPr>
          <p:cNvPr id="221" name="Group 7"/>
          <p:cNvGrpSpPr/>
          <p:nvPr/>
        </p:nvGrpSpPr>
        <p:grpSpPr>
          <a:xfrm>
            <a:off x="1031040" y="4236120"/>
            <a:ext cx="16227720" cy="1068480"/>
            <a:chOff x="1031040" y="4236120"/>
            <a:chExt cx="16227720" cy="1068480"/>
          </a:xfrm>
        </p:grpSpPr>
        <p:sp>
          <p:nvSpPr>
            <p:cNvPr id="222" name="Freeform 8"/>
            <p:cNvSpPr/>
            <p:nvPr/>
          </p:nvSpPr>
          <p:spPr>
            <a:xfrm>
              <a:off x="1031040" y="4392000"/>
              <a:ext cx="16227720" cy="912600"/>
            </a:xfrm>
            <a:custGeom>
              <a:avLst/>
              <a:gdLst>
                <a:gd name="textAreaLeft" fmla="*/ 0 w 16227720"/>
                <a:gd name="textAreaRight" fmla="*/ 16228080 w 16227720"/>
                <a:gd name="textAreaTop" fmla="*/ 0 h 912600"/>
                <a:gd name="textAreaBottom" fmla="*/ 912960 h 912600"/>
              </a:gdLst>
              <a:ahLst/>
              <a:rect l="textAreaLeft" t="textAreaTop" r="textAreaRight" b="textAreaBottom"/>
              <a:pathLst>
                <a:path w="3964388" h="223003">
                  <a:moveTo>
                    <a:pt x="0" y="0"/>
                  </a:moveTo>
                  <a:lnTo>
                    <a:pt x="3964388" y="0"/>
                  </a:lnTo>
                  <a:lnTo>
                    <a:pt x="3964388" y="223003"/>
                  </a:lnTo>
                  <a:lnTo>
                    <a:pt x="0" y="223003"/>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23" name="TextBox 9"/>
            <p:cNvSpPr/>
            <p:nvPr/>
          </p:nvSpPr>
          <p:spPr>
            <a:xfrm>
              <a:off x="1031040" y="4236120"/>
              <a:ext cx="16227720" cy="10684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24" name="TextBox 10"/>
          <p:cNvSpPr/>
          <p:nvPr/>
        </p:nvSpPr>
        <p:spPr>
          <a:xfrm>
            <a:off x="-2567880" y="4633560"/>
            <a:ext cx="5704920" cy="390960"/>
          </a:xfrm>
          <a:prstGeom prst="rect">
            <a:avLst/>
          </a:prstGeom>
          <a:noFill/>
          <a:ln w="0">
            <a:noFill/>
          </a:ln>
        </p:spPr>
        <p:style>
          <a:lnRef idx="0"/>
          <a:fillRef idx="0"/>
          <a:effectRef idx="0"/>
          <a:fontRef idx="minor"/>
        </p:style>
        <p:txBody>
          <a:bodyPr lIns="0" rIns="0" tIns="0" bIns="0" anchor="t">
            <a:spAutoFit/>
          </a:bodyPr>
          <a:p>
            <a:pPr algn="r" defTabSz="914400">
              <a:lnSpc>
                <a:spcPts val="3081"/>
              </a:lnSpc>
            </a:pPr>
            <a:r>
              <a:rPr b="1" lang="en-US" sz="2200" strike="noStrike" u="none">
                <a:solidFill>
                  <a:srgbClr val="343f56"/>
                </a:solidFill>
                <a:uFillTx/>
                <a:latin typeface="Roboto Bold"/>
                <a:ea typeface="Roboto Bold"/>
              </a:rPr>
              <a:t>Functionality</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sp>
        <p:nvSpPr>
          <p:cNvPr id="225" name="TextBox 2"/>
          <p:cNvSpPr/>
          <p:nvPr/>
        </p:nvSpPr>
        <p:spPr>
          <a:xfrm>
            <a:off x="2690640" y="2727000"/>
            <a:ext cx="12906720" cy="1350720"/>
          </a:xfrm>
          <a:prstGeom prst="rect">
            <a:avLst/>
          </a:prstGeom>
          <a:noFill/>
          <a:ln w="0">
            <a:noFill/>
          </a:ln>
        </p:spPr>
        <p:style>
          <a:lnRef idx="0"/>
          <a:fillRef idx="0"/>
          <a:effectRef idx="0"/>
          <a:fontRef idx="minor"/>
        </p:style>
        <p:txBody>
          <a:bodyPr lIns="0" rIns="0" tIns="0" bIns="0" anchor="t">
            <a:spAutoFit/>
          </a:bodyPr>
          <a:p>
            <a:pPr algn="ctr" defTabSz="914400">
              <a:lnSpc>
                <a:spcPts val="10638"/>
              </a:lnSpc>
            </a:pPr>
            <a:r>
              <a:rPr b="1" lang="en-US" sz="7600" strike="noStrike" u="none">
                <a:solidFill>
                  <a:srgbClr val="f5e6ca"/>
                </a:solidFill>
                <a:uFillTx/>
                <a:latin typeface="Hagrid Heavy"/>
                <a:ea typeface="Hagrid Heavy"/>
              </a:rPr>
              <a:t>PREDICT TREE</a:t>
            </a:r>
            <a:endParaRPr b="0" lang="en-US" sz="7600" strike="noStrike" u="none">
              <a:solidFill>
                <a:srgbClr val="ffffff"/>
              </a:solidFill>
              <a:uFillTx/>
              <a:latin typeface="Arial"/>
            </a:endParaRPr>
          </a:p>
        </p:txBody>
      </p:sp>
      <p:sp>
        <p:nvSpPr>
          <p:cNvPr id="226" name="Freeform 3"/>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27" name="TextBox 4"/>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
        <p:nvSpPr>
          <p:cNvPr id="228" name="TextBox 5"/>
          <p:cNvSpPr/>
          <p:nvPr/>
        </p:nvSpPr>
        <p:spPr>
          <a:xfrm>
            <a:off x="1227960" y="5581080"/>
            <a:ext cx="7560720" cy="117360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predict_tree function traverses a decision tree to make a prediction for a given input instance (represented as a feature vector x).</a:t>
            </a:r>
            <a:endParaRPr b="0" lang="en-US" sz="2200" strike="noStrike" u="none">
              <a:solidFill>
                <a:srgbClr val="ffffff"/>
              </a:solidFill>
              <a:uFillTx/>
              <a:latin typeface="Arial"/>
            </a:endParaRPr>
          </a:p>
        </p:txBody>
      </p:sp>
      <p:sp>
        <p:nvSpPr>
          <p:cNvPr id="229" name="TextBox 6"/>
          <p:cNvSpPr/>
          <p:nvPr/>
        </p:nvSpPr>
        <p:spPr>
          <a:xfrm>
            <a:off x="9144000" y="5581080"/>
            <a:ext cx="8944920" cy="4932360"/>
          </a:xfrm>
          <a:prstGeom prst="rect">
            <a:avLst/>
          </a:prstGeom>
          <a:noFill/>
          <a:ln w="0">
            <a:noFill/>
          </a:ln>
        </p:spPr>
        <p:style>
          <a:lnRef idx="0"/>
          <a:fillRef idx="0"/>
          <a:effectRef idx="0"/>
          <a:fontRef idx="minor"/>
        </p:style>
        <p:txBody>
          <a:bodyPr lIns="0" rIns="0" tIns="0" bIns="0" anchor="t">
            <a:spAutoFit/>
          </a:bodyPr>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Check node type: If the current node is a dictionary (representing an internal node with branches), it proceeds to the next step. If it's a float (representing a leaf node), it directly returns the predicted class or value.</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Feature comparison: Extracts the feature value (feature_value) for the current input instance using the index stored in the node (tree['feature_idx']).</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Threshold check: Compares the extracted feature value with the threshold stored in the node (tree['threshold']).</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Recursive prediction: If the feature value is less than or equal to the threshold, it recursively calls predict_tree on the left subtree. Otherwise, it calls predict_tree on the right subtree.</a:t>
            </a:r>
            <a:endParaRPr b="0" lang="en-US" sz="2130" strike="noStrike" u="none">
              <a:solidFill>
                <a:srgbClr val="ffffff"/>
              </a:solidFill>
              <a:uFillTx/>
              <a:latin typeface="Arial"/>
            </a:endParaRPr>
          </a:p>
          <a:p>
            <a:pPr defTabSz="914400">
              <a:lnSpc>
                <a:spcPts val="2988"/>
              </a:lnSpc>
            </a:pPr>
            <a:endParaRPr b="0" lang="en-US" sz="1800" strike="noStrike" u="none">
              <a:solidFill>
                <a:srgbClr val="ffffff"/>
              </a:solidFill>
              <a:uFillTx/>
              <a:latin typeface="Arial"/>
            </a:endParaRPr>
          </a:p>
        </p:txBody>
      </p:sp>
      <p:grpSp>
        <p:nvGrpSpPr>
          <p:cNvPr id="230" name="Group 7"/>
          <p:cNvGrpSpPr/>
          <p:nvPr/>
        </p:nvGrpSpPr>
        <p:grpSpPr>
          <a:xfrm>
            <a:off x="1031040" y="4236120"/>
            <a:ext cx="16227720" cy="1068480"/>
            <a:chOff x="1031040" y="4236120"/>
            <a:chExt cx="16227720" cy="1068480"/>
          </a:xfrm>
        </p:grpSpPr>
        <p:sp>
          <p:nvSpPr>
            <p:cNvPr id="231" name="Freeform 8"/>
            <p:cNvSpPr/>
            <p:nvPr/>
          </p:nvSpPr>
          <p:spPr>
            <a:xfrm>
              <a:off x="1031040" y="4392000"/>
              <a:ext cx="16227720" cy="912600"/>
            </a:xfrm>
            <a:custGeom>
              <a:avLst/>
              <a:gdLst>
                <a:gd name="textAreaLeft" fmla="*/ 0 w 16227720"/>
                <a:gd name="textAreaRight" fmla="*/ 16228080 w 16227720"/>
                <a:gd name="textAreaTop" fmla="*/ 0 h 912600"/>
                <a:gd name="textAreaBottom" fmla="*/ 912960 h 912600"/>
              </a:gdLst>
              <a:ahLst/>
              <a:rect l="textAreaLeft" t="textAreaTop" r="textAreaRight" b="textAreaBottom"/>
              <a:pathLst>
                <a:path w="3964388" h="223003">
                  <a:moveTo>
                    <a:pt x="0" y="0"/>
                  </a:moveTo>
                  <a:lnTo>
                    <a:pt x="3964388" y="0"/>
                  </a:lnTo>
                  <a:lnTo>
                    <a:pt x="3964388" y="223003"/>
                  </a:lnTo>
                  <a:lnTo>
                    <a:pt x="0" y="223003"/>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32" name="TextBox 9"/>
            <p:cNvSpPr/>
            <p:nvPr/>
          </p:nvSpPr>
          <p:spPr>
            <a:xfrm>
              <a:off x="1031040" y="4236120"/>
              <a:ext cx="16227720" cy="10684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33" name="TextBox 10"/>
          <p:cNvSpPr/>
          <p:nvPr/>
        </p:nvSpPr>
        <p:spPr>
          <a:xfrm>
            <a:off x="-2567880" y="4633560"/>
            <a:ext cx="5704920" cy="390960"/>
          </a:xfrm>
          <a:prstGeom prst="rect">
            <a:avLst/>
          </a:prstGeom>
          <a:noFill/>
          <a:ln w="0">
            <a:noFill/>
          </a:ln>
        </p:spPr>
        <p:style>
          <a:lnRef idx="0"/>
          <a:fillRef idx="0"/>
          <a:effectRef idx="0"/>
          <a:fontRef idx="minor"/>
        </p:style>
        <p:txBody>
          <a:bodyPr lIns="0" rIns="0" tIns="0" bIns="0" anchor="t">
            <a:spAutoFit/>
          </a:bodyPr>
          <a:p>
            <a:pPr algn="r" defTabSz="914400">
              <a:lnSpc>
                <a:spcPts val="3081"/>
              </a:lnSpc>
            </a:pPr>
            <a:r>
              <a:rPr b="1" lang="en-US" sz="2200" strike="noStrike" u="none">
                <a:solidFill>
                  <a:srgbClr val="343f56"/>
                </a:solidFill>
                <a:uFillTx/>
                <a:latin typeface="Roboto Bold"/>
                <a:ea typeface="Roboto Bold"/>
              </a:rPr>
              <a:t>Functionality</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sp>
        <p:nvSpPr>
          <p:cNvPr id="234" name="TextBox 2"/>
          <p:cNvSpPr/>
          <p:nvPr/>
        </p:nvSpPr>
        <p:spPr>
          <a:xfrm>
            <a:off x="2690640" y="2727000"/>
            <a:ext cx="12906720" cy="1350720"/>
          </a:xfrm>
          <a:prstGeom prst="rect">
            <a:avLst/>
          </a:prstGeom>
          <a:noFill/>
          <a:ln w="0">
            <a:noFill/>
          </a:ln>
        </p:spPr>
        <p:style>
          <a:lnRef idx="0"/>
          <a:fillRef idx="0"/>
          <a:effectRef idx="0"/>
          <a:fontRef idx="minor"/>
        </p:style>
        <p:txBody>
          <a:bodyPr lIns="0" rIns="0" tIns="0" bIns="0" anchor="t">
            <a:spAutoFit/>
          </a:bodyPr>
          <a:p>
            <a:pPr algn="ctr" defTabSz="914400">
              <a:lnSpc>
                <a:spcPts val="10638"/>
              </a:lnSpc>
            </a:pPr>
            <a:r>
              <a:rPr b="1" lang="en-US" sz="7600" strike="noStrike" u="none">
                <a:solidFill>
                  <a:srgbClr val="f5e6ca"/>
                </a:solidFill>
                <a:uFillTx/>
                <a:latin typeface="Hagrid Heavy"/>
                <a:ea typeface="Hagrid Heavy"/>
              </a:rPr>
              <a:t>CREATE FOREST</a:t>
            </a:r>
            <a:endParaRPr b="0" lang="en-US" sz="7600" strike="noStrike" u="none">
              <a:solidFill>
                <a:srgbClr val="ffffff"/>
              </a:solidFill>
              <a:uFillTx/>
              <a:latin typeface="Arial"/>
            </a:endParaRPr>
          </a:p>
        </p:txBody>
      </p:sp>
      <p:sp>
        <p:nvSpPr>
          <p:cNvPr id="235" name="Freeform 3"/>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36" name="TextBox 4"/>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
        <p:nvSpPr>
          <p:cNvPr id="237" name="TextBox 5"/>
          <p:cNvSpPr/>
          <p:nvPr/>
        </p:nvSpPr>
        <p:spPr>
          <a:xfrm>
            <a:off x="1227960" y="5581080"/>
            <a:ext cx="7560720" cy="273888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create_forest function constructs a random forest ensemble, which is a collection of decision trees. It's a popular ensemble method that combines the predictions of multiple decision trees to improve overall performance and reduce overfitting.</a:t>
            </a:r>
            <a:endParaRPr b="0" lang="en-US" sz="2200" strike="noStrike" u="none">
              <a:solidFill>
                <a:srgbClr val="ffffff"/>
              </a:solidFill>
              <a:uFillTx/>
              <a:latin typeface="Arial"/>
            </a:endParaRPr>
          </a:p>
          <a:p>
            <a:pPr defTabSz="914400">
              <a:lnSpc>
                <a:spcPts val="3081"/>
              </a:lnSpc>
            </a:pPr>
            <a:endParaRPr b="0" lang="en-US" sz="1800" strike="noStrike" u="none">
              <a:solidFill>
                <a:srgbClr val="ffffff"/>
              </a:solidFill>
              <a:uFillTx/>
              <a:latin typeface="Arial"/>
            </a:endParaRPr>
          </a:p>
          <a:p>
            <a:pPr defTabSz="914400">
              <a:lnSpc>
                <a:spcPts val="3081"/>
              </a:lnSpc>
            </a:pPr>
            <a:endParaRPr b="0" lang="en-US" sz="1800" strike="noStrike" u="none">
              <a:solidFill>
                <a:srgbClr val="ffffff"/>
              </a:solidFill>
              <a:uFillTx/>
              <a:latin typeface="Arial"/>
            </a:endParaRPr>
          </a:p>
        </p:txBody>
      </p:sp>
      <p:sp>
        <p:nvSpPr>
          <p:cNvPr id="238" name="TextBox 6"/>
          <p:cNvSpPr/>
          <p:nvPr/>
        </p:nvSpPr>
        <p:spPr>
          <a:xfrm>
            <a:off x="9144000" y="5581080"/>
            <a:ext cx="8944920" cy="4932360"/>
          </a:xfrm>
          <a:prstGeom prst="rect">
            <a:avLst/>
          </a:prstGeom>
          <a:noFill/>
          <a:ln w="0">
            <a:noFill/>
          </a:ln>
        </p:spPr>
        <p:style>
          <a:lnRef idx="0"/>
          <a:fillRef idx="0"/>
          <a:effectRef idx="0"/>
          <a:fontRef idx="minor"/>
        </p:style>
        <p:txBody>
          <a:bodyPr lIns="0" rIns="0" tIns="0" bIns="0" anchor="t">
            <a:spAutoFit/>
          </a:bodyPr>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Initialize forest: Creates an empty list forest to store the individual decision trees.</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Iterate over estimators: Loops n_estimators times to create the specified number of decision trees.</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Bootstrap sampling: For each tree, randomly samples the training data with replacement using np.random.choice. This creates a bootstrap sample of the same size as the original data but with potential duplicates.</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Tree creation: Calls the create_tree function to build a decision tree using the bootstrap sample.</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Append to forest: Adds the newly created tree to the forest list.</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Return forest: Returns the complete random forest ensemble.</a:t>
            </a:r>
            <a:endParaRPr b="0" lang="en-US" sz="2130" strike="noStrike" u="none">
              <a:solidFill>
                <a:srgbClr val="ffffff"/>
              </a:solidFill>
              <a:uFillTx/>
              <a:latin typeface="Arial"/>
            </a:endParaRPr>
          </a:p>
          <a:p>
            <a:pPr defTabSz="914400">
              <a:lnSpc>
                <a:spcPts val="2988"/>
              </a:lnSpc>
            </a:pPr>
            <a:endParaRPr b="0" lang="en-US" sz="1800" strike="noStrike" u="none">
              <a:solidFill>
                <a:srgbClr val="ffffff"/>
              </a:solidFill>
              <a:uFillTx/>
              <a:latin typeface="Arial"/>
            </a:endParaRPr>
          </a:p>
        </p:txBody>
      </p:sp>
      <p:grpSp>
        <p:nvGrpSpPr>
          <p:cNvPr id="239" name="Group 7"/>
          <p:cNvGrpSpPr/>
          <p:nvPr/>
        </p:nvGrpSpPr>
        <p:grpSpPr>
          <a:xfrm>
            <a:off x="1031040" y="4236120"/>
            <a:ext cx="16227720" cy="1068480"/>
            <a:chOff x="1031040" y="4236120"/>
            <a:chExt cx="16227720" cy="1068480"/>
          </a:xfrm>
        </p:grpSpPr>
        <p:sp>
          <p:nvSpPr>
            <p:cNvPr id="240" name="Freeform 8"/>
            <p:cNvSpPr/>
            <p:nvPr/>
          </p:nvSpPr>
          <p:spPr>
            <a:xfrm>
              <a:off x="1031040" y="4392000"/>
              <a:ext cx="16227720" cy="912600"/>
            </a:xfrm>
            <a:custGeom>
              <a:avLst/>
              <a:gdLst>
                <a:gd name="textAreaLeft" fmla="*/ 0 w 16227720"/>
                <a:gd name="textAreaRight" fmla="*/ 16228080 w 16227720"/>
                <a:gd name="textAreaTop" fmla="*/ 0 h 912600"/>
                <a:gd name="textAreaBottom" fmla="*/ 912960 h 912600"/>
              </a:gdLst>
              <a:ahLst/>
              <a:rect l="textAreaLeft" t="textAreaTop" r="textAreaRight" b="textAreaBottom"/>
              <a:pathLst>
                <a:path w="3964388" h="223003">
                  <a:moveTo>
                    <a:pt x="0" y="0"/>
                  </a:moveTo>
                  <a:lnTo>
                    <a:pt x="3964388" y="0"/>
                  </a:lnTo>
                  <a:lnTo>
                    <a:pt x="3964388" y="223003"/>
                  </a:lnTo>
                  <a:lnTo>
                    <a:pt x="0" y="223003"/>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41" name="TextBox 9"/>
            <p:cNvSpPr/>
            <p:nvPr/>
          </p:nvSpPr>
          <p:spPr>
            <a:xfrm>
              <a:off x="1031040" y="4236120"/>
              <a:ext cx="16227720" cy="10684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42" name="TextBox 10"/>
          <p:cNvSpPr/>
          <p:nvPr/>
        </p:nvSpPr>
        <p:spPr>
          <a:xfrm>
            <a:off x="-2567880" y="4633560"/>
            <a:ext cx="5704920" cy="390960"/>
          </a:xfrm>
          <a:prstGeom prst="rect">
            <a:avLst/>
          </a:prstGeom>
          <a:noFill/>
          <a:ln w="0">
            <a:noFill/>
          </a:ln>
        </p:spPr>
        <p:style>
          <a:lnRef idx="0"/>
          <a:fillRef idx="0"/>
          <a:effectRef idx="0"/>
          <a:fontRef idx="minor"/>
        </p:style>
        <p:txBody>
          <a:bodyPr lIns="0" rIns="0" tIns="0" bIns="0" anchor="t">
            <a:spAutoFit/>
          </a:bodyPr>
          <a:p>
            <a:pPr algn="r" defTabSz="914400">
              <a:lnSpc>
                <a:spcPts val="3081"/>
              </a:lnSpc>
            </a:pPr>
            <a:r>
              <a:rPr b="1" lang="en-US" sz="2200" strike="noStrike" u="none">
                <a:solidFill>
                  <a:srgbClr val="343f56"/>
                </a:solidFill>
                <a:uFillTx/>
                <a:latin typeface="Roboto Bold"/>
                <a:ea typeface="Roboto Bold"/>
              </a:rPr>
              <a:t>Functionality</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sp>
        <p:nvSpPr>
          <p:cNvPr id="243" name="TextBox 2"/>
          <p:cNvSpPr/>
          <p:nvPr/>
        </p:nvSpPr>
        <p:spPr>
          <a:xfrm>
            <a:off x="2690640" y="2727000"/>
            <a:ext cx="12906720" cy="1350720"/>
          </a:xfrm>
          <a:prstGeom prst="rect">
            <a:avLst/>
          </a:prstGeom>
          <a:noFill/>
          <a:ln w="0">
            <a:noFill/>
          </a:ln>
        </p:spPr>
        <p:style>
          <a:lnRef idx="0"/>
          <a:fillRef idx="0"/>
          <a:effectRef idx="0"/>
          <a:fontRef idx="minor"/>
        </p:style>
        <p:txBody>
          <a:bodyPr lIns="0" rIns="0" tIns="0" bIns="0" anchor="t">
            <a:spAutoFit/>
          </a:bodyPr>
          <a:p>
            <a:pPr algn="ctr" defTabSz="914400">
              <a:lnSpc>
                <a:spcPts val="10638"/>
              </a:lnSpc>
            </a:pPr>
            <a:r>
              <a:rPr b="1" lang="en-US" sz="7600" strike="noStrike" u="none">
                <a:solidFill>
                  <a:srgbClr val="f5e6ca"/>
                </a:solidFill>
                <a:uFillTx/>
                <a:latin typeface="Hagrid Heavy"/>
                <a:ea typeface="Hagrid Heavy"/>
              </a:rPr>
              <a:t>PREDICT FOREST</a:t>
            </a:r>
            <a:endParaRPr b="0" lang="en-US" sz="7600" strike="noStrike" u="none">
              <a:solidFill>
                <a:srgbClr val="ffffff"/>
              </a:solidFill>
              <a:uFillTx/>
              <a:latin typeface="Arial"/>
            </a:endParaRPr>
          </a:p>
        </p:txBody>
      </p:sp>
      <p:sp>
        <p:nvSpPr>
          <p:cNvPr id="244" name="Freeform 3"/>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45" name="TextBox 4"/>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
        <p:nvSpPr>
          <p:cNvPr id="246" name="TextBox 5"/>
          <p:cNvSpPr/>
          <p:nvPr/>
        </p:nvSpPr>
        <p:spPr>
          <a:xfrm>
            <a:off x="1227960" y="5581080"/>
            <a:ext cx="7560720" cy="195624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predict_forest function makes predictions using a random forest ensemble. It iterates through each input instance in X, predicts the class or value for each instance using every decision tree in the forest, and then averages the predictions to obtain the final prediction.</a:t>
            </a:r>
            <a:endParaRPr b="0" lang="en-US" sz="2200" strike="noStrike" u="none">
              <a:solidFill>
                <a:srgbClr val="ffffff"/>
              </a:solidFill>
              <a:uFillTx/>
              <a:latin typeface="Arial"/>
            </a:endParaRPr>
          </a:p>
        </p:txBody>
      </p:sp>
      <p:sp>
        <p:nvSpPr>
          <p:cNvPr id="247" name="TextBox 6"/>
          <p:cNvSpPr/>
          <p:nvPr/>
        </p:nvSpPr>
        <p:spPr>
          <a:xfrm>
            <a:off x="9144000" y="5581080"/>
            <a:ext cx="8944920" cy="3794040"/>
          </a:xfrm>
          <a:prstGeom prst="rect">
            <a:avLst/>
          </a:prstGeom>
          <a:noFill/>
          <a:ln w="0">
            <a:noFill/>
          </a:ln>
        </p:spPr>
        <p:style>
          <a:lnRef idx="0"/>
          <a:fillRef idx="0"/>
          <a:effectRef idx="0"/>
          <a:fontRef idx="minor"/>
        </p:style>
        <p:txBody>
          <a:bodyPr lIns="0" rIns="0" tIns="0" bIns="0" anchor="t">
            <a:spAutoFit/>
          </a:bodyPr>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Iterate through instances: Loops through each input instance x in the X array.</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Predict with each tree: For each instance, calls the predict_tree function on every decision tree in the forest. This collects a list of predictions from all trees.</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Average predictions: Takes the average of the predictions from all trees for the current instance.</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Return predictions: Returns an array containing the predicted values for all input instances.</a:t>
            </a:r>
            <a:endParaRPr b="0" lang="en-US" sz="2130" strike="noStrike" u="none">
              <a:solidFill>
                <a:srgbClr val="ffffff"/>
              </a:solidFill>
              <a:uFillTx/>
              <a:latin typeface="Arial"/>
            </a:endParaRPr>
          </a:p>
          <a:p>
            <a:pPr defTabSz="914400">
              <a:lnSpc>
                <a:spcPts val="2988"/>
              </a:lnSpc>
            </a:pPr>
            <a:endParaRPr b="0" lang="en-US" sz="1800" strike="noStrike" u="none">
              <a:solidFill>
                <a:srgbClr val="ffffff"/>
              </a:solidFill>
              <a:uFillTx/>
              <a:latin typeface="Arial"/>
            </a:endParaRPr>
          </a:p>
        </p:txBody>
      </p:sp>
      <p:grpSp>
        <p:nvGrpSpPr>
          <p:cNvPr id="248" name="Group 7"/>
          <p:cNvGrpSpPr/>
          <p:nvPr/>
        </p:nvGrpSpPr>
        <p:grpSpPr>
          <a:xfrm>
            <a:off x="1031040" y="4236120"/>
            <a:ext cx="16227720" cy="1068480"/>
            <a:chOff x="1031040" y="4236120"/>
            <a:chExt cx="16227720" cy="1068480"/>
          </a:xfrm>
        </p:grpSpPr>
        <p:sp>
          <p:nvSpPr>
            <p:cNvPr id="249" name="Freeform 8"/>
            <p:cNvSpPr/>
            <p:nvPr/>
          </p:nvSpPr>
          <p:spPr>
            <a:xfrm>
              <a:off x="1031040" y="4392000"/>
              <a:ext cx="16227720" cy="912600"/>
            </a:xfrm>
            <a:custGeom>
              <a:avLst/>
              <a:gdLst>
                <a:gd name="textAreaLeft" fmla="*/ 0 w 16227720"/>
                <a:gd name="textAreaRight" fmla="*/ 16228080 w 16227720"/>
                <a:gd name="textAreaTop" fmla="*/ 0 h 912600"/>
                <a:gd name="textAreaBottom" fmla="*/ 912960 h 912600"/>
              </a:gdLst>
              <a:ahLst/>
              <a:rect l="textAreaLeft" t="textAreaTop" r="textAreaRight" b="textAreaBottom"/>
              <a:pathLst>
                <a:path w="3964388" h="223003">
                  <a:moveTo>
                    <a:pt x="0" y="0"/>
                  </a:moveTo>
                  <a:lnTo>
                    <a:pt x="3964388" y="0"/>
                  </a:lnTo>
                  <a:lnTo>
                    <a:pt x="3964388" y="223003"/>
                  </a:lnTo>
                  <a:lnTo>
                    <a:pt x="0" y="223003"/>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50" name="TextBox 9"/>
            <p:cNvSpPr/>
            <p:nvPr/>
          </p:nvSpPr>
          <p:spPr>
            <a:xfrm>
              <a:off x="1031040" y="4236120"/>
              <a:ext cx="16227720" cy="10684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51" name="TextBox 10"/>
          <p:cNvSpPr/>
          <p:nvPr/>
        </p:nvSpPr>
        <p:spPr>
          <a:xfrm>
            <a:off x="-2567880" y="4633560"/>
            <a:ext cx="5704920" cy="390960"/>
          </a:xfrm>
          <a:prstGeom prst="rect">
            <a:avLst/>
          </a:prstGeom>
          <a:noFill/>
          <a:ln w="0">
            <a:noFill/>
          </a:ln>
        </p:spPr>
        <p:style>
          <a:lnRef idx="0"/>
          <a:fillRef idx="0"/>
          <a:effectRef idx="0"/>
          <a:fontRef idx="minor"/>
        </p:style>
        <p:txBody>
          <a:bodyPr lIns="0" rIns="0" tIns="0" bIns="0" anchor="t">
            <a:spAutoFit/>
          </a:bodyPr>
          <a:p>
            <a:pPr algn="r" defTabSz="914400">
              <a:lnSpc>
                <a:spcPts val="3081"/>
              </a:lnSpc>
            </a:pPr>
            <a:r>
              <a:rPr b="1" lang="en-US" sz="2200" strike="noStrike" u="none">
                <a:solidFill>
                  <a:srgbClr val="343f56"/>
                </a:solidFill>
                <a:uFillTx/>
                <a:latin typeface="Roboto Bold"/>
                <a:ea typeface="Roboto Bold"/>
              </a:rPr>
              <a:t>Functionality</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sp>
        <p:nvSpPr>
          <p:cNvPr id="252" name="TextBox 2"/>
          <p:cNvSpPr/>
          <p:nvPr/>
        </p:nvSpPr>
        <p:spPr>
          <a:xfrm>
            <a:off x="2269080" y="2727000"/>
            <a:ext cx="13327920" cy="1350720"/>
          </a:xfrm>
          <a:prstGeom prst="rect">
            <a:avLst/>
          </a:prstGeom>
          <a:noFill/>
          <a:ln w="0">
            <a:noFill/>
          </a:ln>
        </p:spPr>
        <p:style>
          <a:lnRef idx="0"/>
          <a:fillRef idx="0"/>
          <a:effectRef idx="0"/>
          <a:fontRef idx="minor"/>
        </p:style>
        <p:txBody>
          <a:bodyPr lIns="0" rIns="0" tIns="0" bIns="0" anchor="t">
            <a:spAutoFit/>
          </a:bodyPr>
          <a:p>
            <a:pPr algn="ctr" defTabSz="914400">
              <a:lnSpc>
                <a:spcPts val="10638"/>
              </a:lnSpc>
            </a:pPr>
            <a:r>
              <a:rPr b="1" lang="en-US" sz="7600" strike="noStrike" u="none">
                <a:solidFill>
                  <a:srgbClr val="f5e6ca"/>
                </a:solidFill>
                <a:uFillTx/>
                <a:latin typeface="Hagrid Heavy"/>
                <a:ea typeface="Hagrid Heavy"/>
              </a:rPr>
              <a:t>TRAIN RANDOM FOREST</a:t>
            </a:r>
            <a:endParaRPr b="0" lang="en-US" sz="7600" strike="noStrike" u="none">
              <a:solidFill>
                <a:srgbClr val="ffffff"/>
              </a:solidFill>
              <a:uFillTx/>
              <a:latin typeface="Arial"/>
            </a:endParaRPr>
          </a:p>
        </p:txBody>
      </p:sp>
      <p:sp>
        <p:nvSpPr>
          <p:cNvPr id="253" name="Freeform 3"/>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54" name="TextBox 4"/>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
        <p:nvSpPr>
          <p:cNvPr id="255" name="TextBox 5"/>
          <p:cNvSpPr/>
          <p:nvPr/>
        </p:nvSpPr>
        <p:spPr>
          <a:xfrm>
            <a:off x="1227960" y="5581080"/>
            <a:ext cx="7560720" cy="23475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train_random_forest function serves as a wrapper for the create_forest function, providing type checking and input validation. It ensures that the input data (X and y) are in the correct format (numpy arrays or pandas DataFrames/Series) and have compatible dimensions. It also checks that the features in X</a:t>
            </a:r>
            <a:endParaRPr b="0" lang="en-US" sz="2200" strike="noStrike" u="none">
              <a:solidFill>
                <a:srgbClr val="ffffff"/>
              </a:solidFill>
              <a:uFillTx/>
              <a:latin typeface="Arial"/>
            </a:endParaRPr>
          </a:p>
        </p:txBody>
      </p:sp>
      <p:sp>
        <p:nvSpPr>
          <p:cNvPr id="256" name="TextBox 6"/>
          <p:cNvSpPr/>
          <p:nvPr/>
        </p:nvSpPr>
        <p:spPr>
          <a:xfrm>
            <a:off x="9144000" y="5581080"/>
            <a:ext cx="8944920" cy="3035160"/>
          </a:xfrm>
          <a:prstGeom prst="rect">
            <a:avLst/>
          </a:prstGeom>
          <a:noFill/>
          <a:ln w="0">
            <a:noFill/>
          </a:ln>
        </p:spPr>
        <p:style>
          <a:lnRef idx="0"/>
          <a:fillRef idx="0"/>
          <a:effectRef idx="0"/>
          <a:fontRef idx="minor"/>
        </p:style>
        <p:txBody>
          <a:bodyPr lIns="0" rIns="0" tIns="0" bIns="0" anchor="t">
            <a:spAutoFit/>
          </a:bodyPr>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Type checking: Verifies that X and y are either numpy arrays or pandas DataFrames/Series.</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Dimension check: Ensures that the number of rows in X matches the number of elements in y.</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Numeric data check: Checks if all elements in X are numeric.</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Call create_forest: If all checks pass, calls the create_forest function to build the random forest using the provided data and parameters.</a:t>
            </a:r>
            <a:endParaRPr b="0" lang="en-US" sz="2130" strike="noStrike" u="none">
              <a:solidFill>
                <a:srgbClr val="ffffff"/>
              </a:solidFill>
              <a:uFillTx/>
              <a:latin typeface="Arial"/>
            </a:endParaRPr>
          </a:p>
          <a:p>
            <a:pPr defTabSz="914400">
              <a:lnSpc>
                <a:spcPts val="2988"/>
              </a:lnSpc>
            </a:pPr>
            <a:endParaRPr b="0" lang="en-US" sz="1800" strike="noStrike" u="none">
              <a:solidFill>
                <a:srgbClr val="ffffff"/>
              </a:solidFill>
              <a:uFillTx/>
              <a:latin typeface="Arial"/>
            </a:endParaRPr>
          </a:p>
        </p:txBody>
      </p:sp>
      <p:grpSp>
        <p:nvGrpSpPr>
          <p:cNvPr id="257" name="Group 7"/>
          <p:cNvGrpSpPr/>
          <p:nvPr/>
        </p:nvGrpSpPr>
        <p:grpSpPr>
          <a:xfrm>
            <a:off x="1031040" y="4236120"/>
            <a:ext cx="16227720" cy="1068480"/>
            <a:chOff x="1031040" y="4236120"/>
            <a:chExt cx="16227720" cy="1068480"/>
          </a:xfrm>
        </p:grpSpPr>
        <p:sp>
          <p:nvSpPr>
            <p:cNvPr id="258" name="Freeform 8"/>
            <p:cNvSpPr/>
            <p:nvPr/>
          </p:nvSpPr>
          <p:spPr>
            <a:xfrm>
              <a:off x="1031040" y="4392000"/>
              <a:ext cx="16227720" cy="912600"/>
            </a:xfrm>
            <a:custGeom>
              <a:avLst/>
              <a:gdLst>
                <a:gd name="textAreaLeft" fmla="*/ 0 w 16227720"/>
                <a:gd name="textAreaRight" fmla="*/ 16228080 w 16227720"/>
                <a:gd name="textAreaTop" fmla="*/ 0 h 912600"/>
                <a:gd name="textAreaBottom" fmla="*/ 912960 h 912600"/>
              </a:gdLst>
              <a:ahLst/>
              <a:rect l="textAreaLeft" t="textAreaTop" r="textAreaRight" b="textAreaBottom"/>
              <a:pathLst>
                <a:path w="3964388" h="223003">
                  <a:moveTo>
                    <a:pt x="0" y="0"/>
                  </a:moveTo>
                  <a:lnTo>
                    <a:pt x="3964388" y="0"/>
                  </a:lnTo>
                  <a:lnTo>
                    <a:pt x="3964388" y="223003"/>
                  </a:lnTo>
                  <a:lnTo>
                    <a:pt x="0" y="223003"/>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59" name="TextBox 9"/>
            <p:cNvSpPr/>
            <p:nvPr/>
          </p:nvSpPr>
          <p:spPr>
            <a:xfrm>
              <a:off x="1031040" y="4236120"/>
              <a:ext cx="16227720" cy="10684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60" name="TextBox 10"/>
          <p:cNvSpPr/>
          <p:nvPr/>
        </p:nvSpPr>
        <p:spPr>
          <a:xfrm>
            <a:off x="-2567880" y="4633560"/>
            <a:ext cx="5704920" cy="390960"/>
          </a:xfrm>
          <a:prstGeom prst="rect">
            <a:avLst/>
          </a:prstGeom>
          <a:noFill/>
          <a:ln w="0">
            <a:noFill/>
          </a:ln>
        </p:spPr>
        <p:style>
          <a:lnRef idx="0"/>
          <a:fillRef idx="0"/>
          <a:effectRef idx="0"/>
          <a:fontRef idx="minor"/>
        </p:style>
        <p:txBody>
          <a:bodyPr lIns="0" rIns="0" tIns="0" bIns="0" anchor="t">
            <a:spAutoFit/>
          </a:bodyPr>
          <a:p>
            <a:pPr algn="r" defTabSz="914400">
              <a:lnSpc>
                <a:spcPts val="3081"/>
              </a:lnSpc>
            </a:pPr>
            <a:r>
              <a:rPr b="1" lang="en-US" sz="2200" strike="noStrike" u="none">
                <a:solidFill>
                  <a:srgbClr val="343f56"/>
                </a:solidFill>
                <a:uFillTx/>
                <a:latin typeface="Roboto Bold"/>
                <a:ea typeface="Roboto Bold"/>
              </a:rPr>
              <a:t>Functionality</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sp>
        <p:nvSpPr>
          <p:cNvPr id="261" name="TextBox 2"/>
          <p:cNvSpPr/>
          <p:nvPr/>
        </p:nvSpPr>
        <p:spPr>
          <a:xfrm>
            <a:off x="2269080" y="2727000"/>
            <a:ext cx="14623560" cy="1350720"/>
          </a:xfrm>
          <a:prstGeom prst="rect">
            <a:avLst/>
          </a:prstGeom>
          <a:noFill/>
          <a:ln w="0">
            <a:noFill/>
          </a:ln>
        </p:spPr>
        <p:style>
          <a:lnRef idx="0"/>
          <a:fillRef idx="0"/>
          <a:effectRef idx="0"/>
          <a:fontRef idx="minor"/>
        </p:style>
        <p:txBody>
          <a:bodyPr lIns="0" rIns="0" tIns="0" bIns="0" anchor="t">
            <a:spAutoFit/>
          </a:bodyPr>
          <a:p>
            <a:pPr algn="ctr" defTabSz="914400">
              <a:lnSpc>
                <a:spcPts val="10638"/>
              </a:lnSpc>
            </a:pPr>
            <a:r>
              <a:rPr b="1" lang="en-US" sz="7600" strike="noStrike" u="none">
                <a:solidFill>
                  <a:srgbClr val="f5e6ca"/>
                </a:solidFill>
                <a:uFillTx/>
                <a:latin typeface="Hagrid Heavy"/>
                <a:ea typeface="Hagrid Heavy"/>
              </a:rPr>
              <a:t>PREDICT RANDOM FOREST</a:t>
            </a:r>
            <a:endParaRPr b="0" lang="en-US" sz="7600" strike="noStrike" u="none">
              <a:solidFill>
                <a:srgbClr val="ffffff"/>
              </a:solidFill>
              <a:uFillTx/>
              <a:latin typeface="Arial"/>
            </a:endParaRPr>
          </a:p>
        </p:txBody>
      </p:sp>
      <p:sp>
        <p:nvSpPr>
          <p:cNvPr id="262" name="Freeform 3"/>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63" name="TextBox 4"/>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
        <p:nvSpPr>
          <p:cNvPr id="264" name="TextBox 5"/>
          <p:cNvSpPr/>
          <p:nvPr/>
        </p:nvSpPr>
        <p:spPr>
          <a:xfrm>
            <a:off x="1227960" y="5581080"/>
            <a:ext cx="7560720" cy="195624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predict_random_forest function serves as a wrapper for the predict_forest function, providing type checking and input validation. It ensures that the input data (X) is in the correct format (numpy array or pandas DataFrame) and contains only numeric data.</a:t>
            </a:r>
            <a:endParaRPr b="0" lang="en-US" sz="2200" strike="noStrike" u="none">
              <a:solidFill>
                <a:srgbClr val="ffffff"/>
              </a:solidFill>
              <a:uFillTx/>
              <a:latin typeface="Arial"/>
            </a:endParaRPr>
          </a:p>
        </p:txBody>
      </p:sp>
      <p:sp>
        <p:nvSpPr>
          <p:cNvPr id="265" name="TextBox 6"/>
          <p:cNvSpPr/>
          <p:nvPr/>
        </p:nvSpPr>
        <p:spPr>
          <a:xfrm>
            <a:off x="9144000" y="5581080"/>
            <a:ext cx="8944920" cy="2276280"/>
          </a:xfrm>
          <a:prstGeom prst="rect">
            <a:avLst/>
          </a:prstGeom>
          <a:noFill/>
          <a:ln w="0">
            <a:noFill/>
          </a:ln>
        </p:spPr>
        <p:style>
          <a:lnRef idx="0"/>
          <a:fillRef idx="0"/>
          <a:effectRef idx="0"/>
          <a:fontRef idx="minor"/>
        </p:style>
        <p:txBody>
          <a:bodyPr lIns="0" rIns="0" tIns="0" bIns="0" anchor="t">
            <a:spAutoFit/>
          </a:bodyPr>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Type checking: Verifies that X is either a numpy array or pandas DataFrame.</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Numeric data check: Checks if all elements in X are numeric.</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Call predict_forest: If all checks pass, calls the predict_forest function to make predictions using the random forest.</a:t>
            </a:r>
            <a:endParaRPr b="0" lang="en-US" sz="2130" strike="noStrike" u="none">
              <a:solidFill>
                <a:srgbClr val="ffffff"/>
              </a:solidFill>
              <a:uFillTx/>
              <a:latin typeface="Arial"/>
            </a:endParaRPr>
          </a:p>
          <a:p>
            <a:pPr defTabSz="914400">
              <a:lnSpc>
                <a:spcPts val="2988"/>
              </a:lnSpc>
            </a:pPr>
            <a:endParaRPr b="0" lang="en-US" sz="1800" strike="noStrike" u="none">
              <a:solidFill>
                <a:srgbClr val="ffffff"/>
              </a:solidFill>
              <a:uFillTx/>
              <a:latin typeface="Arial"/>
            </a:endParaRPr>
          </a:p>
        </p:txBody>
      </p:sp>
      <p:grpSp>
        <p:nvGrpSpPr>
          <p:cNvPr id="266" name="Group 7"/>
          <p:cNvGrpSpPr/>
          <p:nvPr/>
        </p:nvGrpSpPr>
        <p:grpSpPr>
          <a:xfrm>
            <a:off x="1031040" y="4236120"/>
            <a:ext cx="16227720" cy="1068480"/>
            <a:chOff x="1031040" y="4236120"/>
            <a:chExt cx="16227720" cy="1068480"/>
          </a:xfrm>
        </p:grpSpPr>
        <p:sp>
          <p:nvSpPr>
            <p:cNvPr id="267" name="Freeform 8"/>
            <p:cNvSpPr/>
            <p:nvPr/>
          </p:nvSpPr>
          <p:spPr>
            <a:xfrm>
              <a:off x="1031040" y="4392000"/>
              <a:ext cx="16227720" cy="912600"/>
            </a:xfrm>
            <a:custGeom>
              <a:avLst/>
              <a:gdLst>
                <a:gd name="textAreaLeft" fmla="*/ 0 w 16227720"/>
                <a:gd name="textAreaRight" fmla="*/ 16228080 w 16227720"/>
                <a:gd name="textAreaTop" fmla="*/ 0 h 912600"/>
                <a:gd name="textAreaBottom" fmla="*/ 912960 h 912600"/>
              </a:gdLst>
              <a:ahLst/>
              <a:rect l="textAreaLeft" t="textAreaTop" r="textAreaRight" b="textAreaBottom"/>
              <a:pathLst>
                <a:path w="3964388" h="223003">
                  <a:moveTo>
                    <a:pt x="0" y="0"/>
                  </a:moveTo>
                  <a:lnTo>
                    <a:pt x="3964388" y="0"/>
                  </a:lnTo>
                  <a:lnTo>
                    <a:pt x="3964388" y="223003"/>
                  </a:lnTo>
                  <a:lnTo>
                    <a:pt x="0" y="223003"/>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68" name="TextBox 9"/>
            <p:cNvSpPr/>
            <p:nvPr/>
          </p:nvSpPr>
          <p:spPr>
            <a:xfrm>
              <a:off x="1031040" y="4236120"/>
              <a:ext cx="16227720" cy="10684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69" name="TextBox 10"/>
          <p:cNvSpPr/>
          <p:nvPr/>
        </p:nvSpPr>
        <p:spPr>
          <a:xfrm>
            <a:off x="-2567880" y="4633560"/>
            <a:ext cx="5704920" cy="390960"/>
          </a:xfrm>
          <a:prstGeom prst="rect">
            <a:avLst/>
          </a:prstGeom>
          <a:noFill/>
          <a:ln w="0">
            <a:noFill/>
          </a:ln>
        </p:spPr>
        <p:style>
          <a:lnRef idx="0"/>
          <a:fillRef idx="0"/>
          <a:effectRef idx="0"/>
          <a:fontRef idx="minor"/>
        </p:style>
        <p:txBody>
          <a:bodyPr lIns="0" rIns="0" tIns="0" bIns="0" anchor="t">
            <a:spAutoFit/>
          </a:bodyPr>
          <a:p>
            <a:pPr algn="r" defTabSz="914400">
              <a:lnSpc>
                <a:spcPts val="3081"/>
              </a:lnSpc>
            </a:pPr>
            <a:r>
              <a:rPr b="1" lang="en-US" sz="2200" strike="noStrike" u="none">
                <a:solidFill>
                  <a:srgbClr val="343f56"/>
                </a:solidFill>
                <a:uFillTx/>
                <a:latin typeface="Roboto Bold"/>
                <a:ea typeface="Roboto Bold"/>
              </a:rPr>
              <a:t>Functionality</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270" name="Freeform 2"/>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271" name="Group 3"/>
          <p:cNvGrpSpPr/>
          <p:nvPr/>
        </p:nvGrpSpPr>
        <p:grpSpPr>
          <a:xfrm>
            <a:off x="7557480" y="-740520"/>
            <a:ext cx="11320920" cy="11150280"/>
            <a:chOff x="7557480" y="-740520"/>
            <a:chExt cx="11320920" cy="11150280"/>
          </a:xfrm>
        </p:grpSpPr>
        <p:sp>
          <p:nvSpPr>
            <p:cNvPr id="272" name="Freeform 4"/>
            <p:cNvSpPr/>
            <p:nvPr/>
          </p:nvSpPr>
          <p:spPr>
            <a:xfrm>
              <a:off x="7557480" y="-650160"/>
              <a:ext cx="11320920" cy="11059920"/>
            </a:xfrm>
            <a:custGeom>
              <a:avLst/>
              <a:gdLst>
                <a:gd name="textAreaLeft" fmla="*/ 0 w 11320920"/>
                <a:gd name="textAreaRight" fmla="*/ 11321280 w 11320920"/>
                <a:gd name="textAreaTop" fmla="*/ 0 h 11059920"/>
                <a:gd name="textAreaBottom" fmla="*/ 11060280 h 11059920"/>
              </a:gdLst>
              <a:ahLst/>
              <a:rect l="textAreaLeft" t="textAreaTop" r="textAreaRight" b="textAreaBottom"/>
              <a:pathLst>
                <a:path w="4771190" h="4661121">
                  <a:moveTo>
                    <a:pt x="0" y="0"/>
                  </a:moveTo>
                  <a:lnTo>
                    <a:pt x="4771190" y="0"/>
                  </a:lnTo>
                  <a:lnTo>
                    <a:pt x="4771190" y="4661121"/>
                  </a:lnTo>
                  <a:lnTo>
                    <a:pt x="0" y="4661121"/>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273" name="TextBox 5"/>
            <p:cNvSpPr/>
            <p:nvPr/>
          </p:nvSpPr>
          <p:spPr>
            <a:xfrm>
              <a:off x="7557480" y="-740520"/>
              <a:ext cx="11320920" cy="111502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74" name="Freeform 6"/>
          <p:cNvSpPr/>
          <p:nvPr/>
        </p:nvSpPr>
        <p:spPr>
          <a:xfrm>
            <a:off x="8694720" y="103680"/>
            <a:ext cx="7260480" cy="6643440"/>
          </a:xfrm>
          <a:custGeom>
            <a:avLst/>
            <a:gdLst>
              <a:gd name="textAreaLeft" fmla="*/ 0 w 7260480"/>
              <a:gd name="textAreaRight" fmla="*/ 7260840 w 7260480"/>
              <a:gd name="textAreaTop" fmla="*/ 0 h 6643440"/>
              <a:gd name="textAreaBottom" fmla="*/ 6643800 h 6643440"/>
            </a:gdLst>
            <a:ahLst/>
            <a:rect l="textAreaLeft" t="textAreaTop" r="textAreaRight" b="textAreaBottom"/>
            <a:pathLst>
              <a:path w="7260816" h="6643646">
                <a:moveTo>
                  <a:pt x="0" y="0"/>
                </a:moveTo>
                <a:lnTo>
                  <a:pt x="7260815" y="0"/>
                </a:lnTo>
                <a:lnTo>
                  <a:pt x="7260815" y="6643646"/>
                </a:lnTo>
                <a:lnTo>
                  <a:pt x="0" y="66436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75" name="Freeform 7"/>
          <p:cNvSpPr/>
          <p:nvPr/>
        </p:nvSpPr>
        <p:spPr>
          <a:xfrm>
            <a:off x="9106920" y="1351080"/>
            <a:ext cx="6436080" cy="4418640"/>
          </a:xfrm>
          <a:custGeom>
            <a:avLst/>
            <a:gdLst>
              <a:gd name="textAreaLeft" fmla="*/ 0 w 6436080"/>
              <a:gd name="textAreaRight" fmla="*/ 6436440 w 6436080"/>
              <a:gd name="textAreaTop" fmla="*/ 0 h 4418640"/>
              <a:gd name="textAreaBottom" fmla="*/ 4419000 h 4418640"/>
            </a:gdLst>
            <a:ahLst/>
            <a:rect l="textAreaLeft" t="textAreaTop" r="textAreaRight" b="textAreaBottom"/>
            <a:pathLst>
              <a:path w="6436518" h="4419100">
                <a:moveTo>
                  <a:pt x="0" y="0"/>
                </a:moveTo>
                <a:lnTo>
                  <a:pt x="6436518" y="0"/>
                </a:lnTo>
                <a:lnTo>
                  <a:pt x="6436518" y="4419100"/>
                </a:lnTo>
                <a:lnTo>
                  <a:pt x="0" y="4419100"/>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76" name="TextBox 8"/>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277" name="TextBox 9"/>
          <p:cNvSpPr/>
          <p:nvPr/>
        </p:nvSpPr>
        <p:spPr>
          <a:xfrm>
            <a:off x="1383480" y="1493280"/>
            <a:ext cx="5047920" cy="1350720"/>
          </a:xfrm>
          <a:prstGeom prst="rect">
            <a:avLst/>
          </a:prstGeom>
          <a:noFill/>
          <a:ln w="0">
            <a:noFill/>
          </a:ln>
        </p:spPr>
        <p:style>
          <a:lnRef idx="0"/>
          <a:fillRef idx="0"/>
          <a:effectRef idx="0"/>
          <a:fontRef idx="minor"/>
        </p:style>
        <p:txBody>
          <a:bodyPr lIns="0" rIns="0" tIns="0" bIns="0" anchor="t">
            <a:spAutoFit/>
          </a:bodyPr>
          <a:p>
            <a:pPr defTabSz="914400">
              <a:lnSpc>
                <a:spcPts val="10638"/>
              </a:lnSpc>
            </a:pPr>
            <a:r>
              <a:rPr b="1" lang="en-US" sz="7600" strike="noStrike" u="none">
                <a:solidFill>
                  <a:srgbClr val="343f56"/>
                </a:solidFill>
                <a:uFillTx/>
                <a:latin typeface="Hagrid Heavy"/>
                <a:ea typeface="Hagrid Heavy"/>
              </a:rPr>
              <a:t>RESULT</a:t>
            </a:r>
            <a:endParaRPr b="0" lang="en-US" sz="7600" strike="noStrike" u="none">
              <a:solidFill>
                <a:srgbClr val="000000"/>
              </a:solidFill>
              <a:uFillTx/>
              <a:latin typeface="Arial"/>
            </a:endParaRPr>
          </a:p>
        </p:txBody>
      </p:sp>
      <p:sp>
        <p:nvSpPr>
          <p:cNvPr id="278" name="TextBox 10"/>
          <p:cNvSpPr/>
          <p:nvPr/>
        </p:nvSpPr>
        <p:spPr>
          <a:xfrm>
            <a:off x="145800" y="2875320"/>
            <a:ext cx="7030080" cy="743472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Accuracy: 0.7037933817594835 🎉</a:t>
            </a:r>
            <a:endParaRPr b="0" lang="en-US" sz="2200" strike="noStrike" u="none">
              <a:solidFill>
                <a:srgbClr val="000000"/>
              </a:solidFill>
              <a:uFillTx/>
              <a:latin typeface="Arial"/>
            </a:endParaRPr>
          </a:p>
          <a:p>
            <a:pPr defTabSz="914400">
              <a:lnSpc>
                <a:spcPts val="3081"/>
              </a:lnSpc>
            </a:pPr>
            <a:r>
              <a:rPr b="0" lang="en-US" sz="2200" strike="noStrike" u="none">
                <a:solidFill>
                  <a:srgbClr val="343f56"/>
                </a:solidFill>
                <a:uFillTx/>
                <a:latin typeface="Roboto"/>
                <a:ea typeface="Roboto"/>
              </a:rPr>
              <a:t>The overall accuracy of the random forest model is 70.38%, indicating that it correctly classified 70.38% of the instances.</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Class 0 (Low Popularity):</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Precision: 70% - Out of all instances predicted as class 0, 70% were actually class 0.</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Recall: 31% - Out of all actual class 0 instances, 31% were correctly predicted as class 0.</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F1-score: 43% - The F1-score balances precision and recall.</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Class 1 (High Popularity):</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Precision: 70% - Out of all instances predicted as class 1, 70% were actually class 1.</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Recall: 93% - Out of all actual class 1 instances, 93% were correctly predicted as class 1.</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F1-score: 80% - The F1-score balances precision and recall.</a:t>
            </a:r>
            <a:endParaRPr b="0" lang="en-US" sz="22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p:txBody>
      </p:sp>
      <p:sp>
        <p:nvSpPr>
          <p:cNvPr id="279" name="TextBox 11"/>
          <p:cNvSpPr/>
          <p:nvPr/>
        </p:nvSpPr>
        <p:spPr>
          <a:xfrm>
            <a:off x="8694720" y="7399080"/>
            <a:ext cx="8701200" cy="1279800"/>
          </a:xfrm>
          <a:prstGeom prst="rect">
            <a:avLst/>
          </a:prstGeom>
          <a:noFill/>
          <a:ln w="0">
            <a:noFill/>
          </a:ln>
        </p:spPr>
        <p:style>
          <a:lnRef idx="0"/>
          <a:fillRef idx="0"/>
          <a:effectRef idx="0"/>
          <a:fontRef idx="minor"/>
        </p:style>
        <p:txBody>
          <a:bodyPr lIns="0" rIns="0" tIns="0" bIns="0" anchor="t">
            <a:spAutoFit/>
          </a:bodyPr>
          <a:p>
            <a:pPr defTabSz="914400">
              <a:lnSpc>
                <a:spcPts val="2520"/>
              </a:lnSpc>
            </a:pPr>
            <a:r>
              <a:rPr b="0" lang="en-US" sz="1800" strike="noStrike" u="none">
                <a:solidFill>
                  <a:srgbClr val="f5e6ca"/>
                </a:solidFill>
                <a:uFillTx/>
                <a:latin typeface="Roboto"/>
                <a:ea typeface="Roboto"/>
              </a:rPr>
              <a:t>This ROC curve provides a visual summary of the model's ability to distinguish between classes, with the AUC serving as a single metric to quantify its overall performance.</a:t>
            </a:r>
            <a:endParaRPr b="0" lang="en-US" sz="1800" strike="noStrike" u="none">
              <a:solidFill>
                <a:srgbClr val="000000"/>
              </a:solidFill>
              <a:uFillTx/>
              <a:latin typeface="Arial"/>
            </a:endParaRPr>
          </a:p>
          <a:p>
            <a:pPr defTabSz="914400">
              <a:lnSpc>
                <a:spcPts val="2520"/>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grpSp>
        <p:nvGrpSpPr>
          <p:cNvPr id="280" name="Group 2"/>
          <p:cNvGrpSpPr/>
          <p:nvPr/>
        </p:nvGrpSpPr>
        <p:grpSpPr>
          <a:xfrm>
            <a:off x="-284760" y="-333000"/>
            <a:ext cx="7943400" cy="10862280"/>
            <a:chOff x="-284760" y="-333000"/>
            <a:chExt cx="7943400" cy="10862280"/>
          </a:xfrm>
        </p:grpSpPr>
        <p:sp>
          <p:nvSpPr>
            <p:cNvPr id="281" name="Freeform 3"/>
            <p:cNvSpPr/>
            <p:nvPr/>
          </p:nvSpPr>
          <p:spPr>
            <a:xfrm>
              <a:off x="-284760" y="-242640"/>
              <a:ext cx="7943400" cy="10771920"/>
            </a:xfrm>
            <a:custGeom>
              <a:avLst/>
              <a:gdLst>
                <a:gd name="textAreaLeft" fmla="*/ 0 w 7943400"/>
                <a:gd name="textAreaRight" fmla="*/ 7943760 w 7943400"/>
                <a:gd name="textAreaTop" fmla="*/ 0 h 10771920"/>
                <a:gd name="textAreaBottom" fmla="*/ 10772280 h 10771920"/>
              </a:gdLst>
              <a:ahLst/>
              <a:rect l="textAreaLeft" t="textAreaTop" r="textAreaRight" b="textAreaBottom"/>
              <a:pathLst>
                <a:path w="3347773" h="4539836">
                  <a:moveTo>
                    <a:pt x="0" y="0"/>
                  </a:moveTo>
                  <a:lnTo>
                    <a:pt x="3347773" y="0"/>
                  </a:lnTo>
                  <a:lnTo>
                    <a:pt x="3347773" y="4539836"/>
                  </a:lnTo>
                  <a:lnTo>
                    <a:pt x="0" y="4539836"/>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82" name="TextBox 4"/>
            <p:cNvSpPr/>
            <p:nvPr/>
          </p:nvSpPr>
          <p:spPr>
            <a:xfrm>
              <a:off x="-284760" y="-333000"/>
              <a:ext cx="7943400" cy="108622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83" name="Freeform 5"/>
          <p:cNvSpPr/>
          <p:nvPr/>
        </p:nvSpPr>
        <p:spPr>
          <a:xfrm>
            <a:off x="10527840" y="336996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5" y="0"/>
                </a:lnTo>
                <a:lnTo>
                  <a:pt x="334645" y="334645"/>
                </a:lnTo>
                <a:lnTo>
                  <a:pt x="0" y="334645"/>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284" name="Group 6"/>
          <p:cNvGrpSpPr/>
          <p:nvPr/>
        </p:nvGrpSpPr>
        <p:grpSpPr>
          <a:xfrm>
            <a:off x="137520" y="2335320"/>
            <a:ext cx="7098480" cy="3197520"/>
            <a:chOff x="137520" y="2335320"/>
            <a:chExt cx="7098480" cy="3197520"/>
          </a:xfrm>
        </p:grpSpPr>
        <p:pic>
          <p:nvPicPr>
            <p:cNvPr id="285" name="Picture 7" descr=""/>
            <p:cNvPicPr/>
            <p:nvPr/>
          </p:nvPicPr>
          <p:blipFill>
            <a:blip r:embed="rId3"/>
            <a:srcRect l="0" t="16192" r="0" b="16192"/>
            <a:stretch/>
          </p:blipFill>
          <p:spPr>
            <a:xfrm>
              <a:off x="137520" y="2335320"/>
              <a:ext cx="7098480" cy="3197520"/>
            </a:xfrm>
            <a:prstGeom prst="rect">
              <a:avLst/>
            </a:prstGeom>
            <a:ln w="0">
              <a:noFill/>
            </a:ln>
          </p:spPr>
        </p:pic>
      </p:grpSp>
      <p:sp>
        <p:nvSpPr>
          <p:cNvPr id="286" name="Freeform 8"/>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4">
              <a:extLst>
                <a:ext uri="{96DAC541-7B7A-43D3-8B79-37D633B846F1}">
                  <asvg:svgBlip xmlns:asvg="http://schemas.microsoft.com/office/drawing/2016/SVG/main" r:embed="rId5"/>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87" name="TextBox 9"/>
          <p:cNvSpPr/>
          <p:nvPr/>
        </p:nvSpPr>
        <p:spPr>
          <a:xfrm>
            <a:off x="137520" y="6199920"/>
            <a:ext cx="7355520" cy="2702520"/>
          </a:xfrm>
          <a:prstGeom prst="rect">
            <a:avLst/>
          </a:prstGeom>
          <a:noFill/>
          <a:ln w="0">
            <a:noFill/>
          </a:ln>
        </p:spPr>
        <p:style>
          <a:lnRef idx="0"/>
          <a:fillRef idx="0"/>
          <a:effectRef idx="0"/>
          <a:fontRef idx="minor"/>
        </p:style>
        <p:txBody>
          <a:bodyPr lIns="0" rIns="0" tIns="0" bIns="0" anchor="t">
            <a:spAutoFit/>
          </a:bodyPr>
          <a:p>
            <a:pPr defTabSz="914400">
              <a:lnSpc>
                <a:spcPts val="10638"/>
              </a:lnSpc>
            </a:pPr>
            <a:r>
              <a:rPr b="1" lang="en-US" sz="7600" strike="noStrike" u="none">
                <a:solidFill>
                  <a:srgbClr val="343f56"/>
                </a:solidFill>
                <a:uFillTx/>
                <a:latin typeface="Hagrid Heavy"/>
                <a:ea typeface="Hagrid Heavy"/>
              </a:rPr>
              <a:t>LOGISTIC REGRESSION</a:t>
            </a:r>
            <a:endParaRPr b="0" lang="en-US" sz="7600" strike="noStrike" u="none">
              <a:solidFill>
                <a:srgbClr val="ffffff"/>
              </a:solidFill>
              <a:uFillTx/>
              <a:latin typeface="Arial"/>
            </a:endParaRPr>
          </a:p>
        </p:txBody>
      </p:sp>
      <p:sp>
        <p:nvSpPr>
          <p:cNvPr id="288" name="TextBox 10"/>
          <p:cNvSpPr/>
          <p:nvPr/>
        </p:nvSpPr>
        <p:spPr>
          <a:xfrm>
            <a:off x="10527840" y="521640"/>
            <a:ext cx="7759800" cy="2488680"/>
          </a:xfrm>
          <a:prstGeom prst="rect">
            <a:avLst/>
          </a:prstGeom>
          <a:noFill/>
          <a:ln w="0">
            <a:noFill/>
          </a:ln>
        </p:spPr>
        <p:style>
          <a:lnRef idx="0"/>
          <a:fillRef idx="0"/>
          <a:effectRef idx="0"/>
          <a:fontRef idx="minor"/>
        </p:style>
        <p:txBody>
          <a:bodyPr lIns="0" rIns="0" tIns="0" bIns="0" anchor="t">
            <a:spAutoFit/>
          </a:bodyPr>
          <a:p>
            <a:pPr defTabSz="914400">
              <a:lnSpc>
                <a:spcPts val="9799"/>
              </a:lnSpc>
            </a:pPr>
            <a:r>
              <a:rPr b="1" lang="en-US" sz="7000" strike="noStrike" u="none">
                <a:solidFill>
                  <a:srgbClr val="f5e6ca"/>
                </a:solidFill>
                <a:uFillTx/>
                <a:latin typeface="Hagrid Heavy"/>
                <a:ea typeface="Hagrid Heavy"/>
              </a:rPr>
              <a:t>ACCURECY =0.637</a:t>
            </a:r>
            <a:endParaRPr b="0" lang="en-US" sz="7000" strike="noStrike" u="none">
              <a:solidFill>
                <a:srgbClr val="ffffff"/>
              </a:solidFill>
              <a:uFillTx/>
              <a:latin typeface="Arial"/>
            </a:endParaRPr>
          </a:p>
        </p:txBody>
      </p:sp>
      <p:sp>
        <p:nvSpPr>
          <p:cNvPr id="289" name="TextBox 11"/>
          <p:cNvSpPr/>
          <p:nvPr/>
        </p:nvSpPr>
        <p:spPr>
          <a:xfrm>
            <a:off x="10527840" y="4271400"/>
            <a:ext cx="8655480" cy="1508400"/>
          </a:xfrm>
          <a:prstGeom prst="rect">
            <a:avLst/>
          </a:prstGeom>
          <a:noFill/>
          <a:ln w="0">
            <a:noFill/>
          </a:ln>
        </p:spPr>
        <p:style>
          <a:lnRef idx="0"/>
          <a:fillRef idx="0"/>
          <a:effectRef idx="0"/>
          <a:fontRef idx="minor"/>
        </p:style>
        <p:txBody>
          <a:bodyPr lIns="0" rIns="0" tIns="0" bIns="0" anchor="t">
            <a:spAutoFit/>
          </a:bodyPr>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Compute cost</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Gradient descent</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Predict </a:t>
            </a:r>
            <a:endParaRPr b="0" lang="en-US" sz="2830" strike="noStrike" u="none">
              <a:solidFill>
                <a:srgbClr val="ffffff"/>
              </a:solidFill>
              <a:uFillTx/>
              <a:latin typeface="Arial"/>
            </a:endParaRPr>
          </a:p>
        </p:txBody>
      </p:sp>
      <p:sp>
        <p:nvSpPr>
          <p:cNvPr id="290" name="TextBox 12"/>
          <p:cNvSpPr/>
          <p:nvPr/>
        </p:nvSpPr>
        <p:spPr>
          <a:xfrm>
            <a:off x="11085480" y="3322440"/>
            <a:ext cx="316548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methods used</a:t>
            </a:r>
            <a:endParaRPr b="0" lang="en-US" sz="2200" strike="noStrike" u="none">
              <a:solidFill>
                <a:srgbClr val="ffffff"/>
              </a:solidFill>
              <a:uFillTx/>
              <a:latin typeface="Arial"/>
            </a:endParaRPr>
          </a:p>
        </p:txBody>
      </p:sp>
      <p:sp>
        <p:nvSpPr>
          <p:cNvPr id="291" name="TextBox 13"/>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292" name="TextBox 2"/>
          <p:cNvSpPr/>
          <p:nvPr/>
        </p:nvSpPr>
        <p:spPr>
          <a:xfrm>
            <a:off x="1028880" y="2561760"/>
            <a:ext cx="16230240" cy="965520"/>
          </a:xfrm>
          <a:prstGeom prst="rect">
            <a:avLst/>
          </a:prstGeom>
          <a:noFill/>
          <a:ln w="0">
            <a:noFill/>
          </a:ln>
        </p:spPr>
        <p:style>
          <a:lnRef idx="0"/>
          <a:fillRef idx="0"/>
          <a:effectRef idx="0"/>
          <a:fontRef idx="minor"/>
        </p:style>
        <p:txBody>
          <a:bodyPr lIns="0" rIns="0" tIns="0" bIns="0" anchor="t">
            <a:spAutoFit/>
          </a:bodyPr>
          <a:p>
            <a:pPr defTabSz="914400">
              <a:lnSpc>
                <a:spcPts val="7600"/>
              </a:lnSpc>
            </a:pPr>
            <a:r>
              <a:rPr b="1" lang="en-US" sz="7600" strike="noStrike" u="none">
                <a:solidFill>
                  <a:srgbClr val="343f56"/>
                </a:solidFill>
                <a:uFillTx/>
                <a:latin typeface="Hagrid Heavy"/>
                <a:ea typeface="Hagrid Heavy"/>
              </a:rPr>
              <a:t>COMPUTE COST (LOGISTIC)</a:t>
            </a:r>
            <a:endParaRPr b="0" lang="en-US" sz="7600" strike="noStrike" u="none">
              <a:solidFill>
                <a:srgbClr val="000000"/>
              </a:solidFill>
              <a:uFillTx/>
              <a:latin typeface="Arial"/>
            </a:endParaRPr>
          </a:p>
        </p:txBody>
      </p:sp>
      <p:sp>
        <p:nvSpPr>
          <p:cNvPr id="293"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94" name="TextBox 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295" name="AutoShape 5"/>
          <p:cNvSpPr/>
          <p:nvPr/>
        </p:nvSpPr>
        <p:spPr>
          <a:xfrm>
            <a:off x="5727240" y="1351080"/>
            <a:ext cx="11531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000000"/>
              </a:solidFill>
              <a:uFillTx/>
              <a:latin typeface="Arial"/>
            </a:endParaRPr>
          </a:p>
        </p:txBody>
      </p:sp>
      <p:grpSp>
        <p:nvGrpSpPr>
          <p:cNvPr id="296" name="Group 6"/>
          <p:cNvGrpSpPr/>
          <p:nvPr/>
        </p:nvGrpSpPr>
        <p:grpSpPr>
          <a:xfrm>
            <a:off x="248040" y="4457880"/>
            <a:ext cx="17791200" cy="3925800"/>
            <a:chOff x="248040" y="4457880"/>
            <a:chExt cx="17791200" cy="3925800"/>
          </a:xfrm>
        </p:grpSpPr>
        <p:sp>
          <p:nvSpPr>
            <p:cNvPr id="297" name="Freeform 7"/>
            <p:cNvSpPr/>
            <p:nvPr/>
          </p:nvSpPr>
          <p:spPr>
            <a:xfrm>
              <a:off x="248040" y="4602600"/>
              <a:ext cx="17791200" cy="3781080"/>
            </a:xfrm>
            <a:custGeom>
              <a:avLst/>
              <a:gdLst>
                <a:gd name="textAreaLeft" fmla="*/ 0 w 17791200"/>
                <a:gd name="textAreaRight" fmla="*/ 17791560 w 17791200"/>
                <a:gd name="textAreaTop" fmla="*/ 0 h 3781080"/>
                <a:gd name="textAreaBottom" fmla="*/ 3781440 h 3781080"/>
              </a:gdLst>
              <a:ahLst/>
              <a:rect l="textAreaLeft" t="textAreaTop" r="textAreaRight" b="textAreaBottom"/>
              <a:pathLst>
                <a:path w="4685857" h="995922">
                  <a:moveTo>
                    <a:pt x="0" y="0"/>
                  </a:moveTo>
                  <a:lnTo>
                    <a:pt x="4685857" y="0"/>
                  </a:lnTo>
                  <a:lnTo>
                    <a:pt x="4685857" y="995922"/>
                  </a:lnTo>
                  <a:lnTo>
                    <a:pt x="0" y="995922"/>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298" name="TextBox 8"/>
            <p:cNvSpPr/>
            <p:nvPr/>
          </p:nvSpPr>
          <p:spPr>
            <a:xfrm>
              <a:off x="248040" y="4457880"/>
              <a:ext cx="17791200" cy="39258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99" name="TextBox 9"/>
          <p:cNvSpPr/>
          <p:nvPr/>
        </p:nvSpPr>
        <p:spPr>
          <a:xfrm>
            <a:off x="1521360" y="4950360"/>
            <a:ext cx="4951800" cy="533880"/>
          </a:xfrm>
          <a:prstGeom prst="rect">
            <a:avLst/>
          </a:prstGeom>
          <a:noFill/>
          <a:ln w="0">
            <a:noFill/>
          </a:ln>
        </p:spPr>
        <p:style>
          <a:lnRef idx="0"/>
          <a:fillRef idx="0"/>
          <a:effectRef idx="0"/>
          <a:fontRef idx="minor"/>
        </p:style>
        <p:txBody>
          <a:bodyPr lIns="0" rIns="0" tIns="0" bIns="0" anchor="t">
            <a:spAutoFit/>
          </a:bodyPr>
          <a:p>
            <a:pPr defTabSz="914400">
              <a:lnSpc>
                <a:spcPts val="4201"/>
              </a:lnSpc>
            </a:pPr>
            <a:r>
              <a:rPr b="1" lang="en-US" sz="3000" strike="noStrike" u="none">
                <a:solidFill>
                  <a:srgbClr val="343f56"/>
                </a:solidFill>
                <a:uFillTx/>
                <a:latin typeface="Hagrid Heavy"/>
                <a:ea typeface="Hagrid Heavy"/>
              </a:rPr>
              <a:t>FUNCTIONALITY</a:t>
            </a:r>
            <a:endParaRPr b="0" lang="en-US" sz="3000" strike="noStrike" u="none">
              <a:solidFill>
                <a:srgbClr val="000000"/>
              </a:solidFill>
              <a:uFillTx/>
              <a:latin typeface="Arial"/>
            </a:endParaRPr>
          </a:p>
        </p:txBody>
      </p:sp>
      <p:sp>
        <p:nvSpPr>
          <p:cNvPr id="300" name="Freeform 10"/>
          <p:cNvSpPr/>
          <p:nvPr/>
        </p:nvSpPr>
        <p:spPr>
          <a:xfrm>
            <a:off x="1028880" y="508788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5"/>
                </a:lnTo>
                <a:lnTo>
                  <a:pt x="0" y="334645"/>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01" name="TextBox 11"/>
          <p:cNvSpPr/>
          <p:nvPr/>
        </p:nvSpPr>
        <p:spPr>
          <a:xfrm>
            <a:off x="248040" y="5627520"/>
            <a:ext cx="7497720" cy="313020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This function calculates the cost (error) of a Logistic Regression model for a given dataset. It represents how well the model's predictions (represented by h) align with the actual target values (y).</a:t>
            </a:r>
            <a:endParaRPr b="0" lang="en-US" sz="22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p:txBody>
      </p:sp>
      <p:sp>
        <p:nvSpPr>
          <p:cNvPr id="302" name="TextBox 12"/>
          <p:cNvSpPr/>
          <p:nvPr/>
        </p:nvSpPr>
        <p:spPr>
          <a:xfrm>
            <a:off x="7776000" y="4674240"/>
            <a:ext cx="10263240" cy="3595320"/>
          </a:xfrm>
          <a:prstGeom prst="rect">
            <a:avLst/>
          </a:prstGeom>
          <a:noFill/>
          <a:ln w="0">
            <a:noFill/>
          </a:ln>
        </p:spPr>
        <p:style>
          <a:lnRef idx="0"/>
          <a:fillRef idx="0"/>
          <a:effectRef idx="0"/>
          <a:fontRef idx="minor"/>
        </p:style>
        <p:txBody>
          <a:bodyPr lIns="0" rIns="0" tIns="0" bIns="0" anchor="t">
            <a:spAutoFit/>
          </a:bodyPr>
          <a:p>
            <a:pPr defTabSz="914400">
              <a:lnSpc>
                <a:spcPts val="2574"/>
              </a:lnSpc>
            </a:pPr>
            <a:r>
              <a:rPr b="0" lang="en-US" sz="1840" strike="noStrike" u="none">
                <a:solidFill>
                  <a:srgbClr val="343f56"/>
                </a:solidFill>
                <a:uFillTx/>
                <a:latin typeface="Roboto"/>
                <a:ea typeface="Roboto"/>
              </a:rPr>
              <a:t>1. Finding Training Examples (m):</a:t>
            </a:r>
            <a:endParaRPr b="0" lang="en-US" sz="1840" strike="noStrike" u="none">
              <a:solidFill>
                <a:srgbClr val="000000"/>
              </a:solidFill>
              <a:uFillTx/>
              <a:latin typeface="Arial"/>
            </a:endParaRPr>
          </a:p>
          <a:p>
            <a:pPr lvl="1" marL="396720" indent="-198360" defTabSz="914400">
              <a:lnSpc>
                <a:spcPts val="2574"/>
              </a:lnSpc>
              <a:buClr>
                <a:srgbClr val="343f56"/>
              </a:buClr>
              <a:buFont typeface="Arial"/>
              <a:buChar char="•"/>
            </a:pPr>
            <a:r>
              <a:rPr b="0" lang="en-US" sz="1840" strike="noStrike" u="none">
                <a:solidFill>
                  <a:srgbClr val="343f56"/>
                </a:solidFill>
                <a:uFillTx/>
                <a:latin typeface="Roboto"/>
                <a:ea typeface="Roboto"/>
              </a:rPr>
              <a:t>m = len(y): This line counts the number of elements in the target vector y. This tells us how many training examples we have in the dataset.</a:t>
            </a:r>
            <a:endParaRPr b="0" lang="en-US" sz="1840" strike="noStrike" u="none">
              <a:solidFill>
                <a:srgbClr val="000000"/>
              </a:solidFill>
              <a:uFillTx/>
              <a:latin typeface="Arial"/>
            </a:endParaRPr>
          </a:p>
          <a:p>
            <a:pPr defTabSz="914400">
              <a:lnSpc>
                <a:spcPts val="2574"/>
              </a:lnSpc>
            </a:pPr>
            <a:r>
              <a:rPr b="0" lang="en-US" sz="1840" strike="noStrike" u="none">
                <a:solidFill>
                  <a:srgbClr val="343f56"/>
                </a:solidFill>
                <a:uFillTx/>
                <a:latin typeface="Roboto"/>
                <a:ea typeface="Roboto"/>
              </a:rPr>
              <a:t>2. Predicting Probabilities (h):</a:t>
            </a:r>
            <a:endParaRPr b="0" lang="en-US" sz="1840" strike="noStrike" u="none">
              <a:solidFill>
                <a:srgbClr val="000000"/>
              </a:solidFill>
              <a:uFillTx/>
              <a:latin typeface="Arial"/>
            </a:endParaRPr>
          </a:p>
          <a:p>
            <a:pPr lvl="1" marL="396720" indent="-198360" defTabSz="914400">
              <a:lnSpc>
                <a:spcPts val="2574"/>
              </a:lnSpc>
              <a:buClr>
                <a:srgbClr val="343f56"/>
              </a:buClr>
              <a:buFont typeface="Arial"/>
              <a:buChar char="•"/>
            </a:pPr>
            <a:r>
              <a:rPr b="0" lang="en-US" sz="1840" strike="noStrike" u="none">
                <a:solidFill>
                  <a:srgbClr val="343f56"/>
                </a:solidFill>
                <a:uFillTx/>
                <a:latin typeface="Roboto"/>
                <a:ea typeface="Roboto"/>
              </a:rPr>
              <a:t>h = sigmoid(X.dot(weights)): This line calculates the predicted class probabilities for each example. It does this in two steps:</a:t>
            </a:r>
            <a:endParaRPr b="0" lang="en-US" sz="1840" strike="noStrike" u="none">
              <a:solidFill>
                <a:srgbClr val="000000"/>
              </a:solidFill>
              <a:uFillTx/>
              <a:latin typeface="Arial"/>
            </a:endParaRPr>
          </a:p>
          <a:p>
            <a:pPr lvl="2" marL="793800" indent="-264600" defTabSz="914400">
              <a:lnSpc>
                <a:spcPts val="2574"/>
              </a:lnSpc>
              <a:buClr>
                <a:srgbClr val="343f56"/>
              </a:buClr>
              <a:buFont typeface="Arial"/>
              <a:buChar char="⚬"/>
            </a:pPr>
            <a:r>
              <a:rPr b="0" lang="en-US" sz="1840" strike="noStrike" u="none">
                <a:solidFill>
                  <a:srgbClr val="343f56"/>
                </a:solidFill>
                <a:uFillTx/>
                <a:latin typeface="Roboto"/>
                <a:ea typeface="Roboto"/>
              </a:rPr>
              <a:t>Dot product (): It multiplies each feature in X by its corresponding weight in weights and sums the products. This gives us a preliminary score based on the features.</a:t>
            </a:r>
            <a:endParaRPr b="0" lang="en-US" sz="1840" strike="noStrike" u="none">
              <a:solidFill>
                <a:srgbClr val="000000"/>
              </a:solidFill>
              <a:uFillTx/>
              <a:latin typeface="Arial"/>
            </a:endParaRPr>
          </a:p>
          <a:p>
            <a:pPr lvl="2" marL="793800" indent="-264600" defTabSz="914400">
              <a:lnSpc>
                <a:spcPts val="2574"/>
              </a:lnSpc>
              <a:buClr>
                <a:srgbClr val="343f56"/>
              </a:buClr>
              <a:buFont typeface="Arial"/>
              <a:buChar char="⚬"/>
            </a:pPr>
            <a:r>
              <a:rPr b="0" lang="en-US" sz="1840" strike="noStrike" u="none">
                <a:solidFill>
                  <a:srgbClr val="343f56"/>
                </a:solidFill>
                <a:uFillTx/>
                <a:latin typeface="Roboto"/>
                <a:ea typeface="Roboto"/>
              </a:rPr>
              <a:t>Sigmoid function (): It applies the sigmoid function to the score from the dot product. This function squashes the score between 0 (low probability) and 1 (high probability).</a:t>
            </a:r>
            <a:endParaRPr b="0" lang="en-US" sz="1840" strike="noStrike" u="none">
              <a:solidFill>
                <a:srgbClr val="000000"/>
              </a:solidFill>
              <a:uFillTx/>
              <a:latin typeface="Arial"/>
            </a:endParaRPr>
          </a:p>
          <a:p>
            <a:pPr defTabSz="914400">
              <a:lnSpc>
                <a:spcPts val="2574"/>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sp>
        <p:nvSpPr>
          <p:cNvPr id="76" name="Freeform 2"/>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77" name="TextBox 3"/>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
        <p:nvSpPr>
          <p:cNvPr id="78" name="TextBox 4"/>
          <p:cNvSpPr/>
          <p:nvPr/>
        </p:nvSpPr>
        <p:spPr>
          <a:xfrm>
            <a:off x="1028880" y="2602440"/>
            <a:ext cx="16230240" cy="1016280"/>
          </a:xfrm>
          <a:prstGeom prst="rect">
            <a:avLst/>
          </a:prstGeom>
          <a:noFill/>
          <a:ln w="0">
            <a:noFill/>
          </a:ln>
        </p:spPr>
        <p:style>
          <a:lnRef idx="0"/>
          <a:fillRef idx="0"/>
          <a:effectRef idx="0"/>
          <a:fontRef idx="minor"/>
        </p:style>
        <p:txBody>
          <a:bodyPr lIns="0" rIns="0" tIns="0" bIns="0" anchor="t">
            <a:spAutoFit/>
          </a:bodyPr>
          <a:p>
            <a:pPr defTabSz="914400">
              <a:lnSpc>
                <a:spcPts val="7999"/>
              </a:lnSpc>
            </a:pPr>
            <a:r>
              <a:rPr b="1" lang="en-US" sz="8000" strike="noStrike" u="none">
                <a:solidFill>
                  <a:srgbClr val="f5e6ca"/>
                </a:solidFill>
                <a:uFillTx/>
                <a:latin typeface="Hagrid Heavy"/>
                <a:ea typeface="Hagrid Heavy"/>
              </a:rPr>
              <a:t>THIS PROJECT RUNS</a:t>
            </a:r>
            <a:endParaRPr b="0" lang="en-US" sz="8000" strike="noStrike" u="none">
              <a:solidFill>
                <a:srgbClr val="ffffff"/>
              </a:solidFill>
              <a:uFillTx/>
              <a:latin typeface="Arial"/>
            </a:endParaRPr>
          </a:p>
        </p:txBody>
      </p:sp>
      <p:grpSp>
        <p:nvGrpSpPr>
          <p:cNvPr id="79" name="Group 5"/>
          <p:cNvGrpSpPr/>
          <p:nvPr/>
        </p:nvGrpSpPr>
        <p:grpSpPr>
          <a:xfrm>
            <a:off x="9434160" y="5168520"/>
            <a:ext cx="7824960" cy="4089600"/>
            <a:chOff x="9434160" y="5168520"/>
            <a:chExt cx="7824960" cy="4089600"/>
          </a:xfrm>
        </p:grpSpPr>
        <p:sp>
          <p:nvSpPr>
            <p:cNvPr id="80" name="Freeform 6"/>
            <p:cNvSpPr/>
            <p:nvPr/>
          </p:nvSpPr>
          <p:spPr>
            <a:xfrm>
              <a:off x="9434160" y="5324400"/>
              <a:ext cx="7824960" cy="3933720"/>
            </a:xfrm>
            <a:custGeom>
              <a:avLst/>
              <a:gdLst>
                <a:gd name="textAreaLeft" fmla="*/ 0 w 7824960"/>
                <a:gd name="textAreaRight" fmla="*/ 7825320 w 7824960"/>
                <a:gd name="textAreaTop" fmla="*/ 0 h 3933720"/>
                <a:gd name="textAreaBottom" fmla="*/ 3934080 h 3933720"/>
              </a:gdLst>
              <a:ahLst/>
              <a:rect l="textAreaLeft" t="textAreaTop" r="textAreaRight" b="textAreaBottom"/>
              <a:pathLst>
                <a:path w="1911622" h="961035">
                  <a:moveTo>
                    <a:pt x="0" y="0"/>
                  </a:moveTo>
                  <a:lnTo>
                    <a:pt x="1911622" y="0"/>
                  </a:lnTo>
                  <a:lnTo>
                    <a:pt x="1911622" y="961035"/>
                  </a:lnTo>
                  <a:lnTo>
                    <a:pt x="0" y="961035"/>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81" name="TextBox 7"/>
            <p:cNvSpPr/>
            <p:nvPr/>
          </p:nvSpPr>
          <p:spPr>
            <a:xfrm>
              <a:off x="9434160" y="5168520"/>
              <a:ext cx="7824960" cy="40896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82" name="Group 8"/>
          <p:cNvGrpSpPr/>
          <p:nvPr/>
        </p:nvGrpSpPr>
        <p:grpSpPr>
          <a:xfrm>
            <a:off x="1028880" y="5324400"/>
            <a:ext cx="7968960" cy="3933720"/>
            <a:chOff x="1028880" y="5324400"/>
            <a:chExt cx="7968960" cy="3933720"/>
          </a:xfrm>
        </p:grpSpPr>
        <p:pic>
          <p:nvPicPr>
            <p:cNvPr id="83" name="Picture 9" descr=""/>
            <p:cNvPicPr/>
            <p:nvPr/>
          </p:nvPicPr>
          <p:blipFill>
            <a:blip r:embed="rId3"/>
            <a:srcRect l="0" t="12951" r="0" b="12951"/>
            <a:stretch/>
          </p:blipFill>
          <p:spPr>
            <a:xfrm>
              <a:off x="1028880" y="5324400"/>
              <a:ext cx="7968960" cy="3933720"/>
            </a:xfrm>
            <a:prstGeom prst="rect">
              <a:avLst/>
            </a:prstGeom>
            <a:ln w="0">
              <a:noFill/>
            </a:ln>
          </p:spPr>
        </p:pic>
      </p:grpSp>
      <p:sp>
        <p:nvSpPr>
          <p:cNvPr id="84" name="AutoShape 10"/>
          <p:cNvSpPr/>
          <p:nvPr/>
        </p:nvSpPr>
        <p:spPr>
          <a:xfrm>
            <a:off x="10010520" y="8046360"/>
            <a:ext cx="398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ffffff"/>
              </a:solidFill>
              <a:uFillTx/>
              <a:latin typeface="Arial"/>
            </a:endParaRPr>
          </a:p>
        </p:txBody>
      </p:sp>
      <p:sp>
        <p:nvSpPr>
          <p:cNvPr id="85" name="TextBox 11"/>
          <p:cNvSpPr/>
          <p:nvPr/>
        </p:nvSpPr>
        <p:spPr>
          <a:xfrm>
            <a:off x="9883800" y="6437160"/>
            <a:ext cx="6925680" cy="1173600"/>
          </a:xfrm>
          <a:prstGeom prst="rect">
            <a:avLst/>
          </a:prstGeom>
          <a:noFill/>
          <a:ln w="0">
            <a:noFill/>
          </a:ln>
        </p:spPr>
        <p:style>
          <a:lnRef idx="0"/>
          <a:fillRef idx="0"/>
          <a:effectRef idx="0"/>
          <a:fontRef idx="minor"/>
        </p:style>
        <p:txBody>
          <a:bodyPr lIns="0" rIns="0" tIns="0" bIns="0" anchor="t">
            <a:spAutoFit/>
          </a:bodyPr>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linear regression</a:t>
            </a:r>
            <a:endParaRPr b="0" lang="en-US" sz="2200" strike="noStrike" u="none">
              <a:solidFill>
                <a:srgbClr val="ffffff"/>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random forest</a:t>
            </a:r>
            <a:endParaRPr b="0" lang="en-US" sz="2200" strike="noStrike" u="none">
              <a:solidFill>
                <a:srgbClr val="ffffff"/>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logistic regression</a:t>
            </a:r>
            <a:endParaRPr b="0" lang="en-US" sz="2200" strike="noStrike" u="none">
              <a:solidFill>
                <a:srgbClr val="ffffff"/>
              </a:solidFill>
              <a:uFillTx/>
              <a:latin typeface="Arial"/>
            </a:endParaRPr>
          </a:p>
        </p:txBody>
      </p:sp>
      <p:sp>
        <p:nvSpPr>
          <p:cNvPr id="86" name="TextBox 12"/>
          <p:cNvSpPr/>
          <p:nvPr/>
        </p:nvSpPr>
        <p:spPr>
          <a:xfrm>
            <a:off x="10010880" y="5858280"/>
            <a:ext cx="346248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THESE MODELS...</a:t>
            </a:r>
            <a:endParaRPr b="0" lang="en-US" sz="2200" strike="noStrike" u="none">
              <a:solidFill>
                <a:srgbClr val="ffffff"/>
              </a:solidFill>
              <a:uFillTx/>
              <a:latin typeface="Arial"/>
            </a:endParaRPr>
          </a:p>
        </p:txBody>
      </p:sp>
      <p:sp>
        <p:nvSpPr>
          <p:cNvPr id="87" name="AutoShape 13"/>
          <p:cNvSpPr/>
          <p:nvPr/>
        </p:nvSpPr>
        <p:spPr>
          <a:xfrm>
            <a:off x="5727240" y="1351080"/>
            <a:ext cx="11531880" cy="360"/>
          </a:xfrm>
          <a:prstGeom prst="line">
            <a:avLst/>
          </a:prstGeom>
          <a:ln w="38100">
            <a:solidFill>
              <a:srgbClr val="f5e6ca"/>
            </a:solidFill>
            <a:round/>
          </a:ln>
        </p:spPr>
        <p:style>
          <a:lnRef idx="0"/>
          <a:fillRef idx="0"/>
          <a:effectRef idx="0"/>
          <a:fontRef idx="minor"/>
        </p:style>
        <p:txBody>
          <a:bodyPr lIns="90000" rIns="90000" tIns="-44640" bIns="-44640" anchor="t" anchorCtr="1">
            <a:noAutofit/>
          </a:bodyPr>
          <a:p>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303" name="TextBox 2"/>
          <p:cNvSpPr/>
          <p:nvPr/>
        </p:nvSpPr>
        <p:spPr>
          <a:xfrm>
            <a:off x="1028880" y="2561760"/>
            <a:ext cx="16230240" cy="965520"/>
          </a:xfrm>
          <a:prstGeom prst="rect">
            <a:avLst/>
          </a:prstGeom>
          <a:noFill/>
          <a:ln w="0">
            <a:noFill/>
          </a:ln>
        </p:spPr>
        <p:style>
          <a:lnRef idx="0"/>
          <a:fillRef idx="0"/>
          <a:effectRef idx="0"/>
          <a:fontRef idx="minor"/>
        </p:style>
        <p:txBody>
          <a:bodyPr lIns="0" rIns="0" tIns="0" bIns="0" anchor="t">
            <a:spAutoFit/>
          </a:bodyPr>
          <a:p>
            <a:pPr defTabSz="914400">
              <a:lnSpc>
                <a:spcPts val="7600"/>
              </a:lnSpc>
            </a:pPr>
            <a:r>
              <a:rPr b="1" lang="en-US" sz="7600" strike="noStrike" u="none">
                <a:solidFill>
                  <a:srgbClr val="343f56"/>
                </a:solidFill>
                <a:uFillTx/>
                <a:latin typeface="Hagrid Heavy"/>
                <a:ea typeface="Hagrid Heavy"/>
              </a:rPr>
              <a:t>COMPUTE COST (LOGISTIC)</a:t>
            </a:r>
            <a:endParaRPr b="0" lang="en-US" sz="7600" strike="noStrike" u="none">
              <a:solidFill>
                <a:srgbClr val="000000"/>
              </a:solidFill>
              <a:uFillTx/>
              <a:latin typeface="Arial"/>
            </a:endParaRPr>
          </a:p>
        </p:txBody>
      </p:sp>
      <p:sp>
        <p:nvSpPr>
          <p:cNvPr id="304"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05" name="TextBox 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306" name="AutoShape 5"/>
          <p:cNvSpPr/>
          <p:nvPr/>
        </p:nvSpPr>
        <p:spPr>
          <a:xfrm>
            <a:off x="5727240" y="1351080"/>
            <a:ext cx="11531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000000"/>
              </a:solidFill>
              <a:uFillTx/>
              <a:latin typeface="Arial"/>
            </a:endParaRPr>
          </a:p>
        </p:txBody>
      </p:sp>
      <p:grpSp>
        <p:nvGrpSpPr>
          <p:cNvPr id="307" name="Group 6"/>
          <p:cNvGrpSpPr/>
          <p:nvPr/>
        </p:nvGrpSpPr>
        <p:grpSpPr>
          <a:xfrm>
            <a:off x="248040" y="4457880"/>
            <a:ext cx="17791200" cy="3925800"/>
            <a:chOff x="248040" y="4457880"/>
            <a:chExt cx="17791200" cy="3925800"/>
          </a:xfrm>
        </p:grpSpPr>
        <p:sp>
          <p:nvSpPr>
            <p:cNvPr id="308" name="Freeform 7"/>
            <p:cNvSpPr/>
            <p:nvPr/>
          </p:nvSpPr>
          <p:spPr>
            <a:xfrm>
              <a:off x="248040" y="4602600"/>
              <a:ext cx="17791200" cy="3781080"/>
            </a:xfrm>
            <a:custGeom>
              <a:avLst/>
              <a:gdLst>
                <a:gd name="textAreaLeft" fmla="*/ 0 w 17791200"/>
                <a:gd name="textAreaRight" fmla="*/ 17791560 w 17791200"/>
                <a:gd name="textAreaTop" fmla="*/ 0 h 3781080"/>
                <a:gd name="textAreaBottom" fmla="*/ 3781440 h 3781080"/>
              </a:gdLst>
              <a:ahLst/>
              <a:rect l="textAreaLeft" t="textAreaTop" r="textAreaRight" b="textAreaBottom"/>
              <a:pathLst>
                <a:path w="4685857" h="995922">
                  <a:moveTo>
                    <a:pt x="0" y="0"/>
                  </a:moveTo>
                  <a:lnTo>
                    <a:pt x="4685857" y="0"/>
                  </a:lnTo>
                  <a:lnTo>
                    <a:pt x="4685857" y="995922"/>
                  </a:lnTo>
                  <a:lnTo>
                    <a:pt x="0" y="995922"/>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09" name="TextBox 8"/>
            <p:cNvSpPr/>
            <p:nvPr/>
          </p:nvSpPr>
          <p:spPr>
            <a:xfrm>
              <a:off x="248040" y="4457880"/>
              <a:ext cx="17791200" cy="39258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310" name="TextBox 9"/>
          <p:cNvSpPr/>
          <p:nvPr/>
        </p:nvSpPr>
        <p:spPr>
          <a:xfrm>
            <a:off x="1521360" y="4950360"/>
            <a:ext cx="4951800" cy="533880"/>
          </a:xfrm>
          <a:prstGeom prst="rect">
            <a:avLst/>
          </a:prstGeom>
          <a:noFill/>
          <a:ln w="0">
            <a:noFill/>
          </a:ln>
        </p:spPr>
        <p:style>
          <a:lnRef idx="0"/>
          <a:fillRef idx="0"/>
          <a:effectRef idx="0"/>
          <a:fontRef idx="minor"/>
        </p:style>
        <p:txBody>
          <a:bodyPr lIns="0" rIns="0" tIns="0" bIns="0" anchor="t">
            <a:spAutoFit/>
          </a:bodyPr>
          <a:p>
            <a:pPr defTabSz="914400">
              <a:lnSpc>
                <a:spcPts val="4201"/>
              </a:lnSpc>
            </a:pPr>
            <a:r>
              <a:rPr b="1" lang="en-US" sz="3000" strike="noStrike" u="none">
                <a:solidFill>
                  <a:srgbClr val="343f56"/>
                </a:solidFill>
                <a:uFillTx/>
                <a:latin typeface="Hagrid Heavy"/>
                <a:ea typeface="Hagrid Heavy"/>
              </a:rPr>
              <a:t>FUNCTIONALITY</a:t>
            </a:r>
            <a:endParaRPr b="0" lang="en-US" sz="3000" strike="noStrike" u="none">
              <a:solidFill>
                <a:srgbClr val="000000"/>
              </a:solidFill>
              <a:uFillTx/>
              <a:latin typeface="Arial"/>
            </a:endParaRPr>
          </a:p>
        </p:txBody>
      </p:sp>
      <p:sp>
        <p:nvSpPr>
          <p:cNvPr id="311" name="Freeform 10"/>
          <p:cNvSpPr/>
          <p:nvPr/>
        </p:nvSpPr>
        <p:spPr>
          <a:xfrm>
            <a:off x="1028880" y="508788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5"/>
                </a:lnTo>
                <a:lnTo>
                  <a:pt x="0" y="334645"/>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12" name="TextBox 11"/>
          <p:cNvSpPr/>
          <p:nvPr/>
        </p:nvSpPr>
        <p:spPr>
          <a:xfrm>
            <a:off x="248040" y="5627520"/>
            <a:ext cx="7497720" cy="313020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This function calculates the cost (error) of a Logistic Regression model for a given dataset. It represents how well the model's predictions (represented by h) align with the actual target values (y).</a:t>
            </a:r>
            <a:endParaRPr b="0" lang="en-US" sz="22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p:txBody>
      </p:sp>
      <p:sp>
        <p:nvSpPr>
          <p:cNvPr id="313" name="TextBox 12"/>
          <p:cNvSpPr/>
          <p:nvPr/>
        </p:nvSpPr>
        <p:spPr>
          <a:xfrm>
            <a:off x="7776000" y="4674240"/>
            <a:ext cx="10263240" cy="3922200"/>
          </a:xfrm>
          <a:prstGeom prst="rect">
            <a:avLst/>
          </a:prstGeom>
          <a:noFill/>
          <a:ln w="0">
            <a:noFill/>
          </a:ln>
        </p:spPr>
        <p:style>
          <a:lnRef idx="0"/>
          <a:fillRef idx="0"/>
          <a:effectRef idx="0"/>
          <a:fontRef idx="minor"/>
        </p:style>
        <p:txBody>
          <a:bodyPr lIns="0" rIns="0" tIns="0" bIns="0" anchor="t">
            <a:spAutoFit/>
          </a:bodyPr>
          <a:p>
            <a:pPr defTabSz="914400">
              <a:lnSpc>
                <a:spcPts val="2574"/>
              </a:lnSpc>
            </a:pPr>
            <a:r>
              <a:rPr b="0" lang="en-US" sz="1840" strike="noStrike" u="none">
                <a:solidFill>
                  <a:srgbClr val="343f56"/>
                </a:solidFill>
                <a:uFillTx/>
                <a:latin typeface="Roboto"/>
                <a:ea typeface="Roboto"/>
              </a:rPr>
              <a:t>3. Clipping Probabilities (h):</a:t>
            </a:r>
            <a:endParaRPr b="0" lang="en-US" sz="1840" strike="noStrike" u="none">
              <a:solidFill>
                <a:srgbClr val="000000"/>
              </a:solidFill>
              <a:uFillTx/>
              <a:latin typeface="Arial"/>
            </a:endParaRPr>
          </a:p>
          <a:p>
            <a:pPr lvl="1" marL="396720" indent="-198360" defTabSz="914400">
              <a:lnSpc>
                <a:spcPts val="2574"/>
              </a:lnSpc>
              <a:buClr>
                <a:srgbClr val="343f56"/>
              </a:buClr>
              <a:buFont typeface="Arial"/>
              <a:buChar char="•"/>
            </a:pPr>
            <a:r>
              <a:rPr b="0" lang="en-US" sz="1840" strike="noStrike" u="none">
                <a:solidFill>
                  <a:srgbClr val="343f56"/>
                </a:solidFill>
                <a:uFillTx/>
                <a:latin typeface="Roboto"/>
                <a:ea typeface="Roboto"/>
              </a:rPr>
              <a:t>h = np.clip(h, 1e-10, 1 - 1e-10): This line prevents errors during cost calculation. It ensures the predicted probabilities (h) stay within a safe range (between a very small positive number and a very small number less than 1) because we can't take the logarithm (log) of 0 or 1. Think of it as putting a tiny buffer around 0 and 1 to avoid calculation issues.</a:t>
            </a:r>
            <a:endParaRPr b="0" lang="en-US" sz="1840" strike="noStrike" u="none">
              <a:solidFill>
                <a:srgbClr val="000000"/>
              </a:solidFill>
              <a:uFillTx/>
              <a:latin typeface="Arial"/>
            </a:endParaRPr>
          </a:p>
          <a:p>
            <a:pPr defTabSz="914400">
              <a:lnSpc>
                <a:spcPts val="2574"/>
              </a:lnSpc>
            </a:pPr>
            <a:r>
              <a:rPr b="0" lang="en-US" sz="1840" strike="noStrike" u="none">
                <a:solidFill>
                  <a:srgbClr val="343f56"/>
                </a:solidFill>
                <a:uFillTx/>
                <a:latin typeface="Roboto"/>
                <a:ea typeface="Roboto"/>
              </a:rPr>
              <a:t>4. Calculating Cost:</a:t>
            </a:r>
            <a:endParaRPr b="0" lang="en-US" sz="1840" strike="noStrike" u="none">
              <a:solidFill>
                <a:srgbClr val="000000"/>
              </a:solidFill>
              <a:uFillTx/>
              <a:latin typeface="Arial"/>
            </a:endParaRPr>
          </a:p>
          <a:p>
            <a:pPr lvl="1" marL="396720" indent="-198360" defTabSz="914400">
              <a:lnSpc>
                <a:spcPts val="2574"/>
              </a:lnSpc>
              <a:buClr>
                <a:srgbClr val="343f56"/>
              </a:buClr>
              <a:buFont typeface="Arial"/>
              <a:buChar char="•"/>
            </a:pPr>
            <a:r>
              <a:rPr b="0" lang="en-US" sz="1840" strike="noStrike" u="none">
                <a:solidFill>
                  <a:srgbClr val="343f56"/>
                </a:solidFill>
                <a:uFillTx/>
                <a:latin typeface="Roboto"/>
                <a:ea typeface="Roboto"/>
              </a:rPr>
              <a:t>cost = ...: This line calculates the overall error (cost) of the model's predictions. It uses a formula that considers both how well the model classified correct examples and how much penalty it gets for incorrect classifications.</a:t>
            </a:r>
            <a:endParaRPr b="0" lang="en-US" sz="1840" strike="noStrike" u="none">
              <a:solidFill>
                <a:srgbClr val="000000"/>
              </a:solidFill>
              <a:uFillTx/>
              <a:latin typeface="Arial"/>
            </a:endParaRPr>
          </a:p>
          <a:p>
            <a:pPr defTabSz="914400">
              <a:lnSpc>
                <a:spcPts val="2574"/>
              </a:lnSpc>
            </a:pPr>
            <a:r>
              <a:rPr b="0" lang="en-US" sz="1840" strike="noStrike" u="none">
                <a:solidFill>
                  <a:srgbClr val="343f56"/>
                </a:solidFill>
                <a:uFillTx/>
                <a:latin typeface="Roboto"/>
                <a:ea typeface="Roboto"/>
              </a:rPr>
              <a:t>The provided explanation already simplified the technical aspects, so this rewrite focuses on using concise language and emojis to convey the key ideas.</a:t>
            </a:r>
            <a:endParaRPr b="0" lang="en-US" sz="1840" strike="noStrike" u="none">
              <a:solidFill>
                <a:srgbClr val="000000"/>
              </a:solidFill>
              <a:uFillTx/>
              <a:latin typeface="Arial"/>
            </a:endParaRPr>
          </a:p>
          <a:p>
            <a:pPr defTabSz="914400">
              <a:lnSpc>
                <a:spcPts val="2574"/>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314" name="TextBox 2"/>
          <p:cNvSpPr/>
          <p:nvPr/>
        </p:nvSpPr>
        <p:spPr>
          <a:xfrm>
            <a:off x="1028880" y="2561760"/>
            <a:ext cx="17010720" cy="1929960"/>
          </a:xfrm>
          <a:prstGeom prst="rect">
            <a:avLst/>
          </a:prstGeom>
          <a:noFill/>
          <a:ln w="0">
            <a:noFill/>
          </a:ln>
        </p:spPr>
        <p:style>
          <a:lnRef idx="0"/>
          <a:fillRef idx="0"/>
          <a:effectRef idx="0"/>
          <a:fontRef idx="minor"/>
        </p:style>
        <p:txBody>
          <a:bodyPr lIns="0" rIns="0" tIns="0" bIns="0" anchor="t">
            <a:spAutoFit/>
          </a:bodyPr>
          <a:p>
            <a:pPr defTabSz="914400">
              <a:lnSpc>
                <a:spcPts val="7600"/>
              </a:lnSpc>
            </a:pPr>
            <a:r>
              <a:rPr b="1" lang="en-US" sz="7600" strike="noStrike" u="none">
                <a:solidFill>
                  <a:srgbClr val="343f56"/>
                </a:solidFill>
                <a:uFillTx/>
                <a:latin typeface="Hagrid Heavy"/>
                <a:ea typeface="Hagrid Heavy"/>
              </a:rPr>
              <a:t>GRADIENT DESCENT (LOGISTIC)</a:t>
            </a:r>
            <a:endParaRPr b="0" lang="en-US" sz="7600" strike="noStrike" u="none">
              <a:solidFill>
                <a:srgbClr val="000000"/>
              </a:solidFill>
              <a:uFillTx/>
              <a:latin typeface="Arial"/>
            </a:endParaRPr>
          </a:p>
        </p:txBody>
      </p:sp>
      <p:sp>
        <p:nvSpPr>
          <p:cNvPr id="315"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16" name="TextBox 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317" name="AutoShape 5"/>
          <p:cNvSpPr/>
          <p:nvPr/>
        </p:nvSpPr>
        <p:spPr>
          <a:xfrm>
            <a:off x="5727240" y="1351080"/>
            <a:ext cx="11531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000000"/>
              </a:solidFill>
              <a:uFillTx/>
              <a:latin typeface="Arial"/>
            </a:endParaRPr>
          </a:p>
        </p:txBody>
      </p:sp>
      <p:grpSp>
        <p:nvGrpSpPr>
          <p:cNvPr id="318" name="Group 6"/>
          <p:cNvGrpSpPr/>
          <p:nvPr/>
        </p:nvGrpSpPr>
        <p:grpSpPr>
          <a:xfrm>
            <a:off x="248040" y="4457880"/>
            <a:ext cx="17791200" cy="3925800"/>
            <a:chOff x="248040" y="4457880"/>
            <a:chExt cx="17791200" cy="3925800"/>
          </a:xfrm>
        </p:grpSpPr>
        <p:sp>
          <p:nvSpPr>
            <p:cNvPr id="319" name="Freeform 7"/>
            <p:cNvSpPr/>
            <p:nvPr/>
          </p:nvSpPr>
          <p:spPr>
            <a:xfrm>
              <a:off x="248040" y="4602600"/>
              <a:ext cx="17791200" cy="3781080"/>
            </a:xfrm>
            <a:custGeom>
              <a:avLst/>
              <a:gdLst>
                <a:gd name="textAreaLeft" fmla="*/ 0 w 17791200"/>
                <a:gd name="textAreaRight" fmla="*/ 17791560 w 17791200"/>
                <a:gd name="textAreaTop" fmla="*/ 0 h 3781080"/>
                <a:gd name="textAreaBottom" fmla="*/ 3781440 h 3781080"/>
              </a:gdLst>
              <a:ahLst/>
              <a:rect l="textAreaLeft" t="textAreaTop" r="textAreaRight" b="textAreaBottom"/>
              <a:pathLst>
                <a:path w="4685857" h="995922">
                  <a:moveTo>
                    <a:pt x="0" y="0"/>
                  </a:moveTo>
                  <a:lnTo>
                    <a:pt x="4685857" y="0"/>
                  </a:lnTo>
                  <a:lnTo>
                    <a:pt x="4685857" y="995922"/>
                  </a:lnTo>
                  <a:lnTo>
                    <a:pt x="0" y="995922"/>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20" name="TextBox 8"/>
            <p:cNvSpPr/>
            <p:nvPr/>
          </p:nvSpPr>
          <p:spPr>
            <a:xfrm>
              <a:off x="248040" y="4457880"/>
              <a:ext cx="17791200" cy="39258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321" name="TextBox 9"/>
          <p:cNvSpPr/>
          <p:nvPr/>
        </p:nvSpPr>
        <p:spPr>
          <a:xfrm>
            <a:off x="1521360" y="4950360"/>
            <a:ext cx="4951800" cy="533880"/>
          </a:xfrm>
          <a:prstGeom prst="rect">
            <a:avLst/>
          </a:prstGeom>
          <a:noFill/>
          <a:ln w="0">
            <a:noFill/>
          </a:ln>
        </p:spPr>
        <p:style>
          <a:lnRef idx="0"/>
          <a:fillRef idx="0"/>
          <a:effectRef idx="0"/>
          <a:fontRef idx="minor"/>
        </p:style>
        <p:txBody>
          <a:bodyPr lIns="0" rIns="0" tIns="0" bIns="0" anchor="t">
            <a:spAutoFit/>
          </a:bodyPr>
          <a:p>
            <a:pPr defTabSz="914400">
              <a:lnSpc>
                <a:spcPts val="4201"/>
              </a:lnSpc>
            </a:pPr>
            <a:r>
              <a:rPr b="1" lang="en-US" sz="3000" strike="noStrike" u="none">
                <a:solidFill>
                  <a:srgbClr val="343f56"/>
                </a:solidFill>
                <a:uFillTx/>
                <a:latin typeface="Hagrid Heavy"/>
                <a:ea typeface="Hagrid Heavy"/>
              </a:rPr>
              <a:t>FUNCTIONALITY</a:t>
            </a:r>
            <a:endParaRPr b="0" lang="en-US" sz="3000" strike="noStrike" u="none">
              <a:solidFill>
                <a:srgbClr val="000000"/>
              </a:solidFill>
              <a:uFillTx/>
              <a:latin typeface="Arial"/>
            </a:endParaRPr>
          </a:p>
        </p:txBody>
      </p:sp>
      <p:sp>
        <p:nvSpPr>
          <p:cNvPr id="322" name="Freeform 10"/>
          <p:cNvSpPr/>
          <p:nvPr/>
        </p:nvSpPr>
        <p:spPr>
          <a:xfrm>
            <a:off x="1028880" y="508788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5"/>
                </a:lnTo>
                <a:lnTo>
                  <a:pt x="0" y="334645"/>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23" name="TextBox 11"/>
          <p:cNvSpPr/>
          <p:nvPr/>
        </p:nvSpPr>
        <p:spPr>
          <a:xfrm>
            <a:off x="841320" y="5736600"/>
            <a:ext cx="7497720" cy="117360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This function iteratively improves the weights of a Logistic Regression model to minimize the cost (error) of its predictions.</a:t>
            </a:r>
            <a:endParaRPr b="0" lang="en-US" sz="2200" strike="noStrike" u="none">
              <a:solidFill>
                <a:srgbClr val="000000"/>
              </a:solidFill>
              <a:uFillTx/>
              <a:latin typeface="Arial"/>
            </a:endParaRPr>
          </a:p>
        </p:txBody>
      </p:sp>
      <p:sp>
        <p:nvSpPr>
          <p:cNvPr id="324" name="TextBox 12"/>
          <p:cNvSpPr/>
          <p:nvPr/>
        </p:nvSpPr>
        <p:spPr>
          <a:xfrm>
            <a:off x="8135280" y="5374800"/>
            <a:ext cx="12056400" cy="2302200"/>
          </a:xfrm>
          <a:prstGeom prst="rect">
            <a:avLst/>
          </a:prstGeom>
          <a:noFill/>
          <a:ln w="0">
            <a:noFill/>
          </a:ln>
        </p:spPr>
        <p:style>
          <a:lnRef idx="0"/>
          <a:fillRef idx="0"/>
          <a:effectRef idx="0"/>
          <a:fontRef idx="minor"/>
        </p:style>
        <p:txBody>
          <a:bodyPr lIns="0" rIns="0" tIns="0" bIns="0" anchor="t">
            <a:spAutoFit/>
          </a:bodyPr>
          <a:p>
            <a:pPr lvl="1" marL="466200" indent="-232920" defTabSz="914400">
              <a:lnSpc>
                <a:spcPts val="3022"/>
              </a:lnSpc>
              <a:buClr>
                <a:srgbClr val="343f56"/>
              </a:buClr>
              <a:buFont typeface="Arial"/>
              <a:buChar char="•"/>
            </a:pPr>
            <a:r>
              <a:rPr b="0" lang="en-US" sz="2160" strike="noStrike" u="none">
                <a:solidFill>
                  <a:srgbClr val="343f56"/>
                </a:solidFill>
                <a:uFillTx/>
                <a:latin typeface="Roboto"/>
                <a:ea typeface="Roboto"/>
              </a:rPr>
              <a:t>Initialization:</a:t>
            </a:r>
            <a:endParaRPr b="0" lang="en-US" sz="2160" strike="noStrike" u="none">
              <a:solidFill>
                <a:srgbClr val="000000"/>
              </a:solidFill>
              <a:uFillTx/>
              <a:latin typeface="Arial"/>
            </a:endParaRPr>
          </a:p>
          <a:p>
            <a:pPr lvl="1" marL="466200" indent="-232920" defTabSz="914400">
              <a:lnSpc>
                <a:spcPts val="3022"/>
              </a:lnSpc>
              <a:buClr>
                <a:srgbClr val="343f56"/>
              </a:buClr>
              <a:buFont typeface="Arial"/>
              <a:buChar char="•"/>
            </a:pPr>
            <a:r>
              <a:rPr b="0" lang="en-US" sz="2160" strike="noStrike" u="none">
                <a:solidFill>
                  <a:srgbClr val="343f56"/>
                </a:solidFill>
                <a:uFillTx/>
                <a:latin typeface="Roboto"/>
                <a:ea typeface="Roboto"/>
              </a:rPr>
              <a:t>m = len(y): Counts the number of training examples (m).</a:t>
            </a:r>
            <a:endParaRPr b="0" lang="en-US" sz="2160" strike="noStrike" u="none">
              <a:solidFill>
                <a:srgbClr val="000000"/>
              </a:solidFill>
              <a:uFillTx/>
              <a:latin typeface="Arial"/>
            </a:endParaRPr>
          </a:p>
          <a:p>
            <a:pPr lvl="1" marL="466200" indent="-232920" defTabSz="914400">
              <a:lnSpc>
                <a:spcPts val="3022"/>
              </a:lnSpc>
              <a:buClr>
                <a:srgbClr val="343f56"/>
              </a:buClr>
              <a:buFont typeface="Arial"/>
              <a:buChar char="•"/>
            </a:pPr>
            <a:r>
              <a:rPr b="0" lang="en-US" sz="2160" strike="noStrike" u="none">
                <a:solidFill>
                  <a:srgbClr val="343f56"/>
                </a:solidFill>
                <a:uFillTx/>
                <a:latin typeface="Roboto"/>
                <a:ea typeface="Roboto"/>
              </a:rPr>
              <a:t>cost_history = []: Creates an empty list to store cost values in each iteration.</a:t>
            </a:r>
            <a:endParaRPr b="0" lang="en-US" sz="2160" strike="noStrike" u="none">
              <a:solidFill>
                <a:srgbClr val="000000"/>
              </a:solidFill>
              <a:uFillTx/>
              <a:latin typeface="Arial"/>
            </a:endParaRPr>
          </a:p>
          <a:p>
            <a:pPr lvl="1" marL="466200" indent="-232920" defTabSz="914400">
              <a:lnSpc>
                <a:spcPts val="3022"/>
              </a:lnSpc>
              <a:buClr>
                <a:srgbClr val="343f56"/>
              </a:buClr>
              <a:buFont typeface="Arial"/>
              <a:buChar char="•"/>
            </a:pPr>
            <a:r>
              <a:rPr b="0" lang="en-US" sz="2160" strike="noStrike" u="none">
                <a:solidFill>
                  <a:srgbClr val="343f56"/>
                </a:solidFill>
                <a:uFillTx/>
                <a:latin typeface="Roboto"/>
                <a:ea typeface="Roboto"/>
              </a:rPr>
              <a:t>Iteration Loop:</a:t>
            </a:r>
            <a:endParaRPr b="0" lang="en-US" sz="2160" strike="noStrike" u="none">
              <a:solidFill>
                <a:srgbClr val="000000"/>
              </a:solidFill>
              <a:uFillTx/>
              <a:latin typeface="Arial"/>
            </a:endParaRPr>
          </a:p>
          <a:p>
            <a:pPr lvl="1" marL="466200" indent="-232920" defTabSz="914400">
              <a:lnSpc>
                <a:spcPts val="3022"/>
              </a:lnSpc>
              <a:buClr>
                <a:srgbClr val="343f56"/>
              </a:buClr>
              <a:buFont typeface="Arial"/>
              <a:buChar char="•"/>
            </a:pPr>
            <a:r>
              <a:rPr b="0" lang="en-US" sz="2160" strike="noStrike" u="none">
                <a:solidFill>
                  <a:srgbClr val="343f56"/>
                </a:solidFill>
                <a:uFillTx/>
                <a:latin typeface="Roboto"/>
                <a:ea typeface="Roboto"/>
              </a:rPr>
              <a:t>Loops for a specified iterations to iteratively adjust weights.</a:t>
            </a:r>
            <a:endParaRPr b="0" lang="en-US" sz="2160" strike="noStrike" u="none">
              <a:solidFill>
                <a:srgbClr val="000000"/>
              </a:solidFill>
              <a:uFillTx/>
              <a:latin typeface="Arial"/>
            </a:endParaRPr>
          </a:p>
          <a:p>
            <a:pPr defTabSz="914400">
              <a:lnSpc>
                <a:spcPts val="3022"/>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325" name="TextBox 2"/>
          <p:cNvSpPr/>
          <p:nvPr/>
        </p:nvSpPr>
        <p:spPr>
          <a:xfrm>
            <a:off x="1028880" y="2561760"/>
            <a:ext cx="17010720" cy="1929960"/>
          </a:xfrm>
          <a:prstGeom prst="rect">
            <a:avLst/>
          </a:prstGeom>
          <a:noFill/>
          <a:ln w="0">
            <a:noFill/>
          </a:ln>
        </p:spPr>
        <p:style>
          <a:lnRef idx="0"/>
          <a:fillRef idx="0"/>
          <a:effectRef idx="0"/>
          <a:fontRef idx="minor"/>
        </p:style>
        <p:txBody>
          <a:bodyPr lIns="0" rIns="0" tIns="0" bIns="0" anchor="t">
            <a:spAutoFit/>
          </a:bodyPr>
          <a:p>
            <a:pPr defTabSz="914400">
              <a:lnSpc>
                <a:spcPts val="7600"/>
              </a:lnSpc>
            </a:pPr>
            <a:r>
              <a:rPr b="1" lang="en-US" sz="7600" strike="noStrike" u="none">
                <a:solidFill>
                  <a:srgbClr val="343f56"/>
                </a:solidFill>
                <a:uFillTx/>
                <a:latin typeface="Hagrid Heavy"/>
                <a:ea typeface="Hagrid Heavy"/>
              </a:rPr>
              <a:t>GRADIENT DESCENT (LOGISTIC)</a:t>
            </a:r>
            <a:endParaRPr b="0" lang="en-US" sz="7600" strike="noStrike" u="none">
              <a:solidFill>
                <a:srgbClr val="000000"/>
              </a:solidFill>
              <a:uFillTx/>
              <a:latin typeface="Arial"/>
            </a:endParaRPr>
          </a:p>
        </p:txBody>
      </p:sp>
      <p:sp>
        <p:nvSpPr>
          <p:cNvPr id="326"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27" name="TextBox 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328" name="AutoShape 5"/>
          <p:cNvSpPr/>
          <p:nvPr/>
        </p:nvSpPr>
        <p:spPr>
          <a:xfrm>
            <a:off x="5727240" y="1351080"/>
            <a:ext cx="11531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000000"/>
              </a:solidFill>
              <a:uFillTx/>
              <a:latin typeface="Arial"/>
            </a:endParaRPr>
          </a:p>
        </p:txBody>
      </p:sp>
      <p:grpSp>
        <p:nvGrpSpPr>
          <p:cNvPr id="329" name="Group 6"/>
          <p:cNvGrpSpPr/>
          <p:nvPr/>
        </p:nvGrpSpPr>
        <p:grpSpPr>
          <a:xfrm>
            <a:off x="248040" y="4457880"/>
            <a:ext cx="17791200" cy="3925800"/>
            <a:chOff x="248040" y="4457880"/>
            <a:chExt cx="17791200" cy="3925800"/>
          </a:xfrm>
        </p:grpSpPr>
        <p:sp>
          <p:nvSpPr>
            <p:cNvPr id="330" name="Freeform 7"/>
            <p:cNvSpPr/>
            <p:nvPr/>
          </p:nvSpPr>
          <p:spPr>
            <a:xfrm>
              <a:off x="248040" y="4602600"/>
              <a:ext cx="17791200" cy="3781080"/>
            </a:xfrm>
            <a:custGeom>
              <a:avLst/>
              <a:gdLst>
                <a:gd name="textAreaLeft" fmla="*/ 0 w 17791200"/>
                <a:gd name="textAreaRight" fmla="*/ 17791560 w 17791200"/>
                <a:gd name="textAreaTop" fmla="*/ 0 h 3781080"/>
                <a:gd name="textAreaBottom" fmla="*/ 3781440 h 3781080"/>
              </a:gdLst>
              <a:ahLst/>
              <a:rect l="textAreaLeft" t="textAreaTop" r="textAreaRight" b="textAreaBottom"/>
              <a:pathLst>
                <a:path w="4685857" h="995922">
                  <a:moveTo>
                    <a:pt x="0" y="0"/>
                  </a:moveTo>
                  <a:lnTo>
                    <a:pt x="4685857" y="0"/>
                  </a:lnTo>
                  <a:lnTo>
                    <a:pt x="4685857" y="995922"/>
                  </a:lnTo>
                  <a:lnTo>
                    <a:pt x="0" y="995922"/>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31" name="TextBox 8"/>
            <p:cNvSpPr/>
            <p:nvPr/>
          </p:nvSpPr>
          <p:spPr>
            <a:xfrm>
              <a:off x="248040" y="4457880"/>
              <a:ext cx="17791200" cy="39258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332" name="TextBox 9"/>
          <p:cNvSpPr/>
          <p:nvPr/>
        </p:nvSpPr>
        <p:spPr>
          <a:xfrm>
            <a:off x="1521360" y="4950360"/>
            <a:ext cx="4951800" cy="533880"/>
          </a:xfrm>
          <a:prstGeom prst="rect">
            <a:avLst/>
          </a:prstGeom>
          <a:noFill/>
          <a:ln w="0">
            <a:noFill/>
          </a:ln>
        </p:spPr>
        <p:style>
          <a:lnRef idx="0"/>
          <a:fillRef idx="0"/>
          <a:effectRef idx="0"/>
          <a:fontRef idx="minor"/>
        </p:style>
        <p:txBody>
          <a:bodyPr lIns="0" rIns="0" tIns="0" bIns="0" anchor="t">
            <a:spAutoFit/>
          </a:bodyPr>
          <a:p>
            <a:pPr defTabSz="914400">
              <a:lnSpc>
                <a:spcPts val="4201"/>
              </a:lnSpc>
            </a:pPr>
            <a:r>
              <a:rPr b="1" lang="en-US" sz="3000" strike="noStrike" u="none">
                <a:solidFill>
                  <a:srgbClr val="343f56"/>
                </a:solidFill>
                <a:uFillTx/>
                <a:latin typeface="Hagrid Heavy"/>
                <a:ea typeface="Hagrid Heavy"/>
              </a:rPr>
              <a:t>FUNCTIONALITY</a:t>
            </a:r>
            <a:endParaRPr b="0" lang="en-US" sz="3000" strike="noStrike" u="none">
              <a:solidFill>
                <a:srgbClr val="000000"/>
              </a:solidFill>
              <a:uFillTx/>
              <a:latin typeface="Arial"/>
            </a:endParaRPr>
          </a:p>
        </p:txBody>
      </p:sp>
      <p:sp>
        <p:nvSpPr>
          <p:cNvPr id="333" name="Freeform 10"/>
          <p:cNvSpPr/>
          <p:nvPr/>
        </p:nvSpPr>
        <p:spPr>
          <a:xfrm>
            <a:off x="1028880" y="508788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5"/>
                </a:lnTo>
                <a:lnTo>
                  <a:pt x="0" y="334645"/>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34" name="TextBox 11"/>
          <p:cNvSpPr/>
          <p:nvPr/>
        </p:nvSpPr>
        <p:spPr>
          <a:xfrm>
            <a:off x="841320" y="5736600"/>
            <a:ext cx="7497720" cy="117360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This function iteratively improves the weights of a Logistic Regression model to minimize the cost (error) of its predictions.</a:t>
            </a:r>
            <a:endParaRPr b="0" lang="en-US" sz="2200" strike="noStrike" u="none">
              <a:solidFill>
                <a:srgbClr val="000000"/>
              </a:solidFill>
              <a:uFillTx/>
              <a:latin typeface="Arial"/>
            </a:endParaRPr>
          </a:p>
        </p:txBody>
      </p:sp>
      <p:sp>
        <p:nvSpPr>
          <p:cNvPr id="335" name="TextBox 12"/>
          <p:cNvSpPr/>
          <p:nvPr/>
        </p:nvSpPr>
        <p:spPr>
          <a:xfrm>
            <a:off x="8469360" y="4645080"/>
            <a:ext cx="9818280" cy="3749400"/>
          </a:xfrm>
          <a:prstGeom prst="rect">
            <a:avLst/>
          </a:prstGeom>
          <a:noFill/>
          <a:ln w="0">
            <a:noFill/>
          </a:ln>
        </p:spPr>
        <p:style>
          <a:lnRef idx="0"/>
          <a:fillRef idx="0"/>
          <a:effectRef idx="0"/>
          <a:fontRef idx="minor"/>
        </p:style>
        <p:txBody>
          <a:bodyPr lIns="0" rIns="0" tIns="0" bIns="0" anchor="t">
            <a:spAutoFit/>
          </a:bodyPr>
          <a:p>
            <a:pPr lvl="1" marL="379800" indent="-189720" defTabSz="914400">
              <a:lnSpc>
                <a:spcPts val="2460"/>
              </a:lnSpc>
              <a:buClr>
                <a:srgbClr val="343f56"/>
              </a:buClr>
              <a:buFont typeface="Arial"/>
              <a:buChar char="•"/>
            </a:pPr>
            <a:r>
              <a:rPr b="0" lang="en-US" sz="1760" strike="noStrike" u="none">
                <a:solidFill>
                  <a:srgbClr val="343f56"/>
                </a:solidFill>
                <a:uFillTx/>
                <a:latin typeface="Roboto"/>
                <a:ea typeface="Roboto"/>
              </a:rPr>
              <a:t>Weight Update:</a:t>
            </a:r>
            <a:endParaRPr b="0" lang="en-US" sz="1760" strike="noStrike" u="none">
              <a:solidFill>
                <a:srgbClr val="000000"/>
              </a:solidFill>
              <a:uFillTx/>
              <a:latin typeface="Arial"/>
            </a:endParaRPr>
          </a:p>
          <a:p>
            <a:pPr lvl="1" marL="379800" indent="-189720" defTabSz="914400">
              <a:lnSpc>
                <a:spcPts val="2460"/>
              </a:lnSpc>
              <a:buClr>
                <a:srgbClr val="343f56"/>
              </a:buClr>
              <a:buFont typeface="Arial"/>
              <a:buChar char="•"/>
            </a:pPr>
            <a:r>
              <a:rPr b="0" lang="en-US" sz="1760" strike="noStrike" u="none">
                <a:solidFill>
                  <a:srgbClr val="343f56"/>
                </a:solidFill>
                <a:uFillTx/>
                <a:latin typeface="Roboto"/>
                <a:ea typeface="Roboto"/>
              </a:rPr>
              <a:t>weights = weights - ...: This line updates the weights based on the following steps:</a:t>
            </a:r>
            <a:endParaRPr b="0" lang="en-US" sz="1760" strike="noStrike" u="none">
              <a:solidFill>
                <a:srgbClr val="000000"/>
              </a:solidFill>
              <a:uFillTx/>
              <a:latin typeface="Arial"/>
            </a:endParaRPr>
          </a:p>
          <a:p>
            <a:pPr lvl="1" marL="379800" indent="-189720" defTabSz="914400">
              <a:lnSpc>
                <a:spcPts val="2460"/>
              </a:lnSpc>
              <a:buClr>
                <a:srgbClr val="343f56"/>
              </a:buClr>
              <a:buFont typeface="Arial"/>
              <a:buChar char="•"/>
            </a:pPr>
            <a:r>
              <a:rPr b="0" lang="en-US" sz="1760" strike="noStrike" u="none">
                <a:solidFill>
                  <a:srgbClr val="343f56"/>
                </a:solidFill>
                <a:uFillTx/>
                <a:latin typeface="Roboto"/>
                <a:ea typeface="Roboto"/>
              </a:rPr>
              <a:t>Gradient Calculation: It calculates the gradient, which indicates how much changing each weight would affect the overall cost. This involves:</a:t>
            </a:r>
            <a:endParaRPr b="0" lang="en-US" sz="1760" strike="noStrike" u="none">
              <a:solidFill>
                <a:srgbClr val="000000"/>
              </a:solidFill>
              <a:uFillTx/>
              <a:latin typeface="Arial"/>
            </a:endParaRPr>
          </a:p>
          <a:p>
            <a:pPr lvl="1" marL="379800" indent="-189720" defTabSz="914400">
              <a:lnSpc>
                <a:spcPts val="2460"/>
              </a:lnSpc>
              <a:buClr>
                <a:srgbClr val="343f56"/>
              </a:buClr>
              <a:buFont typeface="Arial"/>
              <a:buChar char="•"/>
            </a:pPr>
            <a:r>
              <a:rPr b="0" lang="en-US" sz="1760" strike="noStrike" u="none">
                <a:solidFill>
                  <a:srgbClr val="343f56"/>
                </a:solidFill>
                <a:uFillTx/>
                <a:latin typeface="Roboto"/>
                <a:ea typeface="Roboto"/>
              </a:rPr>
              <a:t>Using the dot product of features (X) and current weights to get a preliminary score.</a:t>
            </a:r>
            <a:endParaRPr b="0" lang="en-US" sz="1760" strike="noStrike" u="none">
              <a:solidFill>
                <a:srgbClr val="000000"/>
              </a:solidFill>
              <a:uFillTx/>
              <a:latin typeface="Arial"/>
            </a:endParaRPr>
          </a:p>
          <a:p>
            <a:pPr lvl="1" marL="379800" indent="-189720" defTabSz="914400">
              <a:lnSpc>
                <a:spcPts val="2460"/>
              </a:lnSpc>
              <a:buClr>
                <a:srgbClr val="343f56"/>
              </a:buClr>
              <a:buFont typeface="Arial"/>
              <a:buChar char="•"/>
            </a:pPr>
            <a:r>
              <a:rPr b="0" lang="en-US" sz="1760" strike="noStrike" u="none">
                <a:solidFill>
                  <a:srgbClr val="343f56"/>
                </a:solidFill>
                <a:uFillTx/>
                <a:latin typeface="Roboto"/>
                <a:ea typeface="Roboto"/>
              </a:rPr>
              <a:t>Applying the sigmoid function to get predicted probabilities.</a:t>
            </a:r>
            <a:endParaRPr b="0" lang="en-US" sz="1760" strike="noStrike" u="none">
              <a:solidFill>
                <a:srgbClr val="000000"/>
              </a:solidFill>
              <a:uFillTx/>
              <a:latin typeface="Arial"/>
            </a:endParaRPr>
          </a:p>
          <a:p>
            <a:pPr lvl="1" marL="379800" indent="-189720" defTabSz="914400">
              <a:lnSpc>
                <a:spcPts val="2460"/>
              </a:lnSpc>
              <a:buClr>
                <a:srgbClr val="343f56"/>
              </a:buClr>
              <a:buFont typeface="Arial"/>
              <a:buChar char="•"/>
            </a:pPr>
            <a:r>
              <a:rPr b="0" lang="en-US" sz="1760" strike="noStrike" u="none">
                <a:solidFill>
                  <a:srgbClr val="343f56"/>
                </a:solidFill>
                <a:uFillTx/>
                <a:latin typeface="Roboto"/>
                <a:ea typeface="Roboto"/>
              </a:rPr>
              <a:t>Comparing predicted probabilities with actual target values (y) to find the error.</a:t>
            </a:r>
            <a:endParaRPr b="0" lang="en-US" sz="1760" strike="noStrike" u="none">
              <a:solidFill>
                <a:srgbClr val="000000"/>
              </a:solidFill>
              <a:uFillTx/>
              <a:latin typeface="Arial"/>
            </a:endParaRPr>
          </a:p>
          <a:p>
            <a:pPr lvl="1" marL="379800" indent="-189720" defTabSz="914400">
              <a:lnSpc>
                <a:spcPts val="2460"/>
              </a:lnSpc>
              <a:buClr>
                <a:srgbClr val="343f56"/>
              </a:buClr>
              <a:buFont typeface="Arial"/>
              <a:buChar char="•"/>
            </a:pPr>
            <a:r>
              <a:rPr b="0" lang="en-US" sz="1760" strike="noStrike" u="none">
                <a:solidFill>
                  <a:srgbClr val="343f56"/>
                </a:solidFill>
                <a:uFillTx/>
                <a:latin typeface="Roboto"/>
                <a:ea typeface="Roboto"/>
              </a:rPr>
              <a:t>Multiplying the error by the transposed features (X.T) to distribute the error based on feature contributions.</a:t>
            </a:r>
            <a:endParaRPr b="0" lang="en-US" sz="1760" strike="noStrike" u="none">
              <a:solidFill>
                <a:srgbClr val="000000"/>
              </a:solidFill>
              <a:uFillTx/>
              <a:latin typeface="Arial"/>
            </a:endParaRPr>
          </a:p>
          <a:p>
            <a:pPr lvl="1" marL="379800" indent="-189720" defTabSz="914400">
              <a:lnSpc>
                <a:spcPts val="2460"/>
              </a:lnSpc>
              <a:buClr>
                <a:srgbClr val="343f56"/>
              </a:buClr>
              <a:buFont typeface="Arial"/>
              <a:buChar char="•"/>
            </a:pPr>
            <a:r>
              <a:rPr b="0" lang="en-US" sz="1760" strike="noStrike" u="none">
                <a:solidFill>
                  <a:srgbClr val="343f56"/>
                </a:solidFill>
                <a:uFillTx/>
                <a:latin typeface="Roboto"/>
                <a:ea typeface="Roboto"/>
              </a:rPr>
              <a:t>Learning Rate Adjustment: This scales the gradient by the learning rate (learning_rate). The learning rate controls the step size of the weight updates.</a:t>
            </a:r>
            <a:endParaRPr b="0" lang="en-US" sz="1760" strike="noStrike" u="none">
              <a:solidFill>
                <a:srgbClr val="000000"/>
              </a:solidFill>
              <a:uFillTx/>
              <a:latin typeface="Arial"/>
            </a:endParaRPr>
          </a:p>
          <a:p>
            <a:pPr defTabSz="914400">
              <a:lnSpc>
                <a:spcPts val="2460"/>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336" name="TextBox 2"/>
          <p:cNvSpPr/>
          <p:nvPr/>
        </p:nvSpPr>
        <p:spPr>
          <a:xfrm>
            <a:off x="1028880" y="2561760"/>
            <a:ext cx="17010720" cy="965520"/>
          </a:xfrm>
          <a:prstGeom prst="rect">
            <a:avLst/>
          </a:prstGeom>
          <a:noFill/>
          <a:ln w="0">
            <a:noFill/>
          </a:ln>
        </p:spPr>
        <p:style>
          <a:lnRef idx="0"/>
          <a:fillRef idx="0"/>
          <a:effectRef idx="0"/>
          <a:fontRef idx="minor"/>
        </p:style>
        <p:txBody>
          <a:bodyPr lIns="0" rIns="0" tIns="0" bIns="0" anchor="t">
            <a:spAutoFit/>
          </a:bodyPr>
          <a:p>
            <a:pPr defTabSz="914400">
              <a:lnSpc>
                <a:spcPts val="7600"/>
              </a:lnSpc>
            </a:pPr>
            <a:r>
              <a:rPr b="1" lang="en-US" sz="7600" strike="noStrike" u="none">
                <a:solidFill>
                  <a:srgbClr val="343f56"/>
                </a:solidFill>
                <a:uFillTx/>
                <a:latin typeface="Hagrid Heavy"/>
                <a:ea typeface="Hagrid Heavy"/>
              </a:rPr>
              <a:t>PREDICT (LOGISTIC)</a:t>
            </a:r>
            <a:endParaRPr b="0" lang="en-US" sz="7600" strike="noStrike" u="none">
              <a:solidFill>
                <a:srgbClr val="000000"/>
              </a:solidFill>
              <a:uFillTx/>
              <a:latin typeface="Arial"/>
            </a:endParaRPr>
          </a:p>
        </p:txBody>
      </p:sp>
      <p:sp>
        <p:nvSpPr>
          <p:cNvPr id="337"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38" name="TextBox 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339" name="AutoShape 5"/>
          <p:cNvSpPr/>
          <p:nvPr/>
        </p:nvSpPr>
        <p:spPr>
          <a:xfrm>
            <a:off x="5727240" y="1351080"/>
            <a:ext cx="11531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000000"/>
              </a:solidFill>
              <a:uFillTx/>
              <a:latin typeface="Arial"/>
            </a:endParaRPr>
          </a:p>
        </p:txBody>
      </p:sp>
      <p:grpSp>
        <p:nvGrpSpPr>
          <p:cNvPr id="340" name="Group 6"/>
          <p:cNvGrpSpPr/>
          <p:nvPr/>
        </p:nvGrpSpPr>
        <p:grpSpPr>
          <a:xfrm>
            <a:off x="248040" y="4457880"/>
            <a:ext cx="17791200" cy="3925800"/>
            <a:chOff x="248040" y="4457880"/>
            <a:chExt cx="17791200" cy="3925800"/>
          </a:xfrm>
        </p:grpSpPr>
        <p:sp>
          <p:nvSpPr>
            <p:cNvPr id="341" name="Freeform 7"/>
            <p:cNvSpPr/>
            <p:nvPr/>
          </p:nvSpPr>
          <p:spPr>
            <a:xfrm>
              <a:off x="248040" y="4602600"/>
              <a:ext cx="17791200" cy="3781080"/>
            </a:xfrm>
            <a:custGeom>
              <a:avLst/>
              <a:gdLst>
                <a:gd name="textAreaLeft" fmla="*/ 0 w 17791200"/>
                <a:gd name="textAreaRight" fmla="*/ 17791560 w 17791200"/>
                <a:gd name="textAreaTop" fmla="*/ 0 h 3781080"/>
                <a:gd name="textAreaBottom" fmla="*/ 3781440 h 3781080"/>
              </a:gdLst>
              <a:ahLst/>
              <a:rect l="textAreaLeft" t="textAreaTop" r="textAreaRight" b="textAreaBottom"/>
              <a:pathLst>
                <a:path w="4685857" h="995922">
                  <a:moveTo>
                    <a:pt x="0" y="0"/>
                  </a:moveTo>
                  <a:lnTo>
                    <a:pt x="4685857" y="0"/>
                  </a:lnTo>
                  <a:lnTo>
                    <a:pt x="4685857" y="995922"/>
                  </a:lnTo>
                  <a:lnTo>
                    <a:pt x="0" y="995922"/>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42" name="TextBox 8"/>
            <p:cNvSpPr/>
            <p:nvPr/>
          </p:nvSpPr>
          <p:spPr>
            <a:xfrm>
              <a:off x="248040" y="4457880"/>
              <a:ext cx="17791200" cy="39258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343" name="TextBox 9"/>
          <p:cNvSpPr/>
          <p:nvPr/>
        </p:nvSpPr>
        <p:spPr>
          <a:xfrm>
            <a:off x="1521360" y="4950360"/>
            <a:ext cx="4951800" cy="533880"/>
          </a:xfrm>
          <a:prstGeom prst="rect">
            <a:avLst/>
          </a:prstGeom>
          <a:noFill/>
          <a:ln w="0">
            <a:noFill/>
          </a:ln>
        </p:spPr>
        <p:style>
          <a:lnRef idx="0"/>
          <a:fillRef idx="0"/>
          <a:effectRef idx="0"/>
          <a:fontRef idx="minor"/>
        </p:style>
        <p:txBody>
          <a:bodyPr lIns="0" rIns="0" tIns="0" bIns="0" anchor="t">
            <a:spAutoFit/>
          </a:bodyPr>
          <a:p>
            <a:pPr defTabSz="914400">
              <a:lnSpc>
                <a:spcPts val="4201"/>
              </a:lnSpc>
            </a:pPr>
            <a:r>
              <a:rPr b="1" lang="en-US" sz="3000" strike="noStrike" u="none">
                <a:solidFill>
                  <a:srgbClr val="343f56"/>
                </a:solidFill>
                <a:uFillTx/>
                <a:latin typeface="Hagrid Heavy"/>
                <a:ea typeface="Hagrid Heavy"/>
              </a:rPr>
              <a:t>FUNCTIONALITY</a:t>
            </a:r>
            <a:endParaRPr b="0" lang="en-US" sz="3000" strike="noStrike" u="none">
              <a:solidFill>
                <a:srgbClr val="000000"/>
              </a:solidFill>
              <a:uFillTx/>
              <a:latin typeface="Arial"/>
            </a:endParaRPr>
          </a:p>
        </p:txBody>
      </p:sp>
      <p:sp>
        <p:nvSpPr>
          <p:cNvPr id="344" name="Freeform 10"/>
          <p:cNvSpPr/>
          <p:nvPr/>
        </p:nvSpPr>
        <p:spPr>
          <a:xfrm>
            <a:off x="1028880" y="508788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5"/>
                </a:lnTo>
                <a:lnTo>
                  <a:pt x="0" y="334645"/>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45" name="TextBox 11"/>
          <p:cNvSpPr/>
          <p:nvPr/>
        </p:nvSpPr>
        <p:spPr>
          <a:xfrm>
            <a:off x="435600" y="5736600"/>
            <a:ext cx="7497720" cy="117360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This function takes features (X) and the trained model's weights (weights) and predicts class labels for unseen data points.</a:t>
            </a:r>
            <a:endParaRPr b="0" lang="en-US" sz="2200" strike="noStrike" u="none">
              <a:solidFill>
                <a:srgbClr val="000000"/>
              </a:solidFill>
              <a:uFillTx/>
              <a:latin typeface="Arial"/>
            </a:endParaRPr>
          </a:p>
        </p:txBody>
      </p:sp>
      <p:sp>
        <p:nvSpPr>
          <p:cNvPr id="346" name="TextBox 12"/>
          <p:cNvSpPr/>
          <p:nvPr/>
        </p:nvSpPr>
        <p:spPr>
          <a:xfrm>
            <a:off x="7635600" y="5105520"/>
            <a:ext cx="10404000" cy="3045240"/>
          </a:xfrm>
          <a:prstGeom prst="rect">
            <a:avLst/>
          </a:prstGeom>
          <a:noFill/>
          <a:ln w="0">
            <a:noFill/>
          </a:ln>
        </p:spPr>
        <p:style>
          <a:lnRef idx="0"/>
          <a:fillRef idx="0"/>
          <a:effectRef idx="0"/>
          <a:fontRef idx="minor"/>
        </p:style>
        <p:txBody>
          <a:bodyPr lIns="0" rIns="0" tIns="0" bIns="0" anchor="t">
            <a:spAutoFit/>
          </a:bodyPr>
          <a:p>
            <a:pPr lvl="1" marL="369720" indent="-184680" defTabSz="914400">
              <a:lnSpc>
                <a:spcPts val="2398"/>
              </a:lnSpc>
              <a:buClr>
                <a:srgbClr val="343f56"/>
              </a:buClr>
              <a:buFont typeface="Arial"/>
              <a:buChar char="•"/>
            </a:pPr>
            <a:r>
              <a:rPr b="0" lang="en-US" sz="1710" strike="noStrike" u="none">
                <a:solidFill>
                  <a:srgbClr val="343f56"/>
                </a:solidFill>
                <a:uFillTx/>
                <a:latin typeface="Roboto"/>
                <a:ea typeface="Roboto"/>
              </a:rPr>
              <a:t>Weighted Sum:</a:t>
            </a:r>
            <a:endParaRPr b="0" lang="en-US" sz="1710" strike="noStrike" u="none">
              <a:solidFill>
                <a:srgbClr val="000000"/>
              </a:solidFill>
              <a:uFillTx/>
              <a:latin typeface="Arial"/>
            </a:endParaRPr>
          </a:p>
          <a:p>
            <a:pPr lvl="1" marL="369720" indent="-184680" defTabSz="914400">
              <a:lnSpc>
                <a:spcPts val="2398"/>
              </a:lnSpc>
              <a:buClr>
                <a:srgbClr val="343f56"/>
              </a:buClr>
              <a:buFont typeface="Arial"/>
              <a:buChar char="•"/>
            </a:pPr>
            <a:r>
              <a:rPr b="0" lang="en-US" sz="1710" strike="noStrike" u="none">
                <a:solidFill>
                  <a:srgbClr val="343f56"/>
                </a:solidFill>
                <a:uFillTx/>
                <a:latin typeface="Roboto"/>
                <a:ea typeface="Roboto"/>
              </a:rPr>
              <a:t>np.dot(X, weights): This calculates a weighted sum for each data point in X. It multiplies each feature in X by its corresponding weight in weights and then sums the products. Think of it as combining the features with their importance (weights) to get a preliminary score.</a:t>
            </a:r>
            <a:endParaRPr b="0" lang="en-US" sz="1710" strike="noStrike" u="none">
              <a:solidFill>
                <a:srgbClr val="000000"/>
              </a:solidFill>
              <a:uFillTx/>
              <a:latin typeface="Arial"/>
            </a:endParaRPr>
          </a:p>
          <a:p>
            <a:pPr lvl="1" marL="369720" indent="-184680" defTabSz="914400">
              <a:lnSpc>
                <a:spcPts val="2398"/>
              </a:lnSpc>
              <a:buClr>
                <a:srgbClr val="343f56"/>
              </a:buClr>
              <a:buFont typeface="Arial"/>
              <a:buChar char="•"/>
            </a:pPr>
            <a:r>
              <a:rPr b="0" lang="en-US" sz="1710" strike="noStrike" u="none">
                <a:solidFill>
                  <a:srgbClr val="343f56"/>
                </a:solidFill>
                <a:uFillTx/>
                <a:latin typeface="Roboto"/>
                <a:ea typeface="Roboto"/>
              </a:rPr>
              <a:t>Sigmoid Threshold:</a:t>
            </a:r>
            <a:endParaRPr b="0" lang="en-US" sz="1710" strike="noStrike" u="none">
              <a:solidFill>
                <a:srgbClr val="000000"/>
              </a:solidFill>
              <a:uFillTx/>
              <a:latin typeface="Arial"/>
            </a:endParaRPr>
          </a:p>
          <a:p>
            <a:pPr lvl="1" marL="369720" indent="-184680" defTabSz="914400">
              <a:lnSpc>
                <a:spcPts val="2398"/>
              </a:lnSpc>
              <a:buClr>
                <a:srgbClr val="343f56"/>
              </a:buClr>
              <a:buFont typeface="Arial"/>
              <a:buChar char="•"/>
            </a:pPr>
            <a:r>
              <a:rPr b="0" lang="en-US" sz="1710" strike="noStrike" u="none">
                <a:solidFill>
                  <a:srgbClr val="343f56"/>
                </a:solidFill>
                <a:uFillTx/>
                <a:latin typeface="Roboto"/>
                <a:ea typeface="Roboto"/>
              </a:rPr>
              <a:t>sigmoid(...) &gt;= 0.5: This line utilizes the sigmoid function and a threshold to predict class labels:</a:t>
            </a:r>
            <a:endParaRPr b="0" lang="en-US" sz="1710" strike="noStrike" u="none">
              <a:solidFill>
                <a:srgbClr val="000000"/>
              </a:solidFill>
              <a:uFillTx/>
              <a:latin typeface="Arial"/>
            </a:endParaRPr>
          </a:p>
          <a:p>
            <a:pPr lvl="1" marL="369720" indent="-184680" defTabSz="914400">
              <a:lnSpc>
                <a:spcPts val="2398"/>
              </a:lnSpc>
              <a:buClr>
                <a:srgbClr val="343f56"/>
              </a:buClr>
              <a:buFont typeface="Arial"/>
              <a:buChar char="•"/>
            </a:pPr>
            <a:r>
              <a:rPr b="0" lang="en-US" sz="1710" strike="noStrike" u="none">
                <a:solidFill>
                  <a:srgbClr val="343f56"/>
                </a:solidFill>
                <a:uFillTx/>
                <a:latin typeface="Roboto"/>
                <a:ea typeface="Roboto"/>
              </a:rPr>
              <a:t>sigmoid(...): This part applies the sigmoid function to the weighted sum from step 1. Remember, the sigmoid function squashes values between 0 and 1, representing class probabilities.</a:t>
            </a:r>
            <a:endParaRPr b="0" lang="en-US" sz="1710" strike="noStrike" u="none">
              <a:solidFill>
                <a:srgbClr val="000000"/>
              </a:solidFill>
              <a:uFillTx/>
              <a:latin typeface="Arial"/>
            </a:endParaRPr>
          </a:p>
          <a:p>
            <a:pPr lvl="1" marL="369720" indent="-184680" defTabSz="914400">
              <a:lnSpc>
                <a:spcPts val="2398"/>
              </a:lnSpc>
              <a:buClr>
                <a:srgbClr val="343f56"/>
              </a:buClr>
              <a:buFont typeface="Arial"/>
              <a:buChar char="•"/>
            </a:pPr>
            <a:r>
              <a:rPr b="0" lang="en-US" sz="1710" strike="noStrike" u="none">
                <a:solidFill>
                  <a:srgbClr val="343f56"/>
                </a:solidFill>
                <a:uFillTx/>
                <a:latin typeface="Roboto"/>
                <a:ea typeface="Roboto"/>
              </a:rPr>
              <a:t>&gt;= 0.5: This compares the result of the sigmoid function with a threshold of 0.5.</a:t>
            </a:r>
            <a:endParaRPr b="0" lang="en-US" sz="1710" strike="noStrike" u="none">
              <a:solidFill>
                <a:srgbClr val="000000"/>
              </a:solidFill>
              <a:uFillTx/>
              <a:latin typeface="Arial"/>
            </a:endParaRPr>
          </a:p>
          <a:p>
            <a:pPr defTabSz="914400">
              <a:lnSpc>
                <a:spcPts val="2398"/>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347" name="Freeform 2"/>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348" name="Group 3"/>
          <p:cNvGrpSpPr/>
          <p:nvPr/>
        </p:nvGrpSpPr>
        <p:grpSpPr>
          <a:xfrm>
            <a:off x="7557480" y="-740520"/>
            <a:ext cx="11320920" cy="11150280"/>
            <a:chOff x="7557480" y="-740520"/>
            <a:chExt cx="11320920" cy="11150280"/>
          </a:xfrm>
        </p:grpSpPr>
        <p:sp>
          <p:nvSpPr>
            <p:cNvPr id="349" name="Freeform 4"/>
            <p:cNvSpPr/>
            <p:nvPr/>
          </p:nvSpPr>
          <p:spPr>
            <a:xfrm>
              <a:off x="7557480" y="-650160"/>
              <a:ext cx="11320920" cy="11059920"/>
            </a:xfrm>
            <a:custGeom>
              <a:avLst/>
              <a:gdLst>
                <a:gd name="textAreaLeft" fmla="*/ 0 w 11320920"/>
                <a:gd name="textAreaRight" fmla="*/ 11321280 w 11320920"/>
                <a:gd name="textAreaTop" fmla="*/ 0 h 11059920"/>
                <a:gd name="textAreaBottom" fmla="*/ 11060280 h 11059920"/>
              </a:gdLst>
              <a:ahLst/>
              <a:rect l="textAreaLeft" t="textAreaTop" r="textAreaRight" b="textAreaBottom"/>
              <a:pathLst>
                <a:path w="4771190" h="4661121">
                  <a:moveTo>
                    <a:pt x="0" y="0"/>
                  </a:moveTo>
                  <a:lnTo>
                    <a:pt x="4771190" y="0"/>
                  </a:lnTo>
                  <a:lnTo>
                    <a:pt x="4771190" y="4661121"/>
                  </a:lnTo>
                  <a:lnTo>
                    <a:pt x="0" y="4661121"/>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50" name="TextBox 5"/>
            <p:cNvSpPr/>
            <p:nvPr/>
          </p:nvSpPr>
          <p:spPr>
            <a:xfrm>
              <a:off x="7557480" y="-740520"/>
              <a:ext cx="11320920" cy="111502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351" name="Freeform 6"/>
          <p:cNvSpPr/>
          <p:nvPr/>
        </p:nvSpPr>
        <p:spPr>
          <a:xfrm>
            <a:off x="8694720" y="103680"/>
            <a:ext cx="7260480" cy="6643440"/>
          </a:xfrm>
          <a:custGeom>
            <a:avLst/>
            <a:gdLst>
              <a:gd name="textAreaLeft" fmla="*/ 0 w 7260480"/>
              <a:gd name="textAreaRight" fmla="*/ 7260840 w 7260480"/>
              <a:gd name="textAreaTop" fmla="*/ 0 h 6643440"/>
              <a:gd name="textAreaBottom" fmla="*/ 6643800 h 6643440"/>
            </a:gdLst>
            <a:ahLst/>
            <a:rect l="textAreaLeft" t="textAreaTop" r="textAreaRight" b="textAreaBottom"/>
            <a:pathLst>
              <a:path w="7260816" h="6643646">
                <a:moveTo>
                  <a:pt x="0" y="0"/>
                </a:moveTo>
                <a:lnTo>
                  <a:pt x="7260815" y="0"/>
                </a:lnTo>
                <a:lnTo>
                  <a:pt x="7260815" y="6643646"/>
                </a:lnTo>
                <a:lnTo>
                  <a:pt x="0" y="66436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52" name="Freeform 7"/>
          <p:cNvSpPr/>
          <p:nvPr/>
        </p:nvSpPr>
        <p:spPr>
          <a:xfrm>
            <a:off x="9106920" y="1351080"/>
            <a:ext cx="6436080" cy="4418640"/>
          </a:xfrm>
          <a:custGeom>
            <a:avLst/>
            <a:gdLst>
              <a:gd name="textAreaLeft" fmla="*/ 0 w 6436080"/>
              <a:gd name="textAreaRight" fmla="*/ 6436440 w 6436080"/>
              <a:gd name="textAreaTop" fmla="*/ 0 h 4418640"/>
              <a:gd name="textAreaBottom" fmla="*/ 4419000 h 4418640"/>
            </a:gdLst>
            <a:ahLst/>
            <a:rect l="textAreaLeft" t="textAreaTop" r="textAreaRight" b="textAreaBottom"/>
            <a:pathLst>
              <a:path w="6436518" h="4419100">
                <a:moveTo>
                  <a:pt x="0" y="0"/>
                </a:moveTo>
                <a:lnTo>
                  <a:pt x="6436518" y="0"/>
                </a:lnTo>
                <a:lnTo>
                  <a:pt x="6436518" y="4419100"/>
                </a:lnTo>
                <a:lnTo>
                  <a:pt x="0" y="4419100"/>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53" name="TextBox 8"/>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354" name="TextBox 9"/>
          <p:cNvSpPr/>
          <p:nvPr/>
        </p:nvSpPr>
        <p:spPr>
          <a:xfrm>
            <a:off x="1383480" y="1493280"/>
            <a:ext cx="5047920" cy="1350720"/>
          </a:xfrm>
          <a:prstGeom prst="rect">
            <a:avLst/>
          </a:prstGeom>
          <a:noFill/>
          <a:ln w="0">
            <a:noFill/>
          </a:ln>
        </p:spPr>
        <p:style>
          <a:lnRef idx="0"/>
          <a:fillRef idx="0"/>
          <a:effectRef idx="0"/>
          <a:fontRef idx="minor"/>
        </p:style>
        <p:txBody>
          <a:bodyPr lIns="0" rIns="0" tIns="0" bIns="0" anchor="t">
            <a:spAutoFit/>
          </a:bodyPr>
          <a:p>
            <a:pPr defTabSz="914400">
              <a:lnSpc>
                <a:spcPts val="10638"/>
              </a:lnSpc>
            </a:pPr>
            <a:r>
              <a:rPr b="1" lang="en-US" sz="7600" strike="noStrike" u="none">
                <a:solidFill>
                  <a:srgbClr val="343f56"/>
                </a:solidFill>
                <a:uFillTx/>
                <a:latin typeface="Hagrid Heavy"/>
                <a:ea typeface="Hagrid Heavy"/>
              </a:rPr>
              <a:t>RESULT</a:t>
            </a:r>
            <a:endParaRPr b="0" lang="en-US" sz="7600" strike="noStrike" u="none">
              <a:solidFill>
                <a:srgbClr val="000000"/>
              </a:solidFill>
              <a:uFillTx/>
              <a:latin typeface="Arial"/>
            </a:endParaRPr>
          </a:p>
        </p:txBody>
      </p:sp>
      <p:sp>
        <p:nvSpPr>
          <p:cNvPr id="355" name="TextBox 10"/>
          <p:cNvSpPr/>
          <p:nvPr/>
        </p:nvSpPr>
        <p:spPr>
          <a:xfrm>
            <a:off x="239760" y="3250080"/>
            <a:ext cx="7030080" cy="547812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Accuracy: 0.6376109765940274 📊</a:t>
            </a:r>
            <a:endParaRPr b="0" lang="en-US" sz="2200" strike="noStrike" u="none">
              <a:solidFill>
                <a:srgbClr val="000000"/>
              </a:solidFill>
              <a:uFillTx/>
              <a:latin typeface="Arial"/>
            </a:endParaRPr>
          </a:p>
          <a:p>
            <a:pPr defTabSz="914400">
              <a:lnSpc>
                <a:spcPts val="3081"/>
              </a:lnSpc>
            </a:pPr>
            <a:r>
              <a:rPr b="0" lang="en-US" sz="2200" strike="noStrike" u="none">
                <a:solidFill>
                  <a:srgbClr val="343f56"/>
                </a:solidFill>
                <a:uFillTx/>
                <a:latin typeface="Roboto"/>
                <a:ea typeface="Roboto"/>
              </a:rPr>
              <a:t>The overall accuracy of the logistic regression model is 63.76%, indicating that it correctly classified 63.76% of the instances.</a:t>
            </a:r>
            <a:endParaRPr b="0" lang="en-US" sz="22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r>
              <a:rPr b="0" lang="en-US" sz="2200" strike="noStrike" u="none">
                <a:solidFill>
                  <a:srgbClr val="343f56"/>
                </a:solidFill>
                <a:uFillTx/>
                <a:latin typeface="Roboto"/>
                <a:ea typeface="Roboto"/>
              </a:rPr>
              <a:t>The logistic regression model shows a significant class imbalance issue, with a strong bias towards predicting class 1. It performs well in predicting high-popularity songs (class 1) but completely fails to predict low-popularity songs (class 0). This could be due to the data imbalance or the model's limitations in capturing the nuances of low-popularity songs.</a:t>
            </a:r>
            <a:endParaRPr b="0" lang="en-US" sz="22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p:txBody>
      </p:sp>
      <p:sp>
        <p:nvSpPr>
          <p:cNvPr id="356" name="TextBox 11"/>
          <p:cNvSpPr/>
          <p:nvPr/>
        </p:nvSpPr>
        <p:spPr>
          <a:xfrm>
            <a:off x="8694720" y="7399080"/>
            <a:ext cx="8701200" cy="2239920"/>
          </a:xfrm>
          <a:prstGeom prst="rect">
            <a:avLst/>
          </a:prstGeom>
          <a:noFill/>
          <a:ln w="0">
            <a:noFill/>
          </a:ln>
        </p:spPr>
        <p:style>
          <a:lnRef idx="0"/>
          <a:fillRef idx="0"/>
          <a:effectRef idx="0"/>
          <a:fontRef idx="minor"/>
        </p:style>
        <p:txBody>
          <a:bodyPr lIns="0" rIns="0" tIns="0" bIns="0" anchor="t">
            <a:spAutoFit/>
          </a:bodyPr>
          <a:p>
            <a:pPr defTabSz="914400">
              <a:lnSpc>
                <a:spcPts val="2520"/>
              </a:lnSpc>
            </a:pPr>
            <a:r>
              <a:rPr b="0" lang="en-US" sz="1800" strike="noStrike" u="none">
                <a:solidFill>
                  <a:srgbClr val="f5e6ca"/>
                </a:solidFill>
                <a:uFillTx/>
                <a:latin typeface="Roboto"/>
                <a:ea typeface="Roboto"/>
              </a:rPr>
              <a:t>Decision Boundary:</a:t>
            </a:r>
            <a:endParaRPr b="0" lang="en-US" sz="1800" strike="noStrike" u="none">
              <a:solidFill>
                <a:srgbClr val="000000"/>
              </a:solidFill>
              <a:uFillTx/>
              <a:latin typeface="Arial"/>
            </a:endParaRPr>
          </a:p>
          <a:p>
            <a:pPr defTabSz="914400">
              <a:lnSpc>
                <a:spcPts val="2520"/>
              </a:lnSpc>
            </a:pPr>
            <a:endParaRPr b="0" lang="en-US" sz="1800" strike="noStrike" u="none">
              <a:solidFill>
                <a:srgbClr val="000000"/>
              </a:solidFill>
              <a:uFillTx/>
              <a:latin typeface="Arial"/>
            </a:endParaRPr>
          </a:p>
          <a:p>
            <a:pPr defTabSz="914400">
              <a:lnSpc>
                <a:spcPts val="2520"/>
              </a:lnSpc>
            </a:pPr>
            <a:r>
              <a:rPr b="0" lang="en-US" sz="1800" strike="noStrike" u="none">
                <a:solidFill>
                  <a:srgbClr val="f5e6ca"/>
                </a:solidFill>
                <a:uFillTx/>
                <a:latin typeface="Roboto"/>
                <a:ea typeface="Roboto"/>
              </a:rPr>
              <a:t>* This plot visualizes the model's decision-making criteria.</a:t>
            </a:r>
            <a:endParaRPr b="0" lang="en-US" sz="1800" strike="noStrike" u="none">
              <a:solidFill>
                <a:srgbClr val="000000"/>
              </a:solidFill>
              <a:uFillTx/>
              <a:latin typeface="Arial"/>
            </a:endParaRPr>
          </a:p>
          <a:p>
            <a:pPr defTabSz="914400">
              <a:lnSpc>
                <a:spcPts val="2520"/>
              </a:lnSpc>
            </a:pPr>
            <a:r>
              <a:rPr b="0" lang="en-US" sz="1800" strike="noStrike" u="none">
                <a:solidFill>
                  <a:srgbClr val="f5e6ca"/>
                </a:solidFill>
                <a:uFillTx/>
                <a:latin typeface="Roboto"/>
                <a:ea typeface="Roboto"/>
              </a:rPr>
              <a:t>* It shows a line that separates the two classes in the data.</a:t>
            </a:r>
            <a:endParaRPr b="0" lang="en-US" sz="1800" strike="noStrike" u="none">
              <a:solidFill>
                <a:srgbClr val="000000"/>
              </a:solidFill>
              <a:uFillTx/>
              <a:latin typeface="Arial"/>
            </a:endParaRPr>
          </a:p>
          <a:p>
            <a:pPr defTabSz="914400">
              <a:lnSpc>
                <a:spcPts val="2520"/>
              </a:lnSpc>
            </a:pPr>
            <a:r>
              <a:rPr b="0" lang="en-US" sz="1800" strike="noStrike" u="none">
                <a:solidFill>
                  <a:srgbClr val="f5e6ca"/>
                </a:solidFill>
                <a:uFillTx/>
                <a:latin typeface="Roboto"/>
                <a:ea typeface="Roboto"/>
              </a:rPr>
              <a:t>* Points on one side of the line belong to one class, while points on the other side belong to the other.</a:t>
            </a:r>
            <a:endParaRPr b="0" lang="en-US" sz="1800" strike="noStrike" u="none">
              <a:solidFill>
                <a:srgbClr val="000000"/>
              </a:solidFill>
              <a:uFillTx/>
              <a:latin typeface="Arial"/>
            </a:endParaRPr>
          </a:p>
          <a:p>
            <a:pPr defTabSz="914400">
              <a:lnSpc>
                <a:spcPts val="2520"/>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357" name="TextBox 2"/>
          <p:cNvSpPr/>
          <p:nvPr/>
        </p:nvSpPr>
        <p:spPr>
          <a:xfrm>
            <a:off x="3889800" y="3457440"/>
            <a:ext cx="10508040" cy="1919880"/>
          </a:xfrm>
          <a:prstGeom prst="rect">
            <a:avLst/>
          </a:prstGeom>
          <a:noFill/>
          <a:ln w="0">
            <a:noFill/>
          </a:ln>
        </p:spPr>
        <p:style>
          <a:lnRef idx="0"/>
          <a:fillRef idx="0"/>
          <a:effectRef idx="0"/>
          <a:fontRef idx="minor"/>
        </p:style>
        <p:txBody>
          <a:bodyPr lIns="0" rIns="0" tIns="0" bIns="0" anchor="t">
            <a:spAutoFit/>
          </a:bodyPr>
          <a:p>
            <a:pPr algn="ctr" defTabSz="914400">
              <a:lnSpc>
                <a:spcPts val="15120"/>
              </a:lnSpc>
            </a:pPr>
            <a:r>
              <a:rPr b="1" lang="en-US" sz="10800" strike="noStrike" u="none">
                <a:solidFill>
                  <a:srgbClr val="343f56"/>
                </a:solidFill>
                <a:uFillTx/>
                <a:latin typeface="Hagrid Heavy"/>
                <a:ea typeface="Hagrid Heavy"/>
              </a:rPr>
              <a:t>THANK YOU</a:t>
            </a:r>
            <a:endParaRPr b="0" lang="en-US" sz="10800" strike="noStrike" u="none">
              <a:solidFill>
                <a:srgbClr val="000000"/>
              </a:solidFill>
              <a:uFillTx/>
              <a:latin typeface="Arial"/>
            </a:endParaRPr>
          </a:p>
        </p:txBody>
      </p:sp>
      <p:sp>
        <p:nvSpPr>
          <p:cNvPr id="358"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59" name="TextBox 4"/>
          <p:cNvSpPr/>
          <p:nvPr/>
        </p:nvSpPr>
        <p:spPr>
          <a:xfrm>
            <a:off x="1869840" y="1136160"/>
            <a:ext cx="113184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360" name="AutoShape 5"/>
          <p:cNvSpPr/>
          <p:nvPr/>
        </p:nvSpPr>
        <p:spPr>
          <a:xfrm>
            <a:off x="3001680" y="1351080"/>
            <a:ext cx="14257440" cy="19080"/>
          </a:xfrm>
          <a:prstGeom prst="line">
            <a:avLst/>
          </a:prstGeom>
          <a:ln w="38100">
            <a:solidFill>
              <a:srgbClr val="343f56"/>
            </a:solidFill>
            <a:round/>
          </a:ln>
        </p:spPr>
        <p:style>
          <a:lnRef idx="0"/>
          <a:fillRef idx="0"/>
          <a:effectRef idx="0"/>
          <a:fontRef idx="minor"/>
        </p:style>
        <p:txBody>
          <a:bodyPr lIns="90000" rIns="90000" tIns="-25920" bIns="-25920" anchor="t" anchorCtr="1">
            <a:noAutofit/>
          </a:bodyPr>
          <a:p>
            <a:endParaRPr b="0" lang="en-US" sz="1800" strike="noStrike" u="none">
              <a:solidFill>
                <a:srgbClr val="000000"/>
              </a:solidFill>
              <a:uFillTx/>
              <a:latin typeface="Arial"/>
            </a:endParaRPr>
          </a:p>
        </p:txBody>
      </p:sp>
      <p:sp>
        <p:nvSpPr>
          <p:cNvPr id="361" name="TextBox 6"/>
          <p:cNvSpPr/>
          <p:nvPr/>
        </p:nvSpPr>
        <p:spPr>
          <a:xfrm>
            <a:off x="3313440" y="5447160"/>
            <a:ext cx="1165824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0" lang="en-US" sz="2200" strike="noStrike" u="none">
                <a:solidFill>
                  <a:srgbClr val="343f56"/>
                </a:solidFill>
                <a:uFillTx/>
                <a:latin typeface="Roboto"/>
                <a:ea typeface="Roboto"/>
              </a:rPr>
              <a:t>I really enjoyed this project</a:t>
            </a:r>
            <a:endParaRPr b="0" lang="en-US" sz="2200" strike="noStrike" u="none">
              <a:solidFill>
                <a:srgbClr val="000000"/>
              </a:solidFill>
              <a:uFillTx/>
              <a:latin typeface="Arial"/>
            </a:endParaRPr>
          </a:p>
        </p:txBody>
      </p:sp>
      <p:grpSp>
        <p:nvGrpSpPr>
          <p:cNvPr id="362" name="Group 7"/>
          <p:cNvGrpSpPr/>
          <p:nvPr/>
        </p:nvGrpSpPr>
        <p:grpSpPr>
          <a:xfrm>
            <a:off x="1031040" y="8189640"/>
            <a:ext cx="16227720" cy="1068480"/>
            <a:chOff x="1031040" y="8189640"/>
            <a:chExt cx="16227720" cy="1068480"/>
          </a:xfrm>
        </p:grpSpPr>
        <p:sp>
          <p:nvSpPr>
            <p:cNvPr id="363" name="Freeform 8"/>
            <p:cNvSpPr/>
            <p:nvPr/>
          </p:nvSpPr>
          <p:spPr>
            <a:xfrm>
              <a:off x="1031040" y="8345520"/>
              <a:ext cx="16227720" cy="912600"/>
            </a:xfrm>
            <a:custGeom>
              <a:avLst/>
              <a:gdLst>
                <a:gd name="textAreaLeft" fmla="*/ 0 w 16227720"/>
                <a:gd name="textAreaRight" fmla="*/ 16228080 w 16227720"/>
                <a:gd name="textAreaTop" fmla="*/ 0 h 912600"/>
                <a:gd name="textAreaBottom" fmla="*/ 912960 h 912600"/>
              </a:gdLst>
              <a:ahLst/>
              <a:rect l="textAreaLeft" t="textAreaTop" r="textAreaRight" b="textAreaBottom"/>
              <a:pathLst>
                <a:path w="3964388" h="223003">
                  <a:moveTo>
                    <a:pt x="0" y="0"/>
                  </a:moveTo>
                  <a:lnTo>
                    <a:pt x="3964388" y="0"/>
                  </a:lnTo>
                  <a:lnTo>
                    <a:pt x="3964388" y="223003"/>
                  </a:lnTo>
                  <a:lnTo>
                    <a:pt x="0" y="223003"/>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64" name="TextBox 9"/>
            <p:cNvSpPr/>
            <p:nvPr/>
          </p:nvSpPr>
          <p:spPr>
            <a:xfrm>
              <a:off x="1031040" y="8189640"/>
              <a:ext cx="16227720" cy="10684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365" name="TextBox 10"/>
          <p:cNvSpPr/>
          <p:nvPr/>
        </p:nvSpPr>
        <p:spPr>
          <a:xfrm>
            <a:off x="2010240" y="8582400"/>
            <a:ext cx="371664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f5e6ca"/>
                </a:solidFill>
                <a:uFillTx/>
                <a:latin typeface="Hagrid Ultra-Bold"/>
                <a:ea typeface="Hagrid Ultra-Bold"/>
              </a:rPr>
              <a:t>BY : MOHAMED AHMED</a:t>
            </a:r>
            <a:endParaRPr b="0" lang="en-US" sz="2200" strike="noStrike" u="none">
              <a:solidFill>
                <a:srgbClr val="000000"/>
              </a:solidFill>
              <a:uFillTx/>
              <a:latin typeface="Arial"/>
            </a:endParaRPr>
          </a:p>
        </p:txBody>
      </p:sp>
      <p:sp>
        <p:nvSpPr>
          <p:cNvPr id="366" name="Freeform 11"/>
          <p:cNvSpPr/>
          <p:nvPr/>
        </p:nvSpPr>
        <p:spPr>
          <a:xfrm>
            <a:off x="1383480" y="862380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5"/>
                </a:lnTo>
                <a:lnTo>
                  <a:pt x="0" y="334645"/>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grpSp>
        <p:nvGrpSpPr>
          <p:cNvPr id="88" name="Group 2"/>
          <p:cNvGrpSpPr/>
          <p:nvPr/>
        </p:nvGrpSpPr>
        <p:grpSpPr>
          <a:xfrm>
            <a:off x="1028880" y="5508720"/>
            <a:ext cx="5243040" cy="847440"/>
            <a:chOff x="1028880" y="5508720"/>
            <a:chExt cx="5243040" cy="847440"/>
          </a:xfrm>
        </p:grpSpPr>
        <p:sp>
          <p:nvSpPr>
            <p:cNvPr id="89" name="Freeform 3"/>
            <p:cNvSpPr/>
            <p:nvPr/>
          </p:nvSpPr>
          <p:spPr>
            <a:xfrm>
              <a:off x="1028880" y="562680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90" name="TextBox 4"/>
            <p:cNvSpPr/>
            <p:nvPr/>
          </p:nvSpPr>
          <p:spPr>
            <a:xfrm>
              <a:off x="1028880" y="550872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91" name="Group 5"/>
          <p:cNvGrpSpPr/>
          <p:nvPr/>
        </p:nvGrpSpPr>
        <p:grpSpPr>
          <a:xfrm>
            <a:off x="1028880" y="7443360"/>
            <a:ext cx="5243040" cy="847440"/>
            <a:chOff x="1028880" y="7443360"/>
            <a:chExt cx="5243040" cy="847440"/>
          </a:xfrm>
        </p:grpSpPr>
        <p:sp>
          <p:nvSpPr>
            <p:cNvPr id="92" name="Freeform 6"/>
            <p:cNvSpPr/>
            <p:nvPr/>
          </p:nvSpPr>
          <p:spPr>
            <a:xfrm>
              <a:off x="1028880" y="756144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93" name="TextBox 7"/>
            <p:cNvSpPr/>
            <p:nvPr/>
          </p:nvSpPr>
          <p:spPr>
            <a:xfrm>
              <a:off x="1028880" y="744336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94" name="Group 8"/>
          <p:cNvGrpSpPr/>
          <p:nvPr/>
        </p:nvGrpSpPr>
        <p:grpSpPr>
          <a:xfrm>
            <a:off x="6523920" y="5508720"/>
            <a:ext cx="5243040" cy="847440"/>
            <a:chOff x="6523920" y="5508720"/>
            <a:chExt cx="5243040" cy="847440"/>
          </a:xfrm>
        </p:grpSpPr>
        <p:sp>
          <p:nvSpPr>
            <p:cNvPr id="95" name="Freeform 9"/>
            <p:cNvSpPr/>
            <p:nvPr/>
          </p:nvSpPr>
          <p:spPr>
            <a:xfrm>
              <a:off x="6523920" y="562680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96" name="TextBox 10"/>
            <p:cNvSpPr/>
            <p:nvPr/>
          </p:nvSpPr>
          <p:spPr>
            <a:xfrm>
              <a:off x="6523920" y="550872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97" name="Group 11"/>
          <p:cNvGrpSpPr/>
          <p:nvPr/>
        </p:nvGrpSpPr>
        <p:grpSpPr>
          <a:xfrm>
            <a:off x="6523920" y="7443360"/>
            <a:ext cx="5243040" cy="847440"/>
            <a:chOff x="6523920" y="7443360"/>
            <a:chExt cx="5243040" cy="847440"/>
          </a:xfrm>
        </p:grpSpPr>
        <p:sp>
          <p:nvSpPr>
            <p:cNvPr id="98" name="Freeform 12"/>
            <p:cNvSpPr/>
            <p:nvPr/>
          </p:nvSpPr>
          <p:spPr>
            <a:xfrm>
              <a:off x="6523920" y="756144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99" name="TextBox 13"/>
            <p:cNvSpPr/>
            <p:nvPr/>
          </p:nvSpPr>
          <p:spPr>
            <a:xfrm>
              <a:off x="6523920" y="744336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100" name="Group 14"/>
          <p:cNvGrpSpPr/>
          <p:nvPr/>
        </p:nvGrpSpPr>
        <p:grpSpPr>
          <a:xfrm>
            <a:off x="12016080" y="5508720"/>
            <a:ext cx="5243040" cy="847440"/>
            <a:chOff x="12016080" y="5508720"/>
            <a:chExt cx="5243040" cy="847440"/>
          </a:xfrm>
        </p:grpSpPr>
        <p:sp>
          <p:nvSpPr>
            <p:cNvPr id="101" name="Freeform 15"/>
            <p:cNvSpPr/>
            <p:nvPr/>
          </p:nvSpPr>
          <p:spPr>
            <a:xfrm>
              <a:off x="12016080" y="562680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02" name="TextBox 16"/>
            <p:cNvSpPr/>
            <p:nvPr/>
          </p:nvSpPr>
          <p:spPr>
            <a:xfrm>
              <a:off x="12016080" y="550872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103" name="Group 17"/>
          <p:cNvGrpSpPr/>
          <p:nvPr/>
        </p:nvGrpSpPr>
        <p:grpSpPr>
          <a:xfrm>
            <a:off x="12016080" y="7443360"/>
            <a:ext cx="5243040" cy="847440"/>
            <a:chOff x="12016080" y="7443360"/>
            <a:chExt cx="5243040" cy="847440"/>
          </a:xfrm>
        </p:grpSpPr>
        <p:sp>
          <p:nvSpPr>
            <p:cNvPr id="104" name="Freeform 18"/>
            <p:cNvSpPr/>
            <p:nvPr/>
          </p:nvSpPr>
          <p:spPr>
            <a:xfrm>
              <a:off x="12016080" y="756144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05" name="TextBox 19"/>
            <p:cNvSpPr/>
            <p:nvPr/>
          </p:nvSpPr>
          <p:spPr>
            <a:xfrm>
              <a:off x="12016080" y="744336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106" name="Group 20"/>
          <p:cNvGrpSpPr/>
          <p:nvPr/>
        </p:nvGrpSpPr>
        <p:grpSpPr>
          <a:xfrm>
            <a:off x="1028880" y="6475680"/>
            <a:ext cx="5243040" cy="847440"/>
            <a:chOff x="1028880" y="6475680"/>
            <a:chExt cx="5243040" cy="847440"/>
          </a:xfrm>
        </p:grpSpPr>
        <p:sp>
          <p:nvSpPr>
            <p:cNvPr id="107" name="Freeform 21"/>
            <p:cNvSpPr/>
            <p:nvPr/>
          </p:nvSpPr>
          <p:spPr>
            <a:xfrm>
              <a:off x="1028880" y="659376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08" name="TextBox 22"/>
            <p:cNvSpPr/>
            <p:nvPr/>
          </p:nvSpPr>
          <p:spPr>
            <a:xfrm>
              <a:off x="1028880" y="647568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109" name="Group 23"/>
          <p:cNvGrpSpPr/>
          <p:nvPr/>
        </p:nvGrpSpPr>
        <p:grpSpPr>
          <a:xfrm>
            <a:off x="1028880" y="8410680"/>
            <a:ext cx="5243040" cy="847440"/>
            <a:chOff x="1028880" y="8410680"/>
            <a:chExt cx="5243040" cy="847440"/>
          </a:xfrm>
        </p:grpSpPr>
        <p:sp>
          <p:nvSpPr>
            <p:cNvPr id="110" name="Freeform 24"/>
            <p:cNvSpPr/>
            <p:nvPr/>
          </p:nvSpPr>
          <p:spPr>
            <a:xfrm>
              <a:off x="1028880" y="852876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11" name="TextBox 25"/>
            <p:cNvSpPr/>
            <p:nvPr/>
          </p:nvSpPr>
          <p:spPr>
            <a:xfrm>
              <a:off x="1028880" y="841068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112" name="Group 26"/>
          <p:cNvGrpSpPr/>
          <p:nvPr/>
        </p:nvGrpSpPr>
        <p:grpSpPr>
          <a:xfrm>
            <a:off x="6523920" y="6462360"/>
            <a:ext cx="5243040" cy="847440"/>
            <a:chOff x="6523920" y="6462360"/>
            <a:chExt cx="5243040" cy="847440"/>
          </a:xfrm>
        </p:grpSpPr>
        <p:sp>
          <p:nvSpPr>
            <p:cNvPr id="113" name="Freeform 27"/>
            <p:cNvSpPr/>
            <p:nvPr/>
          </p:nvSpPr>
          <p:spPr>
            <a:xfrm>
              <a:off x="6523920" y="658044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14" name="TextBox 28"/>
            <p:cNvSpPr/>
            <p:nvPr/>
          </p:nvSpPr>
          <p:spPr>
            <a:xfrm>
              <a:off x="6523920" y="646236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115" name="Group 29"/>
          <p:cNvGrpSpPr/>
          <p:nvPr/>
        </p:nvGrpSpPr>
        <p:grpSpPr>
          <a:xfrm>
            <a:off x="6523920" y="8397360"/>
            <a:ext cx="5243040" cy="847440"/>
            <a:chOff x="6523920" y="8397360"/>
            <a:chExt cx="5243040" cy="847440"/>
          </a:xfrm>
        </p:grpSpPr>
        <p:sp>
          <p:nvSpPr>
            <p:cNvPr id="116" name="Freeform 30"/>
            <p:cNvSpPr/>
            <p:nvPr/>
          </p:nvSpPr>
          <p:spPr>
            <a:xfrm>
              <a:off x="6523920" y="851544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17" name="TextBox 31"/>
            <p:cNvSpPr/>
            <p:nvPr/>
          </p:nvSpPr>
          <p:spPr>
            <a:xfrm>
              <a:off x="6523920" y="839736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118" name="Group 32"/>
          <p:cNvGrpSpPr/>
          <p:nvPr/>
        </p:nvGrpSpPr>
        <p:grpSpPr>
          <a:xfrm>
            <a:off x="12016080" y="6475680"/>
            <a:ext cx="5243040" cy="847440"/>
            <a:chOff x="12016080" y="6475680"/>
            <a:chExt cx="5243040" cy="847440"/>
          </a:xfrm>
        </p:grpSpPr>
        <p:sp>
          <p:nvSpPr>
            <p:cNvPr id="119" name="Freeform 33"/>
            <p:cNvSpPr/>
            <p:nvPr/>
          </p:nvSpPr>
          <p:spPr>
            <a:xfrm>
              <a:off x="12016080" y="659376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20" name="TextBox 34"/>
            <p:cNvSpPr/>
            <p:nvPr/>
          </p:nvSpPr>
          <p:spPr>
            <a:xfrm>
              <a:off x="12016080" y="647568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121" name="Group 35"/>
          <p:cNvGrpSpPr/>
          <p:nvPr/>
        </p:nvGrpSpPr>
        <p:grpSpPr>
          <a:xfrm>
            <a:off x="12016080" y="8410680"/>
            <a:ext cx="5243040" cy="847440"/>
            <a:chOff x="12016080" y="8410680"/>
            <a:chExt cx="5243040" cy="847440"/>
          </a:xfrm>
        </p:grpSpPr>
        <p:sp>
          <p:nvSpPr>
            <p:cNvPr id="122" name="Freeform 36"/>
            <p:cNvSpPr/>
            <p:nvPr/>
          </p:nvSpPr>
          <p:spPr>
            <a:xfrm>
              <a:off x="12016080" y="852876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23" name="TextBox 37"/>
            <p:cNvSpPr/>
            <p:nvPr/>
          </p:nvSpPr>
          <p:spPr>
            <a:xfrm>
              <a:off x="12016080" y="841068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124" name="TextBox 38"/>
          <p:cNvSpPr/>
          <p:nvPr/>
        </p:nvSpPr>
        <p:spPr>
          <a:xfrm>
            <a:off x="1953720" y="5757120"/>
            <a:ext cx="33933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f5e6ca"/>
                </a:solidFill>
                <a:uFillTx/>
                <a:latin typeface="Hagrid Heavy"/>
                <a:ea typeface="Hagrid Heavy"/>
              </a:rPr>
              <a:t>INTRODUCTION</a:t>
            </a:r>
            <a:endParaRPr b="0" lang="en-US" sz="2280" strike="noStrike" u="none">
              <a:solidFill>
                <a:srgbClr val="000000"/>
              </a:solidFill>
              <a:uFillTx/>
              <a:latin typeface="Arial"/>
            </a:endParaRPr>
          </a:p>
        </p:txBody>
      </p:sp>
      <p:sp>
        <p:nvSpPr>
          <p:cNvPr id="125" name="TextBox 39"/>
          <p:cNvSpPr/>
          <p:nvPr/>
        </p:nvSpPr>
        <p:spPr>
          <a:xfrm>
            <a:off x="1953720" y="7692120"/>
            <a:ext cx="33933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f5e6ca"/>
                </a:solidFill>
                <a:uFillTx/>
                <a:latin typeface="Hagrid Heavy"/>
                <a:ea typeface="Hagrid Heavy"/>
              </a:rPr>
              <a:t>LR VISUALIZATION</a:t>
            </a:r>
            <a:endParaRPr b="0" lang="en-US" sz="2280" strike="noStrike" u="none">
              <a:solidFill>
                <a:srgbClr val="000000"/>
              </a:solidFill>
              <a:uFillTx/>
              <a:latin typeface="Arial"/>
            </a:endParaRPr>
          </a:p>
        </p:txBody>
      </p:sp>
      <p:sp>
        <p:nvSpPr>
          <p:cNvPr id="126" name="TextBox 40"/>
          <p:cNvSpPr/>
          <p:nvPr/>
        </p:nvSpPr>
        <p:spPr>
          <a:xfrm>
            <a:off x="7069680" y="5757120"/>
            <a:ext cx="41511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343f56"/>
                </a:solidFill>
                <a:uFillTx/>
                <a:latin typeface="Hagrid Heavy"/>
                <a:ea typeface="Hagrid Heavy"/>
              </a:rPr>
              <a:t>DATA CLEANING</a:t>
            </a:r>
            <a:endParaRPr b="0" lang="en-US" sz="2280" strike="noStrike" u="none">
              <a:solidFill>
                <a:srgbClr val="000000"/>
              </a:solidFill>
              <a:uFillTx/>
              <a:latin typeface="Arial"/>
            </a:endParaRPr>
          </a:p>
        </p:txBody>
      </p:sp>
      <p:sp>
        <p:nvSpPr>
          <p:cNvPr id="127" name="TextBox 41"/>
          <p:cNvSpPr/>
          <p:nvPr/>
        </p:nvSpPr>
        <p:spPr>
          <a:xfrm>
            <a:off x="7069680" y="7692120"/>
            <a:ext cx="41511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343f56"/>
                </a:solidFill>
                <a:uFillTx/>
                <a:latin typeface="Hagrid Heavy"/>
                <a:ea typeface="Hagrid Heavy"/>
              </a:rPr>
              <a:t>RANDOM FOREST </a:t>
            </a:r>
            <a:endParaRPr b="0" lang="en-US" sz="2280" strike="noStrike" u="none">
              <a:solidFill>
                <a:srgbClr val="000000"/>
              </a:solidFill>
              <a:uFillTx/>
              <a:latin typeface="Arial"/>
            </a:endParaRPr>
          </a:p>
        </p:txBody>
      </p:sp>
      <p:sp>
        <p:nvSpPr>
          <p:cNvPr id="128" name="TextBox 42"/>
          <p:cNvSpPr/>
          <p:nvPr/>
        </p:nvSpPr>
        <p:spPr>
          <a:xfrm>
            <a:off x="12561840" y="5757840"/>
            <a:ext cx="41511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f5e6ca"/>
                </a:solidFill>
                <a:uFillTx/>
                <a:latin typeface="Hagrid Heavy"/>
                <a:ea typeface="Hagrid Heavy"/>
              </a:rPr>
              <a:t>DATA PREPROCCESING</a:t>
            </a:r>
            <a:endParaRPr b="0" lang="en-US" sz="2280" strike="noStrike" u="none">
              <a:solidFill>
                <a:srgbClr val="000000"/>
              </a:solidFill>
              <a:uFillTx/>
              <a:latin typeface="Arial"/>
            </a:endParaRPr>
          </a:p>
        </p:txBody>
      </p:sp>
      <p:sp>
        <p:nvSpPr>
          <p:cNvPr id="129" name="TextBox 43"/>
          <p:cNvSpPr/>
          <p:nvPr/>
        </p:nvSpPr>
        <p:spPr>
          <a:xfrm>
            <a:off x="12561840" y="7692840"/>
            <a:ext cx="41511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f5e6ca"/>
                </a:solidFill>
                <a:uFillTx/>
                <a:latin typeface="Hagrid Heavy"/>
                <a:ea typeface="Hagrid Heavy"/>
              </a:rPr>
              <a:t>RF VISUALIZATION</a:t>
            </a:r>
            <a:endParaRPr b="0" lang="en-US" sz="2280" strike="noStrike" u="none">
              <a:solidFill>
                <a:srgbClr val="000000"/>
              </a:solidFill>
              <a:uFillTx/>
              <a:latin typeface="Arial"/>
            </a:endParaRPr>
          </a:p>
        </p:txBody>
      </p:sp>
      <p:sp>
        <p:nvSpPr>
          <p:cNvPr id="130" name="TextBox 44"/>
          <p:cNvSpPr/>
          <p:nvPr/>
        </p:nvSpPr>
        <p:spPr>
          <a:xfrm>
            <a:off x="1028880" y="6724440"/>
            <a:ext cx="524304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343f56"/>
                </a:solidFill>
                <a:uFillTx/>
                <a:latin typeface="Hagrid Heavy"/>
                <a:ea typeface="Hagrid Heavy"/>
              </a:rPr>
              <a:t>STANDARIZATION</a:t>
            </a:r>
            <a:endParaRPr b="0" lang="en-US" sz="2280" strike="noStrike" u="none">
              <a:solidFill>
                <a:srgbClr val="000000"/>
              </a:solidFill>
              <a:uFillTx/>
              <a:latin typeface="Arial"/>
            </a:endParaRPr>
          </a:p>
        </p:txBody>
      </p:sp>
      <p:sp>
        <p:nvSpPr>
          <p:cNvPr id="131" name="TextBox 45"/>
          <p:cNvSpPr/>
          <p:nvPr/>
        </p:nvSpPr>
        <p:spPr>
          <a:xfrm>
            <a:off x="1737720" y="8660160"/>
            <a:ext cx="382464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343f56"/>
                </a:solidFill>
                <a:uFillTx/>
                <a:latin typeface="Hagrid Heavy"/>
                <a:ea typeface="Hagrid Heavy"/>
              </a:rPr>
              <a:t>LOGISTIC REGRESSION</a:t>
            </a:r>
            <a:endParaRPr b="0" lang="en-US" sz="2280" strike="noStrike" u="none">
              <a:solidFill>
                <a:srgbClr val="000000"/>
              </a:solidFill>
              <a:uFillTx/>
              <a:latin typeface="Arial"/>
            </a:endParaRPr>
          </a:p>
        </p:txBody>
      </p:sp>
      <p:sp>
        <p:nvSpPr>
          <p:cNvPr id="132" name="TextBox 46"/>
          <p:cNvSpPr/>
          <p:nvPr/>
        </p:nvSpPr>
        <p:spPr>
          <a:xfrm>
            <a:off x="7448760" y="6711120"/>
            <a:ext cx="33933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f5e6ca"/>
                </a:solidFill>
                <a:uFillTx/>
                <a:latin typeface="Hagrid Heavy"/>
                <a:ea typeface="Hagrid Heavy"/>
              </a:rPr>
              <a:t>WORD CLOUD</a:t>
            </a:r>
            <a:endParaRPr b="0" lang="en-US" sz="2280" strike="noStrike" u="none">
              <a:solidFill>
                <a:srgbClr val="000000"/>
              </a:solidFill>
              <a:uFillTx/>
              <a:latin typeface="Arial"/>
            </a:endParaRPr>
          </a:p>
        </p:txBody>
      </p:sp>
      <p:sp>
        <p:nvSpPr>
          <p:cNvPr id="133" name="TextBox 47"/>
          <p:cNvSpPr/>
          <p:nvPr/>
        </p:nvSpPr>
        <p:spPr>
          <a:xfrm>
            <a:off x="6801480" y="8645760"/>
            <a:ext cx="468792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f5e6ca"/>
                </a:solidFill>
                <a:uFillTx/>
                <a:latin typeface="Hagrid Heavy"/>
                <a:ea typeface="Hagrid Heavy"/>
              </a:rPr>
              <a:t>LR VISUALIZATION</a:t>
            </a:r>
            <a:endParaRPr b="0" lang="en-US" sz="2280" strike="noStrike" u="none">
              <a:solidFill>
                <a:srgbClr val="000000"/>
              </a:solidFill>
              <a:uFillTx/>
              <a:latin typeface="Arial"/>
            </a:endParaRPr>
          </a:p>
        </p:txBody>
      </p:sp>
      <p:sp>
        <p:nvSpPr>
          <p:cNvPr id="134" name="TextBox 48"/>
          <p:cNvSpPr/>
          <p:nvPr/>
        </p:nvSpPr>
        <p:spPr>
          <a:xfrm>
            <a:off x="12940920" y="6725160"/>
            <a:ext cx="35805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343f56"/>
                </a:solidFill>
                <a:uFillTx/>
                <a:latin typeface="Hagrid Heavy"/>
                <a:ea typeface="Hagrid Heavy"/>
              </a:rPr>
              <a:t>LINEAR REGRESSION</a:t>
            </a:r>
            <a:endParaRPr b="0" lang="en-US" sz="2280" strike="noStrike" u="none">
              <a:solidFill>
                <a:srgbClr val="000000"/>
              </a:solidFill>
              <a:uFillTx/>
              <a:latin typeface="Arial"/>
            </a:endParaRPr>
          </a:p>
        </p:txBody>
      </p:sp>
      <p:sp>
        <p:nvSpPr>
          <p:cNvPr id="135" name="TextBox 49"/>
          <p:cNvSpPr/>
          <p:nvPr/>
        </p:nvSpPr>
        <p:spPr>
          <a:xfrm>
            <a:off x="12940920" y="8660160"/>
            <a:ext cx="33933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343f56"/>
                </a:solidFill>
                <a:uFillTx/>
                <a:latin typeface="Hagrid Heavy"/>
                <a:ea typeface="Hagrid Heavy"/>
              </a:rPr>
              <a:t>THANK YOU</a:t>
            </a:r>
            <a:endParaRPr b="0" lang="en-US" sz="2280" strike="noStrike" u="none">
              <a:solidFill>
                <a:srgbClr val="000000"/>
              </a:solidFill>
              <a:uFillTx/>
              <a:latin typeface="Arial"/>
            </a:endParaRPr>
          </a:p>
        </p:txBody>
      </p:sp>
      <p:sp>
        <p:nvSpPr>
          <p:cNvPr id="136" name="TextBox 50"/>
          <p:cNvSpPr/>
          <p:nvPr/>
        </p:nvSpPr>
        <p:spPr>
          <a:xfrm>
            <a:off x="4479840" y="2630160"/>
            <a:ext cx="9327960" cy="1350720"/>
          </a:xfrm>
          <a:prstGeom prst="rect">
            <a:avLst/>
          </a:prstGeom>
          <a:noFill/>
          <a:ln w="0">
            <a:noFill/>
          </a:ln>
        </p:spPr>
        <p:style>
          <a:lnRef idx="0"/>
          <a:fillRef idx="0"/>
          <a:effectRef idx="0"/>
          <a:fontRef idx="minor"/>
        </p:style>
        <p:txBody>
          <a:bodyPr lIns="0" rIns="0" tIns="0" bIns="0" anchor="t">
            <a:spAutoFit/>
          </a:bodyPr>
          <a:p>
            <a:pPr algn="ctr" defTabSz="914400">
              <a:lnSpc>
                <a:spcPts val="10638"/>
              </a:lnSpc>
            </a:pPr>
            <a:r>
              <a:rPr b="1" lang="en-US" sz="7600" strike="noStrike" u="none">
                <a:solidFill>
                  <a:srgbClr val="343f56"/>
                </a:solidFill>
                <a:uFillTx/>
                <a:latin typeface="Hagrid Heavy"/>
                <a:ea typeface="Hagrid Heavy"/>
              </a:rPr>
              <a:t>OVERVIEW</a:t>
            </a:r>
            <a:endParaRPr b="0" lang="en-US" sz="7600" strike="noStrike" u="none">
              <a:solidFill>
                <a:srgbClr val="000000"/>
              </a:solidFill>
              <a:uFillTx/>
              <a:latin typeface="Arial"/>
            </a:endParaRPr>
          </a:p>
        </p:txBody>
      </p:sp>
      <p:sp>
        <p:nvSpPr>
          <p:cNvPr id="137" name="Freeform 51"/>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38" name="TextBox 52"/>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139" name="TextBox 53"/>
          <p:cNvSpPr/>
          <p:nvPr/>
        </p:nvSpPr>
        <p:spPr>
          <a:xfrm>
            <a:off x="2764440" y="4113360"/>
            <a:ext cx="1275876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0" lang="en-US" sz="2200" strike="noStrike" u="none">
                <a:solidFill>
                  <a:srgbClr val="343f56"/>
                </a:solidFill>
                <a:uFillTx/>
                <a:latin typeface="Roboto"/>
                <a:ea typeface="Roboto"/>
              </a:rPr>
              <a:t>In this presentation we will go through.......</a:t>
            </a:r>
            <a:endParaRPr b="0" lang="en-US" sz="2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grpSp>
        <p:nvGrpSpPr>
          <p:cNvPr id="140" name="Group 2"/>
          <p:cNvGrpSpPr/>
          <p:nvPr/>
        </p:nvGrpSpPr>
        <p:grpSpPr>
          <a:xfrm>
            <a:off x="1028880" y="2771640"/>
            <a:ext cx="16230240" cy="4587480"/>
            <a:chOff x="1028880" y="2771640"/>
            <a:chExt cx="16230240" cy="4587480"/>
          </a:xfrm>
        </p:grpSpPr>
        <p:sp>
          <p:nvSpPr>
            <p:cNvPr id="141" name="Freeform 3"/>
            <p:cNvSpPr/>
            <p:nvPr/>
          </p:nvSpPr>
          <p:spPr>
            <a:xfrm>
              <a:off x="1028880" y="2927520"/>
              <a:ext cx="16230240" cy="4431600"/>
            </a:xfrm>
            <a:custGeom>
              <a:avLst/>
              <a:gdLst>
                <a:gd name="textAreaLeft" fmla="*/ 0 w 16230240"/>
                <a:gd name="textAreaRight" fmla="*/ 16230600 w 16230240"/>
                <a:gd name="textAreaTop" fmla="*/ 0 h 4431600"/>
                <a:gd name="textAreaBottom" fmla="*/ 4431960 h 4431600"/>
              </a:gdLst>
              <a:ahLst/>
              <a:rect l="textAreaLeft" t="textAreaTop" r="textAreaRight" b="textAreaBottom"/>
              <a:pathLst>
                <a:path w="3965003" h="1082694">
                  <a:moveTo>
                    <a:pt x="0" y="0"/>
                  </a:moveTo>
                  <a:lnTo>
                    <a:pt x="3965003" y="0"/>
                  </a:lnTo>
                  <a:lnTo>
                    <a:pt x="3965003" y="1082694"/>
                  </a:lnTo>
                  <a:lnTo>
                    <a:pt x="0" y="1082694"/>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42" name="TextBox 4"/>
            <p:cNvSpPr/>
            <p:nvPr/>
          </p:nvSpPr>
          <p:spPr>
            <a:xfrm>
              <a:off x="1028880" y="2771640"/>
              <a:ext cx="16230240" cy="45874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143" name="TextBox 5"/>
          <p:cNvSpPr/>
          <p:nvPr/>
        </p:nvSpPr>
        <p:spPr>
          <a:xfrm>
            <a:off x="4473000" y="3731400"/>
            <a:ext cx="9342000" cy="1350720"/>
          </a:xfrm>
          <a:prstGeom prst="rect">
            <a:avLst/>
          </a:prstGeom>
          <a:noFill/>
          <a:ln w="0">
            <a:noFill/>
          </a:ln>
        </p:spPr>
        <p:style>
          <a:lnRef idx="0"/>
          <a:fillRef idx="0"/>
          <a:effectRef idx="0"/>
          <a:fontRef idx="minor"/>
        </p:style>
        <p:txBody>
          <a:bodyPr lIns="0" rIns="0" tIns="0" bIns="0" anchor="t">
            <a:spAutoFit/>
          </a:bodyPr>
          <a:p>
            <a:pPr algn="ctr" defTabSz="914400">
              <a:lnSpc>
                <a:spcPts val="10638"/>
              </a:lnSpc>
            </a:pPr>
            <a:r>
              <a:rPr b="1" lang="en-US" sz="7600" strike="noStrike" u="none">
                <a:solidFill>
                  <a:srgbClr val="343f56"/>
                </a:solidFill>
                <a:uFillTx/>
                <a:latin typeface="Hagrid Heavy"/>
                <a:ea typeface="Hagrid Heavy"/>
              </a:rPr>
              <a:t>INTRODUCTION</a:t>
            </a:r>
            <a:endParaRPr b="0" lang="en-US" sz="7600" strike="noStrike" u="none">
              <a:solidFill>
                <a:srgbClr val="ffffff"/>
              </a:solidFill>
              <a:uFillTx/>
              <a:latin typeface="Arial"/>
            </a:endParaRPr>
          </a:p>
        </p:txBody>
      </p:sp>
      <p:sp>
        <p:nvSpPr>
          <p:cNvPr id="144" name="TextBox 6"/>
          <p:cNvSpPr/>
          <p:nvPr/>
        </p:nvSpPr>
        <p:spPr>
          <a:xfrm>
            <a:off x="3168360" y="5239800"/>
            <a:ext cx="11139120" cy="78228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0" lang="en-US" sz="2200" strike="noStrike" u="none">
                <a:solidFill>
                  <a:srgbClr val="343f56"/>
                </a:solidFill>
                <a:uFillTx/>
                <a:latin typeface="Roboto"/>
                <a:ea typeface="Roboto"/>
              </a:rPr>
              <a:t>In this notebook, we are trying to train a model to predict whether the song would be popular or not.</a:t>
            </a:r>
            <a:endParaRPr b="0" lang="en-US" sz="2200" strike="noStrike" u="none">
              <a:solidFill>
                <a:srgbClr val="ffffff"/>
              </a:solidFill>
              <a:uFillTx/>
              <a:latin typeface="Arial"/>
            </a:endParaRPr>
          </a:p>
        </p:txBody>
      </p:sp>
      <p:sp>
        <p:nvSpPr>
          <p:cNvPr id="145" name="Freeform 7"/>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46" name="TextBox 8"/>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
        <p:nvSpPr>
          <p:cNvPr id="147" name="TextBox 9"/>
          <p:cNvSpPr/>
          <p:nvPr/>
        </p:nvSpPr>
        <p:spPr>
          <a:xfrm>
            <a:off x="6484680" y="8188200"/>
            <a:ext cx="5318280" cy="356040"/>
          </a:xfrm>
          <a:prstGeom prst="rect">
            <a:avLst/>
          </a:prstGeom>
          <a:noFill/>
          <a:ln w="0">
            <a:noFill/>
          </a:ln>
        </p:spPr>
        <p:style>
          <a:lnRef idx="0"/>
          <a:fillRef idx="0"/>
          <a:effectRef idx="0"/>
          <a:fontRef idx="minor"/>
        </p:style>
        <p:txBody>
          <a:bodyPr lIns="0" rIns="0" tIns="0" bIns="0" anchor="t">
            <a:spAutoFit/>
          </a:bodyPr>
          <a:p>
            <a:pPr algn="ctr" defTabSz="914400">
              <a:lnSpc>
                <a:spcPts val="2801"/>
              </a:lnSpc>
            </a:pPr>
            <a:r>
              <a:rPr b="0" lang="en-US" sz="2000" strike="noStrike" u="sng">
                <a:solidFill>
                  <a:srgbClr val="0000ff"/>
                </a:solidFill>
                <a:uFillTx/>
                <a:latin typeface="Roboto"/>
                <a:ea typeface="Roboto"/>
                <a:hlinkClick r:id="rId3"/>
              </a:rPr>
              <a:t>githup</a:t>
            </a: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grpSp>
        <p:nvGrpSpPr>
          <p:cNvPr id="148" name="Group 2"/>
          <p:cNvGrpSpPr/>
          <p:nvPr/>
        </p:nvGrpSpPr>
        <p:grpSpPr>
          <a:xfrm>
            <a:off x="-284760" y="-333000"/>
            <a:ext cx="7943400" cy="10862280"/>
            <a:chOff x="-284760" y="-333000"/>
            <a:chExt cx="7943400" cy="10862280"/>
          </a:xfrm>
        </p:grpSpPr>
        <p:sp>
          <p:nvSpPr>
            <p:cNvPr id="149" name="Freeform 3"/>
            <p:cNvSpPr/>
            <p:nvPr/>
          </p:nvSpPr>
          <p:spPr>
            <a:xfrm>
              <a:off x="-284760" y="-242640"/>
              <a:ext cx="7943400" cy="10771920"/>
            </a:xfrm>
            <a:custGeom>
              <a:avLst/>
              <a:gdLst>
                <a:gd name="textAreaLeft" fmla="*/ 0 w 7943400"/>
                <a:gd name="textAreaRight" fmla="*/ 7943760 w 7943400"/>
                <a:gd name="textAreaTop" fmla="*/ 0 h 10771920"/>
                <a:gd name="textAreaBottom" fmla="*/ 10772280 h 10771920"/>
              </a:gdLst>
              <a:ahLst/>
              <a:rect l="textAreaLeft" t="textAreaTop" r="textAreaRight" b="textAreaBottom"/>
              <a:pathLst>
                <a:path w="3347773" h="4539836">
                  <a:moveTo>
                    <a:pt x="0" y="0"/>
                  </a:moveTo>
                  <a:lnTo>
                    <a:pt x="3347773" y="0"/>
                  </a:lnTo>
                  <a:lnTo>
                    <a:pt x="3347773" y="4539836"/>
                  </a:lnTo>
                  <a:lnTo>
                    <a:pt x="0" y="4539836"/>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50" name="TextBox 4"/>
            <p:cNvSpPr/>
            <p:nvPr/>
          </p:nvSpPr>
          <p:spPr>
            <a:xfrm>
              <a:off x="-284760" y="-333000"/>
              <a:ext cx="7943400" cy="108622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151" name="Freeform 5"/>
          <p:cNvSpPr/>
          <p:nvPr/>
        </p:nvSpPr>
        <p:spPr>
          <a:xfrm>
            <a:off x="10527840" y="336996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5" y="0"/>
                </a:lnTo>
                <a:lnTo>
                  <a:pt x="334645" y="334645"/>
                </a:lnTo>
                <a:lnTo>
                  <a:pt x="0" y="334645"/>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152" name="Group 6"/>
          <p:cNvGrpSpPr/>
          <p:nvPr/>
        </p:nvGrpSpPr>
        <p:grpSpPr>
          <a:xfrm>
            <a:off x="137520" y="2335320"/>
            <a:ext cx="7098480" cy="3197520"/>
            <a:chOff x="137520" y="2335320"/>
            <a:chExt cx="7098480" cy="3197520"/>
          </a:xfrm>
        </p:grpSpPr>
        <p:pic>
          <p:nvPicPr>
            <p:cNvPr id="153" name="Picture 7" descr=""/>
            <p:cNvPicPr/>
            <p:nvPr/>
          </p:nvPicPr>
          <p:blipFill>
            <a:blip r:embed="rId3"/>
            <a:srcRect l="0" t="14596" r="0" b="14596"/>
            <a:stretch/>
          </p:blipFill>
          <p:spPr>
            <a:xfrm>
              <a:off x="137520" y="2335320"/>
              <a:ext cx="7098480" cy="3197520"/>
            </a:xfrm>
            <a:prstGeom prst="rect">
              <a:avLst/>
            </a:prstGeom>
            <a:ln w="0">
              <a:noFill/>
            </a:ln>
          </p:spPr>
        </p:pic>
      </p:grpSp>
      <p:sp>
        <p:nvSpPr>
          <p:cNvPr id="154" name="Freeform 8"/>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4">
              <a:extLst>
                <a:ext uri="{96DAC541-7B7A-43D3-8B79-37D633B846F1}">
                  <asvg:svgBlip xmlns:asvg="http://schemas.microsoft.com/office/drawing/2016/SVG/main" r:embed="rId5"/>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55" name="TextBox 9"/>
          <p:cNvSpPr/>
          <p:nvPr/>
        </p:nvSpPr>
        <p:spPr>
          <a:xfrm>
            <a:off x="137520" y="6199920"/>
            <a:ext cx="7355520" cy="2702520"/>
          </a:xfrm>
          <a:prstGeom prst="rect">
            <a:avLst/>
          </a:prstGeom>
          <a:noFill/>
          <a:ln w="0">
            <a:noFill/>
          </a:ln>
        </p:spPr>
        <p:style>
          <a:lnRef idx="0"/>
          <a:fillRef idx="0"/>
          <a:effectRef idx="0"/>
          <a:fontRef idx="minor"/>
        </p:style>
        <p:txBody>
          <a:bodyPr lIns="0" rIns="0" tIns="0" bIns="0" anchor="t">
            <a:spAutoFit/>
          </a:bodyPr>
          <a:p>
            <a:pPr defTabSz="914400">
              <a:lnSpc>
                <a:spcPts val="10638"/>
              </a:lnSpc>
            </a:pPr>
            <a:r>
              <a:rPr b="1" lang="en-US" sz="7600" strike="noStrike" u="none">
                <a:solidFill>
                  <a:srgbClr val="343f56"/>
                </a:solidFill>
                <a:uFillTx/>
                <a:latin typeface="Hagrid Heavy"/>
                <a:ea typeface="Hagrid Heavy"/>
              </a:rPr>
              <a:t>LINEAR REGRESSION</a:t>
            </a:r>
            <a:endParaRPr b="0" lang="en-US" sz="7600" strike="noStrike" u="none">
              <a:solidFill>
                <a:srgbClr val="ffffff"/>
              </a:solidFill>
              <a:uFillTx/>
              <a:latin typeface="Arial"/>
            </a:endParaRPr>
          </a:p>
        </p:txBody>
      </p:sp>
      <p:sp>
        <p:nvSpPr>
          <p:cNvPr id="156" name="TextBox 10"/>
          <p:cNvSpPr/>
          <p:nvPr/>
        </p:nvSpPr>
        <p:spPr>
          <a:xfrm>
            <a:off x="10527840" y="1966320"/>
            <a:ext cx="6731280" cy="1244160"/>
          </a:xfrm>
          <a:prstGeom prst="rect">
            <a:avLst/>
          </a:prstGeom>
          <a:noFill/>
          <a:ln w="0">
            <a:noFill/>
          </a:ln>
        </p:spPr>
        <p:style>
          <a:lnRef idx="0"/>
          <a:fillRef idx="0"/>
          <a:effectRef idx="0"/>
          <a:fontRef idx="minor"/>
        </p:style>
        <p:txBody>
          <a:bodyPr lIns="0" rIns="0" tIns="0" bIns="0" anchor="t">
            <a:spAutoFit/>
          </a:bodyPr>
          <a:p>
            <a:pPr defTabSz="914400">
              <a:lnSpc>
                <a:spcPts val="9799"/>
              </a:lnSpc>
            </a:pPr>
            <a:r>
              <a:rPr b="1" lang="en-US" sz="7000" strike="noStrike" u="none">
                <a:solidFill>
                  <a:srgbClr val="f5e6ca"/>
                </a:solidFill>
                <a:uFillTx/>
                <a:latin typeface="Hagrid Heavy"/>
                <a:ea typeface="Hagrid Heavy"/>
              </a:rPr>
              <a:t>R^2 = -.31 </a:t>
            </a:r>
            <a:endParaRPr b="0" lang="en-US" sz="7000" strike="noStrike" u="none">
              <a:solidFill>
                <a:srgbClr val="ffffff"/>
              </a:solidFill>
              <a:uFillTx/>
              <a:latin typeface="Arial"/>
            </a:endParaRPr>
          </a:p>
        </p:txBody>
      </p:sp>
      <p:sp>
        <p:nvSpPr>
          <p:cNvPr id="157" name="TextBox 11"/>
          <p:cNvSpPr/>
          <p:nvPr/>
        </p:nvSpPr>
        <p:spPr>
          <a:xfrm>
            <a:off x="10527840" y="4271400"/>
            <a:ext cx="8655480" cy="2011320"/>
          </a:xfrm>
          <a:prstGeom prst="rect">
            <a:avLst/>
          </a:prstGeom>
          <a:noFill/>
          <a:ln w="0">
            <a:noFill/>
          </a:ln>
        </p:spPr>
        <p:style>
          <a:lnRef idx="0"/>
          <a:fillRef idx="0"/>
          <a:effectRef idx="0"/>
          <a:fontRef idx="minor"/>
        </p:style>
        <p:txBody>
          <a:bodyPr lIns="0" rIns="0" tIns="0" bIns="0" anchor="t">
            <a:spAutoFit/>
          </a:bodyPr>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Compute cost</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Compute gradient</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gradient descents</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visualization</a:t>
            </a:r>
            <a:endParaRPr b="0" lang="en-US" sz="2830" strike="noStrike" u="none">
              <a:solidFill>
                <a:srgbClr val="ffffff"/>
              </a:solidFill>
              <a:uFillTx/>
              <a:latin typeface="Arial"/>
            </a:endParaRPr>
          </a:p>
        </p:txBody>
      </p:sp>
      <p:sp>
        <p:nvSpPr>
          <p:cNvPr id="158" name="TextBox 12"/>
          <p:cNvSpPr/>
          <p:nvPr/>
        </p:nvSpPr>
        <p:spPr>
          <a:xfrm>
            <a:off x="11085480" y="3322440"/>
            <a:ext cx="316548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methods used</a:t>
            </a:r>
            <a:endParaRPr b="0" lang="en-US" sz="2200" strike="noStrike" u="none">
              <a:solidFill>
                <a:srgbClr val="ffffff"/>
              </a:solidFill>
              <a:uFillTx/>
              <a:latin typeface="Arial"/>
            </a:endParaRPr>
          </a:p>
        </p:txBody>
      </p:sp>
      <p:sp>
        <p:nvSpPr>
          <p:cNvPr id="159" name="TextBox 13"/>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160" name="TextBox 2"/>
          <p:cNvSpPr/>
          <p:nvPr/>
        </p:nvSpPr>
        <p:spPr>
          <a:xfrm>
            <a:off x="1028880" y="2561760"/>
            <a:ext cx="16230240" cy="965520"/>
          </a:xfrm>
          <a:prstGeom prst="rect">
            <a:avLst/>
          </a:prstGeom>
          <a:noFill/>
          <a:ln w="0">
            <a:noFill/>
          </a:ln>
        </p:spPr>
        <p:style>
          <a:lnRef idx="0"/>
          <a:fillRef idx="0"/>
          <a:effectRef idx="0"/>
          <a:fontRef idx="minor"/>
        </p:style>
        <p:txBody>
          <a:bodyPr lIns="0" rIns="0" tIns="0" bIns="0" anchor="t">
            <a:spAutoFit/>
          </a:bodyPr>
          <a:p>
            <a:pPr defTabSz="914400">
              <a:lnSpc>
                <a:spcPts val="7600"/>
              </a:lnSpc>
            </a:pPr>
            <a:r>
              <a:rPr b="1" lang="en-US" sz="7600" strike="noStrike" u="none">
                <a:solidFill>
                  <a:srgbClr val="343f56"/>
                </a:solidFill>
                <a:uFillTx/>
                <a:latin typeface="Hagrid Heavy"/>
                <a:ea typeface="Hagrid Heavy"/>
              </a:rPr>
              <a:t>COMPUTE COST </a:t>
            </a:r>
            <a:endParaRPr b="0" lang="en-US" sz="7600" strike="noStrike" u="none">
              <a:solidFill>
                <a:srgbClr val="000000"/>
              </a:solidFill>
              <a:uFillTx/>
              <a:latin typeface="Arial"/>
            </a:endParaRPr>
          </a:p>
        </p:txBody>
      </p:sp>
      <p:sp>
        <p:nvSpPr>
          <p:cNvPr id="161"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62" name="TextBox 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163" name="AutoShape 5"/>
          <p:cNvSpPr/>
          <p:nvPr/>
        </p:nvSpPr>
        <p:spPr>
          <a:xfrm>
            <a:off x="5727240" y="1351080"/>
            <a:ext cx="11531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000000"/>
              </a:solidFill>
              <a:uFillTx/>
              <a:latin typeface="Arial"/>
            </a:endParaRPr>
          </a:p>
        </p:txBody>
      </p:sp>
      <p:grpSp>
        <p:nvGrpSpPr>
          <p:cNvPr id="164" name="Group 6"/>
          <p:cNvGrpSpPr/>
          <p:nvPr/>
        </p:nvGrpSpPr>
        <p:grpSpPr>
          <a:xfrm>
            <a:off x="248040" y="4457880"/>
            <a:ext cx="17791200" cy="3925800"/>
            <a:chOff x="248040" y="4457880"/>
            <a:chExt cx="17791200" cy="3925800"/>
          </a:xfrm>
        </p:grpSpPr>
        <p:sp>
          <p:nvSpPr>
            <p:cNvPr id="165" name="Freeform 7"/>
            <p:cNvSpPr/>
            <p:nvPr/>
          </p:nvSpPr>
          <p:spPr>
            <a:xfrm>
              <a:off x="248040" y="4602600"/>
              <a:ext cx="17791200" cy="3781080"/>
            </a:xfrm>
            <a:custGeom>
              <a:avLst/>
              <a:gdLst>
                <a:gd name="textAreaLeft" fmla="*/ 0 w 17791200"/>
                <a:gd name="textAreaRight" fmla="*/ 17791560 w 17791200"/>
                <a:gd name="textAreaTop" fmla="*/ 0 h 3781080"/>
                <a:gd name="textAreaBottom" fmla="*/ 3781440 h 3781080"/>
              </a:gdLst>
              <a:ahLst/>
              <a:rect l="textAreaLeft" t="textAreaTop" r="textAreaRight" b="textAreaBottom"/>
              <a:pathLst>
                <a:path w="4685857" h="995922">
                  <a:moveTo>
                    <a:pt x="0" y="0"/>
                  </a:moveTo>
                  <a:lnTo>
                    <a:pt x="4685857" y="0"/>
                  </a:lnTo>
                  <a:lnTo>
                    <a:pt x="4685857" y="995922"/>
                  </a:lnTo>
                  <a:lnTo>
                    <a:pt x="0" y="995922"/>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66" name="TextBox 8"/>
            <p:cNvSpPr/>
            <p:nvPr/>
          </p:nvSpPr>
          <p:spPr>
            <a:xfrm>
              <a:off x="248040" y="4457880"/>
              <a:ext cx="17791200" cy="39258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167" name="TextBox 9"/>
          <p:cNvSpPr/>
          <p:nvPr/>
        </p:nvSpPr>
        <p:spPr>
          <a:xfrm>
            <a:off x="1521360" y="4950360"/>
            <a:ext cx="4951800" cy="533880"/>
          </a:xfrm>
          <a:prstGeom prst="rect">
            <a:avLst/>
          </a:prstGeom>
          <a:noFill/>
          <a:ln w="0">
            <a:noFill/>
          </a:ln>
        </p:spPr>
        <p:style>
          <a:lnRef idx="0"/>
          <a:fillRef idx="0"/>
          <a:effectRef idx="0"/>
          <a:fontRef idx="minor"/>
        </p:style>
        <p:txBody>
          <a:bodyPr lIns="0" rIns="0" tIns="0" bIns="0" anchor="t">
            <a:spAutoFit/>
          </a:bodyPr>
          <a:p>
            <a:pPr defTabSz="914400">
              <a:lnSpc>
                <a:spcPts val="4201"/>
              </a:lnSpc>
            </a:pPr>
            <a:r>
              <a:rPr b="1" lang="en-US" sz="3000" strike="noStrike" u="none">
                <a:solidFill>
                  <a:srgbClr val="343f56"/>
                </a:solidFill>
                <a:uFillTx/>
                <a:latin typeface="Hagrid Heavy"/>
                <a:ea typeface="Hagrid Heavy"/>
              </a:rPr>
              <a:t>FUNCTIONALITY</a:t>
            </a:r>
            <a:endParaRPr b="0" lang="en-US" sz="3000" strike="noStrike" u="none">
              <a:solidFill>
                <a:srgbClr val="000000"/>
              </a:solidFill>
              <a:uFillTx/>
              <a:latin typeface="Arial"/>
            </a:endParaRPr>
          </a:p>
        </p:txBody>
      </p:sp>
      <p:sp>
        <p:nvSpPr>
          <p:cNvPr id="168" name="Freeform 10"/>
          <p:cNvSpPr/>
          <p:nvPr/>
        </p:nvSpPr>
        <p:spPr>
          <a:xfrm>
            <a:off x="1028880" y="508788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5"/>
                </a:lnTo>
                <a:lnTo>
                  <a:pt x="0" y="334645"/>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69" name="TextBox 11"/>
          <p:cNvSpPr/>
          <p:nvPr/>
        </p:nvSpPr>
        <p:spPr>
          <a:xfrm>
            <a:off x="1645920" y="5658480"/>
            <a:ext cx="6609600" cy="117432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This method defines a function named compute_cost that calculates the Mean Squared Error (MSE) cost function for a linear regression model.</a:t>
            </a:r>
            <a:endParaRPr b="0" lang="en-US" sz="2200" strike="noStrike" u="none">
              <a:solidFill>
                <a:srgbClr val="000000"/>
              </a:solidFill>
              <a:uFillTx/>
              <a:latin typeface="Arial"/>
            </a:endParaRPr>
          </a:p>
        </p:txBody>
      </p:sp>
      <p:sp>
        <p:nvSpPr>
          <p:cNvPr id="170" name="TextBox 12"/>
          <p:cNvSpPr/>
          <p:nvPr/>
        </p:nvSpPr>
        <p:spPr>
          <a:xfrm>
            <a:off x="9671400" y="5106960"/>
            <a:ext cx="6609600" cy="2738880"/>
          </a:xfrm>
          <a:prstGeom prst="rect">
            <a:avLst/>
          </a:prstGeom>
          <a:noFill/>
          <a:ln w="0">
            <a:noFill/>
          </a:ln>
        </p:spPr>
        <p:style>
          <a:lnRef idx="0"/>
          <a:fillRef idx="0"/>
          <a:effectRef idx="0"/>
          <a:fontRef idx="minor"/>
        </p:style>
        <p:txBody>
          <a:bodyPr lIns="0" rIns="0" tIns="0" bIns="0" anchor="t">
            <a:spAutoFit/>
          </a:bodyPr>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It calculates the predicted popularity (f_wb_i) using the dot product of the features and weights, plus the bias.</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It subtracts the actual popularity (y.iloc[i]) from the predicted value to get the error.</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It squares the error to penalize larger deviations.</a:t>
            </a:r>
            <a:endParaRPr b="0" lang="en-US" sz="22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171" name="TextBox 2"/>
          <p:cNvSpPr/>
          <p:nvPr/>
        </p:nvSpPr>
        <p:spPr>
          <a:xfrm>
            <a:off x="1028880" y="2561760"/>
            <a:ext cx="16230240" cy="965520"/>
          </a:xfrm>
          <a:prstGeom prst="rect">
            <a:avLst/>
          </a:prstGeom>
          <a:noFill/>
          <a:ln w="0">
            <a:noFill/>
          </a:ln>
        </p:spPr>
        <p:style>
          <a:lnRef idx="0"/>
          <a:fillRef idx="0"/>
          <a:effectRef idx="0"/>
          <a:fontRef idx="minor"/>
        </p:style>
        <p:txBody>
          <a:bodyPr lIns="0" rIns="0" tIns="0" bIns="0" anchor="t">
            <a:spAutoFit/>
          </a:bodyPr>
          <a:p>
            <a:pPr defTabSz="914400">
              <a:lnSpc>
                <a:spcPts val="7600"/>
              </a:lnSpc>
            </a:pPr>
            <a:r>
              <a:rPr b="1" lang="en-US" sz="7600" strike="noStrike" u="none">
                <a:solidFill>
                  <a:srgbClr val="343f56"/>
                </a:solidFill>
                <a:uFillTx/>
                <a:latin typeface="Hagrid Heavy"/>
                <a:ea typeface="Hagrid Heavy"/>
              </a:rPr>
              <a:t>COMPUTE GRADIENT </a:t>
            </a:r>
            <a:endParaRPr b="0" lang="en-US" sz="7600" strike="noStrike" u="none">
              <a:solidFill>
                <a:srgbClr val="000000"/>
              </a:solidFill>
              <a:uFillTx/>
              <a:latin typeface="Arial"/>
            </a:endParaRPr>
          </a:p>
        </p:txBody>
      </p:sp>
      <p:sp>
        <p:nvSpPr>
          <p:cNvPr id="172"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73" name="TextBox 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174" name="AutoShape 5"/>
          <p:cNvSpPr/>
          <p:nvPr/>
        </p:nvSpPr>
        <p:spPr>
          <a:xfrm>
            <a:off x="5727240" y="1351080"/>
            <a:ext cx="11531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000000"/>
              </a:solidFill>
              <a:uFillTx/>
              <a:latin typeface="Arial"/>
            </a:endParaRPr>
          </a:p>
        </p:txBody>
      </p:sp>
      <p:grpSp>
        <p:nvGrpSpPr>
          <p:cNvPr id="175" name="Group 6"/>
          <p:cNvGrpSpPr/>
          <p:nvPr/>
        </p:nvGrpSpPr>
        <p:grpSpPr>
          <a:xfrm>
            <a:off x="201240" y="4457880"/>
            <a:ext cx="17916120" cy="3925800"/>
            <a:chOff x="201240" y="4457880"/>
            <a:chExt cx="17916120" cy="3925800"/>
          </a:xfrm>
        </p:grpSpPr>
        <p:sp>
          <p:nvSpPr>
            <p:cNvPr id="176" name="Freeform 7"/>
            <p:cNvSpPr/>
            <p:nvPr/>
          </p:nvSpPr>
          <p:spPr>
            <a:xfrm>
              <a:off x="201240" y="4602600"/>
              <a:ext cx="17916120" cy="3781080"/>
            </a:xfrm>
            <a:custGeom>
              <a:avLst/>
              <a:gdLst>
                <a:gd name="textAreaLeft" fmla="*/ 0 w 17916120"/>
                <a:gd name="textAreaRight" fmla="*/ 17916480 w 17916120"/>
                <a:gd name="textAreaTop" fmla="*/ 0 h 3781080"/>
                <a:gd name="textAreaBottom" fmla="*/ 3781440 h 3781080"/>
              </a:gdLst>
              <a:ahLst/>
              <a:rect l="textAreaLeft" t="textAreaTop" r="textAreaRight" b="textAreaBottom"/>
              <a:pathLst>
                <a:path w="4718747" h="995922">
                  <a:moveTo>
                    <a:pt x="0" y="0"/>
                  </a:moveTo>
                  <a:lnTo>
                    <a:pt x="4718747" y="0"/>
                  </a:lnTo>
                  <a:lnTo>
                    <a:pt x="4718747" y="995922"/>
                  </a:lnTo>
                  <a:lnTo>
                    <a:pt x="0" y="995922"/>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77" name="TextBox 8"/>
            <p:cNvSpPr/>
            <p:nvPr/>
          </p:nvSpPr>
          <p:spPr>
            <a:xfrm>
              <a:off x="201240" y="4457880"/>
              <a:ext cx="17916120" cy="39258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178" name="TextBox 9"/>
          <p:cNvSpPr/>
          <p:nvPr/>
        </p:nvSpPr>
        <p:spPr>
          <a:xfrm>
            <a:off x="1383480" y="4932720"/>
            <a:ext cx="4951800" cy="533880"/>
          </a:xfrm>
          <a:prstGeom prst="rect">
            <a:avLst/>
          </a:prstGeom>
          <a:noFill/>
          <a:ln w="0">
            <a:noFill/>
          </a:ln>
        </p:spPr>
        <p:style>
          <a:lnRef idx="0"/>
          <a:fillRef idx="0"/>
          <a:effectRef idx="0"/>
          <a:fontRef idx="minor"/>
        </p:style>
        <p:txBody>
          <a:bodyPr lIns="0" rIns="0" tIns="0" bIns="0" anchor="t">
            <a:spAutoFit/>
          </a:bodyPr>
          <a:p>
            <a:pPr defTabSz="914400">
              <a:lnSpc>
                <a:spcPts val="4201"/>
              </a:lnSpc>
            </a:pPr>
            <a:r>
              <a:rPr b="1" lang="en-US" sz="3000" strike="noStrike" u="none">
                <a:solidFill>
                  <a:srgbClr val="343f56"/>
                </a:solidFill>
                <a:uFillTx/>
                <a:latin typeface="Hagrid Heavy"/>
                <a:ea typeface="Hagrid Heavy"/>
              </a:rPr>
              <a:t>FUNCTIONALITY</a:t>
            </a:r>
            <a:endParaRPr b="0" lang="en-US" sz="3000" strike="noStrike" u="none">
              <a:solidFill>
                <a:srgbClr val="000000"/>
              </a:solidFill>
              <a:uFillTx/>
              <a:latin typeface="Arial"/>
            </a:endParaRPr>
          </a:p>
        </p:txBody>
      </p:sp>
      <p:sp>
        <p:nvSpPr>
          <p:cNvPr id="179" name="Freeform 10"/>
          <p:cNvSpPr/>
          <p:nvPr/>
        </p:nvSpPr>
        <p:spPr>
          <a:xfrm>
            <a:off x="694080" y="507024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4"/>
                </a:lnTo>
                <a:lnTo>
                  <a:pt x="0" y="334644"/>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80" name="TextBox 11"/>
          <p:cNvSpPr/>
          <p:nvPr/>
        </p:nvSpPr>
        <p:spPr>
          <a:xfrm>
            <a:off x="670680" y="5627520"/>
            <a:ext cx="6609600" cy="23475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The compute_gradient function calculates the gradients of the cost function with respect to each weight (w) and the bias (b) in a linear regression model. These gradients indicate how much changing a particular weight or bias would affect the overall cost (error) of the model.</a:t>
            </a:r>
            <a:endParaRPr b="0" lang="en-US" sz="2200" strike="noStrike" u="none">
              <a:solidFill>
                <a:srgbClr val="000000"/>
              </a:solidFill>
              <a:uFillTx/>
              <a:latin typeface="Arial"/>
            </a:endParaRPr>
          </a:p>
        </p:txBody>
      </p:sp>
      <p:sp>
        <p:nvSpPr>
          <p:cNvPr id="181" name="TextBox 12"/>
          <p:cNvSpPr/>
          <p:nvPr/>
        </p:nvSpPr>
        <p:spPr>
          <a:xfrm>
            <a:off x="7397640" y="4841280"/>
            <a:ext cx="10579320" cy="3285000"/>
          </a:xfrm>
          <a:prstGeom prst="rect">
            <a:avLst/>
          </a:prstGeom>
          <a:noFill/>
          <a:ln w="0">
            <a:noFill/>
          </a:ln>
        </p:spPr>
        <p:style>
          <a:lnRef idx="0"/>
          <a:fillRef idx="0"/>
          <a:effectRef idx="0"/>
          <a:fontRef idx="minor"/>
        </p:style>
        <p:txBody>
          <a:bodyPr lIns="0" rIns="0" tIns="0" bIns="0" anchor="t">
            <a:spAutoFit/>
          </a:bodyPr>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The function iterates through each song in the dataset.</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For each song, it calculates the difference (err) between the predicted popularity and the actual popularity.</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It then uses this error to update the gradients:</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For each weight (dj_dw), it adds the product of the error (err) and the corresponding feature value (X.iloc[i]). This essentially tells us how much changing that weight by a small amount would affect the error for this song.</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For the bias (dj_db), it simply adds the error itself.</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Finally, it averages these accumulated updates for weights and bias across all songs </a:t>
            </a:r>
            <a:endParaRPr b="0" lang="en-US" sz="206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182" name="TextBox 2"/>
          <p:cNvSpPr/>
          <p:nvPr/>
        </p:nvSpPr>
        <p:spPr>
          <a:xfrm>
            <a:off x="1028880" y="2561760"/>
            <a:ext cx="16230240" cy="965520"/>
          </a:xfrm>
          <a:prstGeom prst="rect">
            <a:avLst/>
          </a:prstGeom>
          <a:noFill/>
          <a:ln w="0">
            <a:noFill/>
          </a:ln>
        </p:spPr>
        <p:style>
          <a:lnRef idx="0"/>
          <a:fillRef idx="0"/>
          <a:effectRef idx="0"/>
          <a:fontRef idx="minor"/>
        </p:style>
        <p:txBody>
          <a:bodyPr lIns="0" rIns="0" tIns="0" bIns="0" anchor="t">
            <a:spAutoFit/>
          </a:bodyPr>
          <a:p>
            <a:pPr defTabSz="914400">
              <a:lnSpc>
                <a:spcPts val="7600"/>
              </a:lnSpc>
            </a:pPr>
            <a:r>
              <a:rPr b="1" lang="en-US" sz="7600" strike="noStrike" u="none">
                <a:solidFill>
                  <a:srgbClr val="343f56"/>
                </a:solidFill>
                <a:uFillTx/>
                <a:latin typeface="Hagrid Heavy"/>
                <a:ea typeface="Hagrid Heavy"/>
              </a:rPr>
              <a:t>GRADIENT DESCENT </a:t>
            </a:r>
            <a:endParaRPr b="0" lang="en-US" sz="7600" strike="noStrike" u="none">
              <a:solidFill>
                <a:srgbClr val="000000"/>
              </a:solidFill>
              <a:uFillTx/>
              <a:latin typeface="Arial"/>
            </a:endParaRPr>
          </a:p>
        </p:txBody>
      </p:sp>
      <p:sp>
        <p:nvSpPr>
          <p:cNvPr id="183"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84" name="TextBox 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185" name="AutoShape 5"/>
          <p:cNvSpPr/>
          <p:nvPr/>
        </p:nvSpPr>
        <p:spPr>
          <a:xfrm>
            <a:off x="5727240" y="1351080"/>
            <a:ext cx="11531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000000"/>
              </a:solidFill>
              <a:uFillTx/>
              <a:latin typeface="Arial"/>
            </a:endParaRPr>
          </a:p>
        </p:txBody>
      </p:sp>
      <p:grpSp>
        <p:nvGrpSpPr>
          <p:cNvPr id="186" name="Group 6"/>
          <p:cNvGrpSpPr/>
          <p:nvPr/>
        </p:nvGrpSpPr>
        <p:grpSpPr>
          <a:xfrm>
            <a:off x="201240" y="4457880"/>
            <a:ext cx="17916120" cy="3925800"/>
            <a:chOff x="201240" y="4457880"/>
            <a:chExt cx="17916120" cy="3925800"/>
          </a:xfrm>
        </p:grpSpPr>
        <p:sp>
          <p:nvSpPr>
            <p:cNvPr id="187" name="Freeform 7"/>
            <p:cNvSpPr/>
            <p:nvPr/>
          </p:nvSpPr>
          <p:spPr>
            <a:xfrm>
              <a:off x="201240" y="4602600"/>
              <a:ext cx="17916120" cy="3781080"/>
            </a:xfrm>
            <a:custGeom>
              <a:avLst/>
              <a:gdLst>
                <a:gd name="textAreaLeft" fmla="*/ 0 w 17916120"/>
                <a:gd name="textAreaRight" fmla="*/ 17916480 w 17916120"/>
                <a:gd name="textAreaTop" fmla="*/ 0 h 3781080"/>
                <a:gd name="textAreaBottom" fmla="*/ 3781440 h 3781080"/>
              </a:gdLst>
              <a:ahLst/>
              <a:rect l="textAreaLeft" t="textAreaTop" r="textAreaRight" b="textAreaBottom"/>
              <a:pathLst>
                <a:path w="4718747" h="995922">
                  <a:moveTo>
                    <a:pt x="0" y="0"/>
                  </a:moveTo>
                  <a:lnTo>
                    <a:pt x="4718747" y="0"/>
                  </a:lnTo>
                  <a:lnTo>
                    <a:pt x="4718747" y="995922"/>
                  </a:lnTo>
                  <a:lnTo>
                    <a:pt x="0" y="995922"/>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88" name="TextBox 8"/>
            <p:cNvSpPr/>
            <p:nvPr/>
          </p:nvSpPr>
          <p:spPr>
            <a:xfrm>
              <a:off x="201240" y="4457880"/>
              <a:ext cx="17916120" cy="39258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189" name="TextBox 9"/>
          <p:cNvSpPr/>
          <p:nvPr/>
        </p:nvSpPr>
        <p:spPr>
          <a:xfrm>
            <a:off x="1383480" y="4932720"/>
            <a:ext cx="4951800" cy="533880"/>
          </a:xfrm>
          <a:prstGeom prst="rect">
            <a:avLst/>
          </a:prstGeom>
          <a:noFill/>
          <a:ln w="0">
            <a:noFill/>
          </a:ln>
        </p:spPr>
        <p:style>
          <a:lnRef idx="0"/>
          <a:fillRef idx="0"/>
          <a:effectRef idx="0"/>
          <a:fontRef idx="minor"/>
        </p:style>
        <p:txBody>
          <a:bodyPr lIns="0" rIns="0" tIns="0" bIns="0" anchor="t">
            <a:spAutoFit/>
          </a:bodyPr>
          <a:p>
            <a:pPr defTabSz="914400">
              <a:lnSpc>
                <a:spcPts val="4201"/>
              </a:lnSpc>
            </a:pPr>
            <a:r>
              <a:rPr b="1" lang="en-US" sz="3000" strike="noStrike" u="none">
                <a:solidFill>
                  <a:srgbClr val="343f56"/>
                </a:solidFill>
                <a:uFillTx/>
                <a:latin typeface="Hagrid Heavy"/>
                <a:ea typeface="Hagrid Heavy"/>
              </a:rPr>
              <a:t>FUNCTIONALITY</a:t>
            </a:r>
            <a:endParaRPr b="0" lang="en-US" sz="3000" strike="noStrike" u="none">
              <a:solidFill>
                <a:srgbClr val="000000"/>
              </a:solidFill>
              <a:uFillTx/>
              <a:latin typeface="Arial"/>
            </a:endParaRPr>
          </a:p>
        </p:txBody>
      </p:sp>
      <p:sp>
        <p:nvSpPr>
          <p:cNvPr id="190" name="Freeform 10"/>
          <p:cNvSpPr/>
          <p:nvPr/>
        </p:nvSpPr>
        <p:spPr>
          <a:xfrm>
            <a:off x="694080" y="507024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4"/>
                </a:lnTo>
                <a:lnTo>
                  <a:pt x="0" y="334644"/>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91" name="TextBox 11"/>
          <p:cNvSpPr/>
          <p:nvPr/>
        </p:nvSpPr>
        <p:spPr>
          <a:xfrm>
            <a:off x="670680" y="5627520"/>
            <a:ext cx="6609600" cy="195624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The gradient_descent function implements the gradient descent optimization algorithm to minimize the cost function for a linear regression model. It iteratively updates the model's weights and bias to find the optimal values that minimize the cost.</a:t>
            </a:r>
            <a:endParaRPr b="0" lang="en-US" sz="2200" strike="noStrike" u="none">
              <a:solidFill>
                <a:srgbClr val="000000"/>
              </a:solidFill>
              <a:uFillTx/>
              <a:latin typeface="Arial"/>
            </a:endParaRPr>
          </a:p>
        </p:txBody>
      </p:sp>
      <p:sp>
        <p:nvSpPr>
          <p:cNvPr id="192" name="TextBox 12"/>
          <p:cNvSpPr/>
          <p:nvPr/>
        </p:nvSpPr>
        <p:spPr>
          <a:xfrm>
            <a:off x="7397640" y="4841280"/>
            <a:ext cx="10579320" cy="3285000"/>
          </a:xfrm>
          <a:prstGeom prst="rect">
            <a:avLst/>
          </a:prstGeom>
          <a:noFill/>
          <a:ln w="0">
            <a:noFill/>
          </a:ln>
        </p:spPr>
        <p:style>
          <a:lnRef idx="0"/>
          <a:fillRef idx="0"/>
          <a:effectRef idx="0"/>
          <a:fontRef idx="minor"/>
        </p:style>
        <p:txBody>
          <a:bodyPr lIns="0" rIns="0" tIns="0" bIns="0" anchor="t">
            <a:spAutoFit/>
          </a:bodyPr>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Initialize parameters: Sets initial values for the weights (w) and bias (b).</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Iterative optimization:</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Computes the gradients of the cost function using the gradient_function.</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Updates the weights and bias using the gradients and the learning rate (alpha).</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Calculates the new cost using the cost_function.</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Stores the cost and weights in history lists for tracking.</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Prints the cost at regular intervals to monitor progress.</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Return optimized parameters: Returns the final optimized weights, bias, cost history, and weight history.</a:t>
            </a:r>
            <a:endParaRPr b="0" lang="en-US" sz="206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193" name="Freeform 2"/>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194" name="Group 3"/>
          <p:cNvGrpSpPr/>
          <p:nvPr/>
        </p:nvGrpSpPr>
        <p:grpSpPr>
          <a:xfrm>
            <a:off x="7557480" y="-459720"/>
            <a:ext cx="11320920" cy="11150640"/>
            <a:chOff x="7557480" y="-459720"/>
            <a:chExt cx="11320920" cy="11150640"/>
          </a:xfrm>
        </p:grpSpPr>
        <p:sp>
          <p:nvSpPr>
            <p:cNvPr id="195" name="Freeform 4"/>
            <p:cNvSpPr/>
            <p:nvPr/>
          </p:nvSpPr>
          <p:spPr>
            <a:xfrm>
              <a:off x="7557480" y="-369000"/>
              <a:ext cx="11320920" cy="11059920"/>
            </a:xfrm>
            <a:custGeom>
              <a:avLst/>
              <a:gdLst>
                <a:gd name="textAreaLeft" fmla="*/ 0 w 11320920"/>
                <a:gd name="textAreaRight" fmla="*/ 11321280 w 11320920"/>
                <a:gd name="textAreaTop" fmla="*/ 0 h 11059920"/>
                <a:gd name="textAreaBottom" fmla="*/ 11060280 h 11059920"/>
              </a:gdLst>
              <a:ahLst/>
              <a:rect l="textAreaLeft" t="textAreaTop" r="textAreaRight" b="textAreaBottom"/>
              <a:pathLst>
                <a:path w="4771190" h="4661121">
                  <a:moveTo>
                    <a:pt x="0" y="0"/>
                  </a:moveTo>
                  <a:lnTo>
                    <a:pt x="4771190" y="0"/>
                  </a:lnTo>
                  <a:lnTo>
                    <a:pt x="4771190" y="4661121"/>
                  </a:lnTo>
                  <a:lnTo>
                    <a:pt x="0" y="4661121"/>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96" name="TextBox 5"/>
            <p:cNvSpPr/>
            <p:nvPr/>
          </p:nvSpPr>
          <p:spPr>
            <a:xfrm>
              <a:off x="7557480" y="-459720"/>
              <a:ext cx="11320920" cy="111502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197" name="Freeform 6"/>
          <p:cNvSpPr/>
          <p:nvPr/>
        </p:nvSpPr>
        <p:spPr>
          <a:xfrm>
            <a:off x="8999280" y="637920"/>
            <a:ext cx="7953840" cy="7277760"/>
          </a:xfrm>
          <a:custGeom>
            <a:avLst/>
            <a:gdLst>
              <a:gd name="textAreaLeft" fmla="*/ 0 w 7953840"/>
              <a:gd name="textAreaRight" fmla="*/ 7954200 w 7953840"/>
              <a:gd name="textAreaTop" fmla="*/ 0 h 7277760"/>
              <a:gd name="textAreaBottom" fmla="*/ 7278120 h 7277760"/>
            </a:gdLst>
            <a:ahLst/>
            <a:rect l="textAreaLeft" t="textAreaTop" r="textAreaRight" b="textAreaBottom"/>
            <a:pathLst>
              <a:path w="7954094" h="7277996">
                <a:moveTo>
                  <a:pt x="0" y="0"/>
                </a:moveTo>
                <a:lnTo>
                  <a:pt x="7954094" y="0"/>
                </a:lnTo>
                <a:lnTo>
                  <a:pt x="7954094" y="7277996"/>
                </a:lnTo>
                <a:lnTo>
                  <a:pt x="0" y="727799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98" name="Freeform 7"/>
          <p:cNvSpPr/>
          <p:nvPr/>
        </p:nvSpPr>
        <p:spPr>
          <a:xfrm>
            <a:off x="9387000" y="2072520"/>
            <a:ext cx="7178400" cy="4620960"/>
          </a:xfrm>
          <a:custGeom>
            <a:avLst/>
            <a:gdLst>
              <a:gd name="textAreaLeft" fmla="*/ 0 w 7178400"/>
              <a:gd name="textAreaRight" fmla="*/ 7178760 w 7178400"/>
              <a:gd name="textAreaTop" fmla="*/ 0 h 4620960"/>
              <a:gd name="textAreaBottom" fmla="*/ 4621320 h 4620960"/>
            </a:gdLst>
            <a:ahLst/>
            <a:rect l="textAreaLeft" t="textAreaTop" r="textAreaRight" b="textAreaBottom"/>
            <a:pathLst>
              <a:path w="7178862" h="4621393">
                <a:moveTo>
                  <a:pt x="0" y="0"/>
                </a:moveTo>
                <a:lnTo>
                  <a:pt x="7178862" y="0"/>
                </a:lnTo>
                <a:lnTo>
                  <a:pt x="7178862" y="4621393"/>
                </a:lnTo>
                <a:lnTo>
                  <a:pt x="0" y="4621393"/>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99" name="TextBox 8"/>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200" name="TextBox 9"/>
          <p:cNvSpPr/>
          <p:nvPr/>
        </p:nvSpPr>
        <p:spPr>
          <a:xfrm>
            <a:off x="1383480" y="1920240"/>
            <a:ext cx="5047920" cy="1350720"/>
          </a:xfrm>
          <a:prstGeom prst="rect">
            <a:avLst/>
          </a:prstGeom>
          <a:noFill/>
          <a:ln w="0">
            <a:noFill/>
          </a:ln>
        </p:spPr>
        <p:style>
          <a:lnRef idx="0"/>
          <a:fillRef idx="0"/>
          <a:effectRef idx="0"/>
          <a:fontRef idx="minor"/>
        </p:style>
        <p:txBody>
          <a:bodyPr lIns="0" rIns="0" tIns="0" bIns="0" anchor="t">
            <a:spAutoFit/>
          </a:bodyPr>
          <a:p>
            <a:pPr defTabSz="914400">
              <a:lnSpc>
                <a:spcPts val="10638"/>
              </a:lnSpc>
            </a:pPr>
            <a:r>
              <a:rPr b="1" lang="en-US" sz="7600" strike="noStrike" u="none">
                <a:solidFill>
                  <a:srgbClr val="343f56"/>
                </a:solidFill>
                <a:uFillTx/>
                <a:latin typeface="Hagrid Heavy"/>
                <a:ea typeface="Hagrid Heavy"/>
              </a:rPr>
              <a:t>RESULT</a:t>
            </a:r>
            <a:endParaRPr b="0" lang="en-US" sz="7600" strike="noStrike" u="none">
              <a:solidFill>
                <a:srgbClr val="000000"/>
              </a:solidFill>
              <a:uFillTx/>
              <a:latin typeface="Arial"/>
            </a:endParaRPr>
          </a:p>
        </p:txBody>
      </p:sp>
      <p:sp>
        <p:nvSpPr>
          <p:cNvPr id="201" name="TextBox 10"/>
          <p:cNvSpPr/>
          <p:nvPr/>
        </p:nvSpPr>
        <p:spPr>
          <a:xfrm>
            <a:off x="1383480" y="3727440"/>
            <a:ext cx="5047920" cy="586944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**Mean Squared Error (MSE)**: 624 ⚠️</a:t>
            </a:r>
            <a:endParaRPr b="0" lang="en-US" sz="2200" strike="noStrike" u="none">
              <a:solidFill>
                <a:srgbClr val="000000"/>
              </a:solidFill>
              <a:uFillTx/>
              <a:latin typeface="Arial"/>
            </a:endParaRPr>
          </a:p>
          <a:p>
            <a:pPr defTabSz="914400">
              <a:lnSpc>
                <a:spcPts val="3081"/>
              </a:lnSpc>
            </a:pPr>
            <a:r>
              <a:rPr b="0" lang="en-US" sz="2200" strike="noStrike" u="none">
                <a:solidFill>
                  <a:srgbClr val="343f56"/>
                </a:solidFill>
                <a:uFillTx/>
                <a:latin typeface="Roboto"/>
                <a:ea typeface="Roboto"/>
              </a:rPr>
              <a:t> </a:t>
            </a:r>
            <a:r>
              <a:rPr b="0" lang="en-US" sz="2200" strike="noStrike" u="none">
                <a:solidFill>
                  <a:srgbClr val="343f56"/>
                </a:solidFill>
                <a:uFillTx/>
                <a:latin typeface="Roboto"/>
                <a:ea typeface="Roboto"/>
              </a:rPr>
              <a:t>- This value indicates that, on average, the model's predictions deviate from the actual popularity by a large margin. A high MSE suggests that the model is not performing well.</a:t>
            </a:r>
            <a:endParaRPr b="0" lang="en-US" sz="22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r>
              <a:rPr b="0" lang="en-US" sz="2200" strike="noStrike" u="none">
                <a:solidFill>
                  <a:srgbClr val="343f56"/>
                </a:solidFill>
                <a:uFillTx/>
                <a:latin typeface="Roboto"/>
                <a:ea typeface="Roboto"/>
              </a:rPr>
              <a:t>- **R-squared Score**: -0.32 ❌</a:t>
            </a:r>
            <a:endParaRPr b="0" lang="en-US" sz="2200" strike="noStrike" u="none">
              <a:solidFill>
                <a:srgbClr val="000000"/>
              </a:solidFill>
              <a:uFillTx/>
              <a:latin typeface="Arial"/>
            </a:endParaRPr>
          </a:p>
          <a:p>
            <a:pPr defTabSz="914400">
              <a:lnSpc>
                <a:spcPts val="3081"/>
              </a:lnSpc>
            </a:pPr>
            <a:r>
              <a:rPr b="0" lang="en-US" sz="2200" strike="noStrike" u="none">
                <a:solidFill>
                  <a:srgbClr val="343f56"/>
                </a:solidFill>
                <a:uFillTx/>
                <a:latin typeface="Roboto"/>
                <a:ea typeface="Roboto"/>
              </a:rPr>
              <a:t> </a:t>
            </a:r>
            <a:r>
              <a:rPr b="0" lang="en-US" sz="2200" strike="noStrike" u="none">
                <a:solidFill>
                  <a:srgbClr val="343f56"/>
                </a:solidFill>
                <a:uFillTx/>
                <a:latin typeface="Roboto"/>
                <a:ea typeface="Roboto"/>
              </a:rPr>
              <a:t>- The R-squared score is negative, which implies that the model performs worse than a simple horizontal line (i.e., the mean of the target variable). This means the model is unable to explain the variability in the data.</a:t>
            </a:r>
            <a:endParaRPr b="0" lang="en-US" sz="22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p:txBody>
      </p:sp>
      <p:sp>
        <p:nvSpPr>
          <p:cNvPr id="202" name="TextBox 11"/>
          <p:cNvSpPr/>
          <p:nvPr/>
        </p:nvSpPr>
        <p:spPr>
          <a:xfrm>
            <a:off x="8557920" y="8313480"/>
            <a:ext cx="8701200" cy="1919880"/>
          </a:xfrm>
          <a:prstGeom prst="rect">
            <a:avLst/>
          </a:prstGeom>
          <a:noFill/>
          <a:ln w="0">
            <a:noFill/>
          </a:ln>
        </p:spPr>
        <p:style>
          <a:lnRef idx="0"/>
          <a:fillRef idx="0"/>
          <a:effectRef idx="0"/>
          <a:fontRef idx="minor"/>
        </p:style>
        <p:txBody>
          <a:bodyPr lIns="0" rIns="0" tIns="0" bIns="0" anchor="t">
            <a:spAutoFit/>
          </a:bodyPr>
          <a:p>
            <a:pPr defTabSz="914400">
              <a:lnSpc>
                <a:spcPts val="2520"/>
              </a:lnSpc>
            </a:pPr>
            <a:r>
              <a:rPr b="0" lang="en-US" sz="1800" strike="noStrike" u="none">
                <a:solidFill>
                  <a:srgbClr val="f5e6ca"/>
                </a:solidFill>
                <a:uFillTx/>
                <a:latin typeface="Roboto"/>
                <a:ea typeface="Roboto"/>
              </a:rPr>
              <a:t>The scatter plot above (Actual vs. Predicted Song Popularity) shows a lack of strong correlation between the actual and predicted values. The red dashed line represents perfect prediction, and the points should be closely aligned with this line in a well-performing model. However, the data points are widely scattered around the line, further indicating poor model fit.</a:t>
            </a:r>
            <a:endParaRPr b="0" lang="en-US" sz="1800" strike="noStrike" u="none">
              <a:solidFill>
                <a:srgbClr val="000000"/>
              </a:solidFill>
              <a:uFillTx/>
              <a:latin typeface="Arial"/>
            </a:endParaRPr>
          </a:p>
          <a:p>
            <a:pPr defTabSz="914400">
              <a:lnSpc>
                <a:spcPts val="2520"/>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LibreOffice/24.8.0.3$Linux_X86_64 LibreOffice_project/480$Build-3</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DAGQxbdI7ds</dc:identifier>
  <dc:language>en-US</dc:language>
  <cp:lastModifiedBy/>
  <dcterms:modified xsi:type="dcterms:W3CDTF">2024-09-15T02:22:47Z</dcterms:modified>
  <cp:revision>3</cp:revision>
  <dc:subject/>
  <dc:title>Beige and Blue Minimal Modern Thesis Defense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