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18288000" cy="10287000"/>
  <p:notesSz cx="6858000" cy="9144000"/>
  <p:embeddedFontLst>
    <p:embeddedFont>
      <p:font typeface="Hagrid Heavy" charset="1" panose="00000A00000000000000"/>
      <p:regular r:id="rId31"/>
    </p:embeddedFont>
    <p:embeddedFont>
      <p:font typeface="Hagrid Ultra-Bold" charset="1" panose="00000800000000000000"/>
      <p:regular r:id="rId32"/>
    </p:embeddedFont>
    <p:embeddedFont>
      <p:font typeface="Roboto" charset="1" panose="02000000000000000000"/>
      <p:regular r:id="rId33"/>
    </p:embeddedFont>
    <p:embeddedFont>
      <p:font typeface="Roboto Bold" charset="1" panose="0200000000000000000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4.jpe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6.jpe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7.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https://github.com/mohamed682004/MAIM-final-project"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jpe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343F56"/>
        </a:solidFill>
      </p:bgPr>
    </p:bg>
    <p:spTree>
      <p:nvGrpSpPr>
        <p:cNvPr id="1" name=""/>
        <p:cNvGrpSpPr/>
        <p:nvPr/>
      </p:nvGrpSpPr>
      <p:grpSpPr>
        <a:xfrm>
          <a:off x="0" y="0"/>
          <a:ext cx="0" cy="0"/>
          <a:chOff x="0" y="0"/>
          <a:chExt cx="0" cy="0"/>
        </a:xfrm>
      </p:grpSpPr>
      <p:sp>
        <p:nvSpPr>
          <p:cNvPr name="TextBox 2" id="2"/>
          <p:cNvSpPr txBox="true"/>
          <p:nvPr/>
        </p:nvSpPr>
        <p:spPr>
          <a:xfrm rot="0">
            <a:off x="1031218" y="3834725"/>
            <a:ext cx="16228082" cy="3238940"/>
          </a:xfrm>
          <a:prstGeom prst="rect">
            <a:avLst/>
          </a:prstGeom>
        </p:spPr>
        <p:txBody>
          <a:bodyPr anchor="t" rtlCol="false" tIns="0" lIns="0" bIns="0" rIns="0">
            <a:spAutoFit/>
          </a:bodyPr>
          <a:lstStyle/>
          <a:p>
            <a:pPr algn="ctr">
              <a:lnSpc>
                <a:spcPts val="25700"/>
              </a:lnSpc>
            </a:pPr>
            <a:r>
              <a:rPr lang="en-US" b="true" sz="18357">
                <a:solidFill>
                  <a:srgbClr val="F5E6CA"/>
                </a:solidFill>
                <a:latin typeface="Hagrid Heavy"/>
                <a:ea typeface="Hagrid Heavy"/>
                <a:cs typeface="Hagrid Heavy"/>
                <a:sym typeface="Hagrid Heavy"/>
              </a:rPr>
              <a:t>PROJECT</a:t>
            </a:r>
          </a:p>
        </p:txBody>
      </p:sp>
      <p:sp>
        <p:nvSpPr>
          <p:cNvPr name="TextBox 3" id="3"/>
          <p:cNvSpPr txBox="true"/>
          <p:nvPr/>
        </p:nvSpPr>
        <p:spPr>
          <a:xfrm rot="0">
            <a:off x="5306222" y="2886688"/>
            <a:ext cx="7678074" cy="1906913"/>
          </a:xfrm>
          <a:prstGeom prst="rect">
            <a:avLst/>
          </a:prstGeom>
        </p:spPr>
        <p:txBody>
          <a:bodyPr anchor="t" rtlCol="false" tIns="0" lIns="0" bIns="0" rIns="0">
            <a:spAutoFit/>
          </a:bodyPr>
          <a:lstStyle/>
          <a:p>
            <a:pPr algn="ctr">
              <a:lnSpc>
                <a:spcPts val="15119"/>
              </a:lnSpc>
            </a:pPr>
            <a:r>
              <a:rPr lang="en-US" b="true" sz="10799">
                <a:solidFill>
                  <a:srgbClr val="F5E6CA"/>
                </a:solidFill>
                <a:latin typeface="Hagrid Heavy"/>
                <a:ea typeface="Hagrid Heavy"/>
                <a:cs typeface="Hagrid Heavy"/>
                <a:sym typeface="Hagrid Heavy"/>
              </a:rPr>
              <a:t>ML FINAL</a:t>
            </a:r>
          </a:p>
        </p:txBody>
      </p:sp>
      <p:grpSp>
        <p:nvGrpSpPr>
          <p:cNvPr name="Group 4" id="4"/>
          <p:cNvGrpSpPr/>
          <p:nvPr/>
        </p:nvGrpSpPr>
        <p:grpSpPr>
          <a:xfrm rot="0">
            <a:off x="1031218" y="7934949"/>
            <a:ext cx="16228082" cy="1323351"/>
            <a:chOff x="0" y="0"/>
            <a:chExt cx="3964388" cy="323284"/>
          </a:xfrm>
        </p:grpSpPr>
        <p:sp>
          <p:nvSpPr>
            <p:cNvPr name="Freeform 5" id="5"/>
            <p:cNvSpPr/>
            <p:nvPr/>
          </p:nvSpPr>
          <p:spPr>
            <a:xfrm flipH="false" flipV="false" rot="0">
              <a:off x="0" y="0"/>
              <a:ext cx="3964388" cy="323284"/>
            </a:xfrm>
            <a:custGeom>
              <a:avLst/>
              <a:gdLst/>
              <a:ahLst/>
              <a:cxnLst/>
              <a:rect r="r" b="b" t="t" l="l"/>
              <a:pathLst>
                <a:path h="323284" w="3964388">
                  <a:moveTo>
                    <a:pt x="0" y="0"/>
                  </a:moveTo>
                  <a:lnTo>
                    <a:pt x="3964388" y="0"/>
                  </a:lnTo>
                  <a:lnTo>
                    <a:pt x="3964388" y="323284"/>
                  </a:lnTo>
                  <a:lnTo>
                    <a:pt x="0" y="323284"/>
                  </a:lnTo>
                  <a:close/>
                </a:path>
              </a:pathLst>
            </a:custGeom>
            <a:solidFill>
              <a:srgbClr val="F5E6CA"/>
            </a:solidFill>
          </p:spPr>
        </p:sp>
        <p:sp>
          <p:nvSpPr>
            <p:cNvPr name="TextBox 6" id="6"/>
            <p:cNvSpPr txBox="true"/>
            <p:nvPr/>
          </p:nvSpPr>
          <p:spPr>
            <a:xfrm>
              <a:off x="0" y="-38100"/>
              <a:ext cx="3964388" cy="361384"/>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947952" y="8339937"/>
            <a:ext cx="5345267" cy="772794"/>
          </a:xfrm>
          <a:prstGeom prst="rect">
            <a:avLst/>
          </a:prstGeom>
        </p:spPr>
        <p:txBody>
          <a:bodyPr anchor="t" rtlCol="false" tIns="0" lIns="0" bIns="0" rIns="0">
            <a:spAutoFit/>
          </a:bodyPr>
          <a:lstStyle/>
          <a:p>
            <a:pPr algn="l">
              <a:lnSpc>
                <a:spcPts val="3080"/>
              </a:lnSpc>
            </a:pPr>
            <a:r>
              <a:rPr lang="en-US" sz="2200" b="true">
                <a:solidFill>
                  <a:srgbClr val="343F56"/>
                </a:solidFill>
                <a:latin typeface="Hagrid Ultra-Bold"/>
                <a:ea typeface="Hagrid Ultra-Bold"/>
                <a:cs typeface="Hagrid Ultra-Bold"/>
                <a:sym typeface="Hagrid Ultra-Bold"/>
              </a:rPr>
              <a:t>BY :MOHAMED AHMED MOHAMED HOSSEN</a:t>
            </a:r>
          </a:p>
        </p:txBody>
      </p:sp>
      <p:sp>
        <p:nvSpPr>
          <p:cNvPr name="Freeform 8" id="8"/>
          <p:cNvSpPr/>
          <p:nvPr/>
        </p:nvSpPr>
        <p:spPr>
          <a:xfrm flipH="false" flipV="false" rot="0">
            <a:off x="1383596" y="8415502"/>
            <a:ext cx="334644" cy="334644"/>
          </a:xfrm>
          <a:custGeom>
            <a:avLst/>
            <a:gdLst/>
            <a:ahLst/>
            <a:cxnLst/>
            <a:rect r="r" b="b" t="t" l="l"/>
            <a:pathLst>
              <a:path h="334644" w="334644">
                <a:moveTo>
                  <a:pt x="0" y="0"/>
                </a:moveTo>
                <a:lnTo>
                  <a:pt x="334644" y="0"/>
                </a:lnTo>
                <a:lnTo>
                  <a:pt x="334644" y="334645"/>
                </a:lnTo>
                <a:lnTo>
                  <a:pt x="0" y="3346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8789104" y="1028700"/>
            <a:ext cx="709791" cy="489756"/>
          </a:xfrm>
          <a:custGeom>
            <a:avLst/>
            <a:gdLst/>
            <a:ahLst/>
            <a:cxnLst/>
            <a:rect r="r" b="b" t="t" l="l"/>
            <a:pathLst>
              <a:path h="489756" w="709791">
                <a:moveTo>
                  <a:pt x="0" y="0"/>
                </a:moveTo>
                <a:lnTo>
                  <a:pt x="709792" y="0"/>
                </a:lnTo>
                <a:lnTo>
                  <a:pt x="709792" y="489756"/>
                </a:lnTo>
                <a:lnTo>
                  <a:pt x="0" y="4897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6993402" y="1659578"/>
            <a:ext cx="4301196" cy="382269"/>
          </a:xfrm>
          <a:prstGeom prst="rect">
            <a:avLst/>
          </a:prstGeom>
        </p:spPr>
        <p:txBody>
          <a:bodyPr anchor="t" rtlCol="false" tIns="0" lIns="0" bIns="0" rIns="0">
            <a:spAutoFit/>
          </a:bodyPr>
          <a:lstStyle/>
          <a:p>
            <a:pPr algn="ctr">
              <a:lnSpc>
                <a:spcPts val="3080"/>
              </a:lnSpc>
            </a:pPr>
            <a:r>
              <a:rPr lang="en-US" b="true" sz="2200">
                <a:solidFill>
                  <a:srgbClr val="F5E6CA"/>
                </a:solidFill>
                <a:latin typeface="Hagrid Ultra-Bold"/>
                <a:ea typeface="Hagrid Ultra-Bold"/>
                <a:cs typeface="Hagrid Ultra-Bold"/>
                <a:sym typeface="Hagrid Ultra-Bold"/>
              </a:rPr>
              <a:t>MAIM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343F56"/>
        </a:solidFill>
      </p:bgPr>
    </p:bg>
    <p:spTree>
      <p:nvGrpSpPr>
        <p:cNvPr id="1" name=""/>
        <p:cNvGrpSpPr/>
        <p:nvPr/>
      </p:nvGrpSpPr>
      <p:grpSpPr>
        <a:xfrm>
          <a:off x="0" y="0"/>
          <a:ext cx="0" cy="0"/>
          <a:chOff x="0" y="0"/>
          <a:chExt cx="0" cy="0"/>
        </a:xfrm>
      </p:grpSpPr>
      <p:grpSp>
        <p:nvGrpSpPr>
          <p:cNvPr name="Group 2" id="2"/>
          <p:cNvGrpSpPr/>
          <p:nvPr/>
        </p:nvGrpSpPr>
        <p:grpSpPr>
          <a:xfrm rot="0">
            <a:off x="-284932" y="-242683"/>
            <a:ext cx="7943776" cy="10772366"/>
            <a:chOff x="0" y="0"/>
            <a:chExt cx="3347773" cy="4539836"/>
          </a:xfrm>
        </p:grpSpPr>
        <p:sp>
          <p:nvSpPr>
            <p:cNvPr name="Freeform 3" id="3"/>
            <p:cNvSpPr/>
            <p:nvPr/>
          </p:nvSpPr>
          <p:spPr>
            <a:xfrm flipH="false" flipV="false" rot="0">
              <a:off x="0" y="0"/>
              <a:ext cx="3347773" cy="4539836"/>
            </a:xfrm>
            <a:custGeom>
              <a:avLst/>
              <a:gdLst/>
              <a:ahLst/>
              <a:cxnLst/>
              <a:rect r="r" b="b" t="t" l="l"/>
              <a:pathLst>
                <a:path h="4539836" w="3347773">
                  <a:moveTo>
                    <a:pt x="0" y="0"/>
                  </a:moveTo>
                  <a:lnTo>
                    <a:pt x="3347773" y="0"/>
                  </a:lnTo>
                  <a:lnTo>
                    <a:pt x="3347773" y="4539836"/>
                  </a:lnTo>
                  <a:lnTo>
                    <a:pt x="0" y="4539836"/>
                  </a:lnTo>
                  <a:close/>
                </a:path>
              </a:pathLst>
            </a:custGeom>
            <a:solidFill>
              <a:srgbClr val="F5E6CA"/>
            </a:solidFill>
            <a:ln cap="sq">
              <a:noFill/>
              <a:prstDash val="solid"/>
              <a:miter/>
            </a:ln>
          </p:spPr>
        </p:sp>
        <p:sp>
          <p:nvSpPr>
            <p:cNvPr name="TextBox 4" id="4"/>
            <p:cNvSpPr txBox="true"/>
            <p:nvPr/>
          </p:nvSpPr>
          <p:spPr>
            <a:xfrm>
              <a:off x="0" y="-38100"/>
              <a:ext cx="3347773" cy="4577936"/>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0527690" y="3369907"/>
            <a:ext cx="334644" cy="334644"/>
          </a:xfrm>
          <a:custGeom>
            <a:avLst/>
            <a:gdLst/>
            <a:ahLst/>
            <a:cxnLst/>
            <a:rect r="r" b="b" t="t" l="l"/>
            <a:pathLst>
              <a:path h="334644" w="334644">
                <a:moveTo>
                  <a:pt x="0" y="0"/>
                </a:moveTo>
                <a:lnTo>
                  <a:pt x="334645" y="0"/>
                </a:lnTo>
                <a:lnTo>
                  <a:pt x="334645" y="334645"/>
                </a:lnTo>
                <a:lnTo>
                  <a:pt x="0" y="3346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37589" y="2335399"/>
            <a:ext cx="7098734" cy="3197832"/>
            <a:chOff x="0" y="0"/>
            <a:chExt cx="9464979" cy="4263776"/>
          </a:xfrm>
        </p:grpSpPr>
        <p:pic>
          <p:nvPicPr>
            <p:cNvPr name="Picture 7" id="7"/>
            <p:cNvPicPr>
              <a:picLocks noChangeAspect="true"/>
            </p:cNvPicPr>
            <p:nvPr/>
          </p:nvPicPr>
          <p:blipFill>
            <a:blip r:embed="rId4"/>
            <a:srcRect l="0" t="16192" r="0" b="16192"/>
            <a:stretch>
              <a:fillRect/>
            </a:stretch>
          </p:blipFill>
          <p:spPr>
            <a:xfrm flipH="false" flipV="false">
              <a:off x="0" y="0"/>
              <a:ext cx="9464979" cy="4263776"/>
            </a:xfrm>
            <a:prstGeom prst="rect">
              <a:avLst/>
            </a:prstGeom>
          </p:spPr>
        </p:pic>
      </p:grpSp>
      <p:sp>
        <p:nvSpPr>
          <p:cNvPr name="Freeform 8" id="8"/>
          <p:cNvSpPr/>
          <p:nvPr/>
        </p:nvSpPr>
        <p:spPr>
          <a:xfrm flipH="false" flipV="false" rot="0">
            <a:off x="1028700" y="1028700"/>
            <a:ext cx="709791" cy="489756"/>
          </a:xfrm>
          <a:custGeom>
            <a:avLst/>
            <a:gdLst/>
            <a:ahLst/>
            <a:cxnLst/>
            <a:rect r="r" b="b" t="t" l="l"/>
            <a:pathLst>
              <a:path h="489756" w="709791">
                <a:moveTo>
                  <a:pt x="0" y="0"/>
                </a:moveTo>
                <a:lnTo>
                  <a:pt x="709791" y="0"/>
                </a:lnTo>
                <a:lnTo>
                  <a:pt x="709791" y="489756"/>
                </a:lnTo>
                <a:lnTo>
                  <a:pt x="0" y="4897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1028700" y="8899526"/>
            <a:ext cx="3350101" cy="358774"/>
          </a:xfrm>
          <a:prstGeom prst="rect">
            <a:avLst/>
          </a:prstGeom>
        </p:spPr>
        <p:txBody>
          <a:bodyPr anchor="t" rtlCol="false" tIns="0" lIns="0" bIns="0" rIns="0">
            <a:spAutoFit/>
          </a:bodyPr>
          <a:lstStyle/>
          <a:p>
            <a:pPr algn="l">
              <a:lnSpc>
                <a:spcPts val="2800"/>
              </a:lnSpc>
            </a:pPr>
            <a:r>
              <a:rPr lang="en-US" sz="2000">
                <a:solidFill>
                  <a:srgbClr val="343F56"/>
                </a:solidFill>
                <a:latin typeface="Roboto"/>
                <a:ea typeface="Roboto"/>
                <a:cs typeface="Roboto"/>
                <a:sym typeface="Roboto"/>
              </a:rPr>
              <a:t>www.reallygreatsite.com</a:t>
            </a:r>
          </a:p>
        </p:txBody>
      </p:sp>
      <p:sp>
        <p:nvSpPr>
          <p:cNvPr name="TextBox 10" id="10"/>
          <p:cNvSpPr txBox="true"/>
          <p:nvPr/>
        </p:nvSpPr>
        <p:spPr>
          <a:xfrm rot="0">
            <a:off x="137589" y="6199981"/>
            <a:ext cx="7356015" cy="2721611"/>
          </a:xfrm>
          <a:prstGeom prst="rect">
            <a:avLst/>
          </a:prstGeom>
        </p:spPr>
        <p:txBody>
          <a:bodyPr anchor="t" rtlCol="false" tIns="0" lIns="0" bIns="0" rIns="0">
            <a:spAutoFit/>
          </a:bodyPr>
          <a:lstStyle/>
          <a:p>
            <a:pPr algn="l">
              <a:lnSpc>
                <a:spcPts val="10639"/>
              </a:lnSpc>
            </a:pPr>
            <a:r>
              <a:rPr lang="en-US" sz="7599" b="true">
                <a:solidFill>
                  <a:srgbClr val="343F56"/>
                </a:solidFill>
                <a:latin typeface="Hagrid Heavy"/>
                <a:ea typeface="Hagrid Heavy"/>
                <a:cs typeface="Hagrid Heavy"/>
                <a:sym typeface="Hagrid Heavy"/>
              </a:rPr>
              <a:t>RANDOM FOREST</a:t>
            </a:r>
          </a:p>
        </p:txBody>
      </p:sp>
      <p:sp>
        <p:nvSpPr>
          <p:cNvPr name="TextBox 11" id="11"/>
          <p:cNvSpPr txBox="true"/>
          <p:nvPr/>
        </p:nvSpPr>
        <p:spPr>
          <a:xfrm rot="0">
            <a:off x="10527690" y="521673"/>
            <a:ext cx="7760310" cy="2489201"/>
          </a:xfrm>
          <a:prstGeom prst="rect">
            <a:avLst/>
          </a:prstGeom>
        </p:spPr>
        <p:txBody>
          <a:bodyPr anchor="t" rtlCol="false" tIns="0" lIns="0" bIns="0" rIns="0">
            <a:spAutoFit/>
          </a:bodyPr>
          <a:lstStyle/>
          <a:p>
            <a:pPr algn="l">
              <a:lnSpc>
                <a:spcPts val="9799"/>
              </a:lnSpc>
            </a:pPr>
            <a:r>
              <a:rPr lang="en-US" sz="6999" b="true">
                <a:solidFill>
                  <a:srgbClr val="F5E6CA"/>
                </a:solidFill>
                <a:latin typeface="Hagrid Heavy"/>
                <a:ea typeface="Hagrid Heavy"/>
                <a:cs typeface="Hagrid Heavy"/>
                <a:sym typeface="Hagrid Heavy"/>
              </a:rPr>
              <a:t>ACCURECY =0.7047</a:t>
            </a:r>
          </a:p>
        </p:txBody>
      </p:sp>
      <p:sp>
        <p:nvSpPr>
          <p:cNvPr name="TextBox 12" id="12"/>
          <p:cNvSpPr txBox="true"/>
          <p:nvPr/>
        </p:nvSpPr>
        <p:spPr>
          <a:xfrm rot="0">
            <a:off x="10527690" y="4271308"/>
            <a:ext cx="8655832" cy="3007758"/>
          </a:xfrm>
          <a:prstGeom prst="rect">
            <a:avLst/>
          </a:prstGeom>
        </p:spPr>
        <p:txBody>
          <a:bodyPr anchor="t" rtlCol="false" tIns="0" lIns="0" bIns="0" rIns="0">
            <a:spAutoFit/>
          </a:bodyPr>
          <a:lstStyle/>
          <a:p>
            <a:pPr algn="l" marL="610758" indent="-305379" lvl="1">
              <a:lnSpc>
                <a:spcPts val="3960"/>
              </a:lnSpc>
              <a:buFont typeface="Arial"/>
              <a:buChar char="•"/>
            </a:pPr>
            <a:r>
              <a:rPr lang="en-US" sz="2828">
                <a:solidFill>
                  <a:srgbClr val="F5E6CA"/>
                </a:solidFill>
                <a:latin typeface="Roboto"/>
                <a:ea typeface="Roboto"/>
                <a:cs typeface="Roboto"/>
                <a:sym typeface="Roboto"/>
              </a:rPr>
              <a:t>Create tree</a:t>
            </a:r>
          </a:p>
          <a:p>
            <a:pPr algn="l" marL="610758" indent="-305379" lvl="1">
              <a:lnSpc>
                <a:spcPts val="3960"/>
              </a:lnSpc>
              <a:buFont typeface="Arial"/>
              <a:buChar char="•"/>
            </a:pPr>
            <a:r>
              <a:rPr lang="en-US" sz="2828">
                <a:solidFill>
                  <a:srgbClr val="F5E6CA"/>
                </a:solidFill>
                <a:latin typeface="Roboto"/>
                <a:ea typeface="Roboto"/>
                <a:cs typeface="Roboto"/>
                <a:sym typeface="Roboto"/>
              </a:rPr>
              <a:t>Predict tree</a:t>
            </a:r>
          </a:p>
          <a:p>
            <a:pPr algn="l" marL="610758" indent="-305379" lvl="1">
              <a:lnSpc>
                <a:spcPts val="3960"/>
              </a:lnSpc>
              <a:buFont typeface="Arial"/>
              <a:buChar char="•"/>
            </a:pPr>
            <a:r>
              <a:rPr lang="en-US" sz="2828">
                <a:solidFill>
                  <a:srgbClr val="F5E6CA"/>
                </a:solidFill>
                <a:latin typeface="Roboto"/>
                <a:ea typeface="Roboto"/>
                <a:cs typeface="Roboto"/>
                <a:sym typeface="Roboto"/>
              </a:rPr>
              <a:t>Create forest</a:t>
            </a:r>
          </a:p>
          <a:p>
            <a:pPr algn="l" marL="610758" indent="-305379" lvl="1">
              <a:lnSpc>
                <a:spcPts val="3960"/>
              </a:lnSpc>
              <a:buFont typeface="Arial"/>
              <a:buChar char="•"/>
            </a:pPr>
            <a:r>
              <a:rPr lang="en-US" sz="2828">
                <a:solidFill>
                  <a:srgbClr val="F5E6CA"/>
                </a:solidFill>
                <a:latin typeface="Roboto"/>
                <a:ea typeface="Roboto"/>
                <a:cs typeface="Roboto"/>
                <a:sym typeface="Roboto"/>
              </a:rPr>
              <a:t>Predict forest</a:t>
            </a:r>
          </a:p>
          <a:p>
            <a:pPr algn="l" marL="610758" indent="-305379" lvl="1">
              <a:lnSpc>
                <a:spcPts val="3960"/>
              </a:lnSpc>
              <a:buFont typeface="Arial"/>
              <a:buChar char="•"/>
            </a:pPr>
            <a:r>
              <a:rPr lang="en-US" sz="2828">
                <a:solidFill>
                  <a:srgbClr val="F5E6CA"/>
                </a:solidFill>
                <a:latin typeface="Roboto"/>
                <a:ea typeface="Roboto"/>
                <a:cs typeface="Roboto"/>
                <a:sym typeface="Roboto"/>
              </a:rPr>
              <a:t>Train random forest</a:t>
            </a:r>
          </a:p>
          <a:p>
            <a:pPr algn="l" marL="610758" indent="-305379" lvl="1">
              <a:lnSpc>
                <a:spcPts val="3960"/>
              </a:lnSpc>
              <a:buFont typeface="Arial"/>
              <a:buChar char="•"/>
            </a:pPr>
            <a:r>
              <a:rPr lang="en-US" sz="2828">
                <a:solidFill>
                  <a:srgbClr val="F5E6CA"/>
                </a:solidFill>
                <a:latin typeface="Roboto"/>
                <a:ea typeface="Roboto"/>
                <a:cs typeface="Roboto"/>
                <a:sym typeface="Roboto"/>
              </a:rPr>
              <a:t>Predict random forest</a:t>
            </a:r>
          </a:p>
        </p:txBody>
      </p:sp>
      <p:sp>
        <p:nvSpPr>
          <p:cNvPr name="TextBox 13" id="13"/>
          <p:cNvSpPr txBox="true"/>
          <p:nvPr/>
        </p:nvSpPr>
        <p:spPr>
          <a:xfrm rot="0">
            <a:off x="11085304" y="3322282"/>
            <a:ext cx="3165860" cy="382269"/>
          </a:xfrm>
          <a:prstGeom prst="rect">
            <a:avLst/>
          </a:prstGeom>
        </p:spPr>
        <p:txBody>
          <a:bodyPr anchor="t" rtlCol="false" tIns="0" lIns="0" bIns="0" rIns="0">
            <a:spAutoFit/>
          </a:bodyPr>
          <a:lstStyle/>
          <a:p>
            <a:pPr algn="l">
              <a:lnSpc>
                <a:spcPts val="3080"/>
              </a:lnSpc>
            </a:pPr>
            <a:r>
              <a:rPr lang="en-US" sz="2200">
                <a:solidFill>
                  <a:srgbClr val="F5E6CA"/>
                </a:solidFill>
                <a:latin typeface="Roboto"/>
                <a:ea typeface="Roboto"/>
                <a:cs typeface="Roboto"/>
                <a:sym typeface="Roboto"/>
              </a:rPr>
              <a:t>The methods used</a:t>
            </a:r>
          </a:p>
        </p:txBody>
      </p:sp>
      <p:sp>
        <p:nvSpPr>
          <p:cNvPr name="TextBox 14" id="14"/>
          <p:cNvSpPr txBox="true"/>
          <p:nvPr/>
        </p:nvSpPr>
        <p:spPr>
          <a:xfrm rot="0">
            <a:off x="1869773" y="1136187"/>
            <a:ext cx="3582966" cy="382269"/>
          </a:xfrm>
          <a:prstGeom prst="rect">
            <a:avLst/>
          </a:prstGeom>
        </p:spPr>
        <p:txBody>
          <a:bodyPr anchor="t" rtlCol="false" tIns="0" lIns="0" bIns="0" rIns="0">
            <a:spAutoFit/>
          </a:bodyPr>
          <a:lstStyle/>
          <a:p>
            <a:pPr algn="l">
              <a:lnSpc>
                <a:spcPts val="3080"/>
              </a:lnSpc>
            </a:pPr>
            <a:r>
              <a:rPr lang="en-US" sz="2200" b="true">
                <a:solidFill>
                  <a:srgbClr val="343F56"/>
                </a:solidFill>
                <a:latin typeface="Hagrid Ultra-Bold"/>
                <a:ea typeface="Hagrid Ultra-Bold"/>
                <a:cs typeface="Hagrid Ultra-Bold"/>
                <a:sym typeface="Hagrid Ultra-Bold"/>
              </a:rPr>
              <a:t>MAIM</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343F56"/>
        </a:solidFill>
      </p:bgPr>
    </p:bg>
    <p:spTree>
      <p:nvGrpSpPr>
        <p:cNvPr id="1" name=""/>
        <p:cNvGrpSpPr/>
        <p:nvPr/>
      </p:nvGrpSpPr>
      <p:grpSpPr>
        <a:xfrm>
          <a:off x="0" y="0"/>
          <a:ext cx="0" cy="0"/>
          <a:chOff x="0" y="0"/>
          <a:chExt cx="0" cy="0"/>
        </a:xfrm>
      </p:grpSpPr>
      <p:sp>
        <p:nvSpPr>
          <p:cNvPr name="TextBox 2" id="2"/>
          <p:cNvSpPr txBox="true"/>
          <p:nvPr/>
        </p:nvSpPr>
        <p:spPr>
          <a:xfrm rot="0">
            <a:off x="2690523" y="2726963"/>
            <a:ext cx="12906955" cy="1340486"/>
          </a:xfrm>
          <a:prstGeom prst="rect">
            <a:avLst/>
          </a:prstGeom>
        </p:spPr>
        <p:txBody>
          <a:bodyPr anchor="t" rtlCol="false" tIns="0" lIns="0" bIns="0" rIns="0">
            <a:spAutoFit/>
          </a:bodyPr>
          <a:lstStyle/>
          <a:p>
            <a:pPr algn="ctr">
              <a:lnSpc>
                <a:spcPts val="10639"/>
              </a:lnSpc>
            </a:pPr>
            <a:r>
              <a:rPr lang="en-US" b="true" sz="7599">
                <a:solidFill>
                  <a:srgbClr val="F5E6CA"/>
                </a:solidFill>
                <a:latin typeface="Hagrid Heavy"/>
                <a:ea typeface="Hagrid Heavy"/>
                <a:cs typeface="Hagrid Heavy"/>
                <a:sym typeface="Hagrid Heavy"/>
              </a:rPr>
              <a:t>CREATE TREE</a:t>
            </a:r>
          </a:p>
        </p:txBody>
      </p:sp>
      <p:sp>
        <p:nvSpPr>
          <p:cNvPr name="Freeform 3" id="3"/>
          <p:cNvSpPr/>
          <p:nvPr/>
        </p:nvSpPr>
        <p:spPr>
          <a:xfrm flipH="false" flipV="false" rot="0">
            <a:off x="8789104" y="1028700"/>
            <a:ext cx="709791" cy="489756"/>
          </a:xfrm>
          <a:custGeom>
            <a:avLst/>
            <a:gdLst/>
            <a:ahLst/>
            <a:cxnLst/>
            <a:rect r="r" b="b" t="t" l="l"/>
            <a:pathLst>
              <a:path h="489756" w="709791">
                <a:moveTo>
                  <a:pt x="0" y="0"/>
                </a:moveTo>
                <a:lnTo>
                  <a:pt x="709792" y="0"/>
                </a:lnTo>
                <a:lnTo>
                  <a:pt x="709792" y="489756"/>
                </a:lnTo>
                <a:lnTo>
                  <a:pt x="0" y="4897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993402" y="1659578"/>
            <a:ext cx="4301196" cy="382269"/>
          </a:xfrm>
          <a:prstGeom prst="rect">
            <a:avLst/>
          </a:prstGeom>
        </p:spPr>
        <p:txBody>
          <a:bodyPr anchor="t" rtlCol="false" tIns="0" lIns="0" bIns="0" rIns="0">
            <a:spAutoFit/>
          </a:bodyPr>
          <a:lstStyle/>
          <a:p>
            <a:pPr algn="ctr">
              <a:lnSpc>
                <a:spcPts val="3080"/>
              </a:lnSpc>
            </a:pPr>
            <a:r>
              <a:rPr lang="en-US" b="true" sz="2200">
                <a:solidFill>
                  <a:srgbClr val="F5E6CA"/>
                </a:solidFill>
                <a:latin typeface="Hagrid Ultra-Bold"/>
                <a:ea typeface="Hagrid Ultra-Bold"/>
                <a:cs typeface="Hagrid Ultra-Bold"/>
                <a:sym typeface="Hagrid Ultra-Bold"/>
              </a:rPr>
              <a:t>MAIM</a:t>
            </a:r>
          </a:p>
        </p:txBody>
      </p:sp>
      <p:sp>
        <p:nvSpPr>
          <p:cNvPr name="TextBox 5" id="5"/>
          <p:cNvSpPr txBox="true"/>
          <p:nvPr/>
        </p:nvSpPr>
        <p:spPr>
          <a:xfrm rot="0">
            <a:off x="1227954" y="5803657"/>
            <a:ext cx="7561150" cy="1163319"/>
          </a:xfrm>
          <a:prstGeom prst="rect">
            <a:avLst/>
          </a:prstGeom>
        </p:spPr>
        <p:txBody>
          <a:bodyPr anchor="t" rtlCol="false" tIns="0" lIns="0" bIns="0" rIns="0">
            <a:spAutoFit/>
          </a:bodyPr>
          <a:lstStyle/>
          <a:p>
            <a:pPr algn="l">
              <a:lnSpc>
                <a:spcPts val="3080"/>
              </a:lnSpc>
            </a:pPr>
            <a:r>
              <a:rPr lang="en-US" sz="2200">
                <a:solidFill>
                  <a:srgbClr val="F5E6CA"/>
                </a:solidFill>
                <a:latin typeface="Roboto"/>
                <a:ea typeface="Roboto"/>
                <a:cs typeface="Roboto"/>
                <a:sym typeface="Roboto"/>
              </a:rPr>
              <a:t>The create_tree function recursively builds a decision tree for a machine learning model. It's a core component of decision tree algorithms.</a:t>
            </a:r>
          </a:p>
        </p:txBody>
      </p:sp>
      <p:sp>
        <p:nvSpPr>
          <p:cNvPr name="TextBox 6" id="6"/>
          <p:cNvSpPr txBox="true"/>
          <p:nvPr/>
        </p:nvSpPr>
        <p:spPr>
          <a:xfrm rot="0">
            <a:off x="9498896" y="5803657"/>
            <a:ext cx="8591419" cy="4287519"/>
          </a:xfrm>
          <a:prstGeom prst="rect">
            <a:avLst/>
          </a:prstGeom>
        </p:spPr>
        <p:txBody>
          <a:bodyPr anchor="t" rtlCol="false" tIns="0" lIns="0" bIns="0" rIns="0">
            <a:spAutoFit/>
          </a:bodyPr>
          <a:lstStyle/>
          <a:p>
            <a:pPr algn="l" marL="474984" indent="-237492" lvl="1">
              <a:lnSpc>
                <a:spcPts val="3080"/>
              </a:lnSpc>
              <a:buFont typeface="Arial"/>
              <a:buChar char="•"/>
            </a:pPr>
            <a:r>
              <a:rPr lang="en-US" sz="2200">
                <a:solidFill>
                  <a:srgbClr val="F5E6CA"/>
                </a:solidFill>
                <a:latin typeface="Roboto"/>
                <a:ea typeface="Roboto"/>
                <a:cs typeface="Roboto"/>
                <a:sym typeface="Roboto"/>
              </a:rPr>
              <a:t>Stopping criteria: Checks if the current node should be a leaf node based on maximum depth, minimum samples, or pure data (all samples belong to the same class).</a:t>
            </a:r>
          </a:p>
          <a:p>
            <a:pPr algn="l" marL="474984" indent="-237492" lvl="1">
              <a:lnSpc>
                <a:spcPts val="3080"/>
              </a:lnSpc>
              <a:buFont typeface="Arial"/>
              <a:buChar char="•"/>
            </a:pPr>
            <a:r>
              <a:rPr lang="en-US" sz="2200">
                <a:solidFill>
                  <a:srgbClr val="F5E6CA"/>
                </a:solidFill>
                <a:latin typeface="Roboto"/>
                <a:ea typeface="Roboto"/>
                <a:cs typeface="Roboto"/>
                <a:sym typeface="Roboto"/>
              </a:rPr>
              <a:t>Feature selection: Randomly selects a feature to split the data on.</a:t>
            </a:r>
          </a:p>
          <a:p>
            <a:pPr algn="l" marL="474984" indent="-237492" lvl="1">
              <a:lnSpc>
                <a:spcPts val="3080"/>
              </a:lnSpc>
              <a:buFont typeface="Arial"/>
              <a:buChar char="•"/>
            </a:pPr>
            <a:r>
              <a:rPr lang="en-US" sz="2200">
                <a:solidFill>
                  <a:srgbClr val="F5E6CA"/>
                </a:solidFill>
                <a:latin typeface="Roboto"/>
                <a:ea typeface="Roboto"/>
                <a:cs typeface="Roboto"/>
                <a:sym typeface="Roboto"/>
              </a:rPr>
              <a:t>Threshold determination: Chooses a threshold value for the selected feature to split the data into left and right branches.</a:t>
            </a:r>
          </a:p>
          <a:p>
            <a:pPr algn="l" marL="474984" indent="-237492" lvl="1">
              <a:lnSpc>
                <a:spcPts val="3080"/>
              </a:lnSpc>
              <a:buFont typeface="Arial"/>
              <a:buChar char="•"/>
            </a:pPr>
            <a:r>
              <a:rPr lang="en-US" sz="2200">
                <a:solidFill>
                  <a:srgbClr val="F5E6CA"/>
                </a:solidFill>
                <a:latin typeface="Roboto"/>
                <a:ea typeface="Roboto"/>
                <a:cs typeface="Roboto"/>
                <a:sym typeface="Roboto"/>
              </a:rPr>
              <a:t>Recursive construction: Recursively calls itself to build left and right subtrees using the split data.</a:t>
            </a:r>
          </a:p>
          <a:p>
            <a:pPr algn="l" marL="474984" indent="-237492" lvl="1">
              <a:lnSpc>
                <a:spcPts val="3080"/>
              </a:lnSpc>
              <a:buFont typeface="Arial"/>
              <a:buChar char="•"/>
            </a:pPr>
            <a:r>
              <a:rPr lang="en-US" sz="2200">
                <a:solidFill>
                  <a:srgbClr val="F5E6CA"/>
                </a:solidFill>
                <a:latin typeface="Roboto"/>
                <a:ea typeface="Roboto"/>
                <a:cs typeface="Roboto"/>
                <a:sym typeface="Roboto"/>
              </a:rPr>
              <a:t>Node creation: Creates a node representing the current decision, including the feature, threshold, and left/right subtrees.</a:t>
            </a:r>
          </a:p>
          <a:p>
            <a:pPr algn="l">
              <a:lnSpc>
                <a:spcPts val="3080"/>
              </a:lnSpc>
            </a:pPr>
          </a:p>
        </p:txBody>
      </p:sp>
      <p:grpSp>
        <p:nvGrpSpPr>
          <p:cNvPr name="Group 7" id="7"/>
          <p:cNvGrpSpPr/>
          <p:nvPr/>
        </p:nvGrpSpPr>
        <p:grpSpPr>
          <a:xfrm rot="0">
            <a:off x="1031218" y="4392071"/>
            <a:ext cx="16228082" cy="912857"/>
            <a:chOff x="0" y="0"/>
            <a:chExt cx="3964388" cy="223003"/>
          </a:xfrm>
        </p:grpSpPr>
        <p:sp>
          <p:nvSpPr>
            <p:cNvPr name="Freeform 8" id="8"/>
            <p:cNvSpPr/>
            <p:nvPr/>
          </p:nvSpPr>
          <p:spPr>
            <a:xfrm flipH="false" flipV="false" rot="0">
              <a:off x="0" y="0"/>
              <a:ext cx="3964388" cy="223003"/>
            </a:xfrm>
            <a:custGeom>
              <a:avLst/>
              <a:gdLst/>
              <a:ahLst/>
              <a:cxnLst/>
              <a:rect r="r" b="b" t="t" l="l"/>
              <a:pathLst>
                <a:path h="223003" w="3964388">
                  <a:moveTo>
                    <a:pt x="0" y="0"/>
                  </a:moveTo>
                  <a:lnTo>
                    <a:pt x="3964388" y="0"/>
                  </a:lnTo>
                  <a:lnTo>
                    <a:pt x="3964388" y="223003"/>
                  </a:lnTo>
                  <a:lnTo>
                    <a:pt x="0" y="223003"/>
                  </a:lnTo>
                  <a:close/>
                </a:path>
              </a:pathLst>
            </a:custGeom>
            <a:solidFill>
              <a:srgbClr val="F5E6CA"/>
            </a:solidFill>
          </p:spPr>
        </p:sp>
        <p:sp>
          <p:nvSpPr>
            <p:cNvPr name="TextBox 9" id="9"/>
            <p:cNvSpPr txBox="true"/>
            <p:nvPr/>
          </p:nvSpPr>
          <p:spPr>
            <a:xfrm>
              <a:off x="0" y="-38100"/>
              <a:ext cx="3964388" cy="261103"/>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2567725" y="4633552"/>
            <a:ext cx="5705425" cy="382269"/>
          </a:xfrm>
          <a:prstGeom prst="rect">
            <a:avLst/>
          </a:prstGeom>
        </p:spPr>
        <p:txBody>
          <a:bodyPr anchor="t" rtlCol="false" tIns="0" lIns="0" bIns="0" rIns="0">
            <a:spAutoFit/>
          </a:bodyPr>
          <a:lstStyle/>
          <a:p>
            <a:pPr algn="r">
              <a:lnSpc>
                <a:spcPts val="3080"/>
              </a:lnSpc>
            </a:pPr>
            <a:r>
              <a:rPr lang="en-US" sz="2200" b="true">
                <a:solidFill>
                  <a:srgbClr val="343F56"/>
                </a:solidFill>
                <a:latin typeface="Roboto Bold"/>
                <a:ea typeface="Roboto Bold"/>
                <a:cs typeface="Roboto Bold"/>
                <a:sym typeface="Roboto Bold"/>
              </a:rPr>
              <a:t>Functionality</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343F56"/>
        </a:solidFill>
      </p:bgPr>
    </p:bg>
    <p:spTree>
      <p:nvGrpSpPr>
        <p:cNvPr id="1" name=""/>
        <p:cNvGrpSpPr/>
        <p:nvPr/>
      </p:nvGrpSpPr>
      <p:grpSpPr>
        <a:xfrm>
          <a:off x="0" y="0"/>
          <a:ext cx="0" cy="0"/>
          <a:chOff x="0" y="0"/>
          <a:chExt cx="0" cy="0"/>
        </a:xfrm>
      </p:grpSpPr>
      <p:sp>
        <p:nvSpPr>
          <p:cNvPr name="TextBox 2" id="2"/>
          <p:cNvSpPr txBox="true"/>
          <p:nvPr/>
        </p:nvSpPr>
        <p:spPr>
          <a:xfrm rot="0">
            <a:off x="2690523" y="2726963"/>
            <a:ext cx="12906955" cy="1340486"/>
          </a:xfrm>
          <a:prstGeom prst="rect">
            <a:avLst/>
          </a:prstGeom>
        </p:spPr>
        <p:txBody>
          <a:bodyPr anchor="t" rtlCol="false" tIns="0" lIns="0" bIns="0" rIns="0">
            <a:spAutoFit/>
          </a:bodyPr>
          <a:lstStyle/>
          <a:p>
            <a:pPr algn="ctr">
              <a:lnSpc>
                <a:spcPts val="10639"/>
              </a:lnSpc>
            </a:pPr>
            <a:r>
              <a:rPr lang="en-US" b="true" sz="7599">
                <a:solidFill>
                  <a:srgbClr val="F5E6CA"/>
                </a:solidFill>
                <a:latin typeface="Hagrid Heavy"/>
                <a:ea typeface="Hagrid Heavy"/>
                <a:cs typeface="Hagrid Heavy"/>
                <a:sym typeface="Hagrid Heavy"/>
              </a:rPr>
              <a:t>PREDICT TREE</a:t>
            </a:r>
          </a:p>
        </p:txBody>
      </p:sp>
      <p:sp>
        <p:nvSpPr>
          <p:cNvPr name="Freeform 3" id="3"/>
          <p:cNvSpPr/>
          <p:nvPr/>
        </p:nvSpPr>
        <p:spPr>
          <a:xfrm flipH="false" flipV="false" rot="0">
            <a:off x="8789104" y="1028700"/>
            <a:ext cx="709791" cy="489756"/>
          </a:xfrm>
          <a:custGeom>
            <a:avLst/>
            <a:gdLst/>
            <a:ahLst/>
            <a:cxnLst/>
            <a:rect r="r" b="b" t="t" l="l"/>
            <a:pathLst>
              <a:path h="489756" w="709791">
                <a:moveTo>
                  <a:pt x="0" y="0"/>
                </a:moveTo>
                <a:lnTo>
                  <a:pt x="709792" y="0"/>
                </a:lnTo>
                <a:lnTo>
                  <a:pt x="709792" y="489756"/>
                </a:lnTo>
                <a:lnTo>
                  <a:pt x="0" y="4897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993402" y="1659578"/>
            <a:ext cx="4301196" cy="382269"/>
          </a:xfrm>
          <a:prstGeom prst="rect">
            <a:avLst/>
          </a:prstGeom>
        </p:spPr>
        <p:txBody>
          <a:bodyPr anchor="t" rtlCol="false" tIns="0" lIns="0" bIns="0" rIns="0">
            <a:spAutoFit/>
          </a:bodyPr>
          <a:lstStyle/>
          <a:p>
            <a:pPr algn="ctr">
              <a:lnSpc>
                <a:spcPts val="3080"/>
              </a:lnSpc>
            </a:pPr>
            <a:r>
              <a:rPr lang="en-US" b="true" sz="2200">
                <a:solidFill>
                  <a:srgbClr val="F5E6CA"/>
                </a:solidFill>
                <a:latin typeface="Hagrid Ultra-Bold"/>
                <a:ea typeface="Hagrid Ultra-Bold"/>
                <a:cs typeface="Hagrid Ultra-Bold"/>
                <a:sym typeface="Hagrid Ultra-Bold"/>
              </a:rPr>
              <a:t>MAIM</a:t>
            </a:r>
          </a:p>
        </p:txBody>
      </p:sp>
      <p:sp>
        <p:nvSpPr>
          <p:cNvPr name="TextBox 5" id="5"/>
          <p:cNvSpPr txBox="true"/>
          <p:nvPr/>
        </p:nvSpPr>
        <p:spPr>
          <a:xfrm rot="0">
            <a:off x="1227954" y="5581152"/>
            <a:ext cx="7561150" cy="1163319"/>
          </a:xfrm>
          <a:prstGeom prst="rect">
            <a:avLst/>
          </a:prstGeom>
        </p:spPr>
        <p:txBody>
          <a:bodyPr anchor="t" rtlCol="false" tIns="0" lIns="0" bIns="0" rIns="0">
            <a:spAutoFit/>
          </a:bodyPr>
          <a:lstStyle/>
          <a:p>
            <a:pPr algn="l">
              <a:lnSpc>
                <a:spcPts val="3080"/>
              </a:lnSpc>
            </a:pPr>
            <a:r>
              <a:rPr lang="en-US" sz="2200">
                <a:solidFill>
                  <a:srgbClr val="F5E6CA"/>
                </a:solidFill>
                <a:latin typeface="Roboto"/>
                <a:ea typeface="Roboto"/>
                <a:cs typeface="Roboto"/>
                <a:sym typeface="Roboto"/>
              </a:rPr>
              <a:t>The predict_tree function traverses a decision tree to make a prediction for a given input instance (represented as a feature vector x).</a:t>
            </a:r>
          </a:p>
        </p:txBody>
      </p:sp>
      <p:sp>
        <p:nvSpPr>
          <p:cNvPr name="TextBox 6" id="6"/>
          <p:cNvSpPr txBox="true"/>
          <p:nvPr/>
        </p:nvSpPr>
        <p:spPr>
          <a:xfrm rot="0">
            <a:off x="9144000" y="5581152"/>
            <a:ext cx="8945206" cy="4921702"/>
          </a:xfrm>
          <a:prstGeom prst="rect">
            <a:avLst/>
          </a:prstGeom>
        </p:spPr>
        <p:txBody>
          <a:bodyPr anchor="t" rtlCol="false" tIns="0" lIns="0" bIns="0" rIns="0">
            <a:spAutoFit/>
          </a:bodyPr>
          <a:lstStyle/>
          <a:p>
            <a:pPr algn="l" marL="461091" indent="-230545" lvl="1">
              <a:lnSpc>
                <a:spcPts val="2989"/>
              </a:lnSpc>
              <a:buFont typeface="Arial"/>
              <a:buChar char="•"/>
            </a:pPr>
            <a:r>
              <a:rPr lang="en-US" sz="2135">
                <a:solidFill>
                  <a:srgbClr val="F5E6CA"/>
                </a:solidFill>
                <a:latin typeface="Roboto"/>
                <a:ea typeface="Roboto"/>
                <a:cs typeface="Roboto"/>
                <a:sym typeface="Roboto"/>
              </a:rPr>
              <a:t>Check node type: If the current node is a dictionary (representing an internal node with branches), it proceeds to the next step. If it's a float (representing a leaf node), it directly returns the predicted class or value.</a:t>
            </a:r>
          </a:p>
          <a:p>
            <a:pPr algn="l" marL="461091" indent="-230545" lvl="1">
              <a:lnSpc>
                <a:spcPts val="2989"/>
              </a:lnSpc>
              <a:buFont typeface="Arial"/>
              <a:buChar char="•"/>
            </a:pPr>
            <a:r>
              <a:rPr lang="en-US" sz="2135">
                <a:solidFill>
                  <a:srgbClr val="F5E6CA"/>
                </a:solidFill>
                <a:latin typeface="Roboto"/>
                <a:ea typeface="Roboto"/>
                <a:cs typeface="Roboto"/>
                <a:sym typeface="Roboto"/>
              </a:rPr>
              <a:t>Feature comparison: Extracts the feature value (feature_value) for the current input instance using the index stored in the node (tree['feature_idx']).</a:t>
            </a:r>
          </a:p>
          <a:p>
            <a:pPr algn="l" marL="461091" indent="-230545" lvl="1">
              <a:lnSpc>
                <a:spcPts val="2989"/>
              </a:lnSpc>
              <a:buFont typeface="Arial"/>
              <a:buChar char="•"/>
            </a:pPr>
            <a:r>
              <a:rPr lang="en-US" sz="2135">
                <a:solidFill>
                  <a:srgbClr val="F5E6CA"/>
                </a:solidFill>
                <a:latin typeface="Roboto"/>
                <a:ea typeface="Roboto"/>
                <a:cs typeface="Roboto"/>
                <a:sym typeface="Roboto"/>
              </a:rPr>
              <a:t>Threshold check: Compares the extracted feature value with the threshold stored in the node (tree['threshold']).</a:t>
            </a:r>
          </a:p>
          <a:p>
            <a:pPr algn="l" marL="461091" indent="-230545" lvl="1">
              <a:lnSpc>
                <a:spcPts val="2989"/>
              </a:lnSpc>
              <a:buFont typeface="Arial"/>
              <a:buChar char="•"/>
            </a:pPr>
            <a:r>
              <a:rPr lang="en-US" sz="2135">
                <a:solidFill>
                  <a:srgbClr val="F5E6CA"/>
                </a:solidFill>
                <a:latin typeface="Roboto"/>
                <a:ea typeface="Roboto"/>
                <a:cs typeface="Roboto"/>
                <a:sym typeface="Roboto"/>
              </a:rPr>
              <a:t>Recursive prediction: If the feature value is less than or equal to the threshold, it recursively calls predict_tree on the left subtree. Otherwise, it calls predict_tree on the right subtree.</a:t>
            </a:r>
          </a:p>
          <a:p>
            <a:pPr algn="l">
              <a:lnSpc>
                <a:spcPts val="2989"/>
              </a:lnSpc>
            </a:pPr>
          </a:p>
        </p:txBody>
      </p:sp>
      <p:grpSp>
        <p:nvGrpSpPr>
          <p:cNvPr name="Group 7" id="7"/>
          <p:cNvGrpSpPr/>
          <p:nvPr/>
        </p:nvGrpSpPr>
        <p:grpSpPr>
          <a:xfrm rot="0">
            <a:off x="1031218" y="4392071"/>
            <a:ext cx="16228082" cy="912857"/>
            <a:chOff x="0" y="0"/>
            <a:chExt cx="3964388" cy="223003"/>
          </a:xfrm>
        </p:grpSpPr>
        <p:sp>
          <p:nvSpPr>
            <p:cNvPr name="Freeform 8" id="8"/>
            <p:cNvSpPr/>
            <p:nvPr/>
          </p:nvSpPr>
          <p:spPr>
            <a:xfrm flipH="false" flipV="false" rot="0">
              <a:off x="0" y="0"/>
              <a:ext cx="3964388" cy="223003"/>
            </a:xfrm>
            <a:custGeom>
              <a:avLst/>
              <a:gdLst/>
              <a:ahLst/>
              <a:cxnLst/>
              <a:rect r="r" b="b" t="t" l="l"/>
              <a:pathLst>
                <a:path h="223003" w="3964388">
                  <a:moveTo>
                    <a:pt x="0" y="0"/>
                  </a:moveTo>
                  <a:lnTo>
                    <a:pt x="3964388" y="0"/>
                  </a:lnTo>
                  <a:lnTo>
                    <a:pt x="3964388" y="223003"/>
                  </a:lnTo>
                  <a:lnTo>
                    <a:pt x="0" y="223003"/>
                  </a:lnTo>
                  <a:close/>
                </a:path>
              </a:pathLst>
            </a:custGeom>
            <a:solidFill>
              <a:srgbClr val="F5E6CA"/>
            </a:solidFill>
          </p:spPr>
        </p:sp>
        <p:sp>
          <p:nvSpPr>
            <p:cNvPr name="TextBox 9" id="9"/>
            <p:cNvSpPr txBox="true"/>
            <p:nvPr/>
          </p:nvSpPr>
          <p:spPr>
            <a:xfrm>
              <a:off x="0" y="-38100"/>
              <a:ext cx="3964388" cy="261103"/>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2567725" y="4633552"/>
            <a:ext cx="5705425" cy="382269"/>
          </a:xfrm>
          <a:prstGeom prst="rect">
            <a:avLst/>
          </a:prstGeom>
        </p:spPr>
        <p:txBody>
          <a:bodyPr anchor="t" rtlCol="false" tIns="0" lIns="0" bIns="0" rIns="0">
            <a:spAutoFit/>
          </a:bodyPr>
          <a:lstStyle/>
          <a:p>
            <a:pPr algn="r">
              <a:lnSpc>
                <a:spcPts val="3080"/>
              </a:lnSpc>
            </a:pPr>
            <a:r>
              <a:rPr lang="en-US" sz="2200" b="true">
                <a:solidFill>
                  <a:srgbClr val="343F56"/>
                </a:solidFill>
                <a:latin typeface="Roboto Bold"/>
                <a:ea typeface="Roboto Bold"/>
                <a:cs typeface="Roboto Bold"/>
                <a:sym typeface="Roboto Bold"/>
              </a:rPr>
              <a:t>Functionality</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343F56"/>
        </a:solidFill>
      </p:bgPr>
    </p:bg>
    <p:spTree>
      <p:nvGrpSpPr>
        <p:cNvPr id="1" name=""/>
        <p:cNvGrpSpPr/>
        <p:nvPr/>
      </p:nvGrpSpPr>
      <p:grpSpPr>
        <a:xfrm>
          <a:off x="0" y="0"/>
          <a:ext cx="0" cy="0"/>
          <a:chOff x="0" y="0"/>
          <a:chExt cx="0" cy="0"/>
        </a:xfrm>
      </p:grpSpPr>
      <p:sp>
        <p:nvSpPr>
          <p:cNvPr name="TextBox 2" id="2"/>
          <p:cNvSpPr txBox="true"/>
          <p:nvPr/>
        </p:nvSpPr>
        <p:spPr>
          <a:xfrm rot="0">
            <a:off x="2690523" y="2726963"/>
            <a:ext cx="12906955" cy="1340486"/>
          </a:xfrm>
          <a:prstGeom prst="rect">
            <a:avLst/>
          </a:prstGeom>
        </p:spPr>
        <p:txBody>
          <a:bodyPr anchor="t" rtlCol="false" tIns="0" lIns="0" bIns="0" rIns="0">
            <a:spAutoFit/>
          </a:bodyPr>
          <a:lstStyle/>
          <a:p>
            <a:pPr algn="ctr">
              <a:lnSpc>
                <a:spcPts val="10639"/>
              </a:lnSpc>
            </a:pPr>
            <a:r>
              <a:rPr lang="en-US" b="true" sz="7599">
                <a:solidFill>
                  <a:srgbClr val="F5E6CA"/>
                </a:solidFill>
                <a:latin typeface="Hagrid Heavy"/>
                <a:ea typeface="Hagrid Heavy"/>
                <a:cs typeface="Hagrid Heavy"/>
                <a:sym typeface="Hagrid Heavy"/>
              </a:rPr>
              <a:t>CREATE FOREST</a:t>
            </a:r>
          </a:p>
        </p:txBody>
      </p:sp>
      <p:sp>
        <p:nvSpPr>
          <p:cNvPr name="Freeform 3" id="3"/>
          <p:cNvSpPr/>
          <p:nvPr/>
        </p:nvSpPr>
        <p:spPr>
          <a:xfrm flipH="false" flipV="false" rot="0">
            <a:off x="8789104" y="1028700"/>
            <a:ext cx="709791" cy="489756"/>
          </a:xfrm>
          <a:custGeom>
            <a:avLst/>
            <a:gdLst/>
            <a:ahLst/>
            <a:cxnLst/>
            <a:rect r="r" b="b" t="t" l="l"/>
            <a:pathLst>
              <a:path h="489756" w="709791">
                <a:moveTo>
                  <a:pt x="0" y="0"/>
                </a:moveTo>
                <a:lnTo>
                  <a:pt x="709792" y="0"/>
                </a:lnTo>
                <a:lnTo>
                  <a:pt x="709792" y="489756"/>
                </a:lnTo>
                <a:lnTo>
                  <a:pt x="0" y="4897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993402" y="1659578"/>
            <a:ext cx="4301196" cy="382269"/>
          </a:xfrm>
          <a:prstGeom prst="rect">
            <a:avLst/>
          </a:prstGeom>
        </p:spPr>
        <p:txBody>
          <a:bodyPr anchor="t" rtlCol="false" tIns="0" lIns="0" bIns="0" rIns="0">
            <a:spAutoFit/>
          </a:bodyPr>
          <a:lstStyle/>
          <a:p>
            <a:pPr algn="ctr">
              <a:lnSpc>
                <a:spcPts val="3080"/>
              </a:lnSpc>
            </a:pPr>
            <a:r>
              <a:rPr lang="en-US" b="true" sz="2200">
                <a:solidFill>
                  <a:srgbClr val="F5E6CA"/>
                </a:solidFill>
                <a:latin typeface="Hagrid Ultra-Bold"/>
                <a:ea typeface="Hagrid Ultra-Bold"/>
                <a:cs typeface="Hagrid Ultra-Bold"/>
                <a:sym typeface="Hagrid Ultra-Bold"/>
              </a:rPr>
              <a:t>MAIM</a:t>
            </a:r>
          </a:p>
        </p:txBody>
      </p:sp>
      <p:sp>
        <p:nvSpPr>
          <p:cNvPr name="TextBox 5" id="5"/>
          <p:cNvSpPr txBox="true"/>
          <p:nvPr/>
        </p:nvSpPr>
        <p:spPr>
          <a:xfrm rot="0">
            <a:off x="1227954" y="5581152"/>
            <a:ext cx="7561150" cy="2725419"/>
          </a:xfrm>
          <a:prstGeom prst="rect">
            <a:avLst/>
          </a:prstGeom>
        </p:spPr>
        <p:txBody>
          <a:bodyPr anchor="t" rtlCol="false" tIns="0" lIns="0" bIns="0" rIns="0">
            <a:spAutoFit/>
          </a:bodyPr>
          <a:lstStyle/>
          <a:p>
            <a:pPr algn="l">
              <a:lnSpc>
                <a:spcPts val="3080"/>
              </a:lnSpc>
            </a:pPr>
            <a:r>
              <a:rPr lang="en-US" sz="2200">
                <a:solidFill>
                  <a:srgbClr val="F5E6CA"/>
                </a:solidFill>
                <a:latin typeface="Roboto"/>
                <a:ea typeface="Roboto"/>
                <a:cs typeface="Roboto"/>
                <a:sym typeface="Roboto"/>
              </a:rPr>
              <a:t>The create_forest function constructs a random forest ensemble, which is a collection of decision trees. It's a popular ensemble method that combines the predictions of multiple decision trees to improve overall performance and reduce overfitting.</a:t>
            </a:r>
          </a:p>
          <a:p>
            <a:pPr algn="l">
              <a:lnSpc>
                <a:spcPts val="3080"/>
              </a:lnSpc>
            </a:pPr>
          </a:p>
          <a:p>
            <a:pPr algn="l">
              <a:lnSpc>
                <a:spcPts val="3080"/>
              </a:lnSpc>
            </a:pPr>
          </a:p>
        </p:txBody>
      </p:sp>
      <p:sp>
        <p:nvSpPr>
          <p:cNvPr name="TextBox 6" id="6"/>
          <p:cNvSpPr txBox="true"/>
          <p:nvPr/>
        </p:nvSpPr>
        <p:spPr>
          <a:xfrm rot="0">
            <a:off x="9144000" y="5581152"/>
            <a:ext cx="8945206" cy="4921702"/>
          </a:xfrm>
          <a:prstGeom prst="rect">
            <a:avLst/>
          </a:prstGeom>
        </p:spPr>
        <p:txBody>
          <a:bodyPr anchor="t" rtlCol="false" tIns="0" lIns="0" bIns="0" rIns="0">
            <a:spAutoFit/>
          </a:bodyPr>
          <a:lstStyle/>
          <a:p>
            <a:pPr algn="l" marL="461091" indent="-230545" lvl="1">
              <a:lnSpc>
                <a:spcPts val="2989"/>
              </a:lnSpc>
              <a:buFont typeface="Arial"/>
              <a:buChar char="•"/>
            </a:pPr>
            <a:r>
              <a:rPr lang="en-US" sz="2135">
                <a:solidFill>
                  <a:srgbClr val="F5E6CA"/>
                </a:solidFill>
                <a:latin typeface="Roboto"/>
                <a:ea typeface="Roboto"/>
                <a:cs typeface="Roboto"/>
                <a:sym typeface="Roboto"/>
              </a:rPr>
              <a:t>Initialize forest: Creates an empty list forest to store the individual decision trees.</a:t>
            </a:r>
          </a:p>
          <a:p>
            <a:pPr algn="l" marL="461091" indent="-230545" lvl="1">
              <a:lnSpc>
                <a:spcPts val="2989"/>
              </a:lnSpc>
              <a:buFont typeface="Arial"/>
              <a:buChar char="•"/>
            </a:pPr>
            <a:r>
              <a:rPr lang="en-US" sz="2135">
                <a:solidFill>
                  <a:srgbClr val="F5E6CA"/>
                </a:solidFill>
                <a:latin typeface="Roboto"/>
                <a:ea typeface="Roboto"/>
                <a:cs typeface="Roboto"/>
                <a:sym typeface="Roboto"/>
              </a:rPr>
              <a:t>Iterate over estimators: Loops n_estimators times to create the specified number of decision trees.</a:t>
            </a:r>
          </a:p>
          <a:p>
            <a:pPr algn="l" marL="461091" indent="-230545" lvl="1">
              <a:lnSpc>
                <a:spcPts val="2989"/>
              </a:lnSpc>
              <a:buFont typeface="Arial"/>
              <a:buChar char="•"/>
            </a:pPr>
            <a:r>
              <a:rPr lang="en-US" sz="2135">
                <a:solidFill>
                  <a:srgbClr val="F5E6CA"/>
                </a:solidFill>
                <a:latin typeface="Roboto"/>
                <a:ea typeface="Roboto"/>
                <a:cs typeface="Roboto"/>
                <a:sym typeface="Roboto"/>
              </a:rPr>
              <a:t>Bootstrap sampling: For each tree, randomly samples the training data with replacement using np.random.choice. This creates a bootstrap sample of the same size as the original data but with potential duplicates.</a:t>
            </a:r>
          </a:p>
          <a:p>
            <a:pPr algn="l" marL="461091" indent="-230545" lvl="1">
              <a:lnSpc>
                <a:spcPts val="2989"/>
              </a:lnSpc>
              <a:buFont typeface="Arial"/>
              <a:buChar char="•"/>
            </a:pPr>
            <a:r>
              <a:rPr lang="en-US" sz="2135">
                <a:solidFill>
                  <a:srgbClr val="F5E6CA"/>
                </a:solidFill>
                <a:latin typeface="Roboto"/>
                <a:ea typeface="Roboto"/>
                <a:cs typeface="Roboto"/>
                <a:sym typeface="Roboto"/>
              </a:rPr>
              <a:t>Tree creation: Calls the create_tree function to build a decision tree using the bootstrap sample.</a:t>
            </a:r>
          </a:p>
          <a:p>
            <a:pPr algn="l" marL="461091" indent="-230545" lvl="1">
              <a:lnSpc>
                <a:spcPts val="2989"/>
              </a:lnSpc>
              <a:buFont typeface="Arial"/>
              <a:buChar char="•"/>
            </a:pPr>
            <a:r>
              <a:rPr lang="en-US" sz="2135">
                <a:solidFill>
                  <a:srgbClr val="F5E6CA"/>
                </a:solidFill>
                <a:latin typeface="Roboto"/>
                <a:ea typeface="Roboto"/>
                <a:cs typeface="Roboto"/>
                <a:sym typeface="Roboto"/>
              </a:rPr>
              <a:t>Append to forest: Adds the newly created tree to the forest list.</a:t>
            </a:r>
          </a:p>
          <a:p>
            <a:pPr algn="l" marL="461091" indent="-230545" lvl="1">
              <a:lnSpc>
                <a:spcPts val="2989"/>
              </a:lnSpc>
              <a:buFont typeface="Arial"/>
              <a:buChar char="•"/>
            </a:pPr>
            <a:r>
              <a:rPr lang="en-US" sz="2135">
                <a:solidFill>
                  <a:srgbClr val="F5E6CA"/>
                </a:solidFill>
                <a:latin typeface="Roboto"/>
                <a:ea typeface="Roboto"/>
                <a:cs typeface="Roboto"/>
                <a:sym typeface="Roboto"/>
              </a:rPr>
              <a:t>Return forest: Returns the complete random forest ensemble.</a:t>
            </a:r>
          </a:p>
          <a:p>
            <a:pPr algn="l">
              <a:lnSpc>
                <a:spcPts val="2989"/>
              </a:lnSpc>
            </a:pPr>
          </a:p>
        </p:txBody>
      </p:sp>
      <p:grpSp>
        <p:nvGrpSpPr>
          <p:cNvPr name="Group 7" id="7"/>
          <p:cNvGrpSpPr/>
          <p:nvPr/>
        </p:nvGrpSpPr>
        <p:grpSpPr>
          <a:xfrm rot="0">
            <a:off x="1031218" y="4392071"/>
            <a:ext cx="16228082" cy="912857"/>
            <a:chOff x="0" y="0"/>
            <a:chExt cx="3964388" cy="223003"/>
          </a:xfrm>
        </p:grpSpPr>
        <p:sp>
          <p:nvSpPr>
            <p:cNvPr name="Freeform 8" id="8"/>
            <p:cNvSpPr/>
            <p:nvPr/>
          </p:nvSpPr>
          <p:spPr>
            <a:xfrm flipH="false" flipV="false" rot="0">
              <a:off x="0" y="0"/>
              <a:ext cx="3964388" cy="223003"/>
            </a:xfrm>
            <a:custGeom>
              <a:avLst/>
              <a:gdLst/>
              <a:ahLst/>
              <a:cxnLst/>
              <a:rect r="r" b="b" t="t" l="l"/>
              <a:pathLst>
                <a:path h="223003" w="3964388">
                  <a:moveTo>
                    <a:pt x="0" y="0"/>
                  </a:moveTo>
                  <a:lnTo>
                    <a:pt x="3964388" y="0"/>
                  </a:lnTo>
                  <a:lnTo>
                    <a:pt x="3964388" y="223003"/>
                  </a:lnTo>
                  <a:lnTo>
                    <a:pt x="0" y="223003"/>
                  </a:lnTo>
                  <a:close/>
                </a:path>
              </a:pathLst>
            </a:custGeom>
            <a:solidFill>
              <a:srgbClr val="F5E6CA"/>
            </a:solidFill>
          </p:spPr>
        </p:sp>
        <p:sp>
          <p:nvSpPr>
            <p:cNvPr name="TextBox 9" id="9"/>
            <p:cNvSpPr txBox="true"/>
            <p:nvPr/>
          </p:nvSpPr>
          <p:spPr>
            <a:xfrm>
              <a:off x="0" y="-38100"/>
              <a:ext cx="3964388" cy="261103"/>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2567725" y="4633552"/>
            <a:ext cx="5705425" cy="382269"/>
          </a:xfrm>
          <a:prstGeom prst="rect">
            <a:avLst/>
          </a:prstGeom>
        </p:spPr>
        <p:txBody>
          <a:bodyPr anchor="t" rtlCol="false" tIns="0" lIns="0" bIns="0" rIns="0">
            <a:spAutoFit/>
          </a:bodyPr>
          <a:lstStyle/>
          <a:p>
            <a:pPr algn="r">
              <a:lnSpc>
                <a:spcPts val="3080"/>
              </a:lnSpc>
            </a:pPr>
            <a:r>
              <a:rPr lang="en-US" sz="2200" b="true">
                <a:solidFill>
                  <a:srgbClr val="343F56"/>
                </a:solidFill>
                <a:latin typeface="Roboto Bold"/>
                <a:ea typeface="Roboto Bold"/>
                <a:cs typeface="Roboto Bold"/>
                <a:sym typeface="Roboto Bold"/>
              </a:rPr>
              <a:t>Functionality</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343F56"/>
        </a:solidFill>
      </p:bgPr>
    </p:bg>
    <p:spTree>
      <p:nvGrpSpPr>
        <p:cNvPr id="1" name=""/>
        <p:cNvGrpSpPr/>
        <p:nvPr/>
      </p:nvGrpSpPr>
      <p:grpSpPr>
        <a:xfrm>
          <a:off x="0" y="0"/>
          <a:ext cx="0" cy="0"/>
          <a:chOff x="0" y="0"/>
          <a:chExt cx="0" cy="0"/>
        </a:xfrm>
      </p:grpSpPr>
      <p:sp>
        <p:nvSpPr>
          <p:cNvPr name="TextBox 2" id="2"/>
          <p:cNvSpPr txBox="true"/>
          <p:nvPr/>
        </p:nvSpPr>
        <p:spPr>
          <a:xfrm rot="0">
            <a:off x="2690523" y="2726963"/>
            <a:ext cx="12906955" cy="1340486"/>
          </a:xfrm>
          <a:prstGeom prst="rect">
            <a:avLst/>
          </a:prstGeom>
        </p:spPr>
        <p:txBody>
          <a:bodyPr anchor="t" rtlCol="false" tIns="0" lIns="0" bIns="0" rIns="0">
            <a:spAutoFit/>
          </a:bodyPr>
          <a:lstStyle/>
          <a:p>
            <a:pPr algn="ctr">
              <a:lnSpc>
                <a:spcPts val="10639"/>
              </a:lnSpc>
            </a:pPr>
            <a:r>
              <a:rPr lang="en-US" b="true" sz="7599">
                <a:solidFill>
                  <a:srgbClr val="F5E6CA"/>
                </a:solidFill>
                <a:latin typeface="Hagrid Heavy"/>
                <a:ea typeface="Hagrid Heavy"/>
                <a:cs typeface="Hagrid Heavy"/>
                <a:sym typeface="Hagrid Heavy"/>
              </a:rPr>
              <a:t>PREDICT FOREST</a:t>
            </a:r>
          </a:p>
        </p:txBody>
      </p:sp>
      <p:sp>
        <p:nvSpPr>
          <p:cNvPr name="Freeform 3" id="3"/>
          <p:cNvSpPr/>
          <p:nvPr/>
        </p:nvSpPr>
        <p:spPr>
          <a:xfrm flipH="false" flipV="false" rot="0">
            <a:off x="8789104" y="1028700"/>
            <a:ext cx="709791" cy="489756"/>
          </a:xfrm>
          <a:custGeom>
            <a:avLst/>
            <a:gdLst/>
            <a:ahLst/>
            <a:cxnLst/>
            <a:rect r="r" b="b" t="t" l="l"/>
            <a:pathLst>
              <a:path h="489756" w="709791">
                <a:moveTo>
                  <a:pt x="0" y="0"/>
                </a:moveTo>
                <a:lnTo>
                  <a:pt x="709792" y="0"/>
                </a:lnTo>
                <a:lnTo>
                  <a:pt x="709792" y="489756"/>
                </a:lnTo>
                <a:lnTo>
                  <a:pt x="0" y="4897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993402" y="1659578"/>
            <a:ext cx="4301196" cy="382269"/>
          </a:xfrm>
          <a:prstGeom prst="rect">
            <a:avLst/>
          </a:prstGeom>
        </p:spPr>
        <p:txBody>
          <a:bodyPr anchor="t" rtlCol="false" tIns="0" lIns="0" bIns="0" rIns="0">
            <a:spAutoFit/>
          </a:bodyPr>
          <a:lstStyle/>
          <a:p>
            <a:pPr algn="ctr">
              <a:lnSpc>
                <a:spcPts val="3080"/>
              </a:lnSpc>
            </a:pPr>
            <a:r>
              <a:rPr lang="en-US" b="true" sz="2200">
                <a:solidFill>
                  <a:srgbClr val="F5E6CA"/>
                </a:solidFill>
                <a:latin typeface="Hagrid Ultra-Bold"/>
                <a:ea typeface="Hagrid Ultra-Bold"/>
                <a:cs typeface="Hagrid Ultra-Bold"/>
                <a:sym typeface="Hagrid Ultra-Bold"/>
              </a:rPr>
              <a:t>MAIM</a:t>
            </a:r>
          </a:p>
        </p:txBody>
      </p:sp>
      <p:sp>
        <p:nvSpPr>
          <p:cNvPr name="TextBox 5" id="5"/>
          <p:cNvSpPr txBox="true"/>
          <p:nvPr/>
        </p:nvSpPr>
        <p:spPr>
          <a:xfrm rot="0">
            <a:off x="1227954" y="5581152"/>
            <a:ext cx="7561150" cy="1944369"/>
          </a:xfrm>
          <a:prstGeom prst="rect">
            <a:avLst/>
          </a:prstGeom>
        </p:spPr>
        <p:txBody>
          <a:bodyPr anchor="t" rtlCol="false" tIns="0" lIns="0" bIns="0" rIns="0">
            <a:spAutoFit/>
          </a:bodyPr>
          <a:lstStyle/>
          <a:p>
            <a:pPr algn="l">
              <a:lnSpc>
                <a:spcPts val="3080"/>
              </a:lnSpc>
            </a:pPr>
            <a:r>
              <a:rPr lang="en-US" sz="2200">
                <a:solidFill>
                  <a:srgbClr val="F5E6CA"/>
                </a:solidFill>
                <a:latin typeface="Roboto"/>
                <a:ea typeface="Roboto"/>
                <a:cs typeface="Roboto"/>
                <a:sym typeface="Roboto"/>
              </a:rPr>
              <a:t>The predict_forest function makes predictions using a random forest ensemble. It iterates through each input instance in X, predicts the class or value for each instance using every decision tree in the forest, and then averages the predictions to obtain the final prediction.</a:t>
            </a:r>
          </a:p>
        </p:txBody>
      </p:sp>
      <p:sp>
        <p:nvSpPr>
          <p:cNvPr name="TextBox 6" id="6"/>
          <p:cNvSpPr txBox="true"/>
          <p:nvPr/>
        </p:nvSpPr>
        <p:spPr>
          <a:xfrm rot="0">
            <a:off x="9144000" y="5581152"/>
            <a:ext cx="8945206" cy="3784397"/>
          </a:xfrm>
          <a:prstGeom prst="rect">
            <a:avLst/>
          </a:prstGeom>
        </p:spPr>
        <p:txBody>
          <a:bodyPr anchor="t" rtlCol="false" tIns="0" lIns="0" bIns="0" rIns="0">
            <a:spAutoFit/>
          </a:bodyPr>
          <a:lstStyle/>
          <a:p>
            <a:pPr algn="l" marL="461091" indent="-230545" lvl="1">
              <a:lnSpc>
                <a:spcPts val="2989"/>
              </a:lnSpc>
              <a:buFont typeface="Arial"/>
              <a:buChar char="•"/>
            </a:pPr>
            <a:r>
              <a:rPr lang="en-US" sz="2135">
                <a:solidFill>
                  <a:srgbClr val="F5E6CA"/>
                </a:solidFill>
                <a:latin typeface="Roboto"/>
                <a:ea typeface="Roboto"/>
                <a:cs typeface="Roboto"/>
                <a:sym typeface="Roboto"/>
              </a:rPr>
              <a:t>Iterate through instances: Loops through each input instance x in the X array.</a:t>
            </a:r>
          </a:p>
          <a:p>
            <a:pPr algn="l" marL="461091" indent="-230545" lvl="1">
              <a:lnSpc>
                <a:spcPts val="2989"/>
              </a:lnSpc>
              <a:buFont typeface="Arial"/>
              <a:buChar char="•"/>
            </a:pPr>
            <a:r>
              <a:rPr lang="en-US" sz="2135">
                <a:solidFill>
                  <a:srgbClr val="F5E6CA"/>
                </a:solidFill>
                <a:latin typeface="Roboto"/>
                <a:ea typeface="Roboto"/>
                <a:cs typeface="Roboto"/>
                <a:sym typeface="Roboto"/>
              </a:rPr>
              <a:t>Predict with each tree: For each instance, calls the predict_tree function on every decision tree in the forest. This collects a list of predictions from all trees.</a:t>
            </a:r>
          </a:p>
          <a:p>
            <a:pPr algn="l" marL="461091" indent="-230545" lvl="1">
              <a:lnSpc>
                <a:spcPts val="2989"/>
              </a:lnSpc>
              <a:buFont typeface="Arial"/>
              <a:buChar char="•"/>
            </a:pPr>
            <a:r>
              <a:rPr lang="en-US" sz="2135">
                <a:solidFill>
                  <a:srgbClr val="F5E6CA"/>
                </a:solidFill>
                <a:latin typeface="Roboto"/>
                <a:ea typeface="Roboto"/>
                <a:cs typeface="Roboto"/>
                <a:sym typeface="Roboto"/>
              </a:rPr>
              <a:t>Average predictions: Takes the average of the predictions from all trees for the current instance.</a:t>
            </a:r>
          </a:p>
          <a:p>
            <a:pPr algn="l" marL="461091" indent="-230545" lvl="1">
              <a:lnSpc>
                <a:spcPts val="2989"/>
              </a:lnSpc>
              <a:buFont typeface="Arial"/>
              <a:buChar char="•"/>
            </a:pPr>
            <a:r>
              <a:rPr lang="en-US" sz="2135">
                <a:solidFill>
                  <a:srgbClr val="F5E6CA"/>
                </a:solidFill>
                <a:latin typeface="Roboto"/>
                <a:ea typeface="Roboto"/>
                <a:cs typeface="Roboto"/>
                <a:sym typeface="Roboto"/>
              </a:rPr>
              <a:t>Return predictions: Returns an array containing the predicted values for all input instances.</a:t>
            </a:r>
          </a:p>
          <a:p>
            <a:pPr algn="l">
              <a:lnSpc>
                <a:spcPts val="2989"/>
              </a:lnSpc>
            </a:pPr>
          </a:p>
        </p:txBody>
      </p:sp>
      <p:grpSp>
        <p:nvGrpSpPr>
          <p:cNvPr name="Group 7" id="7"/>
          <p:cNvGrpSpPr/>
          <p:nvPr/>
        </p:nvGrpSpPr>
        <p:grpSpPr>
          <a:xfrm rot="0">
            <a:off x="1031218" y="4392071"/>
            <a:ext cx="16228082" cy="912857"/>
            <a:chOff x="0" y="0"/>
            <a:chExt cx="3964388" cy="223003"/>
          </a:xfrm>
        </p:grpSpPr>
        <p:sp>
          <p:nvSpPr>
            <p:cNvPr name="Freeform 8" id="8"/>
            <p:cNvSpPr/>
            <p:nvPr/>
          </p:nvSpPr>
          <p:spPr>
            <a:xfrm flipH="false" flipV="false" rot="0">
              <a:off x="0" y="0"/>
              <a:ext cx="3964388" cy="223003"/>
            </a:xfrm>
            <a:custGeom>
              <a:avLst/>
              <a:gdLst/>
              <a:ahLst/>
              <a:cxnLst/>
              <a:rect r="r" b="b" t="t" l="l"/>
              <a:pathLst>
                <a:path h="223003" w="3964388">
                  <a:moveTo>
                    <a:pt x="0" y="0"/>
                  </a:moveTo>
                  <a:lnTo>
                    <a:pt x="3964388" y="0"/>
                  </a:lnTo>
                  <a:lnTo>
                    <a:pt x="3964388" y="223003"/>
                  </a:lnTo>
                  <a:lnTo>
                    <a:pt x="0" y="223003"/>
                  </a:lnTo>
                  <a:close/>
                </a:path>
              </a:pathLst>
            </a:custGeom>
            <a:solidFill>
              <a:srgbClr val="F5E6CA"/>
            </a:solidFill>
          </p:spPr>
        </p:sp>
        <p:sp>
          <p:nvSpPr>
            <p:cNvPr name="TextBox 9" id="9"/>
            <p:cNvSpPr txBox="true"/>
            <p:nvPr/>
          </p:nvSpPr>
          <p:spPr>
            <a:xfrm>
              <a:off x="0" y="-38100"/>
              <a:ext cx="3964388" cy="261103"/>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2567725" y="4633552"/>
            <a:ext cx="5705425" cy="382269"/>
          </a:xfrm>
          <a:prstGeom prst="rect">
            <a:avLst/>
          </a:prstGeom>
        </p:spPr>
        <p:txBody>
          <a:bodyPr anchor="t" rtlCol="false" tIns="0" lIns="0" bIns="0" rIns="0">
            <a:spAutoFit/>
          </a:bodyPr>
          <a:lstStyle/>
          <a:p>
            <a:pPr algn="r">
              <a:lnSpc>
                <a:spcPts val="3080"/>
              </a:lnSpc>
            </a:pPr>
            <a:r>
              <a:rPr lang="en-US" sz="2200" b="true">
                <a:solidFill>
                  <a:srgbClr val="343F56"/>
                </a:solidFill>
                <a:latin typeface="Roboto Bold"/>
                <a:ea typeface="Roboto Bold"/>
                <a:cs typeface="Roboto Bold"/>
                <a:sym typeface="Roboto Bold"/>
              </a:rPr>
              <a:t>Functionality</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343F56"/>
        </a:solidFill>
      </p:bgPr>
    </p:bg>
    <p:spTree>
      <p:nvGrpSpPr>
        <p:cNvPr id="1" name=""/>
        <p:cNvGrpSpPr/>
        <p:nvPr/>
      </p:nvGrpSpPr>
      <p:grpSpPr>
        <a:xfrm>
          <a:off x="0" y="0"/>
          <a:ext cx="0" cy="0"/>
          <a:chOff x="0" y="0"/>
          <a:chExt cx="0" cy="0"/>
        </a:xfrm>
      </p:grpSpPr>
      <p:sp>
        <p:nvSpPr>
          <p:cNvPr name="TextBox 2" id="2"/>
          <p:cNvSpPr txBox="true"/>
          <p:nvPr/>
        </p:nvSpPr>
        <p:spPr>
          <a:xfrm rot="0">
            <a:off x="2269049" y="2726963"/>
            <a:ext cx="13328428" cy="1340486"/>
          </a:xfrm>
          <a:prstGeom prst="rect">
            <a:avLst/>
          </a:prstGeom>
        </p:spPr>
        <p:txBody>
          <a:bodyPr anchor="t" rtlCol="false" tIns="0" lIns="0" bIns="0" rIns="0">
            <a:spAutoFit/>
          </a:bodyPr>
          <a:lstStyle/>
          <a:p>
            <a:pPr algn="ctr">
              <a:lnSpc>
                <a:spcPts val="10639"/>
              </a:lnSpc>
            </a:pPr>
            <a:r>
              <a:rPr lang="en-US" b="true" sz="7599">
                <a:solidFill>
                  <a:srgbClr val="F5E6CA"/>
                </a:solidFill>
                <a:latin typeface="Hagrid Heavy"/>
                <a:ea typeface="Hagrid Heavy"/>
                <a:cs typeface="Hagrid Heavy"/>
                <a:sym typeface="Hagrid Heavy"/>
              </a:rPr>
              <a:t>TRAIN RANDOM FOREST</a:t>
            </a:r>
          </a:p>
        </p:txBody>
      </p:sp>
      <p:sp>
        <p:nvSpPr>
          <p:cNvPr name="Freeform 3" id="3"/>
          <p:cNvSpPr/>
          <p:nvPr/>
        </p:nvSpPr>
        <p:spPr>
          <a:xfrm flipH="false" flipV="false" rot="0">
            <a:off x="8789104" y="1028700"/>
            <a:ext cx="709791" cy="489756"/>
          </a:xfrm>
          <a:custGeom>
            <a:avLst/>
            <a:gdLst/>
            <a:ahLst/>
            <a:cxnLst/>
            <a:rect r="r" b="b" t="t" l="l"/>
            <a:pathLst>
              <a:path h="489756" w="709791">
                <a:moveTo>
                  <a:pt x="0" y="0"/>
                </a:moveTo>
                <a:lnTo>
                  <a:pt x="709792" y="0"/>
                </a:lnTo>
                <a:lnTo>
                  <a:pt x="709792" y="489756"/>
                </a:lnTo>
                <a:lnTo>
                  <a:pt x="0" y="4897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993402" y="1659578"/>
            <a:ext cx="4301196" cy="382269"/>
          </a:xfrm>
          <a:prstGeom prst="rect">
            <a:avLst/>
          </a:prstGeom>
        </p:spPr>
        <p:txBody>
          <a:bodyPr anchor="t" rtlCol="false" tIns="0" lIns="0" bIns="0" rIns="0">
            <a:spAutoFit/>
          </a:bodyPr>
          <a:lstStyle/>
          <a:p>
            <a:pPr algn="ctr">
              <a:lnSpc>
                <a:spcPts val="3080"/>
              </a:lnSpc>
            </a:pPr>
            <a:r>
              <a:rPr lang="en-US" b="true" sz="2200">
                <a:solidFill>
                  <a:srgbClr val="F5E6CA"/>
                </a:solidFill>
                <a:latin typeface="Hagrid Ultra-Bold"/>
                <a:ea typeface="Hagrid Ultra-Bold"/>
                <a:cs typeface="Hagrid Ultra-Bold"/>
                <a:sym typeface="Hagrid Ultra-Bold"/>
              </a:rPr>
              <a:t>MAIM</a:t>
            </a:r>
          </a:p>
        </p:txBody>
      </p:sp>
      <p:sp>
        <p:nvSpPr>
          <p:cNvPr name="TextBox 5" id="5"/>
          <p:cNvSpPr txBox="true"/>
          <p:nvPr/>
        </p:nvSpPr>
        <p:spPr>
          <a:xfrm rot="0">
            <a:off x="1227954" y="5581152"/>
            <a:ext cx="7561150" cy="2334894"/>
          </a:xfrm>
          <a:prstGeom prst="rect">
            <a:avLst/>
          </a:prstGeom>
        </p:spPr>
        <p:txBody>
          <a:bodyPr anchor="t" rtlCol="false" tIns="0" lIns="0" bIns="0" rIns="0">
            <a:spAutoFit/>
          </a:bodyPr>
          <a:lstStyle/>
          <a:p>
            <a:pPr algn="l">
              <a:lnSpc>
                <a:spcPts val="3080"/>
              </a:lnSpc>
            </a:pPr>
            <a:r>
              <a:rPr lang="en-US" sz="2200">
                <a:solidFill>
                  <a:srgbClr val="F5E6CA"/>
                </a:solidFill>
                <a:latin typeface="Roboto"/>
                <a:ea typeface="Roboto"/>
                <a:cs typeface="Roboto"/>
                <a:sym typeface="Roboto"/>
              </a:rPr>
              <a:t>The train_random_forest function serves as a wrapper for the create_forest function, providing type checking and input validation. It ensures that the input data (X and y) are in the correct format (numpy arrays or pandas DataFrames/Series) and have compatible dimensions. It also checks that the features in X</a:t>
            </a:r>
          </a:p>
        </p:txBody>
      </p:sp>
      <p:sp>
        <p:nvSpPr>
          <p:cNvPr name="TextBox 6" id="6"/>
          <p:cNvSpPr txBox="true"/>
          <p:nvPr/>
        </p:nvSpPr>
        <p:spPr>
          <a:xfrm rot="0">
            <a:off x="9144000" y="5581152"/>
            <a:ext cx="8945206" cy="3026193"/>
          </a:xfrm>
          <a:prstGeom prst="rect">
            <a:avLst/>
          </a:prstGeom>
        </p:spPr>
        <p:txBody>
          <a:bodyPr anchor="t" rtlCol="false" tIns="0" lIns="0" bIns="0" rIns="0">
            <a:spAutoFit/>
          </a:bodyPr>
          <a:lstStyle/>
          <a:p>
            <a:pPr algn="l" marL="461091" indent="-230545" lvl="1">
              <a:lnSpc>
                <a:spcPts val="2989"/>
              </a:lnSpc>
              <a:buFont typeface="Arial"/>
              <a:buChar char="•"/>
            </a:pPr>
            <a:r>
              <a:rPr lang="en-US" sz="2135">
                <a:solidFill>
                  <a:srgbClr val="F5E6CA"/>
                </a:solidFill>
                <a:latin typeface="Roboto"/>
                <a:ea typeface="Roboto"/>
                <a:cs typeface="Roboto"/>
                <a:sym typeface="Roboto"/>
              </a:rPr>
              <a:t>Type checking: Verifies that X and y are either numpy arrays or pandas DataFrames/Series.</a:t>
            </a:r>
          </a:p>
          <a:p>
            <a:pPr algn="l" marL="461091" indent="-230545" lvl="1">
              <a:lnSpc>
                <a:spcPts val="2989"/>
              </a:lnSpc>
              <a:buFont typeface="Arial"/>
              <a:buChar char="•"/>
            </a:pPr>
            <a:r>
              <a:rPr lang="en-US" sz="2135">
                <a:solidFill>
                  <a:srgbClr val="F5E6CA"/>
                </a:solidFill>
                <a:latin typeface="Roboto"/>
                <a:ea typeface="Roboto"/>
                <a:cs typeface="Roboto"/>
                <a:sym typeface="Roboto"/>
              </a:rPr>
              <a:t>Dimension check: Ensures that the number of rows in X matches the number of elements in y.</a:t>
            </a:r>
          </a:p>
          <a:p>
            <a:pPr algn="l" marL="461091" indent="-230545" lvl="1">
              <a:lnSpc>
                <a:spcPts val="2989"/>
              </a:lnSpc>
              <a:buFont typeface="Arial"/>
              <a:buChar char="•"/>
            </a:pPr>
            <a:r>
              <a:rPr lang="en-US" sz="2135">
                <a:solidFill>
                  <a:srgbClr val="F5E6CA"/>
                </a:solidFill>
                <a:latin typeface="Roboto"/>
                <a:ea typeface="Roboto"/>
                <a:cs typeface="Roboto"/>
                <a:sym typeface="Roboto"/>
              </a:rPr>
              <a:t>Numeric data check: Checks if all elements in X are numeric.</a:t>
            </a:r>
          </a:p>
          <a:p>
            <a:pPr algn="l" marL="461091" indent="-230545" lvl="1">
              <a:lnSpc>
                <a:spcPts val="2989"/>
              </a:lnSpc>
              <a:buFont typeface="Arial"/>
              <a:buChar char="•"/>
            </a:pPr>
            <a:r>
              <a:rPr lang="en-US" sz="2135">
                <a:solidFill>
                  <a:srgbClr val="F5E6CA"/>
                </a:solidFill>
                <a:latin typeface="Roboto"/>
                <a:ea typeface="Roboto"/>
                <a:cs typeface="Roboto"/>
                <a:sym typeface="Roboto"/>
              </a:rPr>
              <a:t>Call create_forest: If all checks pass, calls the create_forest function to build the random forest using the provided data and parameters.</a:t>
            </a:r>
          </a:p>
          <a:p>
            <a:pPr algn="l">
              <a:lnSpc>
                <a:spcPts val="2989"/>
              </a:lnSpc>
            </a:pPr>
          </a:p>
        </p:txBody>
      </p:sp>
      <p:grpSp>
        <p:nvGrpSpPr>
          <p:cNvPr name="Group 7" id="7"/>
          <p:cNvGrpSpPr/>
          <p:nvPr/>
        </p:nvGrpSpPr>
        <p:grpSpPr>
          <a:xfrm rot="0">
            <a:off x="1031218" y="4392071"/>
            <a:ext cx="16228082" cy="912857"/>
            <a:chOff x="0" y="0"/>
            <a:chExt cx="3964388" cy="223003"/>
          </a:xfrm>
        </p:grpSpPr>
        <p:sp>
          <p:nvSpPr>
            <p:cNvPr name="Freeform 8" id="8"/>
            <p:cNvSpPr/>
            <p:nvPr/>
          </p:nvSpPr>
          <p:spPr>
            <a:xfrm flipH="false" flipV="false" rot="0">
              <a:off x="0" y="0"/>
              <a:ext cx="3964388" cy="223003"/>
            </a:xfrm>
            <a:custGeom>
              <a:avLst/>
              <a:gdLst/>
              <a:ahLst/>
              <a:cxnLst/>
              <a:rect r="r" b="b" t="t" l="l"/>
              <a:pathLst>
                <a:path h="223003" w="3964388">
                  <a:moveTo>
                    <a:pt x="0" y="0"/>
                  </a:moveTo>
                  <a:lnTo>
                    <a:pt x="3964388" y="0"/>
                  </a:lnTo>
                  <a:lnTo>
                    <a:pt x="3964388" y="223003"/>
                  </a:lnTo>
                  <a:lnTo>
                    <a:pt x="0" y="223003"/>
                  </a:lnTo>
                  <a:close/>
                </a:path>
              </a:pathLst>
            </a:custGeom>
            <a:solidFill>
              <a:srgbClr val="F5E6CA"/>
            </a:solidFill>
          </p:spPr>
        </p:sp>
        <p:sp>
          <p:nvSpPr>
            <p:cNvPr name="TextBox 9" id="9"/>
            <p:cNvSpPr txBox="true"/>
            <p:nvPr/>
          </p:nvSpPr>
          <p:spPr>
            <a:xfrm>
              <a:off x="0" y="-38100"/>
              <a:ext cx="3964388" cy="261103"/>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2567725" y="4633552"/>
            <a:ext cx="5705425" cy="382269"/>
          </a:xfrm>
          <a:prstGeom prst="rect">
            <a:avLst/>
          </a:prstGeom>
        </p:spPr>
        <p:txBody>
          <a:bodyPr anchor="t" rtlCol="false" tIns="0" lIns="0" bIns="0" rIns="0">
            <a:spAutoFit/>
          </a:bodyPr>
          <a:lstStyle/>
          <a:p>
            <a:pPr algn="r">
              <a:lnSpc>
                <a:spcPts val="3080"/>
              </a:lnSpc>
            </a:pPr>
            <a:r>
              <a:rPr lang="en-US" sz="2200" b="true">
                <a:solidFill>
                  <a:srgbClr val="343F56"/>
                </a:solidFill>
                <a:latin typeface="Roboto Bold"/>
                <a:ea typeface="Roboto Bold"/>
                <a:cs typeface="Roboto Bold"/>
                <a:sym typeface="Roboto Bold"/>
              </a:rPr>
              <a:t>Functionality</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343F56"/>
        </a:solidFill>
      </p:bgPr>
    </p:bg>
    <p:spTree>
      <p:nvGrpSpPr>
        <p:cNvPr id="1" name=""/>
        <p:cNvGrpSpPr/>
        <p:nvPr/>
      </p:nvGrpSpPr>
      <p:grpSpPr>
        <a:xfrm>
          <a:off x="0" y="0"/>
          <a:ext cx="0" cy="0"/>
          <a:chOff x="0" y="0"/>
          <a:chExt cx="0" cy="0"/>
        </a:xfrm>
      </p:grpSpPr>
      <p:sp>
        <p:nvSpPr>
          <p:cNvPr name="TextBox 2" id="2"/>
          <p:cNvSpPr txBox="true"/>
          <p:nvPr/>
        </p:nvSpPr>
        <p:spPr>
          <a:xfrm rot="0">
            <a:off x="2269049" y="2726963"/>
            <a:ext cx="14624069" cy="1340486"/>
          </a:xfrm>
          <a:prstGeom prst="rect">
            <a:avLst/>
          </a:prstGeom>
        </p:spPr>
        <p:txBody>
          <a:bodyPr anchor="t" rtlCol="false" tIns="0" lIns="0" bIns="0" rIns="0">
            <a:spAutoFit/>
          </a:bodyPr>
          <a:lstStyle/>
          <a:p>
            <a:pPr algn="ctr">
              <a:lnSpc>
                <a:spcPts val="10639"/>
              </a:lnSpc>
            </a:pPr>
            <a:r>
              <a:rPr lang="en-US" b="true" sz="7599">
                <a:solidFill>
                  <a:srgbClr val="F5E6CA"/>
                </a:solidFill>
                <a:latin typeface="Hagrid Heavy"/>
                <a:ea typeface="Hagrid Heavy"/>
                <a:cs typeface="Hagrid Heavy"/>
                <a:sym typeface="Hagrid Heavy"/>
              </a:rPr>
              <a:t>PREDICT RANDOM FOREST</a:t>
            </a:r>
          </a:p>
        </p:txBody>
      </p:sp>
      <p:sp>
        <p:nvSpPr>
          <p:cNvPr name="Freeform 3" id="3"/>
          <p:cNvSpPr/>
          <p:nvPr/>
        </p:nvSpPr>
        <p:spPr>
          <a:xfrm flipH="false" flipV="false" rot="0">
            <a:off x="8789104" y="1028700"/>
            <a:ext cx="709791" cy="489756"/>
          </a:xfrm>
          <a:custGeom>
            <a:avLst/>
            <a:gdLst/>
            <a:ahLst/>
            <a:cxnLst/>
            <a:rect r="r" b="b" t="t" l="l"/>
            <a:pathLst>
              <a:path h="489756" w="709791">
                <a:moveTo>
                  <a:pt x="0" y="0"/>
                </a:moveTo>
                <a:lnTo>
                  <a:pt x="709792" y="0"/>
                </a:lnTo>
                <a:lnTo>
                  <a:pt x="709792" y="489756"/>
                </a:lnTo>
                <a:lnTo>
                  <a:pt x="0" y="4897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993402" y="1659578"/>
            <a:ext cx="4301196" cy="382269"/>
          </a:xfrm>
          <a:prstGeom prst="rect">
            <a:avLst/>
          </a:prstGeom>
        </p:spPr>
        <p:txBody>
          <a:bodyPr anchor="t" rtlCol="false" tIns="0" lIns="0" bIns="0" rIns="0">
            <a:spAutoFit/>
          </a:bodyPr>
          <a:lstStyle/>
          <a:p>
            <a:pPr algn="ctr">
              <a:lnSpc>
                <a:spcPts val="3080"/>
              </a:lnSpc>
            </a:pPr>
            <a:r>
              <a:rPr lang="en-US" b="true" sz="2200">
                <a:solidFill>
                  <a:srgbClr val="F5E6CA"/>
                </a:solidFill>
                <a:latin typeface="Hagrid Ultra-Bold"/>
                <a:ea typeface="Hagrid Ultra-Bold"/>
                <a:cs typeface="Hagrid Ultra-Bold"/>
                <a:sym typeface="Hagrid Ultra-Bold"/>
              </a:rPr>
              <a:t>MAIM</a:t>
            </a:r>
          </a:p>
        </p:txBody>
      </p:sp>
      <p:sp>
        <p:nvSpPr>
          <p:cNvPr name="TextBox 5" id="5"/>
          <p:cNvSpPr txBox="true"/>
          <p:nvPr/>
        </p:nvSpPr>
        <p:spPr>
          <a:xfrm rot="0">
            <a:off x="1227954" y="5581152"/>
            <a:ext cx="7561150" cy="1944369"/>
          </a:xfrm>
          <a:prstGeom prst="rect">
            <a:avLst/>
          </a:prstGeom>
        </p:spPr>
        <p:txBody>
          <a:bodyPr anchor="t" rtlCol="false" tIns="0" lIns="0" bIns="0" rIns="0">
            <a:spAutoFit/>
          </a:bodyPr>
          <a:lstStyle/>
          <a:p>
            <a:pPr algn="l">
              <a:lnSpc>
                <a:spcPts val="3080"/>
              </a:lnSpc>
            </a:pPr>
            <a:r>
              <a:rPr lang="en-US" sz="2200">
                <a:solidFill>
                  <a:srgbClr val="F5E6CA"/>
                </a:solidFill>
                <a:latin typeface="Roboto"/>
                <a:ea typeface="Roboto"/>
                <a:cs typeface="Roboto"/>
                <a:sym typeface="Roboto"/>
              </a:rPr>
              <a:t>The predict_random_forest function serves as a wrapper for the predict_forest function, providing type checking and input validation. It ensures that the input data (X) is in the correct format (numpy array or pandas DataFrame) and contains only numeric data.</a:t>
            </a:r>
          </a:p>
        </p:txBody>
      </p:sp>
      <p:sp>
        <p:nvSpPr>
          <p:cNvPr name="TextBox 6" id="6"/>
          <p:cNvSpPr txBox="true"/>
          <p:nvPr/>
        </p:nvSpPr>
        <p:spPr>
          <a:xfrm rot="0">
            <a:off x="9144000" y="5581152"/>
            <a:ext cx="8945206" cy="2267990"/>
          </a:xfrm>
          <a:prstGeom prst="rect">
            <a:avLst/>
          </a:prstGeom>
        </p:spPr>
        <p:txBody>
          <a:bodyPr anchor="t" rtlCol="false" tIns="0" lIns="0" bIns="0" rIns="0">
            <a:spAutoFit/>
          </a:bodyPr>
          <a:lstStyle/>
          <a:p>
            <a:pPr algn="l" marL="461091" indent="-230545" lvl="1">
              <a:lnSpc>
                <a:spcPts val="2989"/>
              </a:lnSpc>
              <a:buFont typeface="Arial"/>
              <a:buChar char="•"/>
            </a:pPr>
            <a:r>
              <a:rPr lang="en-US" sz="2135">
                <a:solidFill>
                  <a:srgbClr val="F5E6CA"/>
                </a:solidFill>
                <a:latin typeface="Roboto"/>
                <a:ea typeface="Roboto"/>
                <a:cs typeface="Roboto"/>
                <a:sym typeface="Roboto"/>
              </a:rPr>
              <a:t>Type checking: Verifies that X is either a numpy array or pandas DataFrame.</a:t>
            </a:r>
          </a:p>
          <a:p>
            <a:pPr algn="l" marL="461091" indent="-230545" lvl="1">
              <a:lnSpc>
                <a:spcPts val="2989"/>
              </a:lnSpc>
              <a:buFont typeface="Arial"/>
              <a:buChar char="•"/>
            </a:pPr>
            <a:r>
              <a:rPr lang="en-US" sz="2135">
                <a:solidFill>
                  <a:srgbClr val="F5E6CA"/>
                </a:solidFill>
                <a:latin typeface="Roboto"/>
                <a:ea typeface="Roboto"/>
                <a:cs typeface="Roboto"/>
                <a:sym typeface="Roboto"/>
              </a:rPr>
              <a:t>Numeric data check: Checks if all elements in X are numeric.</a:t>
            </a:r>
          </a:p>
          <a:p>
            <a:pPr algn="l" marL="461091" indent="-230545" lvl="1">
              <a:lnSpc>
                <a:spcPts val="2989"/>
              </a:lnSpc>
              <a:buFont typeface="Arial"/>
              <a:buChar char="•"/>
            </a:pPr>
            <a:r>
              <a:rPr lang="en-US" sz="2135">
                <a:solidFill>
                  <a:srgbClr val="F5E6CA"/>
                </a:solidFill>
                <a:latin typeface="Roboto"/>
                <a:ea typeface="Roboto"/>
                <a:cs typeface="Roboto"/>
                <a:sym typeface="Roboto"/>
              </a:rPr>
              <a:t>Call predict_forest: If all checks pass, calls the predict_forest function to make predictions using the random forest.</a:t>
            </a:r>
          </a:p>
          <a:p>
            <a:pPr algn="l">
              <a:lnSpc>
                <a:spcPts val="2989"/>
              </a:lnSpc>
            </a:pPr>
          </a:p>
        </p:txBody>
      </p:sp>
      <p:grpSp>
        <p:nvGrpSpPr>
          <p:cNvPr name="Group 7" id="7"/>
          <p:cNvGrpSpPr/>
          <p:nvPr/>
        </p:nvGrpSpPr>
        <p:grpSpPr>
          <a:xfrm rot="0">
            <a:off x="1031218" y="4392071"/>
            <a:ext cx="16228082" cy="912857"/>
            <a:chOff x="0" y="0"/>
            <a:chExt cx="3964388" cy="223003"/>
          </a:xfrm>
        </p:grpSpPr>
        <p:sp>
          <p:nvSpPr>
            <p:cNvPr name="Freeform 8" id="8"/>
            <p:cNvSpPr/>
            <p:nvPr/>
          </p:nvSpPr>
          <p:spPr>
            <a:xfrm flipH="false" flipV="false" rot="0">
              <a:off x="0" y="0"/>
              <a:ext cx="3964388" cy="223003"/>
            </a:xfrm>
            <a:custGeom>
              <a:avLst/>
              <a:gdLst/>
              <a:ahLst/>
              <a:cxnLst/>
              <a:rect r="r" b="b" t="t" l="l"/>
              <a:pathLst>
                <a:path h="223003" w="3964388">
                  <a:moveTo>
                    <a:pt x="0" y="0"/>
                  </a:moveTo>
                  <a:lnTo>
                    <a:pt x="3964388" y="0"/>
                  </a:lnTo>
                  <a:lnTo>
                    <a:pt x="3964388" y="223003"/>
                  </a:lnTo>
                  <a:lnTo>
                    <a:pt x="0" y="223003"/>
                  </a:lnTo>
                  <a:close/>
                </a:path>
              </a:pathLst>
            </a:custGeom>
            <a:solidFill>
              <a:srgbClr val="F5E6CA"/>
            </a:solidFill>
          </p:spPr>
        </p:sp>
        <p:sp>
          <p:nvSpPr>
            <p:cNvPr name="TextBox 9" id="9"/>
            <p:cNvSpPr txBox="true"/>
            <p:nvPr/>
          </p:nvSpPr>
          <p:spPr>
            <a:xfrm>
              <a:off x="0" y="-38100"/>
              <a:ext cx="3964388" cy="261103"/>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2567725" y="4633552"/>
            <a:ext cx="5705425" cy="382269"/>
          </a:xfrm>
          <a:prstGeom prst="rect">
            <a:avLst/>
          </a:prstGeom>
        </p:spPr>
        <p:txBody>
          <a:bodyPr anchor="t" rtlCol="false" tIns="0" lIns="0" bIns="0" rIns="0">
            <a:spAutoFit/>
          </a:bodyPr>
          <a:lstStyle/>
          <a:p>
            <a:pPr algn="r">
              <a:lnSpc>
                <a:spcPts val="3080"/>
              </a:lnSpc>
            </a:pPr>
            <a:r>
              <a:rPr lang="en-US" sz="2200" b="true">
                <a:solidFill>
                  <a:srgbClr val="343F56"/>
                </a:solidFill>
                <a:latin typeface="Roboto Bold"/>
                <a:ea typeface="Roboto Bold"/>
                <a:cs typeface="Roboto Bold"/>
                <a:sym typeface="Roboto Bold"/>
              </a:rPr>
              <a:t>Functionality</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5E6CA"/>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028700"/>
            <a:ext cx="709791" cy="489756"/>
          </a:xfrm>
          <a:custGeom>
            <a:avLst/>
            <a:gdLst/>
            <a:ahLst/>
            <a:cxnLst/>
            <a:rect r="r" b="b" t="t" l="l"/>
            <a:pathLst>
              <a:path h="489756" w="709791">
                <a:moveTo>
                  <a:pt x="0" y="0"/>
                </a:moveTo>
                <a:lnTo>
                  <a:pt x="709791" y="0"/>
                </a:lnTo>
                <a:lnTo>
                  <a:pt x="709791" y="489756"/>
                </a:lnTo>
                <a:lnTo>
                  <a:pt x="0" y="4897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557558" y="-650139"/>
            <a:ext cx="11321336" cy="11060158"/>
            <a:chOff x="0" y="0"/>
            <a:chExt cx="4771190" cy="4661121"/>
          </a:xfrm>
        </p:grpSpPr>
        <p:sp>
          <p:nvSpPr>
            <p:cNvPr name="Freeform 4" id="4"/>
            <p:cNvSpPr/>
            <p:nvPr/>
          </p:nvSpPr>
          <p:spPr>
            <a:xfrm flipH="false" flipV="false" rot="0">
              <a:off x="0" y="0"/>
              <a:ext cx="4771190" cy="4661121"/>
            </a:xfrm>
            <a:custGeom>
              <a:avLst/>
              <a:gdLst/>
              <a:ahLst/>
              <a:cxnLst/>
              <a:rect r="r" b="b" t="t" l="l"/>
              <a:pathLst>
                <a:path h="4661121" w="4771190">
                  <a:moveTo>
                    <a:pt x="0" y="0"/>
                  </a:moveTo>
                  <a:lnTo>
                    <a:pt x="4771190" y="0"/>
                  </a:lnTo>
                  <a:lnTo>
                    <a:pt x="4771190" y="4661121"/>
                  </a:lnTo>
                  <a:lnTo>
                    <a:pt x="0" y="4661121"/>
                  </a:lnTo>
                  <a:close/>
                </a:path>
              </a:pathLst>
            </a:custGeom>
            <a:solidFill>
              <a:srgbClr val="343F56"/>
            </a:solidFill>
            <a:ln cap="sq">
              <a:noFill/>
              <a:prstDash val="solid"/>
              <a:miter/>
            </a:ln>
          </p:spPr>
        </p:sp>
        <p:sp>
          <p:nvSpPr>
            <p:cNvPr name="TextBox 5" id="5"/>
            <p:cNvSpPr txBox="true"/>
            <p:nvPr/>
          </p:nvSpPr>
          <p:spPr>
            <a:xfrm>
              <a:off x="0" y="-38100"/>
              <a:ext cx="4771190" cy="4699221"/>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8694825" y="103658"/>
            <a:ext cx="7260816" cy="6643646"/>
          </a:xfrm>
          <a:custGeom>
            <a:avLst/>
            <a:gdLst/>
            <a:ahLst/>
            <a:cxnLst/>
            <a:rect r="r" b="b" t="t" l="l"/>
            <a:pathLst>
              <a:path h="6643646" w="7260816">
                <a:moveTo>
                  <a:pt x="0" y="0"/>
                </a:moveTo>
                <a:lnTo>
                  <a:pt x="7260815" y="0"/>
                </a:lnTo>
                <a:lnTo>
                  <a:pt x="7260815" y="6643646"/>
                </a:lnTo>
                <a:lnTo>
                  <a:pt x="0" y="66436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9106974" y="1351134"/>
            <a:ext cx="6436518" cy="4419100"/>
          </a:xfrm>
          <a:custGeom>
            <a:avLst/>
            <a:gdLst/>
            <a:ahLst/>
            <a:cxnLst/>
            <a:rect r="r" b="b" t="t" l="l"/>
            <a:pathLst>
              <a:path h="4419100" w="6436518">
                <a:moveTo>
                  <a:pt x="0" y="0"/>
                </a:moveTo>
                <a:lnTo>
                  <a:pt x="6436518" y="0"/>
                </a:lnTo>
                <a:lnTo>
                  <a:pt x="6436518" y="4419100"/>
                </a:lnTo>
                <a:lnTo>
                  <a:pt x="0" y="4419100"/>
                </a:lnTo>
                <a:lnTo>
                  <a:pt x="0" y="0"/>
                </a:lnTo>
                <a:close/>
              </a:path>
            </a:pathLst>
          </a:custGeom>
          <a:blipFill>
            <a:blip r:embed="rId6"/>
            <a:stretch>
              <a:fillRect l="0" t="-1985" r="0" b="-2660"/>
            </a:stretch>
          </a:blipFill>
        </p:spPr>
      </p:sp>
      <p:sp>
        <p:nvSpPr>
          <p:cNvPr name="TextBox 8" id="8"/>
          <p:cNvSpPr txBox="true"/>
          <p:nvPr/>
        </p:nvSpPr>
        <p:spPr>
          <a:xfrm rot="0">
            <a:off x="1869773" y="1136187"/>
            <a:ext cx="3582966" cy="382269"/>
          </a:xfrm>
          <a:prstGeom prst="rect">
            <a:avLst/>
          </a:prstGeom>
        </p:spPr>
        <p:txBody>
          <a:bodyPr anchor="t" rtlCol="false" tIns="0" lIns="0" bIns="0" rIns="0">
            <a:spAutoFit/>
          </a:bodyPr>
          <a:lstStyle/>
          <a:p>
            <a:pPr algn="l">
              <a:lnSpc>
                <a:spcPts val="3080"/>
              </a:lnSpc>
            </a:pPr>
            <a:r>
              <a:rPr lang="en-US" sz="2200" b="true">
                <a:solidFill>
                  <a:srgbClr val="343F56"/>
                </a:solidFill>
                <a:latin typeface="Hagrid Ultra-Bold"/>
                <a:ea typeface="Hagrid Ultra-Bold"/>
                <a:cs typeface="Hagrid Ultra-Bold"/>
                <a:sym typeface="Hagrid Ultra-Bold"/>
              </a:rPr>
              <a:t>MAIM</a:t>
            </a:r>
          </a:p>
        </p:txBody>
      </p:sp>
      <p:sp>
        <p:nvSpPr>
          <p:cNvPr name="TextBox 9" id="9"/>
          <p:cNvSpPr txBox="true"/>
          <p:nvPr/>
        </p:nvSpPr>
        <p:spPr>
          <a:xfrm rot="0">
            <a:off x="1383596" y="1493288"/>
            <a:ext cx="5048132" cy="1302386"/>
          </a:xfrm>
          <a:prstGeom prst="rect">
            <a:avLst/>
          </a:prstGeom>
        </p:spPr>
        <p:txBody>
          <a:bodyPr anchor="t" rtlCol="false" tIns="0" lIns="0" bIns="0" rIns="0">
            <a:spAutoFit/>
          </a:bodyPr>
          <a:lstStyle/>
          <a:p>
            <a:pPr algn="l">
              <a:lnSpc>
                <a:spcPts val="10639"/>
              </a:lnSpc>
            </a:pPr>
            <a:r>
              <a:rPr lang="en-US" sz="7599" b="true">
                <a:solidFill>
                  <a:srgbClr val="343F56"/>
                </a:solidFill>
                <a:latin typeface="Hagrid Heavy"/>
                <a:ea typeface="Hagrid Heavy"/>
                <a:cs typeface="Hagrid Heavy"/>
                <a:sym typeface="Hagrid Heavy"/>
              </a:rPr>
              <a:t>RESULT</a:t>
            </a:r>
          </a:p>
        </p:txBody>
      </p:sp>
      <p:sp>
        <p:nvSpPr>
          <p:cNvPr name="TextBox 10" id="10"/>
          <p:cNvSpPr txBox="true"/>
          <p:nvPr/>
        </p:nvSpPr>
        <p:spPr>
          <a:xfrm rot="0">
            <a:off x="145947" y="2875281"/>
            <a:ext cx="7030619" cy="7411719"/>
          </a:xfrm>
          <a:prstGeom prst="rect">
            <a:avLst/>
          </a:prstGeom>
        </p:spPr>
        <p:txBody>
          <a:bodyPr anchor="t" rtlCol="false" tIns="0" lIns="0" bIns="0" rIns="0">
            <a:spAutoFit/>
          </a:bodyPr>
          <a:lstStyle/>
          <a:p>
            <a:pPr algn="l">
              <a:lnSpc>
                <a:spcPts val="3080"/>
              </a:lnSpc>
            </a:pPr>
            <a:r>
              <a:rPr lang="en-US" sz="2200">
                <a:solidFill>
                  <a:srgbClr val="343F56"/>
                </a:solidFill>
                <a:latin typeface="Roboto"/>
                <a:ea typeface="Roboto"/>
                <a:cs typeface="Roboto"/>
                <a:sym typeface="Roboto"/>
              </a:rPr>
              <a:t>Accuracy: 0.705407586763519 🎉</a:t>
            </a:r>
          </a:p>
          <a:p>
            <a:pPr algn="l">
              <a:lnSpc>
                <a:spcPts val="3080"/>
              </a:lnSpc>
            </a:pPr>
            <a:r>
              <a:rPr lang="en-US" sz="2200">
                <a:solidFill>
                  <a:srgbClr val="343F56"/>
                </a:solidFill>
                <a:latin typeface="Roboto"/>
                <a:ea typeface="Roboto"/>
                <a:cs typeface="Roboto"/>
                <a:sym typeface="Roboto"/>
              </a:rPr>
              <a:t>The overall accuracy of the random forest model is 70.54%, indicating that it correctly classified 70.54% of the instances.</a:t>
            </a:r>
          </a:p>
          <a:p>
            <a:pPr algn="l" marL="474984" indent="-237492" lvl="1">
              <a:lnSpc>
                <a:spcPts val="3080"/>
              </a:lnSpc>
              <a:buFont typeface="Arial"/>
              <a:buChar char="•"/>
            </a:pPr>
            <a:r>
              <a:rPr lang="en-US" sz="2200">
                <a:solidFill>
                  <a:srgbClr val="343F56"/>
                </a:solidFill>
                <a:latin typeface="Roboto"/>
                <a:ea typeface="Roboto"/>
                <a:cs typeface="Roboto"/>
                <a:sym typeface="Roboto"/>
              </a:rPr>
              <a:t>Class 0 (Low Popularity):</a:t>
            </a:r>
          </a:p>
          <a:p>
            <a:pPr algn="l" marL="474984" indent="-237492" lvl="1">
              <a:lnSpc>
                <a:spcPts val="3080"/>
              </a:lnSpc>
              <a:buFont typeface="Arial"/>
              <a:buChar char="•"/>
            </a:pPr>
            <a:r>
              <a:rPr lang="en-US" sz="2200">
                <a:solidFill>
                  <a:srgbClr val="343F56"/>
                </a:solidFill>
                <a:latin typeface="Roboto"/>
                <a:ea typeface="Roboto"/>
                <a:cs typeface="Roboto"/>
                <a:sym typeface="Roboto"/>
              </a:rPr>
              <a:t>Precision: 70% - Out of all instances predicted as class 0, 70% were actually class 0.</a:t>
            </a:r>
          </a:p>
          <a:p>
            <a:pPr algn="l" marL="474984" indent="-237492" lvl="1">
              <a:lnSpc>
                <a:spcPts val="3080"/>
              </a:lnSpc>
              <a:buFont typeface="Arial"/>
              <a:buChar char="•"/>
            </a:pPr>
            <a:r>
              <a:rPr lang="en-US" sz="2200">
                <a:solidFill>
                  <a:srgbClr val="343F56"/>
                </a:solidFill>
                <a:latin typeface="Roboto"/>
                <a:ea typeface="Roboto"/>
                <a:cs typeface="Roboto"/>
                <a:sym typeface="Roboto"/>
              </a:rPr>
              <a:t>Recall: 31% - Out of all actual class 0 instances, 31% were correctly predicted as class 0.</a:t>
            </a:r>
          </a:p>
          <a:p>
            <a:pPr algn="l" marL="474984" indent="-237492" lvl="1">
              <a:lnSpc>
                <a:spcPts val="3080"/>
              </a:lnSpc>
              <a:buFont typeface="Arial"/>
              <a:buChar char="•"/>
            </a:pPr>
            <a:r>
              <a:rPr lang="en-US" sz="2200">
                <a:solidFill>
                  <a:srgbClr val="343F56"/>
                </a:solidFill>
                <a:latin typeface="Roboto"/>
                <a:ea typeface="Roboto"/>
                <a:cs typeface="Roboto"/>
                <a:sym typeface="Roboto"/>
              </a:rPr>
              <a:t>F1-score: 43% - The F1-score balances precision and recall.</a:t>
            </a:r>
          </a:p>
          <a:p>
            <a:pPr algn="l" marL="474984" indent="-237492" lvl="1">
              <a:lnSpc>
                <a:spcPts val="3080"/>
              </a:lnSpc>
              <a:buFont typeface="Arial"/>
              <a:buChar char="•"/>
            </a:pPr>
            <a:r>
              <a:rPr lang="en-US" sz="2200">
                <a:solidFill>
                  <a:srgbClr val="343F56"/>
                </a:solidFill>
                <a:latin typeface="Roboto"/>
                <a:ea typeface="Roboto"/>
                <a:cs typeface="Roboto"/>
                <a:sym typeface="Roboto"/>
              </a:rPr>
              <a:t>Class 1 (High Popularity):</a:t>
            </a:r>
          </a:p>
          <a:p>
            <a:pPr algn="l" marL="474984" indent="-237492" lvl="1">
              <a:lnSpc>
                <a:spcPts val="3080"/>
              </a:lnSpc>
              <a:buFont typeface="Arial"/>
              <a:buChar char="•"/>
            </a:pPr>
            <a:r>
              <a:rPr lang="en-US" sz="2200">
                <a:solidFill>
                  <a:srgbClr val="343F56"/>
                </a:solidFill>
                <a:latin typeface="Roboto"/>
                <a:ea typeface="Roboto"/>
                <a:cs typeface="Roboto"/>
                <a:sym typeface="Roboto"/>
              </a:rPr>
              <a:t>Precision: 70% - Out of all instances predicted as class 1, 70% were actually class 1.</a:t>
            </a:r>
          </a:p>
          <a:p>
            <a:pPr algn="l" marL="474984" indent="-237492" lvl="1">
              <a:lnSpc>
                <a:spcPts val="3080"/>
              </a:lnSpc>
              <a:buFont typeface="Arial"/>
              <a:buChar char="•"/>
            </a:pPr>
            <a:r>
              <a:rPr lang="en-US" sz="2200">
                <a:solidFill>
                  <a:srgbClr val="343F56"/>
                </a:solidFill>
                <a:latin typeface="Roboto"/>
                <a:ea typeface="Roboto"/>
                <a:cs typeface="Roboto"/>
                <a:sym typeface="Roboto"/>
              </a:rPr>
              <a:t>Recall: 93% - Out of all actual class 1 instances, 93% were correctly predicted as class 1.</a:t>
            </a:r>
          </a:p>
          <a:p>
            <a:pPr algn="l" marL="474984" indent="-237492" lvl="1">
              <a:lnSpc>
                <a:spcPts val="3080"/>
              </a:lnSpc>
              <a:buFont typeface="Arial"/>
              <a:buChar char="•"/>
            </a:pPr>
            <a:r>
              <a:rPr lang="en-US" sz="2200">
                <a:solidFill>
                  <a:srgbClr val="343F56"/>
                </a:solidFill>
                <a:latin typeface="Roboto"/>
                <a:ea typeface="Roboto"/>
                <a:cs typeface="Roboto"/>
                <a:sym typeface="Roboto"/>
              </a:rPr>
              <a:t>F1-score: 80% - The F1-score balances precision and recall.</a:t>
            </a:r>
          </a:p>
          <a:p>
            <a:pPr algn="l">
              <a:lnSpc>
                <a:spcPts val="3080"/>
              </a:lnSpc>
            </a:pPr>
          </a:p>
        </p:txBody>
      </p:sp>
      <p:sp>
        <p:nvSpPr>
          <p:cNvPr name="TextBox 11" id="11"/>
          <p:cNvSpPr txBox="true"/>
          <p:nvPr/>
        </p:nvSpPr>
        <p:spPr>
          <a:xfrm rot="0">
            <a:off x="8694825" y="7399167"/>
            <a:ext cx="8701421" cy="1259204"/>
          </a:xfrm>
          <a:prstGeom prst="rect">
            <a:avLst/>
          </a:prstGeom>
        </p:spPr>
        <p:txBody>
          <a:bodyPr anchor="t" rtlCol="false" tIns="0" lIns="0" bIns="0" rIns="0">
            <a:spAutoFit/>
          </a:bodyPr>
          <a:lstStyle/>
          <a:p>
            <a:pPr algn="l">
              <a:lnSpc>
                <a:spcPts val="2520"/>
              </a:lnSpc>
            </a:pPr>
            <a:r>
              <a:rPr lang="en-US" sz="1800">
                <a:solidFill>
                  <a:srgbClr val="F5E6CA"/>
                </a:solidFill>
                <a:latin typeface="Roboto"/>
                <a:ea typeface="Roboto"/>
                <a:cs typeface="Roboto"/>
                <a:sym typeface="Roboto"/>
              </a:rPr>
              <a:t>This ROC curve provides a visual summary of the model's ability to distinguish between classes, with the AUC serving as a single metric to quantify its overall performance.</a:t>
            </a:r>
          </a:p>
          <a:p>
            <a:pPr algn="l">
              <a:lnSpc>
                <a:spcPts val="2520"/>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343F56"/>
        </a:solidFill>
      </p:bgPr>
    </p:bg>
    <p:spTree>
      <p:nvGrpSpPr>
        <p:cNvPr id="1" name=""/>
        <p:cNvGrpSpPr/>
        <p:nvPr/>
      </p:nvGrpSpPr>
      <p:grpSpPr>
        <a:xfrm>
          <a:off x="0" y="0"/>
          <a:ext cx="0" cy="0"/>
          <a:chOff x="0" y="0"/>
          <a:chExt cx="0" cy="0"/>
        </a:xfrm>
      </p:grpSpPr>
      <p:grpSp>
        <p:nvGrpSpPr>
          <p:cNvPr name="Group 2" id="2"/>
          <p:cNvGrpSpPr/>
          <p:nvPr/>
        </p:nvGrpSpPr>
        <p:grpSpPr>
          <a:xfrm rot="0">
            <a:off x="-284932" y="-242683"/>
            <a:ext cx="7943776" cy="10772366"/>
            <a:chOff x="0" y="0"/>
            <a:chExt cx="3347773" cy="4539836"/>
          </a:xfrm>
        </p:grpSpPr>
        <p:sp>
          <p:nvSpPr>
            <p:cNvPr name="Freeform 3" id="3"/>
            <p:cNvSpPr/>
            <p:nvPr/>
          </p:nvSpPr>
          <p:spPr>
            <a:xfrm flipH="false" flipV="false" rot="0">
              <a:off x="0" y="0"/>
              <a:ext cx="3347773" cy="4539836"/>
            </a:xfrm>
            <a:custGeom>
              <a:avLst/>
              <a:gdLst/>
              <a:ahLst/>
              <a:cxnLst/>
              <a:rect r="r" b="b" t="t" l="l"/>
              <a:pathLst>
                <a:path h="4539836" w="3347773">
                  <a:moveTo>
                    <a:pt x="0" y="0"/>
                  </a:moveTo>
                  <a:lnTo>
                    <a:pt x="3347773" y="0"/>
                  </a:lnTo>
                  <a:lnTo>
                    <a:pt x="3347773" y="4539836"/>
                  </a:lnTo>
                  <a:lnTo>
                    <a:pt x="0" y="4539836"/>
                  </a:lnTo>
                  <a:close/>
                </a:path>
              </a:pathLst>
            </a:custGeom>
            <a:solidFill>
              <a:srgbClr val="F5E6CA"/>
            </a:solidFill>
            <a:ln cap="sq">
              <a:noFill/>
              <a:prstDash val="solid"/>
              <a:miter/>
            </a:ln>
          </p:spPr>
        </p:sp>
        <p:sp>
          <p:nvSpPr>
            <p:cNvPr name="TextBox 4" id="4"/>
            <p:cNvSpPr txBox="true"/>
            <p:nvPr/>
          </p:nvSpPr>
          <p:spPr>
            <a:xfrm>
              <a:off x="0" y="-38100"/>
              <a:ext cx="3347773" cy="4577936"/>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0527690" y="3369907"/>
            <a:ext cx="334644" cy="334644"/>
          </a:xfrm>
          <a:custGeom>
            <a:avLst/>
            <a:gdLst/>
            <a:ahLst/>
            <a:cxnLst/>
            <a:rect r="r" b="b" t="t" l="l"/>
            <a:pathLst>
              <a:path h="334644" w="334644">
                <a:moveTo>
                  <a:pt x="0" y="0"/>
                </a:moveTo>
                <a:lnTo>
                  <a:pt x="334645" y="0"/>
                </a:lnTo>
                <a:lnTo>
                  <a:pt x="334645" y="334645"/>
                </a:lnTo>
                <a:lnTo>
                  <a:pt x="0" y="3346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37589" y="2335399"/>
            <a:ext cx="7098734" cy="3197832"/>
            <a:chOff x="0" y="0"/>
            <a:chExt cx="9464979" cy="4263776"/>
          </a:xfrm>
        </p:grpSpPr>
        <p:pic>
          <p:nvPicPr>
            <p:cNvPr name="Picture 7" id="7"/>
            <p:cNvPicPr>
              <a:picLocks noChangeAspect="true"/>
            </p:cNvPicPr>
            <p:nvPr/>
          </p:nvPicPr>
          <p:blipFill>
            <a:blip r:embed="rId4"/>
            <a:srcRect l="0" t="16192" r="0" b="16192"/>
            <a:stretch>
              <a:fillRect/>
            </a:stretch>
          </p:blipFill>
          <p:spPr>
            <a:xfrm flipH="false" flipV="false">
              <a:off x="0" y="0"/>
              <a:ext cx="9464979" cy="4263776"/>
            </a:xfrm>
            <a:prstGeom prst="rect">
              <a:avLst/>
            </a:prstGeom>
          </p:spPr>
        </p:pic>
      </p:grpSp>
      <p:sp>
        <p:nvSpPr>
          <p:cNvPr name="Freeform 8" id="8"/>
          <p:cNvSpPr/>
          <p:nvPr/>
        </p:nvSpPr>
        <p:spPr>
          <a:xfrm flipH="false" flipV="false" rot="0">
            <a:off x="1028700" y="1028700"/>
            <a:ext cx="709791" cy="489756"/>
          </a:xfrm>
          <a:custGeom>
            <a:avLst/>
            <a:gdLst/>
            <a:ahLst/>
            <a:cxnLst/>
            <a:rect r="r" b="b" t="t" l="l"/>
            <a:pathLst>
              <a:path h="489756" w="709791">
                <a:moveTo>
                  <a:pt x="0" y="0"/>
                </a:moveTo>
                <a:lnTo>
                  <a:pt x="709791" y="0"/>
                </a:lnTo>
                <a:lnTo>
                  <a:pt x="709791" y="489756"/>
                </a:lnTo>
                <a:lnTo>
                  <a:pt x="0" y="4897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137589" y="6199981"/>
            <a:ext cx="7356015" cy="2721611"/>
          </a:xfrm>
          <a:prstGeom prst="rect">
            <a:avLst/>
          </a:prstGeom>
        </p:spPr>
        <p:txBody>
          <a:bodyPr anchor="t" rtlCol="false" tIns="0" lIns="0" bIns="0" rIns="0">
            <a:spAutoFit/>
          </a:bodyPr>
          <a:lstStyle/>
          <a:p>
            <a:pPr algn="l">
              <a:lnSpc>
                <a:spcPts val="10639"/>
              </a:lnSpc>
            </a:pPr>
            <a:r>
              <a:rPr lang="en-US" sz="7599" b="true">
                <a:solidFill>
                  <a:srgbClr val="343F56"/>
                </a:solidFill>
                <a:latin typeface="Hagrid Heavy"/>
                <a:ea typeface="Hagrid Heavy"/>
                <a:cs typeface="Hagrid Heavy"/>
                <a:sym typeface="Hagrid Heavy"/>
              </a:rPr>
              <a:t>LOGISTIC REGRESSION</a:t>
            </a:r>
          </a:p>
        </p:txBody>
      </p:sp>
      <p:sp>
        <p:nvSpPr>
          <p:cNvPr name="TextBox 10" id="10"/>
          <p:cNvSpPr txBox="true"/>
          <p:nvPr/>
        </p:nvSpPr>
        <p:spPr>
          <a:xfrm rot="0">
            <a:off x="10527690" y="521673"/>
            <a:ext cx="7760310" cy="2489201"/>
          </a:xfrm>
          <a:prstGeom prst="rect">
            <a:avLst/>
          </a:prstGeom>
        </p:spPr>
        <p:txBody>
          <a:bodyPr anchor="t" rtlCol="false" tIns="0" lIns="0" bIns="0" rIns="0">
            <a:spAutoFit/>
          </a:bodyPr>
          <a:lstStyle/>
          <a:p>
            <a:pPr algn="l">
              <a:lnSpc>
                <a:spcPts val="9799"/>
              </a:lnSpc>
            </a:pPr>
            <a:r>
              <a:rPr lang="en-US" sz="6999" b="true">
                <a:solidFill>
                  <a:srgbClr val="F5E6CA"/>
                </a:solidFill>
                <a:latin typeface="Hagrid Heavy"/>
                <a:ea typeface="Hagrid Heavy"/>
                <a:cs typeface="Hagrid Heavy"/>
                <a:sym typeface="Hagrid Heavy"/>
              </a:rPr>
              <a:t>ACCURECY =0.724</a:t>
            </a:r>
          </a:p>
        </p:txBody>
      </p:sp>
      <p:sp>
        <p:nvSpPr>
          <p:cNvPr name="TextBox 11" id="11"/>
          <p:cNvSpPr txBox="true"/>
          <p:nvPr/>
        </p:nvSpPr>
        <p:spPr>
          <a:xfrm rot="0">
            <a:off x="10527690" y="4271308"/>
            <a:ext cx="8655832" cy="1501289"/>
          </a:xfrm>
          <a:prstGeom prst="rect">
            <a:avLst/>
          </a:prstGeom>
        </p:spPr>
        <p:txBody>
          <a:bodyPr anchor="t" rtlCol="false" tIns="0" lIns="0" bIns="0" rIns="0">
            <a:spAutoFit/>
          </a:bodyPr>
          <a:lstStyle/>
          <a:p>
            <a:pPr algn="l" marL="610758" indent="-305379" lvl="1">
              <a:lnSpc>
                <a:spcPts val="3960"/>
              </a:lnSpc>
              <a:buFont typeface="Arial"/>
              <a:buChar char="•"/>
            </a:pPr>
            <a:r>
              <a:rPr lang="en-US" sz="2828">
                <a:solidFill>
                  <a:srgbClr val="F5E6CA"/>
                </a:solidFill>
                <a:latin typeface="Roboto"/>
                <a:ea typeface="Roboto"/>
                <a:cs typeface="Roboto"/>
                <a:sym typeface="Roboto"/>
              </a:rPr>
              <a:t>Compute cost</a:t>
            </a:r>
          </a:p>
          <a:p>
            <a:pPr algn="l" marL="610758" indent="-305379" lvl="1">
              <a:lnSpc>
                <a:spcPts val="3960"/>
              </a:lnSpc>
              <a:buFont typeface="Arial"/>
              <a:buChar char="•"/>
            </a:pPr>
            <a:r>
              <a:rPr lang="en-US" sz="2828">
                <a:solidFill>
                  <a:srgbClr val="F5E6CA"/>
                </a:solidFill>
                <a:latin typeface="Roboto"/>
                <a:ea typeface="Roboto"/>
                <a:cs typeface="Roboto"/>
                <a:sym typeface="Roboto"/>
              </a:rPr>
              <a:t>Gradient descent</a:t>
            </a:r>
          </a:p>
          <a:p>
            <a:pPr algn="l" marL="610758" indent="-305379" lvl="1">
              <a:lnSpc>
                <a:spcPts val="3960"/>
              </a:lnSpc>
              <a:buFont typeface="Arial"/>
              <a:buChar char="•"/>
            </a:pPr>
            <a:r>
              <a:rPr lang="en-US" sz="2828">
                <a:solidFill>
                  <a:srgbClr val="F5E6CA"/>
                </a:solidFill>
                <a:latin typeface="Roboto"/>
                <a:ea typeface="Roboto"/>
                <a:cs typeface="Roboto"/>
                <a:sym typeface="Roboto"/>
              </a:rPr>
              <a:t>Predict </a:t>
            </a:r>
          </a:p>
        </p:txBody>
      </p:sp>
      <p:sp>
        <p:nvSpPr>
          <p:cNvPr name="TextBox 12" id="12"/>
          <p:cNvSpPr txBox="true"/>
          <p:nvPr/>
        </p:nvSpPr>
        <p:spPr>
          <a:xfrm rot="0">
            <a:off x="11085304" y="3322282"/>
            <a:ext cx="3165860" cy="382269"/>
          </a:xfrm>
          <a:prstGeom prst="rect">
            <a:avLst/>
          </a:prstGeom>
        </p:spPr>
        <p:txBody>
          <a:bodyPr anchor="t" rtlCol="false" tIns="0" lIns="0" bIns="0" rIns="0">
            <a:spAutoFit/>
          </a:bodyPr>
          <a:lstStyle/>
          <a:p>
            <a:pPr algn="l">
              <a:lnSpc>
                <a:spcPts val="3080"/>
              </a:lnSpc>
            </a:pPr>
            <a:r>
              <a:rPr lang="en-US" sz="2200">
                <a:solidFill>
                  <a:srgbClr val="F5E6CA"/>
                </a:solidFill>
                <a:latin typeface="Roboto"/>
                <a:ea typeface="Roboto"/>
                <a:cs typeface="Roboto"/>
                <a:sym typeface="Roboto"/>
              </a:rPr>
              <a:t>The methods used</a:t>
            </a:r>
          </a:p>
        </p:txBody>
      </p:sp>
      <p:sp>
        <p:nvSpPr>
          <p:cNvPr name="TextBox 13" id="13"/>
          <p:cNvSpPr txBox="true"/>
          <p:nvPr/>
        </p:nvSpPr>
        <p:spPr>
          <a:xfrm rot="0">
            <a:off x="1869773" y="1136187"/>
            <a:ext cx="3582966" cy="382269"/>
          </a:xfrm>
          <a:prstGeom prst="rect">
            <a:avLst/>
          </a:prstGeom>
        </p:spPr>
        <p:txBody>
          <a:bodyPr anchor="t" rtlCol="false" tIns="0" lIns="0" bIns="0" rIns="0">
            <a:spAutoFit/>
          </a:bodyPr>
          <a:lstStyle/>
          <a:p>
            <a:pPr algn="l">
              <a:lnSpc>
                <a:spcPts val="3080"/>
              </a:lnSpc>
            </a:pPr>
            <a:r>
              <a:rPr lang="en-US" sz="2200" b="true">
                <a:solidFill>
                  <a:srgbClr val="343F56"/>
                </a:solidFill>
                <a:latin typeface="Hagrid Ultra-Bold"/>
                <a:ea typeface="Hagrid Ultra-Bold"/>
                <a:cs typeface="Hagrid Ultra-Bold"/>
                <a:sym typeface="Hagrid Ultra-Bold"/>
              </a:rPr>
              <a:t>MAIM</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5E6CA"/>
        </a:solidFill>
      </p:bgPr>
    </p:bg>
    <p:spTree>
      <p:nvGrpSpPr>
        <p:cNvPr id="1" name=""/>
        <p:cNvGrpSpPr/>
        <p:nvPr/>
      </p:nvGrpSpPr>
      <p:grpSpPr>
        <a:xfrm>
          <a:off x="0" y="0"/>
          <a:ext cx="0" cy="0"/>
          <a:chOff x="0" y="0"/>
          <a:chExt cx="0" cy="0"/>
        </a:xfrm>
      </p:grpSpPr>
      <p:sp>
        <p:nvSpPr>
          <p:cNvPr name="TextBox 2" id="2"/>
          <p:cNvSpPr txBox="true"/>
          <p:nvPr/>
        </p:nvSpPr>
        <p:spPr>
          <a:xfrm rot="0">
            <a:off x="1028700" y="2561798"/>
            <a:ext cx="16230600" cy="1050289"/>
          </a:xfrm>
          <a:prstGeom prst="rect">
            <a:avLst/>
          </a:prstGeom>
        </p:spPr>
        <p:txBody>
          <a:bodyPr anchor="t" rtlCol="false" tIns="0" lIns="0" bIns="0" rIns="0">
            <a:spAutoFit/>
          </a:bodyPr>
          <a:lstStyle/>
          <a:p>
            <a:pPr algn="l">
              <a:lnSpc>
                <a:spcPts val="7599"/>
              </a:lnSpc>
            </a:pPr>
            <a:r>
              <a:rPr lang="en-US" sz="7599" b="true">
                <a:solidFill>
                  <a:srgbClr val="343F56"/>
                </a:solidFill>
                <a:latin typeface="Hagrid Heavy"/>
                <a:ea typeface="Hagrid Heavy"/>
                <a:cs typeface="Hagrid Heavy"/>
                <a:sym typeface="Hagrid Heavy"/>
              </a:rPr>
              <a:t>COMPUTE COST (LOGISTIC)</a:t>
            </a:r>
          </a:p>
        </p:txBody>
      </p:sp>
      <p:sp>
        <p:nvSpPr>
          <p:cNvPr name="Freeform 3" id="3"/>
          <p:cNvSpPr/>
          <p:nvPr/>
        </p:nvSpPr>
        <p:spPr>
          <a:xfrm flipH="false" flipV="false" rot="0">
            <a:off x="1028700" y="1028700"/>
            <a:ext cx="709791" cy="489756"/>
          </a:xfrm>
          <a:custGeom>
            <a:avLst/>
            <a:gdLst/>
            <a:ahLst/>
            <a:cxnLst/>
            <a:rect r="r" b="b" t="t" l="l"/>
            <a:pathLst>
              <a:path h="489756" w="709791">
                <a:moveTo>
                  <a:pt x="0" y="0"/>
                </a:moveTo>
                <a:lnTo>
                  <a:pt x="709791" y="0"/>
                </a:lnTo>
                <a:lnTo>
                  <a:pt x="709791" y="489756"/>
                </a:lnTo>
                <a:lnTo>
                  <a:pt x="0" y="4897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869773" y="1136187"/>
            <a:ext cx="3582966" cy="382269"/>
          </a:xfrm>
          <a:prstGeom prst="rect">
            <a:avLst/>
          </a:prstGeom>
        </p:spPr>
        <p:txBody>
          <a:bodyPr anchor="t" rtlCol="false" tIns="0" lIns="0" bIns="0" rIns="0">
            <a:spAutoFit/>
          </a:bodyPr>
          <a:lstStyle/>
          <a:p>
            <a:pPr algn="l">
              <a:lnSpc>
                <a:spcPts val="3080"/>
              </a:lnSpc>
            </a:pPr>
            <a:r>
              <a:rPr lang="en-US" sz="2200" b="true">
                <a:solidFill>
                  <a:srgbClr val="343F56"/>
                </a:solidFill>
                <a:latin typeface="Hagrid Ultra-Bold"/>
                <a:ea typeface="Hagrid Ultra-Bold"/>
                <a:cs typeface="Hagrid Ultra-Bold"/>
                <a:sym typeface="Hagrid Ultra-Bold"/>
              </a:rPr>
              <a:t>MAIM</a:t>
            </a:r>
          </a:p>
        </p:txBody>
      </p:sp>
      <p:sp>
        <p:nvSpPr>
          <p:cNvPr name="AutoShape 5" id="5"/>
          <p:cNvSpPr/>
          <p:nvPr/>
        </p:nvSpPr>
        <p:spPr>
          <a:xfrm rot="0">
            <a:off x="5727469" y="1351134"/>
            <a:ext cx="11531831" cy="0"/>
          </a:xfrm>
          <a:prstGeom prst="line">
            <a:avLst/>
          </a:prstGeom>
          <a:ln cap="flat" w="38100">
            <a:solidFill>
              <a:srgbClr val="343F56"/>
            </a:solidFill>
            <a:prstDash val="solid"/>
            <a:headEnd type="none" len="sm" w="sm"/>
            <a:tailEnd type="none" len="sm" w="sm"/>
          </a:ln>
        </p:spPr>
      </p:sp>
      <p:grpSp>
        <p:nvGrpSpPr>
          <p:cNvPr name="Group 6" id="6"/>
          <p:cNvGrpSpPr/>
          <p:nvPr/>
        </p:nvGrpSpPr>
        <p:grpSpPr>
          <a:xfrm rot="0">
            <a:off x="248193" y="4602688"/>
            <a:ext cx="17791613" cy="3781390"/>
            <a:chOff x="0" y="0"/>
            <a:chExt cx="4685857" cy="995922"/>
          </a:xfrm>
        </p:grpSpPr>
        <p:sp>
          <p:nvSpPr>
            <p:cNvPr name="Freeform 7" id="7"/>
            <p:cNvSpPr/>
            <p:nvPr/>
          </p:nvSpPr>
          <p:spPr>
            <a:xfrm flipH="false" flipV="false" rot="0">
              <a:off x="0" y="0"/>
              <a:ext cx="4685857" cy="995922"/>
            </a:xfrm>
            <a:custGeom>
              <a:avLst/>
              <a:gdLst/>
              <a:ahLst/>
              <a:cxnLst/>
              <a:rect r="r" b="b" t="t" l="l"/>
              <a:pathLst>
                <a:path h="995922" w="4685857">
                  <a:moveTo>
                    <a:pt x="0" y="0"/>
                  </a:moveTo>
                  <a:lnTo>
                    <a:pt x="4685857" y="0"/>
                  </a:lnTo>
                  <a:lnTo>
                    <a:pt x="4685857" y="995922"/>
                  </a:lnTo>
                  <a:lnTo>
                    <a:pt x="0" y="995922"/>
                  </a:lnTo>
                  <a:close/>
                </a:path>
              </a:pathLst>
            </a:custGeom>
            <a:solidFill>
              <a:srgbClr val="000000">
                <a:alpha val="0"/>
              </a:srgbClr>
            </a:solidFill>
            <a:ln w="38100" cap="sq">
              <a:solidFill>
                <a:srgbClr val="343F56"/>
              </a:solidFill>
              <a:prstDash val="solid"/>
              <a:miter/>
            </a:ln>
          </p:spPr>
        </p:sp>
        <p:sp>
          <p:nvSpPr>
            <p:cNvPr name="TextBox 8" id="8"/>
            <p:cNvSpPr txBox="true"/>
            <p:nvPr/>
          </p:nvSpPr>
          <p:spPr>
            <a:xfrm>
              <a:off x="0" y="-38100"/>
              <a:ext cx="4685857" cy="1034022"/>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521191" y="4950301"/>
            <a:ext cx="4952024" cy="542925"/>
          </a:xfrm>
          <a:prstGeom prst="rect">
            <a:avLst/>
          </a:prstGeom>
        </p:spPr>
        <p:txBody>
          <a:bodyPr anchor="t" rtlCol="false" tIns="0" lIns="0" bIns="0" rIns="0">
            <a:spAutoFit/>
          </a:bodyPr>
          <a:lstStyle/>
          <a:p>
            <a:pPr algn="l">
              <a:lnSpc>
                <a:spcPts val="4200"/>
              </a:lnSpc>
            </a:pPr>
            <a:r>
              <a:rPr lang="en-US" sz="3000" b="true">
                <a:solidFill>
                  <a:srgbClr val="343F56"/>
                </a:solidFill>
                <a:latin typeface="Hagrid Heavy"/>
                <a:ea typeface="Hagrid Heavy"/>
                <a:cs typeface="Hagrid Heavy"/>
                <a:sym typeface="Hagrid Heavy"/>
              </a:rPr>
              <a:t>FUNCTIONALITY</a:t>
            </a:r>
          </a:p>
        </p:txBody>
      </p:sp>
      <p:sp>
        <p:nvSpPr>
          <p:cNvPr name="Freeform 10" id="10"/>
          <p:cNvSpPr/>
          <p:nvPr/>
        </p:nvSpPr>
        <p:spPr>
          <a:xfrm flipH="false" flipV="false" rot="0">
            <a:off x="1028700" y="5087778"/>
            <a:ext cx="334644" cy="334644"/>
          </a:xfrm>
          <a:custGeom>
            <a:avLst/>
            <a:gdLst/>
            <a:ahLst/>
            <a:cxnLst/>
            <a:rect r="r" b="b" t="t" l="l"/>
            <a:pathLst>
              <a:path h="334644" w="334644">
                <a:moveTo>
                  <a:pt x="0" y="0"/>
                </a:moveTo>
                <a:lnTo>
                  <a:pt x="334644" y="0"/>
                </a:lnTo>
                <a:lnTo>
                  <a:pt x="334644" y="334645"/>
                </a:lnTo>
                <a:lnTo>
                  <a:pt x="0" y="3346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248193" y="5627438"/>
            <a:ext cx="7497927" cy="3115944"/>
          </a:xfrm>
          <a:prstGeom prst="rect">
            <a:avLst/>
          </a:prstGeom>
        </p:spPr>
        <p:txBody>
          <a:bodyPr anchor="t" rtlCol="false" tIns="0" lIns="0" bIns="0" rIns="0">
            <a:spAutoFit/>
          </a:bodyPr>
          <a:lstStyle/>
          <a:p>
            <a:pPr algn="l">
              <a:lnSpc>
                <a:spcPts val="3080"/>
              </a:lnSpc>
            </a:pPr>
            <a:r>
              <a:rPr lang="en-US" sz="2200">
                <a:solidFill>
                  <a:srgbClr val="343F56"/>
                </a:solidFill>
                <a:latin typeface="Roboto"/>
                <a:ea typeface="Roboto"/>
                <a:cs typeface="Roboto"/>
                <a:sym typeface="Roboto"/>
              </a:rPr>
              <a:t>This function calculates the cost (error) of a Logistic Regression model for a given dataset. It represents how well the model's predictions (represented by h) align with the actual target values (y).</a:t>
            </a:r>
          </a:p>
          <a:p>
            <a:pPr algn="l">
              <a:lnSpc>
                <a:spcPts val="3080"/>
              </a:lnSpc>
            </a:pPr>
          </a:p>
          <a:p>
            <a:pPr algn="l">
              <a:lnSpc>
                <a:spcPts val="3080"/>
              </a:lnSpc>
            </a:pPr>
          </a:p>
          <a:p>
            <a:pPr algn="l">
              <a:lnSpc>
                <a:spcPts val="3080"/>
              </a:lnSpc>
            </a:pPr>
          </a:p>
          <a:p>
            <a:pPr algn="l">
              <a:lnSpc>
                <a:spcPts val="3080"/>
              </a:lnSpc>
            </a:pPr>
          </a:p>
        </p:txBody>
      </p:sp>
      <p:sp>
        <p:nvSpPr>
          <p:cNvPr name="TextBox 12" id="12"/>
          <p:cNvSpPr txBox="true"/>
          <p:nvPr/>
        </p:nvSpPr>
        <p:spPr>
          <a:xfrm rot="0">
            <a:off x="7776080" y="4674297"/>
            <a:ext cx="10263726" cy="3580496"/>
          </a:xfrm>
          <a:prstGeom prst="rect">
            <a:avLst/>
          </a:prstGeom>
        </p:spPr>
        <p:txBody>
          <a:bodyPr anchor="t" rtlCol="false" tIns="0" lIns="0" bIns="0" rIns="0">
            <a:spAutoFit/>
          </a:bodyPr>
          <a:lstStyle/>
          <a:p>
            <a:pPr algn="l">
              <a:lnSpc>
                <a:spcPts val="2573"/>
              </a:lnSpc>
            </a:pPr>
            <a:r>
              <a:rPr lang="en-US" sz="1838">
                <a:solidFill>
                  <a:srgbClr val="343F56"/>
                </a:solidFill>
                <a:latin typeface="Roboto"/>
                <a:ea typeface="Roboto"/>
                <a:cs typeface="Roboto"/>
                <a:sym typeface="Roboto"/>
              </a:rPr>
              <a:t>1. Finding Training Examples (m):</a:t>
            </a:r>
          </a:p>
          <a:p>
            <a:pPr algn="l" marL="396845" indent="-198423" lvl="1">
              <a:lnSpc>
                <a:spcPts val="2573"/>
              </a:lnSpc>
              <a:buFont typeface="Arial"/>
              <a:buChar char="•"/>
            </a:pPr>
            <a:r>
              <a:rPr lang="en-US" sz="1838">
                <a:solidFill>
                  <a:srgbClr val="343F56"/>
                </a:solidFill>
                <a:latin typeface="Roboto"/>
                <a:ea typeface="Roboto"/>
                <a:cs typeface="Roboto"/>
                <a:sym typeface="Roboto"/>
              </a:rPr>
              <a:t>m = len(y): This line counts the number of elements in the target vector y. This tells us how many training examples we have in the dataset.</a:t>
            </a:r>
          </a:p>
          <a:p>
            <a:pPr algn="l">
              <a:lnSpc>
                <a:spcPts val="2573"/>
              </a:lnSpc>
            </a:pPr>
            <a:r>
              <a:rPr lang="en-US" sz="1838">
                <a:solidFill>
                  <a:srgbClr val="343F56"/>
                </a:solidFill>
                <a:latin typeface="Roboto"/>
                <a:ea typeface="Roboto"/>
                <a:cs typeface="Roboto"/>
                <a:sym typeface="Roboto"/>
              </a:rPr>
              <a:t>2. Predicting Probabilities (h):</a:t>
            </a:r>
          </a:p>
          <a:p>
            <a:pPr algn="l" marL="396845" indent="-198423" lvl="1">
              <a:lnSpc>
                <a:spcPts val="2573"/>
              </a:lnSpc>
              <a:buFont typeface="Arial"/>
              <a:buChar char="•"/>
            </a:pPr>
            <a:r>
              <a:rPr lang="en-US" sz="1838">
                <a:solidFill>
                  <a:srgbClr val="343F56"/>
                </a:solidFill>
                <a:latin typeface="Roboto"/>
                <a:ea typeface="Roboto"/>
                <a:cs typeface="Roboto"/>
                <a:sym typeface="Roboto"/>
              </a:rPr>
              <a:t>h = sigmoid(X.dot(weights)): This line calculates the predicted class probabilities for each example. It does this in two steps:</a:t>
            </a:r>
          </a:p>
          <a:p>
            <a:pPr algn="l" marL="793691" indent="-264564" lvl="2">
              <a:lnSpc>
                <a:spcPts val="2573"/>
              </a:lnSpc>
              <a:buFont typeface="Arial"/>
              <a:buChar char="⚬"/>
            </a:pPr>
            <a:r>
              <a:rPr lang="en-US" sz="1838">
                <a:solidFill>
                  <a:srgbClr val="343F56"/>
                </a:solidFill>
                <a:latin typeface="Roboto"/>
                <a:ea typeface="Roboto"/>
                <a:cs typeface="Roboto"/>
                <a:sym typeface="Roboto"/>
              </a:rPr>
              <a:t>Dot product (): It multiplies each feature in X by its corresponding weight in weights and sums the products. This gives us a preliminary score based on the features.</a:t>
            </a:r>
          </a:p>
          <a:p>
            <a:pPr algn="l" marL="793691" indent="-264564" lvl="2">
              <a:lnSpc>
                <a:spcPts val="2573"/>
              </a:lnSpc>
              <a:buFont typeface="Arial"/>
              <a:buChar char="⚬"/>
            </a:pPr>
            <a:r>
              <a:rPr lang="en-US" sz="1838">
                <a:solidFill>
                  <a:srgbClr val="343F56"/>
                </a:solidFill>
                <a:latin typeface="Roboto"/>
                <a:ea typeface="Roboto"/>
                <a:cs typeface="Roboto"/>
                <a:sym typeface="Roboto"/>
              </a:rPr>
              <a:t>Sigmoid function (): It applies the sigmoid function to the score from the dot product. This function squashes the score between 0 (low probability) and 1 (high probability).</a:t>
            </a:r>
          </a:p>
          <a:p>
            <a:pPr algn="l">
              <a:lnSpc>
                <a:spcPts val="2573"/>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343F56"/>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028700"/>
            <a:ext cx="709791" cy="489756"/>
          </a:xfrm>
          <a:custGeom>
            <a:avLst/>
            <a:gdLst/>
            <a:ahLst/>
            <a:cxnLst/>
            <a:rect r="r" b="b" t="t" l="l"/>
            <a:pathLst>
              <a:path h="489756" w="709791">
                <a:moveTo>
                  <a:pt x="0" y="0"/>
                </a:moveTo>
                <a:lnTo>
                  <a:pt x="709791" y="0"/>
                </a:lnTo>
                <a:lnTo>
                  <a:pt x="709791" y="489756"/>
                </a:lnTo>
                <a:lnTo>
                  <a:pt x="0" y="4897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869773" y="1136187"/>
            <a:ext cx="3582966" cy="382269"/>
          </a:xfrm>
          <a:prstGeom prst="rect">
            <a:avLst/>
          </a:prstGeom>
        </p:spPr>
        <p:txBody>
          <a:bodyPr anchor="t" rtlCol="false" tIns="0" lIns="0" bIns="0" rIns="0">
            <a:spAutoFit/>
          </a:bodyPr>
          <a:lstStyle/>
          <a:p>
            <a:pPr algn="l">
              <a:lnSpc>
                <a:spcPts val="3080"/>
              </a:lnSpc>
            </a:pPr>
            <a:r>
              <a:rPr lang="en-US" sz="2200" b="true">
                <a:solidFill>
                  <a:srgbClr val="F5E6CA"/>
                </a:solidFill>
                <a:latin typeface="Hagrid Ultra-Bold"/>
                <a:ea typeface="Hagrid Ultra-Bold"/>
                <a:cs typeface="Hagrid Ultra-Bold"/>
                <a:sym typeface="Hagrid Ultra-Bold"/>
              </a:rPr>
              <a:t>MAIM</a:t>
            </a:r>
          </a:p>
        </p:txBody>
      </p:sp>
      <p:sp>
        <p:nvSpPr>
          <p:cNvPr name="TextBox 4" id="4"/>
          <p:cNvSpPr txBox="true"/>
          <p:nvPr/>
        </p:nvSpPr>
        <p:spPr>
          <a:xfrm rot="0">
            <a:off x="1028700" y="2602301"/>
            <a:ext cx="16230600" cy="1108076"/>
          </a:xfrm>
          <a:prstGeom prst="rect">
            <a:avLst/>
          </a:prstGeom>
        </p:spPr>
        <p:txBody>
          <a:bodyPr anchor="t" rtlCol="false" tIns="0" lIns="0" bIns="0" rIns="0">
            <a:spAutoFit/>
          </a:bodyPr>
          <a:lstStyle/>
          <a:p>
            <a:pPr algn="l">
              <a:lnSpc>
                <a:spcPts val="8000"/>
              </a:lnSpc>
            </a:pPr>
            <a:r>
              <a:rPr lang="en-US" sz="8000" b="true">
                <a:solidFill>
                  <a:srgbClr val="F5E6CA"/>
                </a:solidFill>
                <a:latin typeface="Hagrid Heavy"/>
                <a:ea typeface="Hagrid Heavy"/>
                <a:cs typeface="Hagrid Heavy"/>
                <a:sym typeface="Hagrid Heavy"/>
              </a:rPr>
              <a:t>THIS PROJECT RUNS</a:t>
            </a:r>
          </a:p>
        </p:txBody>
      </p:sp>
      <p:grpSp>
        <p:nvGrpSpPr>
          <p:cNvPr name="Group 5" id="5"/>
          <p:cNvGrpSpPr/>
          <p:nvPr/>
        </p:nvGrpSpPr>
        <p:grpSpPr>
          <a:xfrm rot="0">
            <a:off x="9434145" y="5324338"/>
            <a:ext cx="7825155" cy="3933962"/>
            <a:chOff x="0" y="0"/>
            <a:chExt cx="1911622" cy="961035"/>
          </a:xfrm>
        </p:grpSpPr>
        <p:sp>
          <p:nvSpPr>
            <p:cNvPr name="Freeform 6" id="6"/>
            <p:cNvSpPr/>
            <p:nvPr/>
          </p:nvSpPr>
          <p:spPr>
            <a:xfrm flipH="false" flipV="false" rot="0">
              <a:off x="0" y="0"/>
              <a:ext cx="1911622" cy="961035"/>
            </a:xfrm>
            <a:custGeom>
              <a:avLst/>
              <a:gdLst/>
              <a:ahLst/>
              <a:cxnLst/>
              <a:rect r="r" b="b" t="t" l="l"/>
              <a:pathLst>
                <a:path h="961035" w="1911622">
                  <a:moveTo>
                    <a:pt x="0" y="0"/>
                  </a:moveTo>
                  <a:lnTo>
                    <a:pt x="1911622" y="0"/>
                  </a:lnTo>
                  <a:lnTo>
                    <a:pt x="1911622" y="961035"/>
                  </a:lnTo>
                  <a:lnTo>
                    <a:pt x="0" y="961035"/>
                  </a:lnTo>
                  <a:close/>
                </a:path>
              </a:pathLst>
            </a:custGeom>
            <a:solidFill>
              <a:srgbClr val="F5E6CA"/>
            </a:solidFill>
          </p:spPr>
        </p:sp>
        <p:sp>
          <p:nvSpPr>
            <p:cNvPr name="TextBox 7" id="7"/>
            <p:cNvSpPr txBox="true"/>
            <p:nvPr/>
          </p:nvSpPr>
          <p:spPr>
            <a:xfrm>
              <a:off x="0" y="-38100"/>
              <a:ext cx="1911622" cy="99913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28700" y="5324338"/>
            <a:ext cx="7969467" cy="3933962"/>
            <a:chOff x="0" y="0"/>
            <a:chExt cx="10625956" cy="5245283"/>
          </a:xfrm>
        </p:grpSpPr>
        <p:pic>
          <p:nvPicPr>
            <p:cNvPr name="Picture 9" id="9"/>
            <p:cNvPicPr>
              <a:picLocks noChangeAspect="true"/>
            </p:cNvPicPr>
            <p:nvPr/>
          </p:nvPicPr>
          <p:blipFill>
            <a:blip r:embed="rId4"/>
            <a:srcRect l="0" t="12954" r="0" b="12954"/>
            <a:stretch>
              <a:fillRect/>
            </a:stretch>
          </p:blipFill>
          <p:spPr>
            <a:xfrm flipH="false" flipV="false">
              <a:off x="0" y="0"/>
              <a:ext cx="10625956" cy="5245283"/>
            </a:xfrm>
            <a:prstGeom prst="rect">
              <a:avLst/>
            </a:prstGeom>
          </p:spPr>
        </p:pic>
      </p:grpSp>
      <p:sp>
        <p:nvSpPr>
          <p:cNvPr name="AutoShape 10" id="10"/>
          <p:cNvSpPr/>
          <p:nvPr/>
        </p:nvSpPr>
        <p:spPr>
          <a:xfrm rot="0">
            <a:off x="10010719" y="8046641"/>
            <a:ext cx="398890" cy="0"/>
          </a:xfrm>
          <a:prstGeom prst="line">
            <a:avLst/>
          </a:prstGeom>
          <a:ln cap="flat" w="38100">
            <a:solidFill>
              <a:srgbClr val="343F56"/>
            </a:solidFill>
            <a:prstDash val="solid"/>
            <a:headEnd type="none" len="sm" w="sm"/>
            <a:tailEnd type="none" len="sm" w="sm"/>
          </a:ln>
        </p:spPr>
      </p:sp>
      <p:sp>
        <p:nvSpPr>
          <p:cNvPr name="TextBox 11" id="11"/>
          <p:cNvSpPr txBox="true"/>
          <p:nvPr/>
        </p:nvSpPr>
        <p:spPr>
          <a:xfrm rot="0">
            <a:off x="9883746" y="6437017"/>
            <a:ext cx="6925952" cy="1163319"/>
          </a:xfrm>
          <a:prstGeom prst="rect">
            <a:avLst/>
          </a:prstGeom>
        </p:spPr>
        <p:txBody>
          <a:bodyPr anchor="t" rtlCol="false" tIns="0" lIns="0" bIns="0" rIns="0">
            <a:spAutoFit/>
          </a:bodyPr>
          <a:lstStyle/>
          <a:p>
            <a:pPr algn="l" marL="474984" indent="-237492" lvl="1">
              <a:lnSpc>
                <a:spcPts val="3080"/>
              </a:lnSpc>
              <a:buFont typeface="Arial"/>
              <a:buChar char="•"/>
            </a:pPr>
            <a:r>
              <a:rPr lang="en-US" sz="2200">
                <a:solidFill>
                  <a:srgbClr val="343F56"/>
                </a:solidFill>
                <a:latin typeface="Roboto"/>
                <a:ea typeface="Roboto"/>
                <a:cs typeface="Roboto"/>
                <a:sym typeface="Roboto"/>
              </a:rPr>
              <a:t>linear regression</a:t>
            </a:r>
          </a:p>
          <a:p>
            <a:pPr algn="l" marL="474984" indent="-237492" lvl="1">
              <a:lnSpc>
                <a:spcPts val="3080"/>
              </a:lnSpc>
              <a:buFont typeface="Arial"/>
              <a:buChar char="•"/>
            </a:pPr>
            <a:r>
              <a:rPr lang="en-US" sz="2200">
                <a:solidFill>
                  <a:srgbClr val="343F56"/>
                </a:solidFill>
                <a:latin typeface="Roboto"/>
                <a:ea typeface="Roboto"/>
                <a:cs typeface="Roboto"/>
                <a:sym typeface="Roboto"/>
              </a:rPr>
              <a:t>random forest</a:t>
            </a:r>
          </a:p>
          <a:p>
            <a:pPr algn="l" marL="474984" indent="-237492" lvl="1">
              <a:lnSpc>
                <a:spcPts val="3080"/>
              </a:lnSpc>
              <a:buFont typeface="Arial"/>
              <a:buChar char="•"/>
            </a:pPr>
            <a:r>
              <a:rPr lang="en-US" sz="2200">
                <a:solidFill>
                  <a:srgbClr val="343F56"/>
                </a:solidFill>
                <a:latin typeface="Roboto"/>
                <a:ea typeface="Roboto"/>
                <a:cs typeface="Roboto"/>
                <a:sym typeface="Roboto"/>
              </a:rPr>
              <a:t>logistic regression</a:t>
            </a:r>
          </a:p>
        </p:txBody>
      </p:sp>
      <p:sp>
        <p:nvSpPr>
          <p:cNvPr name="TextBox 12" id="12"/>
          <p:cNvSpPr txBox="true"/>
          <p:nvPr/>
        </p:nvSpPr>
        <p:spPr>
          <a:xfrm rot="0">
            <a:off x="10010719" y="5858163"/>
            <a:ext cx="3462976" cy="382269"/>
          </a:xfrm>
          <a:prstGeom prst="rect">
            <a:avLst/>
          </a:prstGeom>
        </p:spPr>
        <p:txBody>
          <a:bodyPr anchor="t" rtlCol="false" tIns="0" lIns="0" bIns="0" rIns="0">
            <a:spAutoFit/>
          </a:bodyPr>
          <a:lstStyle/>
          <a:p>
            <a:pPr algn="l">
              <a:lnSpc>
                <a:spcPts val="3080"/>
              </a:lnSpc>
            </a:pPr>
            <a:r>
              <a:rPr lang="en-US" sz="2200" b="true">
                <a:solidFill>
                  <a:srgbClr val="343F56"/>
                </a:solidFill>
                <a:latin typeface="Hagrid Ultra-Bold"/>
                <a:ea typeface="Hagrid Ultra-Bold"/>
                <a:cs typeface="Hagrid Ultra-Bold"/>
                <a:sym typeface="Hagrid Ultra-Bold"/>
              </a:rPr>
              <a:t>THESE MODELS...</a:t>
            </a:r>
          </a:p>
        </p:txBody>
      </p:sp>
      <p:sp>
        <p:nvSpPr>
          <p:cNvPr name="AutoShape 13" id="13"/>
          <p:cNvSpPr/>
          <p:nvPr/>
        </p:nvSpPr>
        <p:spPr>
          <a:xfrm rot="0">
            <a:off x="5727469" y="1351134"/>
            <a:ext cx="11531831" cy="0"/>
          </a:xfrm>
          <a:prstGeom prst="line">
            <a:avLst/>
          </a:prstGeom>
          <a:ln cap="flat" w="38100">
            <a:solidFill>
              <a:srgbClr val="F5E6CA"/>
            </a:solidFill>
            <a:prstDash val="solid"/>
            <a:headEnd type="none" len="sm" w="sm"/>
            <a:tailEnd type="none" len="sm" w="sm"/>
          </a:ln>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5E6CA"/>
        </a:solidFill>
      </p:bgPr>
    </p:bg>
    <p:spTree>
      <p:nvGrpSpPr>
        <p:cNvPr id="1" name=""/>
        <p:cNvGrpSpPr/>
        <p:nvPr/>
      </p:nvGrpSpPr>
      <p:grpSpPr>
        <a:xfrm>
          <a:off x="0" y="0"/>
          <a:ext cx="0" cy="0"/>
          <a:chOff x="0" y="0"/>
          <a:chExt cx="0" cy="0"/>
        </a:xfrm>
      </p:grpSpPr>
      <p:sp>
        <p:nvSpPr>
          <p:cNvPr name="TextBox 2" id="2"/>
          <p:cNvSpPr txBox="true"/>
          <p:nvPr/>
        </p:nvSpPr>
        <p:spPr>
          <a:xfrm rot="0">
            <a:off x="1028700" y="2561798"/>
            <a:ext cx="16230600" cy="1050289"/>
          </a:xfrm>
          <a:prstGeom prst="rect">
            <a:avLst/>
          </a:prstGeom>
        </p:spPr>
        <p:txBody>
          <a:bodyPr anchor="t" rtlCol="false" tIns="0" lIns="0" bIns="0" rIns="0">
            <a:spAutoFit/>
          </a:bodyPr>
          <a:lstStyle/>
          <a:p>
            <a:pPr algn="l">
              <a:lnSpc>
                <a:spcPts val="7599"/>
              </a:lnSpc>
            </a:pPr>
            <a:r>
              <a:rPr lang="en-US" sz="7599" b="true">
                <a:solidFill>
                  <a:srgbClr val="343F56"/>
                </a:solidFill>
                <a:latin typeface="Hagrid Heavy"/>
                <a:ea typeface="Hagrid Heavy"/>
                <a:cs typeface="Hagrid Heavy"/>
                <a:sym typeface="Hagrid Heavy"/>
              </a:rPr>
              <a:t>COMPUTE COST (LOGISTIC)</a:t>
            </a:r>
          </a:p>
        </p:txBody>
      </p:sp>
      <p:sp>
        <p:nvSpPr>
          <p:cNvPr name="Freeform 3" id="3"/>
          <p:cNvSpPr/>
          <p:nvPr/>
        </p:nvSpPr>
        <p:spPr>
          <a:xfrm flipH="false" flipV="false" rot="0">
            <a:off x="1028700" y="1028700"/>
            <a:ext cx="709791" cy="489756"/>
          </a:xfrm>
          <a:custGeom>
            <a:avLst/>
            <a:gdLst/>
            <a:ahLst/>
            <a:cxnLst/>
            <a:rect r="r" b="b" t="t" l="l"/>
            <a:pathLst>
              <a:path h="489756" w="709791">
                <a:moveTo>
                  <a:pt x="0" y="0"/>
                </a:moveTo>
                <a:lnTo>
                  <a:pt x="709791" y="0"/>
                </a:lnTo>
                <a:lnTo>
                  <a:pt x="709791" y="489756"/>
                </a:lnTo>
                <a:lnTo>
                  <a:pt x="0" y="4897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869773" y="1136187"/>
            <a:ext cx="3582966" cy="382269"/>
          </a:xfrm>
          <a:prstGeom prst="rect">
            <a:avLst/>
          </a:prstGeom>
        </p:spPr>
        <p:txBody>
          <a:bodyPr anchor="t" rtlCol="false" tIns="0" lIns="0" bIns="0" rIns="0">
            <a:spAutoFit/>
          </a:bodyPr>
          <a:lstStyle/>
          <a:p>
            <a:pPr algn="l">
              <a:lnSpc>
                <a:spcPts val="3080"/>
              </a:lnSpc>
            </a:pPr>
            <a:r>
              <a:rPr lang="en-US" sz="2200" b="true">
                <a:solidFill>
                  <a:srgbClr val="343F56"/>
                </a:solidFill>
                <a:latin typeface="Hagrid Ultra-Bold"/>
                <a:ea typeface="Hagrid Ultra-Bold"/>
                <a:cs typeface="Hagrid Ultra-Bold"/>
                <a:sym typeface="Hagrid Ultra-Bold"/>
              </a:rPr>
              <a:t>MAIM</a:t>
            </a:r>
          </a:p>
        </p:txBody>
      </p:sp>
      <p:sp>
        <p:nvSpPr>
          <p:cNvPr name="AutoShape 5" id="5"/>
          <p:cNvSpPr/>
          <p:nvPr/>
        </p:nvSpPr>
        <p:spPr>
          <a:xfrm rot="0">
            <a:off x="5727469" y="1351134"/>
            <a:ext cx="11531831" cy="0"/>
          </a:xfrm>
          <a:prstGeom prst="line">
            <a:avLst/>
          </a:prstGeom>
          <a:ln cap="flat" w="38100">
            <a:solidFill>
              <a:srgbClr val="343F56"/>
            </a:solidFill>
            <a:prstDash val="solid"/>
            <a:headEnd type="none" len="sm" w="sm"/>
            <a:tailEnd type="none" len="sm" w="sm"/>
          </a:ln>
        </p:spPr>
      </p:sp>
      <p:grpSp>
        <p:nvGrpSpPr>
          <p:cNvPr name="Group 6" id="6"/>
          <p:cNvGrpSpPr/>
          <p:nvPr/>
        </p:nvGrpSpPr>
        <p:grpSpPr>
          <a:xfrm rot="0">
            <a:off x="248193" y="4602688"/>
            <a:ext cx="17791613" cy="3781390"/>
            <a:chOff x="0" y="0"/>
            <a:chExt cx="4685857" cy="995922"/>
          </a:xfrm>
        </p:grpSpPr>
        <p:sp>
          <p:nvSpPr>
            <p:cNvPr name="Freeform 7" id="7"/>
            <p:cNvSpPr/>
            <p:nvPr/>
          </p:nvSpPr>
          <p:spPr>
            <a:xfrm flipH="false" flipV="false" rot="0">
              <a:off x="0" y="0"/>
              <a:ext cx="4685857" cy="995922"/>
            </a:xfrm>
            <a:custGeom>
              <a:avLst/>
              <a:gdLst/>
              <a:ahLst/>
              <a:cxnLst/>
              <a:rect r="r" b="b" t="t" l="l"/>
              <a:pathLst>
                <a:path h="995922" w="4685857">
                  <a:moveTo>
                    <a:pt x="0" y="0"/>
                  </a:moveTo>
                  <a:lnTo>
                    <a:pt x="4685857" y="0"/>
                  </a:lnTo>
                  <a:lnTo>
                    <a:pt x="4685857" y="995922"/>
                  </a:lnTo>
                  <a:lnTo>
                    <a:pt x="0" y="995922"/>
                  </a:lnTo>
                  <a:close/>
                </a:path>
              </a:pathLst>
            </a:custGeom>
            <a:solidFill>
              <a:srgbClr val="000000">
                <a:alpha val="0"/>
              </a:srgbClr>
            </a:solidFill>
            <a:ln w="38100" cap="sq">
              <a:solidFill>
                <a:srgbClr val="343F56"/>
              </a:solidFill>
              <a:prstDash val="solid"/>
              <a:miter/>
            </a:ln>
          </p:spPr>
        </p:sp>
        <p:sp>
          <p:nvSpPr>
            <p:cNvPr name="TextBox 8" id="8"/>
            <p:cNvSpPr txBox="true"/>
            <p:nvPr/>
          </p:nvSpPr>
          <p:spPr>
            <a:xfrm>
              <a:off x="0" y="-38100"/>
              <a:ext cx="4685857" cy="1034022"/>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521191" y="4950301"/>
            <a:ext cx="4952024" cy="542925"/>
          </a:xfrm>
          <a:prstGeom prst="rect">
            <a:avLst/>
          </a:prstGeom>
        </p:spPr>
        <p:txBody>
          <a:bodyPr anchor="t" rtlCol="false" tIns="0" lIns="0" bIns="0" rIns="0">
            <a:spAutoFit/>
          </a:bodyPr>
          <a:lstStyle/>
          <a:p>
            <a:pPr algn="l">
              <a:lnSpc>
                <a:spcPts val="4200"/>
              </a:lnSpc>
            </a:pPr>
            <a:r>
              <a:rPr lang="en-US" sz="3000" b="true">
                <a:solidFill>
                  <a:srgbClr val="343F56"/>
                </a:solidFill>
                <a:latin typeface="Hagrid Heavy"/>
                <a:ea typeface="Hagrid Heavy"/>
                <a:cs typeface="Hagrid Heavy"/>
                <a:sym typeface="Hagrid Heavy"/>
              </a:rPr>
              <a:t>FUNCTIONALITY</a:t>
            </a:r>
          </a:p>
        </p:txBody>
      </p:sp>
      <p:sp>
        <p:nvSpPr>
          <p:cNvPr name="Freeform 10" id="10"/>
          <p:cNvSpPr/>
          <p:nvPr/>
        </p:nvSpPr>
        <p:spPr>
          <a:xfrm flipH="false" flipV="false" rot="0">
            <a:off x="1028700" y="5087778"/>
            <a:ext cx="334644" cy="334644"/>
          </a:xfrm>
          <a:custGeom>
            <a:avLst/>
            <a:gdLst/>
            <a:ahLst/>
            <a:cxnLst/>
            <a:rect r="r" b="b" t="t" l="l"/>
            <a:pathLst>
              <a:path h="334644" w="334644">
                <a:moveTo>
                  <a:pt x="0" y="0"/>
                </a:moveTo>
                <a:lnTo>
                  <a:pt x="334644" y="0"/>
                </a:lnTo>
                <a:lnTo>
                  <a:pt x="334644" y="334645"/>
                </a:lnTo>
                <a:lnTo>
                  <a:pt x="0" y="3346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248193" y="5627438"/>
            <a:ext cx="7497927" cy="3115944"/>
          </a:xfrm>
          <a:prstGeom prst="rect">
            <a:avLst/>
          </a:prstGeom>
        </p:spPr>
        <p:txBody>
          <a:bodyPr anchor="t" rtlCol="false" tIns="0" lIns="0" bIns="0" rIns="0">
            <a:spAutoFit/>
          </a:bodyPr>
          <a:lstStyle/>
          <a:p>
            <a:pPr algn="l">
              <a:lnSpc>
                <a:spcPts val="3080"/>
              </a:lnSpc>
            </a:pPr>
            <a:r>
              <a:rPr lang="en-US" sz="2200">
                <a:solidFill>
                  <a:srgbClr val="343F56"/>
                </a:solidFill>
                <a:latin typeface="Roboto"/>
                <a:ea typeface="Roboto"/>
                <a:cs typeface="Roboto"/>
                <a:sym typeface="Roboto"/>
              </a:rPr>
              <a:t>This function calculates the cost (error) of a Logistic Regression model for a given dataset. It represents how well the model's predictions (represented by h) align with the actual target values (y).</a:t>
            </a:r>
          </a:p>
          <a:p>
            <a:pPr algn="l">
              <a:lnSpc>
                <a:spcPts val="3080"/>
              </a:lnSpc>
            </a:pPr>
          </a:p>
          <a:p>
            <a:pPr algn="l">
              <a:lnSpc>
                <a:spcPts val="3080"/>
              </a:lnSpc>
            </a:pPr>
          </a:p>
          <a:p>
            <a:pPr algn="l">
              <a:lnSpc>
                <a:spcPts val="3080"/>
              </a:lnSpc>
            </a:pPr>
          </a:p>
          <a:p>
            <a:pPr algn="l">
              <a:lnSpc>
                <a:spcPts val="3080"/>
              </a:lnSpc>
            </a:pPr>
          </a:p>
        </p:txBody>
      </p:sp>
      <p:sp>
        <p:nvSpPr>
          <p:cNvPr name="TextBox 12" id="12"/>
          <p:cNvSpPr txBox="true"/>
          <p:nvPr/>
        </p:nvSpPr>
        <p:spPr>
          <a:xfrm rot="0">
            <a:off x="7776080" y="4674297"/>
            <a:ext cx="10263726" cy="3906776"/>
          </a:xfrm>
          <a:prstGeom prst="rect">
            <a:avLst/>
          </a:prstGeom>
        </p:spPr>
        <p:txBody>
          <a:bodyPr anchor="t" rtlCol="false" tIns="0" lIns="0" bIns="0" rIns="0">
            <a:spAutoFit/>
          </a:bodyPr>
          <a:lstStyle/>
          <a:p>
            <a:pPr algn="l">
              <a:lnSpc>
                <a:spcPts val="2573"/>
              </a:lnSpc>
            </a:pPr>
            <a:r>
              <a:rPr lang="en-US" sz="1838">
                <a:solidFill>
                  <a:srgbClr val="343F56"/>
                </a:solidFill>
                <a:latin typeface="Roboto"/>
                <a:ea typeface="Roboto"/>
                <a:cs typeface="Roboto"/>
                <a:sym typeface="Roboto"/>
              </a:rPr>
              <a:t>3. Clipping Probabilities (h):</a:t>
            </a:r>
          </a:p>
          <a:p>
            <a:pPr algn="l" marL="396845" indent="-198423" lvl="1">
              <a:lnSpc>
                <a:spcPts val="2573"/>
              </a:lnSpc>
              <a:buFont typeface="Arial"/>
              <a:buChar char="•"/>
            </a:pPr>
            <a:r>
              <a:rPr lang="en-US" sz="1838">
                <a:solidFill>
                  <a:srgbClr val="343F56"/>
                </a:solidFill>
                <a:latin typeface="Roboto"/>
                <a:ea typeface="Roboto"/>
                <a:cs typeface="Roboto"/>
                <a:sym typeface="Roboto"/>
              </a:rPr>
              <a:t>h</a:t>
            </a:r>
            <a:r>
              <a:rPr lang="en-US" sz="1838">
                <a:solidFill>
                  <a:srgbClr val="343F56"/>
                </a:solidFill>
                <a:latin typeface="Roboto"/>
                <a:ea typeface="Roboto"/>
                <a:cs typeface="Roboto"/>
                <a:sym typeface="Roboto"/>
              </a:rPr>
              <a:t> = np.clip(h, 1e-10, 1 - 1e-10): This line prevents errors during cost calculation. It ensures the predicted probabilities (h) stay within a safe range (between a very small positive number and a very small number less than 1) because we can't take the logarithm (log) of 0 or 1. Think of it as putting a tiny buffer around 0 and 1 to avoid calculation issues.</a:t>
            </a:r>
          </a:p>
          <a:p>
            <a:pPr algn="l">
              <a:lnSpc>
                <a:spcPts val="2573"/>
              </a:lnSpc>
            </a:pPr>
            <a:r>
              <a:rPr lang="en-US" sz="1838">
                <a:solidFill>
                  <a:srgbClr val="343F56"/>
                </a:solidFill>
                <a:latin typeface="Roboto"/>
                <a:ea typeface="Roboto"/>
                <a:cs typeface="Roboto"/>
                <a:sym typeface="Roboto"/>
              </a:rPr>
              <a:t>4</a:t>
            </a:r>
            <a:r>
              <a:rPr lang="en-US" sz="1838">
                <a:solidFill>
                  <a:srgbClr val="343F56"/>
                </a:solidFill>
                <a:latin typeface="Roboto"/>
                <a:ea typeface="Roboto"/>
                <a:cs typeface="Roboto"/>
                <a:sym typeface="Roboto"/>
              </a:rPr>
              <a:t>. Calculating Cost:</a:t>
            </a:r>
          </a:p>
          <a:p>
            <a:pPr algn="l" marL="396845" indent="-198423" lvl="1">
              <a:lnSpc>
                <a:spcPts val="2573"/>
              </a:lnSpc>
              <a:buFont typeface="Arial"/>
              <a:buChar char="•"/>
            </a:pPr>
            <a:r>
              <a:rPr lang="en-US" sz="1838">
                <a:solidFill>
                  <a:srgbClr val="343F56"/>
                </a:solidFill>
                <a:latin typeface="Roboto"/>
                <a:ea typeface="Roboto"/>
                <a:cs typeface="Roboto"/>
                <a:sym typeface="Roboto"/>
              </a:rPr>
              <a:t>cost</a:t>
            </a:r>
            <a:r>
              <a:rPr lang="en-US" sz="1838">
                <a:solidFill>
                  <a:srgbClr val="343F56"/>
                </a:solidFill>
                <a:latin typeface="Roboto"/>
                <a:ea typeface="Roboto"/>
                <a:cs typeface="Roboto"/>
                <a:sym typeface="Roboto"/>
              </a:rPr>
              <a:t> = ...: This line calculates the overall error (cost) of the model's predictions. It uses a formula that considers both how well the model classified correct examples and how much penalty it gets for incorrect classifications.</a:t>
            </a:r>
          </a:p>
          <a:p>
            <a:pPr algn="l">
              <a:lnSpc>
                <a:spcPts val="2573"/>
              </a:lnSpc>
            </a:pPr>
            <a:r>
              <a:rPr lang="en-US" sz="1838">
                <a:solidFill>
                  <a:srgbClr val="343F56"/>
                </a:solidFill>
                <a:latin typeface="Roboto"/>
                <a:ea typeface="Roboto"/>
                <a:cs typeface="Roboto"/>
                <a:sym typeface="Roboto"/>
              </a:rPr>
              <a:t>The provided explanation already simplified the technical aspects, so this rewrite focuses on using concise language and emojis to convey the key ideas.</a:t>
            </a:r>
          </a:p>
          <a:p>
            <a:pPr algn="l">
              <a:lnSpc>
                <a:spcPts val="2573"/>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5E6CA"/>
        </a:solidFill>
      </p:bgPr>
    </p:bg>
    <p:spTree>
      <p:nvGrpSpPr>
        <p:cNvPr id="1" name=""/>
        <p:cNvGrpSpPr/>
        <p:nvPr/>
      </p:nvGrpSpPr>
      <p:grpSpPr>
        <a:xfrm>
          <a:off x="0" y="0"/>
          <a:ext cx="0" cy="0"/>
          <a:chOff x="0" y="0"/>
          <a:chExt cx="0" cy="0"/>
        </a:xfrm>
      </p:grpSpPr>
      <p:sp>
        <p:nvSpPr>
          <p:cNvPr name="TextBox 2" id="2"/>
          <p:cNvSpPr txBox="true"/>
          <p:nvPr/>
        </p:nvSpPr>
        <p:spPr>
          <a:xfrm rot="0">
            <a:off x="1028700" y="2561798"/>
            <a:ext cx="17011107" cy="1050289"/>
          </a:xfrm>
          <a:prstGeom prst="rect">
            <a:avLst/>
          </a:prstGeom>
        </p:spPr>
        <p:txBody>
          <a:bodyPr anchor="t" rtlCol="false" tIns="0" lIns="0" bIns="0" rIns="0">
            <a:spAutoFit/>
          </a:bodyPr>
          <a:lstStyle/>
          <a:p>
            <a:pPr algn="l">
              <a:lnSpc>
                <a:spcPts val="7599"/>
              </a:lnSpc>
            </a:pPr>
            <a:r>
              <a:rPr lang="en-US" sz="7599" b="true">
                <a:solidFill>
                  <a:srgbClr val="343F56"/>
                </a:solidFill>
                <a:latin typeface="Hagrid Heavy"/>
                <a:ea typeface="Hagrid Heavy"/>
                <a:cs typeface="Hagrid Heavy"/>
                <a:sym typeface="Hagrid Heavy"/>
              </a:rPr>
              <a:t>GRADIENT DESCENT (LOGISTIC)</a:t>
            </a:r>
          </a:p>
        </p:txBody>
      </p:sp>
      <p:sp>
        <p:nvSpPr>
          <p:cNvPr name="Freeform 3" id="3"/>
          <p:cNvSpPr/>
          <p:nvPr/>
        </p:nvSpPr>
        <p:spPr>
          <a:xfrm flipH="false" flipV="false" rot="0">
            <a:off x="1028700" y="1028700"/>
            <a:ext cx="709791" cy="489756"/>
          </a:xfrm>
          <a:custGeom>
            <a:avLst/>
            <a:gdLst/>
            <a:ahLst/>
            <a:cxnLst/>
            <a:rect r="r" b="b" t="t" l="l"/>
            <a:pathLst>
              <a:path h="489756" w="709791">
                <a:moveTo>
                  <a:pt x="0" y="0"/>
                </a:moveTo>
                <a:lnTo>
                  <a:pt x="709791" y="0"/>
                </a:lnTo>
                <a:lnTo>
                  <a:pt x="709791" y="489756"/>
                </a:lnTo>
                <a:lnTo>
                  <a:pt x="0" y="4897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869773" y="1136187"/>
            <a:ext cx="3582966" cy="382269"/>
          </a:xfrm>
          <a:prstGeom prst="rect">
            <a:avLst/>
          </a:prstGeom>
        </p:spPr>
        <p:txBody>
          <a:bodyPr anchor="t" rtlCol="false" tIns="0" lIns="0" bIns="0" rIns="0">
            <a:spAutoFit/>
          </a:bodyPr>
          <a:lstStyle/>
          <a:p>
            <a:pPr algn="l">
              <a:lnSpc>
                <a:spcPts val="3080"/>
              </a:lnSpc>
            </a:pPr>
            <a:r>
              <a:rPr lang="en-US" sz="2200" b="true">
                <a:solidFill>
                  <a:srgbClr val="343F56"/>
                </a:solidFill>
                <a:latin typeface="Hagrid Ultra-Bold"/>
                <a:ea typeface="Hagrid Ultra-Bold"/>
                <a:cs typeface="Hagrid Ultra-Bold"/>
                <a:sym typeface="Hagrid Ultra-Bold"/>
              </a:rPr>
              <a:t>MAIM</a:t>
            </a:r>
          </a:p>
        </p:txBody>
      </p:sp>
      <p:sp>
        <p:nvSpPr>
          <p:cNvPr name="AutoShape 5" id="5"/>
          <p:cNvSpPr/>
          <p:nvPr/>
        </p:nvSpPr>
        <p:spPr>
          <a:xfrm rot="0">
            <a:off x="5727469" y="1351134"/>
            <a:ext cx="11531831" cy="0"/>
          </a:xfrm>
          <a:prstGeom prst="line">
            <a:avLst/>
          </a:prstGeom>
          <a:ln cap="flat" w="38100">
            <a:solidFill>
              <a:srgbClr val="343F56"/>
            </a:solidFill>
            <a:prstDash val="solid"/>
            <a:headEnd type="none" len="sm" w="sm"/>
            <a:tailEnd type="none" len="sm" w="sm"/>
          </a:ln>
        </p:spPr>
      </p:sp>
      <p:grpSp>
        <p:nvGrpSpPr>
          <p:cNvPr name="Group 6" id="6"/>
          <p:cNvGrpSpPr/>
          <p:nvPr/>
        </p:nvGrpSpPr>
        <p:grpSpPr>
          <a:xfrm rot="0">
            <a:off x="248193" y="4602688"/>
            <a:ext cx="17791613" cy="3781390"/>
            <a:chOff x="0" y="0"/>
            <a:chExt cx="4685857" cy="995922"/>
          </a:xfrm>
        </p:grpSpPr>
        <p:sp>
          <p:nvSpPr>
            <p:cNvPr name="Freeform 7" id="7"/>
            <p:cNvSpPr/>
            <p:nvPr/>
          </p:nvSpPr>
          <p:spPr>
            <a:xfrm flipH="false" flipV="false" rot="0">
              <a:off x="0" y="0"/>
              <a:ext cx="4685857" cy="995922"/>
            </a:xfrm>
            <a:custGeom>
              <a:avLst/>
              <a:gdLst/>
              <a:ahLst/>
              <a:cxnLst/>
              <a:rect r="r" b="b" t="t" l="l"/>
              <a:pathLst>
                <a:path h="995922" w="4685857">
                  <a:moveTo>
                    <a:pt x="0" y="0"/>
                  </a:moveTo>
                  <a:lnTo>
                    <a:pt x="4685857" y="0"/>
                  </a:lnTo>
                  <a:lnTo>
                    <a:pt x="4685857" y="995922"/>
                  </a:lnTo>
                  <a:lnTo>
                    <a:pt x="0" y="995922"/>
                  </a:lnTo>
                  <a:close/>
                </a:path>
              </a:pathLst>
            </a:custGeom>
            <a:solidFill>
              <a:srgbClr val="000000">
                <a:alpha val="0"/>
              </a:srgbClr>
            </a:solidFill>
            <a:ln w="38100" cap="sq">
              <a:solidFill>
                <a:srgbClr val="343F56"/>
              </a:solidFill>
              <a:prstDash val="solid"/>
              <a:miter/>
            </a:ln>
          </p:spPr>
        </p:sp>
        <p:sp>
          <p:nvSpPr>
            <p:cNvPr name="TextBox 8" id="8"/>
            <p:cNvSpPr txBox="true"/>
            <p:nvPr/>
          </p:nvSpPr>
          <p:spPr>
            <a:xfrm>
              <a:off x="0" y="-38100"/>
              <a:ext cx="4685857" cy="1034022"/>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521191" y="4950301"/>
            <a:ext cx="4952024" cy="542925"/>
          </a:xfrm>
          <a:prstGeom prst="rect">
            <a:avLst/>
          </a:prstGeom>
        </p:spPr>
        <p:txBody>
          <a:bodyPr anchor="t" rtlCol="false" tIns="0" lIns="0" bIns="0" rIns="0">
            <a:spAutoFit/>
          </a:bodyPr>
          <a:lstStyle/>
          <a:p>
            <a:pPr algn="l">
              <a:lnSpc>
                <a:spcPts val="4200"/>
              </a:lnSpc>
            </a:pPr>
            <a:r>
              <a:rPr lang="en-US" sz="3000" b="true">
                <a:solidFill>
                  <a:srgbClr val="343F56"/>
                </a:solidFill>
                <a:latin typeface="Hagrid Heavy"/>
                <a:ea typeface="Hagrid Heavy"/>
                <a:cs typeface="Hagrid Heavy"/>
                <a:sym typeface="Hagrid Heavy"/>
              </a:rPr>
              <a:t>FUNCTIONALITY</a:t>
            </a:r>
          </a:p>
        </p:txBody>
      </p:sp>
      <p:sp>
        <p:nvSpPr>
          <p:cNvPr name="Freeform 10" id="10"/>
          <p:cNvSpPr/>
          <p:nvPr/>
        </p:nvSpPr>
        <p:spPr>
          <a:xfrm flipH="false" flipV="false" rot="0">
            <a:off x="1028700" y="5087778"/>
            <a:ext cx="334644" cy="334644"/>
          </a:xfrm>
          <a:custGeom>
            <a:avLst/>
            <a:gdLst/>
            <a:ahLst/>
            <a:cxnLst/>
            <a:rect r="r" b="b" t="t" l="l"/>
            <a:pathLst>
              <a:path h="334644" w="334644">
                <a:moveTo>
                  <a:pt x="0" y="0"/>
                </a:moveTo>
                <a:lnTo>
                  <a:pt x="334644" y="0"/>
                </a:lnTo>
                <a:lnTo>
                  <a:pt x="334644" y="334645"/>
                </a:lnTo>
                <a:lnTo>
                  <a:pt x="0" y="3346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841378" y="5736709"/>
            <a:ext cx="7497927" cy="1163319"/>
          </a:xfrm>
          <a:prstGeom prst="rect">
            <a:avLst/>
          </a:prstGeom>
        </p:spPr>
        <p:txBody>
          <a:bodyPr anchor="t" rtlCol="false" tIns="0" lIns="0" bIns="0" rIns="0">
            <a:spAutoFit/>
          </a:bodyPr>
          <a:lstStyle/>
          <a:p>
            <a:pPr algn="l">
              <a:lnSpc>
                <a:spcPts val="3080"/>
              </a:lnSpc>
            </a:pPr>
            <a:r>
              <a:rPr lang="en-US" sz="2200">
                <a:solidFill>
                  <a:srgbClr val="343F56"/>
                </a:solidFill>
                <a:latin typeface="Roboto"/>
                <a:ea typeface="Roboto"/>
                <a:cs typeface="Roboto"/>
                <a:sym typeface="Roboto"/>
              </a:rPr>
              <a:t>This function iteratively improves the weights of a Logistic Regression model to minimize the cost (error) of its predictions.</a:t>
            </a:r>
          </a:p>
        </p:txBody>
      </p:sp>
      <p:sp>
        <p:nvSpPr>
          <p:cNvPr name="TextBox 12" id="12"/>
          <p:cNvSpPr txBox="true"/>
          <p:nvPr/>
        </p:nvSpPr>
        <p:spPr>
          <a:xfrm rot="0">
            <a:off x="8135113" y="5374798"/>
            <a:ext cx="12056785" cy="2292467"/>
          </a:xfrm>
          <a:prstGeom prst="rect">
            <a:avLst/>
          </a:prstGeom>
        </p:spPr>
        <p:txBody>
          <a:bodyPr anchor="t" rtlCol="false" tIns="0" lIns="0" bIns="0" rIns="0">
            <a:spAutoFit/>
          </a:bodyPr>
          <a:lstStyle/>
          <a:p>
            <a:pPr algn="l" marL="466174" indent="-233087" lvl="1">
              <a:lnSpc>
                <a:spcPts val="3022"/>
              </a:lnSpc>
              <a:buFont typeface="Arial"/>
              <a:buChar char="•"/>
            </a:pPr>
            <a:r>
              <a:rPr lang="en-US" sz="2159">
                <a:solidFill>
                  <a:srgbClr val="343F56"/>
                </a:solidFill>
                <a:latin typeface="Roboto"/>
                <a:ea typeface="Roboto"/>
                <a:cs typeface="Roboto"/>
                <a:sym typeface="Roboto"/>
              </a:rPr>
              <a:t>Initialization:</a:t>
            </a:r>
          </a:p>
          <a:p>
            <a:pPr algn="l" marL="466174" indent="-233087" lvl="1">
              <a:lnSpc>
                <a:spcPts val="3022"/>
              </a:lnSpc>
              <a:buFont typeface="Arial"/>
              <a:buChar char="•"/>
            </a:pPr>
            <a:r>
              <a:rPr lang="en-US" sz="2159">
                <a:solidFill>
                  <a:srgbClr val="343F56"/>
                </a:solidFill>
                <a:latin typeface="Roboto"/>
                <a:ea typeface="Roboto"/>
                <a:cs typeface="Roboto"/>
                <a:sym typeface="Roboto"/>
              </a:rPr>
              <a:t>m</a:t>
            </a:r>
            <a:r>
              <a:rPr lang="en-US" sz="2159">
                <a:solidFill>
                  <a:srgbClr val="343F56"/>
                </a:solidFill>
                <a:latin typeface="Roboto"/>
                <a:ea typeface="Roboto"/>
                <a:cs typeface="Roboto"/>
                <a:sym typeface="Roboto"/>
              </a:rPr>
              <a:t> = len(y): Counts the number of training examples (m).</a:t>
            </a:r>
          </a:p>
          <a:p>
            <a:pPr algn="l" marL="466174" indent="-233087" lvl="1">
              <a:lnSpc>
                <a:spcPts val="3022"/>
              </a:lnSpc>
              <a:buFont typeface="Arial"/>
              <a:buChar char="•"/>
            </a:pPr>
            <a:r>
              <a:rPr lang="en-US" sz="2159">
                <a:solidFill>
                  <a:srgbClr val="343F56"/>
                </a:solidFill>
                <a:latin typeface="Roboto"/>
                <a:ea typeface="Roboto"/>
                <a:cs typeface="Roboto"/>
                <a:sym typeface="Roboto"/>
              </a:rPr>
              <a:t>cost_history = []: Creates an empty list to store cost values in each iteration.</a:t>
            </a:r>
          </a:p>
          <a:p>
            <a:pPr algn="l" marL="466174" indent="-233087" lvl="1">
              <a:lnSpc>
                <a:spcPts val="3022"/>
              </a:lnSpc>
              <a:buFont typeface="Arial"/>
              <a:buChar char="•"/>
            </a:pPr>
            <a:r>
              <a:rPr lang="en-US" sz="2159">
                <a:solidFill>
                  <a:srgbClr val="343F56"/>
                </a:solidFill>
                <a:latin typeface="Roboto"/>
                <a:ea typeface="Roboto"/>
                <a:cs typeface="Roboto"/>
                <a:sym typeface="Roboto"/>
              </a:rPr>
              <a:t>Iteration Loop:</a:t>
            </a:r>
          </a:p>
          <a:p>
            <a:pPr algn="l" marL="466174" indent="-233087" lvl="1">
              <a:lnSpc>
                <a:spcPts val="3022"/>
              </a:lnSpc>
              <a:buFont typeface="Arial"/>
              <a:buChar char="•"/>
            </a:pPr>
            <a:r>
              <a:rPr lang="en-US" sz="2159">
                <a:solidFill>
                  <a:srgbClr val="343F56"/>
                </a:solidFill>
                <a:latin typeface="Roboto"/>
                <a:ea typeface="Roboto"/>
                <a:cs typeface="Roboto"/>
                <a:sym typeface="Roboto"/>
              </a:rPr>
              <a:t>Loops for a specified iterations to iteratively adjust weights.</a:t>
            </a:r>
          </a:p>
          <a:p>
            <a:pPr algn="l">
              <a:lnSpc>
                <a:spcPts val="3022"/>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5E6CA"/>
        </a:solidFill>
      </p:bgPr>
    </p:bg>
    <p:spTree>
      <p:nvGrpSpPr>
        <p:cNvPr id="1" name=""/>
        <p:cNvGrpSpPr/>
        <p:nvPr/>
      </p:nvGrpSpPr>
      <p:grpSpPr>
        <a:xfrm>
          <a:off x="0" y="0"/>
          <a:ext cx="0" cy="0"/>
          <a:chOff x="0" y="0"/>
          <a:chExt cx="0" cy="0"/>
        </a:xfrm>
      </p:grpSpPr>
      <p:sp>
        <p:nvSpPr>
          <p:cNvPr name="TextBox 2" id="2"/>
          <p:cNvSpPr txBox="true"/>
          <p:nvPr/>
        </p:nvSpPr>
        <p:spPr>
          <a:xfrm rot="0">
            <a:off x="1028700" y="2561798"/>
            <a:ext cx="17011107" cy="1050289"/>
          </a:xfrm>
          <a:prstGeom prst="rect">
            <a:avLst/>
          </a:prstGeom>
        </p:spPr>
        <p:txBody>
          <a:bodyPr anchor="t" rtlCol="false" tIns="0" lIns="0" bIns="0" rIns="0">
            <a:spAutoFit/>
          </a:bodyPr>
          <a:lstStyle/>
          <a:p>
            <a:pPr algn="l">
              <a:lnSpc>
                <a:spcPts val="7599"/>
              </a:lnSpc>
            </a:pPr>
            <a:r>
              <a:rPr lang="en-US" sz="7599" b="true">
                <a:solidFill>
                  <a:srgbClr val="343F56"/>
                </a:solidFill>
                <a:latin typeface="Hagrid Heavy"/>
                <a:ea typeface="Hagrid Heavy"/>
                <a:cs typeface="Hagrid Heavy"/>
                <a:sym typeface="Hagrid Heavy"/>
              </a:rPr>
              <a:t>GRADIENT DESCENT (LOGISTIC)</a:t>
            </a:r>
          </a:p>
        </p:txBody>
      </p:sp>
      <p:sp>
        <p:nvSpPr>
          <p:cNvPr name="Freeform 3" id="3"/>
          <p:cNvSpPr/>
          <p:nvPr/>
        </p:nvSpPr>
        <p:spPr>
          <a:xfrm flipH="false" flipV="false" rot="0">
            <a:off x="1028700" y="1028700"/>
            <a:ext cx="709791" cy="489756"/>
          </a:xfrm>
          <a:custGeom>
            <a:avLst/>
            <a:gdLst/>
            <a:ahLst/>
            <a:cxnLst/>
            <a:rect r="r" b="b" t="t" l="l"/>
            <a:pathLst>
              <a:path h="489756" w="709791">
                <a:moveTo>
                  <a:pt x="0" y="0"/>
                </a:moveTo>
                <a:lnTo>
                  <a:pt x="709791" y="0"/>
                </a:lnTo>
                <a:lnTo>
                  <a:pt x="709791" y="489756"/>
                </a:lnTo>
                <a:lnTo>
                  <a:pt x="0" y="4897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869773" y="1136187"/>
            <a:ext cx="3582966" cy="382269"/>
          </a:xfrm>
          <a:prstGeom prst="rect">
            <a:avLst/>
          </a:prstGeom>
        </p:spPr>
        <p:txBody>
          <a:bodyPr anchor="t" rtlCol="false" tIns="0" lIns="0" bIns="0" rIns="0">
            <a:spAutoFit/>
          </a:bodyPr>
          <a:lstStyle/>
          <a:p>
            <a:pPr algn="l">
              <a:lnSpc>
                <a:spcPts val="3080"/>
              </a:lnSpc>
            </a:pPr>
            <a:r>
              <a:rPr lang="en-US" sz="2200" b="true">
                <a:solidFill>
                  <a:srgbClr val="343F56"/>
                </a:solidFill>
                <a:latin typeface="Hagrid Ultra-Bold"/>
                <a:ea typeface="Hagrid Ultra-Bold"/>
                <a:cs typeface="Hagrid Ultra-Bold"/>
                <a:sym typeface="Hagrid Ultra-Bold"/>
              </a:rPr>
              <a:t>MAIM</a:t>
            </a:r>
          </a:p>
        </p:txBody>
      </p:sp>
      <p:sp>
        <p:nvSpPr>
          <p:cNvPr name="AutoShape 5" id="5"/>
          <p:cNvSpPr/>
          <p:nvPr/>
        </p:nvSpPr>
        <p:spPr>
          <a:xfrm rot="0">
            <a:off x="5727469" y="1351134"/>
            <a:ext cx="11531831" cy="0"/>
          </a:xfrm>
          <a:prstGeom prst="line">
            <a:avLst/>
          </a:prstGeom>
          <a:ln cap="flat" w="38100">
            <a:solidFill>
              <a:srgbClr val="343F56"/>
            </a:solidFill>
            <a:prstDash val="solid"/>
            <a:headEnd type="none" len="sm" w="sm"/>
            <a:tailEnd type="none" len="sm" w="sm"/>
          </a:ln>
        </p:spPr>
      </p:sp>
      <p:grpSp>
        <p:nvGrpSpPr>
          <p:cNvPr name="Group 6" id="6"/>
          <p:cNvGrpSpPr/>
          <p:nvPr/>
        </p:nvGrpSpPr>
        <p:grpSpPr>
          <a:xfrm rot="0">
            <a:off x="248193" y="4602688"/>
            <a:ext cx="17791613" cy="3781390"/>
            <a:chOff x="0" y="0"/>
            <a:chExt cx="4685857" cy="995922"/>
          </a:xfrm>
        </p:grpSpPr>
        <p:sp>
          <p:nvSpPr>
            <p:cNvPr name="Freeform 7" id="7"/>
            <p:cNvSpPr/>
            <p:nvPr/>
          </p:nvSpPr>
          <p:spPr>
            <a:xfrm flipH="false" flipV="false" rot="0">
              <a:off x="0" y="0"/>
              <a:ext cx="4685857" cy="995922"/>
            </a:xfrm>
            <a:custGeom>
              <a:avLst/>
              <a:gdLst/>
              <a:ahLst/>
              <a:cxnLst/>
              <a:rect r="r" b="b" t="t" l="l"/>
              <a:pathLst>
                <a:path h="995922" w="4685857">
                  <a:moveTo>
                    <a:pt x="0" y="0"/>
                  </a:moveTo>
                  <a:lnTo>
                    <a:pt x="4685857" y="0"/>
                  </a:lnTo>
                  <a:lnTo>
                    <a:pt x="4685857" y="995922"/>
                  </a:lnTo>
                  <a:lnTo>
                    <a:pt x="0" y="995922"/>
                  </a:lnTo>
                  <a:close/>
                </a:path>
              </a:pathLst>
            </a:custGeom>
            <a:solidFill>
              <a:srgbClr val="000000">
                <a:alpha val="0"/>
              </a:srgbClr>
            </a:solidFill>
            <a:ln w="38100" cap="sq">
              <a:solidFill>
                <a:srgbClr val="343F56"/>
              </a:solidFill>
              <a:prstDash val="solid"/>
              <a:miter/>
            </a:ln>
          </p:spPr>
        </p:sp>
        <p:sp>
          <p:nvSpPr>
            <p:cNvPr name="TextBox 8" id="8"/>
            <p:cNvSpPr txBox="true"/>
            <p:nvPr/>
          </p:nvSpPr>
          <p:spPr>
            <a:xfrm>
              <a:off x="0" y="-38100"/>
              <a:ext cx="4685857" cy="1034022"/>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521191" y="4950301"/>
            <a:ext cx="4952024" cy="542925"/>
          </a:xfrm>
          <a:prstGeom prst="rect">
            <a:avLst/>
          </a:prstGeom>
        </p:spPr>
        <p:txBody>
          <a:bodyPr anchor="t" rtlCol="false" tIns="0" lIns="0" bIns="0" rIns="0">
            <a:spAutoFit/>
          </a:bodyPr>
          <a:lstStyle/>
          <a:p>
            <a:pPr algn="l">
              <a:lnSpc>
                <a:spcPts val="4200"/>
              </a:lnSpc>
            </a:pPr>
            <a:r>
              <a:rPr lang="en-US" sz="3000" b="true">
                <a:solidFill>
                  <a:srgbClr val="343F56"/>
                </a:solidFill>
                <a:latin typeface="Hagrid Heavy"/>
                <a:ea typeface="Hagrid Heavy"/>
                <a:cs typeface="Hagrid Heavy"/>
                <a:sym typeface="Hagrid Heavy"/>
              </a:rPr>
              <a:t>FUNCTIONALITY</a:t>
            </a:r>
          </a:p>
        </p:txBody>
      </p:sp>
      <p:sp>
        <p:nvSpPr>
          <p:cNvPr name="Freeform 10" id="10"/>
          <p:cNvSpPr/>
          <p:nvPr/>
        </p:nvSpPr>
        <p:spPr>
          <a:xfrm flipH="false" flipV="false" rot="0">
            <a:off x="1028700" y="5087778"/>
            <a:ext cx="334644" cy="334644"/>
          </a:xfrm>
          <a:custGeom>
            <a:avLst/>
            <a:gdLst/>
            <a:ahLst/>
            <a:cxnLst/>
            <a:rect r="r" b="b" t="t" l="l"/>
            <a:pathLst>
              <a:path h="334644" w="334644">
                <a:moveTo>
                  <a:pt x="0" y="0"/>
                </a:moveTo>
                <a:lnTo>
                  <a:pt x="334644" y="0"/>
                </a:lnTo>
                <a:lnTo>
                  <a:pt x="334644" y="334645"/>
                </a:lnTo>
                <a:lnTo>
                  <a:pt x="0" y="3346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841378" y="5736709"/>
            <a:ext cx="7497927" cy="1163319"/>
          </a:xfrm>
          <a:prstGeom prst="rect">
            <a:avLst/>
          </a:prstGeom>
        </p:spPr>
        <p:txBody>
          <a:bodyPr anchor="t" rtlCol="false" tIns="0" lIns="0" bIns="0" rIns="0">
            <a:spAutoFit/>
          </a:bodyPr>
          <a:lstStyle/>
          <a:p>
            <a:pPr algn="l">
              <a:lnSpc>
                <a:spcPts val="3080"/>
              </a:lnSpc>
            </a:pPr>
            <a:r>
              <a:rPr lang="en-US" sz="2200">
                <a:solidFill>
                  <a:srgbClr val="343F56"/>
                </a:solidFill>
                <a:latin typeface="Roboto"/>
                <a:ea typeface="Roboto"/>
                <a:cs typeface="Roboto"/>
                <a:sym typeface="Roboto"/>
              </a:rPr>
              <a:t>This function iteratively improves the weights of a Logistic Regression model to minimize the cost (error) of its predictions.</a:t>
            </a:r>
          </a:p>
        </p:txBody>
      </p:sp>
      <p:sp>
        <p:nvSpPr>
          <p:cNvPr name="TextBox 12" id="12"/>
          <p:cNvSpPr txBox="true"/>
          <p:nvPr/>
        </p:nvSpPr>
        <p:spPr>
          <a:xfrm rot="0">
            <a:off x="8469338" y="4645059"/>
            <a:ext cx="9818662" cy="3739019"/>
          </a:xfrm>
          <a:prstGeom prst="rect">
            <a:avLst/>
          </a:prstGeom>
        </p:spPr>
        <p:txBody>
          <a:bodyPr anchor="t" rtlCol="false" tIns="0" lIns="0" bIns="0" rIns="0">
            <a:spAutoFit/>
          </a:bodyPr>
          <a:lstStyle/>
          <a:p>
            <a:pPr algn="l" marL="379637" indent="-189818" lvl="1">
              <a:lnSpc>
                <a:spcPts val="2461"/>
              </a:lnSpc>
              <a:buFont typeface="Arial"/>
              <a:buChar char="•"/>
            </a:pPr>
            <a:r>
              <a:rPr lang="en-US" sz="1758">
                <a:solidFill>
                  <a:srgbClr val="343F56"/>
                </a:solidFill>
                <a:latin typeface="Roboto"/>
                <a:ea typeface="Roboto"/>
                <a:cs typeface="Roboto"/>
                <a:sym typeface="Roboto"/>
              </a:rPr>
              <a:t>Weight Update:</a:t>
            </a:r>
          </a:p>
          <a:p>
            <a:pPr algn="l" marL="379637" indent="-189818" lvl="1">
              <a:lnSpc>
                <a:spcPts val="2461"/>
              </a:lnSpc>
              <a:buFont typeface="Arial"/>
              <a:buChar char="•"/>
            </a:pPr>
            <a:r>
              <a:rPr lang="en-US" sz="1758">
                <a:solidFill>
                  <a:srgbClr val="343F56"/>
                </a:solidFill>
                <a:latin typeface="Roboto"/>
                <a:ea typeface="Roboto"/>
                <a:cs typeface="Roboto"/>
                <a:sym typeface="Roboto"/>
              </a:rPr>
              <a:t>weights = weights - ...: This line updates the weights based on the following steps:</a:t>
            </a:r>
          </a:p>
          <a:p>
            <a:pPr algn="l" marL="379637" indent="-189818" lvl="1">
              <a:lnSpc>
                <a:spcPts val="2461"/>
              </a:lnSpc>
              <a:buFont typeface="Arial"/>
              <a:buChar char="•"/>
            </a:pPr>
            <a:r>
              <a:rPr lang="en-US" sz="1758">
                <a:solidFill>
                  <a:srgbClr val="343F56"/>
                </a:solidFill>
                <a:latin typeface="Roboto"/>
                <a:ea typeface="Roboto"/>
                <a:cs typeface="Roboto"/>
                <a:sym typeface="Roboto"/>
              </a:rPr>
              <a:t>Gradient Calculation: It calculates the gradient, which indicates how much changing each weight would affect the overall cost. This involves:</a:t>
            </a:r>
          </a:p>
          <a:p>
            <a:pPr algn="l" marL="379637" indent="-189818" lvl="1">
              <a:lnSpc>
                <a:spcPts val="2461"/>
              </a:lnSpc>
              <a:buFont typeface="Arial"/>
              <a:buChar char="•"/>
            </a:pPr>
            <a:r>
              <a:rPr lang="en-US" sz="1758">
                <a:solidFill>
                  <a:srgbClr val="343F56"/>
                </a:solidFill>
                <a:latin typeface="Roboto"/>
                <a:ea typeface="Roboto"/>
                <a:cs typeface="Roboto"/>
                <a:sym typeface="Roboto"/>
              </a:rPr>
              <a:t>Using the dot product of features (X) and current weights to get a preliminary score.</a:t>
            </a:r>
          </a:p>
          <a:p>
            <a:pPr algn="l" marL="379637" indent="-189818" lvl="1">
              <a:lnSpc>
                <a:spcPts val="2461"/>
              </a:lnSpc>
              <a:buFont typeface="Arial"/>
              <a:buChar char="•"/>
            </a:pPr>
            <a:r>
              <a:rPr lang="en-US" sz="1758">
                <a:solidFill>
                  <a:srgbClr val="343F56"/>
                </a:solidFill>
                <a:latin typeface="Roboto"/>
                <a:ea typeface="Roboto"/>
                <a:cs typeface="Roboto"/>
                <a:sym typeface="Roboto"/>
              </a:rPr>
              <a:t>Applying the sigmoid function to get predicted probabilities.</a:t>
            </a:r>
          </a:p>
          <a:p>
            <a:pPr algn="l" marL="379637" indent="-189818" lvl="1">
              <a:lnSpc>
                <a:spcPts val="2461"/>
              </a:lnSpc>
              <a:buFont typeface="Arial"/>
              <a:buChar char="•"/>
            </a:pPr>
            <a:r>
              <a:rPr lang="en-US" sz="1758">
                <a:solidFill>
                  <a:srgbClr val="343F56"/>
                </a:solidFill>
                <a:latin typeface="Roboto"/>
                <a:ea typeface="Roboto"/>
                <a:cs typeface="Roboto"/>
                <a:sym typeface="Roboto"/>
              </a:rPr>
              <a:t>Comparing predicted probabilities with actual target values (y) to find the error.</a:t>
            </a:r>
          </a:p>
          <a:p>
            <a:pPr algn="l" marL="379637" indent="-189818" lvl="1">
              <a:lnSpc>
                <a:spcPts val="2461"/>
              </a:lnSpc>
              <a:buFont typeface="Arial"/>
              <a:buChar char="•"/>
            </a:pPr>
            <a:r>
              <a:rPr lang="en-US" sz="1758">
                <a:solidFill>
                  <a:srgbClr val="343F56"/>
                </a:solidFill>
                <a:latin typeface="Roboto"/>
                <a:ea typeface="Roboto"/>
                <a:cs typeface="Roboto"/>
                <a:sym typeface="Roboto"/>
              </a:rPr>
              <a:t>Multiplying the error by the transposed features (X.T) to distribute the error based on feature contributions.</a:t>
            </a:r>
          </a:p>
          <a:p>
            <a:pPr algn="l" marL="379637" indent="-189818" lvl="1">
              <a:lnSpc>
                <a:spcPts val="2461"/>
              </a:lnSpc>
              <a:buFont typeface="Arial"/>
              <a:buChar char="•"/>
            </a:pPr>
            <a:r>
              <a:rPr lang="en-US" sz="1758">
                <a:solidFill>
                  <a:srgbClr val="343F56"/>
                </a:solidFill>
                <a:latin typeface="Roboto"/>
                <a:ea typeface="Roboto"/>
                <a:cs typeface="Roboto"/>
                <a:sym typeface="Roboto"/>
              </a:rPr>
              <a:t>Learning Rate Adjustment: This scales the gradient by the learning rate (learning_rate). The learning rate controls the step size of the weight updates.</a:t>
            </a:r>
          </a:p>
          <a:p>
            <a:pPr algn="l">
              <a:lnSpc>
                <a:spcPts val="2461"/>
              </a:lnSpc>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5E6CA"/>
        </a:solidFill>
      </p:bgPr>
    </p:bg>
    <p:spTree>
      <p:nvGrpSpPr>
        <p:cNvPr id="1" name=""/>
        <p:cNvGrpSpPr/>
        <p:nvPr/>
      </p:nvGrpSpPr>
      <p:grpSpPr>
        <a:xfrm>
          <a:off x="0" y="0"/>
          <a:ext cx="0" cy="0"/>
          <a:chOff x="0" y="0"/>
          <a:chExt cx="0" cy="0"/>
        </a:xfrm>
      </p:grpSpPr>
      <p:sp>
        <p:nvSpPr>
          <p:cNvPr name="TextBox 2" id="2"/>
          <p:cNvSpPr txBox="true"/>
          <p:nvPr/>
        </p:nvSpPr>
        <p:spPr>
          <a:xfrm rot="0">
            <a:off x="1028700" y="2561798"/>
            <a:ext cx="17011107" cy="1050289"/>
          </a:xfrm>
          <a:prstGeom prst="rect">
            <a:avLst/>
          </a:prstGeom>
        </p:spPr>
        <p:txBody>
          <a:bodyPr anchor="t" rtlCol="false" tIns="0" lIns="0" bIns="0" rIns="0">
            <a:spAutoFit/>
          </a:bodyPr>
          <a:lstStyle/>
          <a:p>
            <a:pPr algn="l">
              <a:lnSpc>
                <a:spcPts val="7599"/>
              </a:lnSpc>
            </a:pPr>
            <a:r>
              <a:rPr lang="en-US" sz="7599" b="true">
                <a:solidFill>
                  <a:srgbClr val="343F56"/>
                </a:solidFill>
                <a:latin typeface="Hagrid Heavy"/>
                <a:ea typeface="Hagrid Heavy"/>
                <a:cs typeface="Hagrid Heavy"/>
                <a:sym typeface="Hagrid Heavy"/>
              </a:rPr>
              <a:t>PREDICT (LOGISTIC)</a:t>
            </a:r>
          </a:p>
        </p:txBody>
      </p:sp>
      <p:sp>
        <p:nvSpPr>
          <p:cNvPr name="Freeform 3" id="3"/>
          <p:cNvSpPr/>
          <p:nvPr/>
        </p:nvSpPr>
        <p:spPr>
          <a:xfrm flipH="false" flipV="false" rot="0">
            <a:off x="1028700" y="1028700"/>
            <a:ext cx="709791" cy="489756"/>
          </a:xfrm>
          <a:custGeom>
            <a:avLst/>
            <a:gdLst/>
            <a:ahLst/>
            <a:cxnLst/>
            <a:rect r="r" b="b" t="t" l="l"/>
            <a:pathLst>
              <a:path h="489756" w="709791">
                <a:moveTo>
                  <a:pt x="0" y="0"/>
                </a:moveTo>
                <a:lnTo>
                  <a:pt x="709791" y="0"/>
                </a:lnTo>
                <a:lnTo>
                  <a:pt x="709791" y="489756"/>
                </a:lnTo>
                <a:lnTo>
                  <a:pt x="0" y="4897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869773" y="1136187"/>
            <a:ext cx="3582966" cy="382269"/>
          </a:xfrm>
          <a:prstGeom prst="rect">
            <a:avLst/>
          </a:prstGeom>
        </p:spPr>
        <p:txBody>
          <a:bodyPr anchor="t" rtlCol="false" tIns="0" lIns="0" bIns="0" rIns="0">
            <a:spAutoFit/>
          </a:bodyPr>
          <a:lstStyle/>
          <a:p>
            <a:pPr algn="l">
              <a:lnSpc>
                <a:spcPts val="3080"/>
              </a:lnSpc>
            </a:pPr>
            <a:r>
              <a:rPr lang="en-US" sz="2200" b="true">
                <a:solidFill>
                  <a:srgbClr val="343F56"/>
                </a:solidFill>
                <a:latin typeface="Hagrid Ultra-Bold"/>
                <a:ea typeface="Hagrid Ultra-Bold"/>
                <a:cs typeface="Hagrid Ultra-Bold"/>
                <a:sym typeface="Hagrid Ultra-Bold"/>
              </a:rPr>
              <a:t>MAIM</a:t>
            </a:r>
          </a:p>
        </p:txBody>
      </p:sp>
      <p:sp>
        <p:nvSpPr>
          <p:cNvPr name="AutoShape 5" id="5"/>
          <p:cNvSpPr/>
          <p:nvPr/>
        </p:nvSpPr>
        <p:spPr>
          <a:xfrm rot="0">
            <a:off x="5727469" y="1351134"/>
            <a:ext cx="11531831" cy="0"/>
          </a:xfrm>
          <a:prstGeom prst="line">
            <a:avLst/>
          </a:prstGeom>
          <a:ln cap="flat" w="38100">
            <a:solidFill>
              <a:srgbClr val="343F56"/>
            </a:solidFill>
            <a:prstDash val="solid"/>
            <a:headEnd type="none" len="sm" w="sm"/>
            <a:tailEnd type="none" len="sm" w="sm"/>
          </a:ln>
        </p:spPr>
      </p:sp>
      <p:grpSp>
        <p:nvGrpSpPr>
          <p:cNvPr name="Group 6" id="6"/>
          <p:cNvGrpSpPr/>
          <p:nvPr/>
        </p:nvGrpSpPr>
        <p:grpSpPr>
          <a:xfrm rot="0">
            <a:off x="248193" y="4602688"/>
            <a:ext cx="17791613" cy="3781390"/>
            <a:chOff x="0" y="0"/>
            <a:chExt cx="4685857" cy="995922"/>
          </a:xfrm>
        </p:grpSpPr>
        <p:sp>
          <p:nvSpPr>
            <p:cNvPr name="Freeform 7" id="7"/>
            <p:cNvSpPr/>
            <p:nvPr/>
          </p:nvSpPr>
          <p:spPr>
            <a:xfrm flipH="false" flipV="false" rot="0">
              <a:off x="0" y="0"/>
              <a:ext cx="4685857" cy="995922"/>
            </a:xfrm>
            <a:custGeom>
              <a:avLst/>
              <a:gdLst/>
              <a:ahLst/>
              <a:cxnLst/>
              <a:rect r="r" b="b" t="t" l="l"/>
              <a:pathLst>
                <a:path h="995922" w="4685857">
                  <a:moveTo>
                    <a:pt x="0" y="0"/>
                  </a:moveTo>
                  <a:lnTo>
                    <a:pt x="4685857" y="0"/>
                  </a:lnTo>
                  <a:lnTo>
                    <a:pt x="4685857" y="995922"/>
                  </a:lnTo>
                  <a:lnTo>
                    <a:pt x="0" y="995922"/>
                  </a:lnTo>
                  <a:close/>
                </a:path>
              </a:pathLst>
            </a:custGeom>
            <a:solidFill>
              <a:srgbClr val="000000">
                <a:alpha val="0"/>
              </a:srgbClr>
            </a:solidFill>
            <a:ln w="38100" cap="sq">
              <a:solidFill>
                <a:srgbClr val="343F56"/>
              </a:solidFill>
              <a:prstDash val="solid"/>
              <a:miter/>
            </a:ln>
          </p:spPr>
        </p:sp>
        <p:sp>
          <p:nvSpPr>
            <p:cNvPr name="TextBox 8" id="8"/>
            <p:cNvSpPr txBox="true"/>
            <p:nvPr/>
          </p:nvSpPr>
          <p:spPr>
            <a:xfrm>
              <a:off x="0" y="-38100"/>
              <a:ext cx="4685857" cy="1034022"/>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521191" y="4950301"/>
            <a:ext cx="4952024" cy="542925"/>
          </a:xfrm>
          <a:prstGeom prst="rect">
            <a:avLst/>
          </a:prstGeom>
        </p:spPr>
        <p:txBody>
          <a:bodyPr anchor="t" rtlCol="false" tIns="0" lIns="0" bIns="0" rIns="0">
            <a:spAutoFit/>
          </a:bodyPr>
          <a:lstStyle/>
          <a:p>
            <a:pPr algn="l">
              <a:lnSpc>
                <a:spcPts val="4200"/>
              </a:lnSpc>
            </a:pPr>
            <a:r>
              <a:rPr lang="en-US" sz="3000" b="true">
                <a:solidFill>
                  <a:srgbClr val="343F56"/>
                </a:solidFill>
                <a:latin typeface="Hagrid Heavy"/>
                <a:ea typeface="Hagrid Heavy"/>
                <a:cs typeface="Hagrid Heavy"/>
                <a:sym typeface="Hagrid Heavy"/>
              </a:rPr>
              <a:t>FUNCTIONALITY</a:t>
            </a:r>
          </a:p>
        </p:txBody>
      </p:sp>
      <p:sp>
        <p:nvSpPr>
          <p:cNvPr name="Freeform 10" id="10"/>
          <p:cNvSpPr/>
          <p:nvPr/>
        </p:nvSpPr>
        <p:spPr>
          <a:xfrm flipH="false" flipV="false" rot="0">
            <a:off x="1028700" y="5087778"/>
            <a:ext cx="334644" cy="334644"/>
          </a:xfrm>
          <a:custGeom>
            <a:avLst/>
            <a:gdLst/>
            <a:ahLst/>
            <a:cxnLst/>
            <a:rect r="r" b="b" t="t" l="l"/>
            <a:pathLst>
              <a:path h="334644" w="334644">
                <a:moveTo>
                  <a:pt x="0" y="0"/>
                </a:moveTo>
                <a:lnTo>
                  <a:pt x="334644" y="0"/>
                </a:lnTo>
                <a:lnTo>
                  <a:pt x="334644" y="334645"/>
                </a:lnTo>
                <a:lnTo>
                  <a:pt x="0" y="3346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435515" y="5736709"/>
            <a:ext cx="7497927" cy="1163319"/>
          </a:xfrm>
          <a:prstGeom prst="rect">
            <a:avLst/>
          </a:prstGeom>
        </p:spPr>
        <p:txBody>
          <a:bodyPr anchor="t" rtlCol="false" tIns="0" lIns="0" bIns="0" rIns="0">
            <a:spAutoFit/>
          </a:bodyPr>
          <a:lstStyle/>
          <a:p>
            <a:pPr algn="l">
              <a:lnSpc>
                <a:spcPts val="3080"/>
              </a:lnSpc>
            </a:pPr>
            <a:r>
              <a:rPr lang="en-US" sz="2200">
                <a:solidFill>
                  <a:srgbClr val="343F56"/>
                </a:solidFill>
                <a:latin typeface="Roboto"/>
                <a:ea typeface="Roboto"/>
                <a:cs typeface="Roboto"/>
                <a:sym typeface="Roboto"/>
              </a:rPr>
              <a:t>This function takes features (X) and the trained model's weights (weights) and predicts class labels for unseen data points.</a:t>
            </a:r>
          </a:p>
        </p:txBody>
      </p:sp>
      <p:sp>
        <p:nvSpPr>
          <p:cNvPr name="TextBox 12" id="12"/>
          <p:cNvSpPr txBox="true"/>
          <p:nvPr/>
        </p:nvSpPr>
        <p:spPr>
          <a:xfrm rot="0">
            <a:off x="7635493" y="5105400"/>
            <a:ext cx="10404313" cy="3034174"/>
          </a:xfrm>
          <a:prstGeom prst="rect">
            <a:avLst/>
          </a:prstGeom>
        </p:spPr>
        <p:txBody>
          <a:bodyPr anchor="t" rtlCol="false" tIns="0" lIns="0" bIns="0" rIns="0">
            <a:spAutoFit/>
          </a:bodyPr>
          <a:lstStyle/>
          <a:p>
            <a:pPr algn="l" marL="369694" indent="-184847" lvl="1">
              <a:lnSpc>
                <a:spcPts val="2397"/>
              </a:lnSpc>
              <a:buFont typeface="Arial"/>
              <a:buChar char="•"/>
            </a:pPr>
            <a:r>
              <a:rPr lang="en-US" sz="1712">
                <a:solidFill>
                  <a:srgbClr val="343F56"/>
                </a:solidFill>
                <a:latin typeface="Roboto"/>
                <a:ea typeface="Roboto"/>
                <a:cs typeface="Roboto"/>
                <a:sym typeface="Roboto"/>
              </a:rPr>
              <a:t>Weighted Sum:</a:t>
            </a:r>
          </a:p>
          <a:p>
            <a:pPr algn="l" marL="369694" indent="-184847" lvl="1">
              <a:lnSpc>
                <a:spcPts val="2397"/>
              </a:lnSpc>
              <a:buFont typeface="Arial"/>
              <a:buChar char="•"/>
            </a:pPr>
            <a:r>
              <a:rPr lang="en-US" sz="1712">
                <a:solidFill>
                  <a:srgbClr val="343F56"/>
                </a:solidFill>
                <a:latin typeface="Roboto"/>
                <a:ea typeface="Roboto"/>
                <a:cs typeface="Roboto"/>
                <a:sym typeface="Roboto"/>
              </a:rPr>
              <a:t>np.dot(X, weights): This calculates a weighted sum for each data point in X. It multiplies each feature in X by its corresponding weight in weights and then sums the products. Think of it as combining the features with their importance (weights) to get a preliminary score.</a:t>
            </a:r>
          </a:p>
          <a:p>
            <a:pPr algn="l" marL="369694" indent="-184847" lvl="1">
              <a:lnSpc>
                <a:spcPts val="2397"/>
              </a:lnSpc>
              <a:buFont typeface="Arial"/>
              <a:buChar char="•"/>
            </a:pPr>
            <a:r>
              <a:rPr lang="en-US" sz="1712">
                <a:solidFill>
                  <a:srgbClr val="343F56"/>
                </a:solidFill>
                <a:latin typeface="Roboto"/>
                <a:ea typeface="Roboto"/>
                <a:cs typeface="Roboto"/>
                <a:sym typeface="Roboto"/>
              </a:rPr>
              <a:t>Sigmoid Threshold:</a:t>
            </a:r>
          </a:p>
          <a:p>
            <a:pPr algn="l" marL="369694" indent="-184847" lvl="1">
              <a:lnSpc>
                <a:spcPts val="2397"/>
              </a:lnSpc>
              <a:buFont typeface="Arial"/>
              <a:buChar char="•"/>
            </a:pPr>
            <a:r>
              <a:rPr lang="en-US" sz="1712">
                <a:solidFill>
                  <a:srgbClr val="343F56"/>
                </a:solidFill>
                <a:latin typeface="Roboto"/>
                <a:ea typeface="Roboto"/>
                <a:cs typeface="Roboto"/>
                <a:sym typeface="Roboto"/>
              </a:rPr>
              <a:t>sigmoid(...) &gt;= 0.5: This line utilizes the sigmoid function and a threshold to predict class labels:</a:t>
            </a:r>
          </a:p>
          <a:p>
            <a:pPr algn="l" marL="369694" indent="-184847" lvl="1">
              <a:lnSpc>
                <a:spcPts val="2397"/>
              </a:lnSpc>
              <a:buFont typeface="Arial"/>
              <a:buChar char="•"/>
            </a:pPr>
            <a:r>
              <a:rPr lang="en-US" sz="1712">
                <a:solidFill>
                  <a:srgbClr val="343F56"/>
                </a:solidFill>
                <a:latin typeface="Roboto"/>
                <a:ea typeface="Roboto"/>
                <a:cs typeface="Roboto"/>
                <a:sym typeface="Roboto"/>
              </a:rPr>
              <a:t>sigmoid(...): This part applies the sigmoid function to the weighted sum from step 1. Remember, the sigmoid function squashes values between 0 and 1, representing class probabilities.</a:t>
            </a:r>
          </a:p>
          <a:p>
            <a:pPr algn="l" marL="369694" indent="-184847" lvl="1">
              <a:lnSpc>
                <a:spcPts val="2397"/>
              </a:lnSpc>
              <a:buFont typeface="Arial"/>
              <a:buChar char="•"/>
            </a:pPr>
            <a:r>
              <a:rPr lang="en-US" sz="1712">
                <a:solidFill>
                  <a:srgbClr val="343F56"/>
                </a:solidFill>
                <a:latin typeface="Roboto"/>
                <a:ea typeface="Roboto"/>
                <a:cs typeface="Roboto"/>
                <a:sym typeface="Roboto"/>
              </a:rPr>
              <a:t>&gt;= 0.5: This compares the result of the sigmoid function with a threshold of 0.5.</a:t>
            </a:r>
          </a:p>
          <a:p>
            <a:pPr algn="l">
              <a:lnSpc>
                <a:spcPts val="2397"/>
              </a:lnSpc>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5E6CA"/>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028700"/>
            <a:ext cx="709791" cy="489756"/>
          </a:xfrm>
          <a:custGeom>
            <a:avLst/>
            <a:gdLst/>
            <a:ahLst/>
            <a:cxnLst/>
            <a:rect r="r" b="b" t="t" l="l"/>
            <a:pathLst>
              <a:path h="489756" w="709791">
                <a:moveTo>
                  <a:pt x="0" y="0"/>
                </a:moveTo>
                <a:lnTo>
                  <a:pt x="709791" y="0"/>
                </a:lnTo>
                <a:lnTo>
                  <a:pt x="709791" y="489756"/>
                </a:lnTo>
                <a:lnTo>
                  <a:pt x="0" y="4897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557558" y="-650139"/>
            <a:ext cx="11321336" cy="11060158"/>
            <a:chOff x="0" y="0"/>
            <a:chExt cx="4771190" cy="4661121"/>
          </a:xfrm>
        </p:grpSpPr>
        <p:sp>
          <p:nvSpPr>
            <p:cNvPr name="Freeform 4" id="4"/>
            <p:cNvSpPr/>
            <p:nvPr/>
          </p:nvSpPr>
          <p:spPr>
            <a:xfrm flipH="false" flipV="false" rot="0">
              <a:off x="0" y="0"/>
              <a:ext cx="4771190" cy="4661121"/>
            </a:xfrm>
            <a:custGeom>
              <a:avLst/>
              <a:gdLst/>
              <a:ahLst/>
              <a:cxnLst/>
              <a:rect r="r" b="b" t="t" l="l"/>
              <a:pathLst>
                <a:path h="4661121" w="4771190">
                  <a:moveTo>
                    <a:pt x="0" y="0"/>
                  </a:moveTo>
                  <a:lnTo>
                    <a:pt x="4771190" y="0"/>
                  </a:lnTo>
                  <a:lnTo>
                    <a:pt x="4771190" y="4661121"/>
                  </a:lnTo>
                  <a:lnTo>
                    <a:pt x="0" y="4661121"/>
                  </a:lnTo>
                  <a:close/>
                </a:path>
              </a:pathLst>
            </a:custGeom>
            <a:solidFill>
              <a:srgbClr val="343F56"/>
            </a:solidFill>
            <a:ln cap="sq">
              <a:noFill/>
              <a:prstDash val="solid"/>
              <a:miter/>
            </a:ln>
          </p:spPr>
        </p:sp>
        <p:sp>
          <p:nvSpPr>
            <p:cNvPr name="TextBox 5" id="5"/>
            <p:cNvSpPr txBox="true"/>
            <p:nvPr/>
          </p:nvSpPr>
          <p:spPr>
            <a:xfrm>
              <a:off x="0" y="-38100"/>
              <a:ext cx="4771190" cy="4699221"/>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8694825" y="103658"/>
            <a:ext cx="7260816" cy="6643646"/>
          </a:xfrm>
          <a:custGeom>
            <a:avLst/>
            <a:gdLst/>
            <a:ahLst/>
            <a:cxnLst/>
            <a:rect r="r" b="b" t="t" l="l"/>
            <a:pathLst>
              <a:path h="6643646" w="7260816">
                <a:moveTo>
                  <a:pt x="0" y="0"/>
                </a:moveTo>
                <a:lnTo>
                  <a:pt x="7260815" y="0"/>
                </a:lnTo>
                <a:lnTo>
                  <a:pt x="7260815" y="6643646"/>
                </a:lnTo>
                <a:lnTo>
                  <a:pt x="0" y="66436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9106974" y="1351134"/>
            <a:ext cx="6436518" cy="4419100"/>
          </a:xfrm>
          <a:custGeom>
            <a:avLst/>
            <a:gdLst/>
            <a:ahLst/>
            <a:cxnLst/>
            <a:rect r="r" b="b" t="t" l="l"/>
            <a:pathLst>
              <a:path h="4419100" w="6436518">
                <a:moveTo>
                  <a:pt x="0" y="0"/>
                </a:moveTo>
                <a:lnTo>
                  <a:pt x="6436518" y="0"/>
                </a:lnTo>
                <a:lnTo>
                  <a:pt x="6436518" y="4419100"/>
                </a:lnTo>
                <a:lnTo>
                  <a:pt x="0" y="4419100"/>
                </a:lnTo>
                <a:lnTo>
                  <a:pt x="0" y="0"/>
                </a:lnTo>
                <a:close/>
              </a:path>
            </a:pathLst>
          </a:custGeom>
          <a:blipFill>
            <a:blip r:embed="rId6"/>
            <a:stretch>
              <a:fillRect l="0" t="-7201" r="0" b="-7201"/>
            </a:stretch>
          </a:blipFill>
        </p:spPr>
      </p:sp>
      <p:sp>
        <p:nvSpPr>
          <p:cNvPr name="TextBox 8" id="8"/>
          <p:cNvSpPr txBox="true"/>
          <p:nvPr/>
        </p:nvSpPr>
        <p:spPr>
          <a:xfrm rot="0">
            <a:off x="1869773" y="1136187"/>
            <a:ext cx="3582966" cy="382269"/>
          </a:xfrm>
          <a:prstGeom prst="rect">
            <a:avLst/>
          </a:prstGeom>
        </p:spPr>
        <p:txBody>
          <a:bodyPr anchor="t" rtlCol="false" tIns="0" lIns="0" bIns="0" rIns="0">
            <a:spAutoFit/>
          </a:bodyPr>
          <a:lstStyle/>
          <a:p>
            <a:pPr algn="l">
              <a:lnSpc>
                <a:spcPts val="3080"/>
              </a:lnSpc>
            </a:pPr>
            <a:r>
              <a:rPr lang="en-US" sz="2200" b="true">
                <a:solidFill>
                  <a:srgbClr val="343F56"/>
                </a:solidFill>
                <a:latin typeface="Hagrid Ultra-Bold"/>
                <a:ea typeface="Hagrid Ultra-Bold"/>
                <a:cs typeface="Hagrid Ultra-Bold"/>
                <a:sym typeface="Hagrid Ultra-Bold"/>
              </a:rPr>
              <a:t>MAIM</a:t>
            </a:r>
          </a:p>
        </p:txBody>
      </p:sp>
      <p:sp>
        <p:nvSpPr>
          <p:cNvPr name="TextBox 9" id="9"/>
          <p:cNvSpPr txBox="true"/>
          <p:nvPr/>
        </p:nvSpPr>
        <p:spPr>
          <a:xfrm rot="0">
            <a:off x="1383596" y="1493288"/>
            <a:ext cx="5048132" cy="1302386"/>
          </a:xfrm>
          <a:prstGeom prst="rect">
            <a:avLst/>
          </a:prstGeom>
        </p:spPr>
        <p:txBody>
          <a:bodyPr anchor="t" rtlCol="false" tIns="0" lIns="0" bIns="0" rIns="0">
            <a:spAutoFit/>
          </a:bodyPr>
          <a:lstStyle/>
          <a:p>
            <a:pPr algn="l">
              <a:lnSpc>
                <a:spcPts val="10639"/>
              </a:lnSpc>
            </a:pPr>
            <a:r>
              <a:rPr lang="en-US" sz="7599" b="true">
                <a:solidFill>
                  <a:srgbClr val="343F56"/>
                </a:solidFill>
                <a:latin typeface="Hagrid Heavy"/>
                <a:ea typeface="Hagrid Heavy"/>
                <a:cs typeface="Hagrid Heavy"/>
                <a:sym typeface="Hagrid Heavy"/>
              </a:rPr>
              <a:t>RESULT</a:t>
            </a:r>
          </a:p>
        </p:txBody>
      </p:sp>
      <p:sp>
        <p:nvSpPr>
          <p:cNvPr name="TextBox 10" id="10"/>
          <p:cNvSpPr txBox="true"/>
          <p:nvPr/>
        </p:nvSpPr>
        <p:spPr>
          <a:xfrm rot="0">
            <a:off x="239608" y="3249924"/>
            <a:ext cx="7030619" cy="5459094"/>
          </a:xfrm>
          <a:prstGeom prst="rect">
            <a:avLst/>
          </a:prstGeom>
        </p:spPr>
        <p:txBody>
          <a:bodyPr anchor="t" rtlCol="false" tIns="0" lIns="0" bIns="0" rIns="0">
            <a:spAutoFit/>
          </a:bodyPr>
          <a:lstStyle/>
          <a:p>
            <a:pPr algn="l">
              <a:lnSpc>
                <a:spcPts val="3080"/>
              </a:lnSpc>
            </a:pPr>
            <a:r>
              <a:rPr lang="en-US" sz="2200">
                <a:solidFill>
                  <a:srgbClr val="343F56"/>
                </a:solidFill>
                <a:latin typeface="Roboto"/>
                <a:ea typeface="Roboto"/>
                <a:cs typeface="Roboto"/>
                <a:sym typeface="Roboto"/>
              </a:rPr>
              <a:t>Accuracy: 0.7247780468119451 📊</a:t>
            </a:r>
          </a:p>
          <a:p>
            <a:pPr algn="l">
              <a:lnSpc>
                <a:spcPts val="3080"/>
              </a:lnSpc>
            </a:pPr>
            <a:r>
              <a:rPr lang="en-US" sz="2200">
                <a:solidFill>
                  <a:srgbClr val="343F56"/>
                </a:solidFill>
                <a:latin typeface="Roboto"/>
                <a:ea typeface="Roboto"/>
                <a:cs typeface="Roboto"/>
                <a:sym typeface="Roboto"/>
              </a:rPr>
              <a:t>The overall accuracy of the logistic regression model has improved to 72.48%, indicating that it correctly classified 72.48% of the instances.</a:t>
            </a:r>
          </a:p>
          <a:p>
            <a:pPr algn="l">
              <a:lnSpc>
                <a:spcPts val="3080"/>
              </a:lnSpc>
            </a:pPr>
          </a:p>
          <a:p>
            <a:pPr algn="l">
              <a:lnSpc>
                <a:spcPts val="3080"/>
              </a:lnSpc>
            </a:pPr>
            <a:r>
              <a:rPr lang="en-US" sz="2200">
                <a:solidFill>
                  <a:srgbClr val="343F56"/>
                </a:solidFill>
                <a:latin typeface="Roboto"/>
                <a:ea typeface="Roboto"/>
                <a:cs typeface="Roboto"/>
                <a:sym typeface="Roboto"/>
              </a:rPr>
              <a:t>The logistic regression model shows a significant class imbalance issue, with a strong bias towards predicting class 1. It performs well in predicting high-popularity songs (class 1) but completely fails to predict low-popularity songs (class 0). This could be due to the data imbalance or the model's limitations in capturing the nuances of low-popularity songs.</a:t>
            </a:r>
          </a:p>
          <a:p>
            <a:pPr algn="l">
              <a:lnSpc>
                <a:spcPts val="3080"/>
              </a:lnSpc>
            </a:pPr>
          </a:p>
          <a:p>
            <a:pPr algn="l">
              <a:lnSpc>
                <a:spcPts val="3080"/>
              </a:lnSpc>
            </a:pPr>
          </a:p>
        </p:txBody>
      </p:sp>
      <p:sp>
        <p:nvSpPr>
          <p:cNvPr name="TextBox 11" id="11"/>
          <p:cNvSpPr txBox="true"/>
          <p:nvPr/>
        </p:nvSpPr>
        <p:spPr>
          <a:xfrm rot="0">
            <a:off x="8694825" y="7399167"/>
            <a:ext cx="8701421" cy="2202179"/>
          </a:xfrm>
          <a:prstGeom prst="rect">
            <a:avLst/>
          </a:prstGeom>
        </p:spPr>
        <p:txBody>
          <a:bodyPr anchor="t" rtlCol="false" tIns="0" lIns="0" bIns="0" rIns="0">
            <a:spAutoFit/>
          </a:bodyPr>
          <a:lstStyle/>
          <a:p>
            <a:pPr algn="l">
              <a:lnSpc>
                <a:spcPts val="2520"/>
              </a:lnSpc>
            </a:pPr>
            <a:r>
              <a:rPr lang="en-US" sz="1800">
                <a:solidFill>
                  <a:srgbClr val="F5E6CA"/>
                </a:solidFill>
                <a:latin typeface="Roboto"/>
                <a:ea typeface="Roboto"/>
                <a:cs typeface="Roboto"/>
                <a:sym typeface="Roboto"/>
              </a:rPr>
              <a:t>Decision Boundary:</a:t>
            </a:r>
          </a:p>
          <a:p>
            <a:pPr algn="l">
              <a:lnSpc>
                <a:spcPts val="2520"/>
              </a:lnSpc>
            </a:pPr>
          </a:p>
          <a:p>
            <a:pPr algn="l">
              <a:lnSpc>
                <a:spcPts val="2520"/>
              </a:lnSpc>
            </a:pPr>
            <a:r>
              <a:rPr lang="en-US" sz="1800">
                <a:solidFill>
                  <a:srgbClr val="F5E6CA"/>
                </a:solidFill>
                <a:latin typeface="Roboto"/>
                <a:ea typeface="Roboto"/>
                <a:cs typeface="Roboto"/>
                <a:sym typeface="Roboto"/>
              </a:rPr>
              <a:t>* This plot visualizes the model's decision-making criteria.</a:t>
            </a:r>
          </a:p>
          <a:p>
            <a:pPr algn="l">
              <a:lnSpc>
                <a:spcPts val="2520"/>
              </a:lnSpc>
            </a:pPr>
            <a:r>
              <a:rPr lang="en-US" sz="1800">
                <a:solidFill>
                  <a:srgbClr val="F5E6CA"/>
                </a:solidFill>
                <a:latin typeface="Roboto"/>
                <a:ea typeface="Roboto"/>
                <a:cs typeface="Roboto"/>
                <a:sym typeface="Roboto"/>
              </a:rPr>
              <a:t>* It shows a line that separates the two classes in the data.</a:t>
            </a:r>
          </a:p>
          <a:p>
            <a:pPr algn="l">
              <a:lnSpc>
                <a:spcPts val="2520"/>
              </a:lnSpc>
            </a:pPr>
            <a:r>
              <a:rPr lang="en-US" sz="1800">
                <a:solidFill>
                  <a:srgbClr val="F5E6CA"/>
                </a:solidFill>
                <a:latin typeface="Roboto"/>
                <a:ea typeface="Roboto"/>
                <a:cs typeface="Roboto"/>
                <a:sym typeface="Roboto"/>
              </a:rPr>
              <a:t>* Points on one side of the line belong to one class, while points on the other side belong to the other.</a:t>
            </a:r>
          </a:p>
          <a:p>
            <a:pPr algn="l">
              <a:lnSpc>
                <a:spcPts val="2520"/>
              </a:lnSpc>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5E6CA"/>
        </a:solidFill>
      </p:bgPr>
    </p:bg>
    <p:spTree>
      <p:nvGrpSpPr>
        <p:cNvPr id="1" name=""/>
        <p:cNvGrpSpPr/>
        <p:nvPr/>
      </p:nvGrpSpPr>
      <p:grpSpPr>
        <a:xfrm>
          <a:off x="0" y="0"/>
          <a:ext cx="0" cy="0"/>
          <a:chOff x="0" y="0"/>
          <a:chExt cx="0" cy="0"/>
        </a:xfrm>
      </p:grpSpPr>
      <p:sp>
        <p:nvSpPr>
          <p:cNvPr name="TextBox 2" id="2"/>
          <p:cNvSpPr txBox="true"/>
          <p:nvPr/>
        </p:nvSpPr>
        <p:spPr>
          <a:xfrm rot="0">
            <a:off x="3889865" y="3457555"/>
            <a:ext cx="10508269" cy="1859288"/>
          </a:xfrm>
          <a:prstGeom prst="rect">
            <a:avLst/>
          </a:prstGeom>
        </p:spPr>
        <p:txBody>
          <a:bodyPr anchor="t" rtlCol="false" tIns="0" lIns="0" bIns="0" rIns="0">
            <a:spAutoFit/>
          </a:bodyPr>
          <a:lstStyle/>
          <a:p>
            <a:pPr algn="ctr">
              <a:lnSpc>
                <a:spcPts val="15119"/>
              </a:lnSpc>
            </a:pPr>
            <a:r>
              <a:rPr lang="en-US" b="true" sz="10799">
                <a:solidFill>
                  <a:srgbClr val="343F56"/>
                </a:solidFill>
                <a:latin typeface="Hagrid Heavy"/>
                <a:ea typeface="Hagrid Heavy"/>
                <a:cs typeface="Hagrid Heavy"/>
                <a:sym typeface="Hagrid Heavy"/>
              </a:rPr>
              <a:t>THANK YOU</a:t>
            </a:r>
          </a:p>
        </p:txBody>
      </p:sp>
      <p:sp>
        <p:nvSpPr>
          <p:cNvPr name="Freeform 3" id="3"/>
          <p:cNvSpPr/>
          <p:nvPr/>
        </p:nvSpPr>
        <p:spPr>
          <a:xfrm flipH="false" flipV="false" rot="0">
            <a:off x="1028700" y="1028700"/>
            <a:ext cx="709791" cy="489756"/>
          </a:xfrm>
          <a:custGeom>
            <a:avLst/>
            <a:gdLst/>
            <a:ahLst/>
            <a:cxnLst/>
            <a:rect r="r" b="b" t="t" l="l"/>
            <a:pathLst>
              <a:path h="489756" w="709791">
                <a:moveTo>
                  <a:pt x="0" y="0"/>
                </a:moveTo>
                <a:lnTo>
                  <a:pt x="709791" y="0"/>
                </a:lnTo>
                <a:lnTo>
                  <a:pt x="709791" y="489756"/>
                </a:lnTo>
                <a:lnTo>
                  <a:pt x="0" y="4897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869773" y="1136187"/>
            <a:ext cx="1132176" cy="382269"/>
          </a:xfrm>
          <a:prstGeom prst="rect">
            <a:avLst/>
          </a:prstGeom>
        </p:spPr>
        <p:txBody>
          <a:bodyPr anchor="t" rtlCol="false" tIns="0" lIns="0" bIns="0" rIns="0">
            <a:spAutoFit/>
          </a:bodyPr>
          <a:lstStyle/>
          <a:p>
            <a:pPr algn="l">
              <a:lnSpc>
                <a:spcPts val="3080"/>
              </a:lnSpc>
            </a:pPr>
            <a:r>
              <a:rPr lang="en-US" sz="2200" b="true">
                <a:solidFill>
                  <a:srgbClr val="343F56"/>
                </a:solidFill>
                <a:latin typeface="Hagrid Ultra-Bold"/>
                <a:ea typeface="Hagrid Ultra-Bold"/>
                <a:cs typeface="Hagrid Ultra-Bold"/>
                <a:sym typeface="Hagrid Ultra-Bold"/>
              </a:rPr>
              <a:t>MAIM</a:t>
            </a:r>
          </a:p>
        </p:txBody>
      </p:sp>
      <p:sp>
        <p:nvSpPr>
          <p:cNvPr name="AutoShape 5" id="5"/>
          <p:cNvSpPr/>
          <p:nvPr/>
        </p:nvSpPr>
        <p:spPr>
          <a:xfrm>
            <a:off x="3001949" y="1351134"/>
            <a:ext cx="14257351" cy="19050"/>
          </a:xfrm>
          <a:prstGeom prst="line">
            <a:avLst/>
          </a:prstGeom>
          <a:ln cap="flat" w="38100">
            <a:solidFill>
              <a:srgbClr val="343F56"/>
            </a:solidFill>
            <a:prstDash val="solid"/>
            <a:headEnd type="none" len="sm" w="sm"/>
            <a:tailEnd type="none" len="sm" w="sm"/>
          </a:ln>
        </p:spPr>
      </p:sp>
      <p:sp>
        <p:nvSpPr>
          <p:cNvPr name="TextBox 6" id="6"/>
          <p:cNvSpPr txBox="true"/>
          <p:nvPr/>
        </p:nvSpPr>
        <p:spPr>
          <a:xfrm rot="0">
            <a:off x="3313444" y="5447051"/>
            <a:ext cx="11658594" cy="382269"/>
          </a:xfrm>
          <a:prstGeom prst="rect">
            <a:avLst/>
          </a:prstGeom>
        </p:spPr>
        <p:txBody>
          <a:bodyPr anchor="t" rtlCol="false" tIns="0" lIns="0" bIns="0" rIns="0">
            <a:spAutoFit/>
          </a:bodyPr>
          <a:lstStyle/>
          <a:p>
            <a:pPr algn="ctr">
              <a:lnSpc>
                <a:spcPts val="3080"/>
              </a:lnSpc>
            </a:pPr>
            <a:r>
              <a:rPr lang="en-US" sz="2200">
                <a:solidFill>
                  <a:srgbClr val="343F56"/>
                </a:solidFill>
                <a:latin typeface="Roboto"/>
                <a:ea typeface="Roboto"/>
                <a:cs typeface="Roboto"/>
                <a:sym typeface="Roboto"/>
              </a:rPr>
              <a:t>I really enjoyed this project</a:t>
            </a:r>
          </a:p>
        </p:txBody>
      </p:sp>
      <p:grpSp>
        <p:nvGrpSpPr>
          <p:cNvPr name="Group 7" id="7"/>
          <p:cNvGrpSpPr/>
          <p:nvPr/>
        </p:nvGrpSpPr>
        <p:grpSpPr>
          <a:xfrm rot="0">
            <a:off x="1031218" y="8345443"/>
            <a:ext cx="16228082" cy="912857"/>
            <a:chOff x="0" y="0"/>
            <a:chExt cx="3964388" cy="223003"/>
          </a:xfrm>
        </p:grpSpPr>
        <p:sp>
          <p:nvSpPr>
            <p:cNvPr name="Freeform 8" id="8"/>
            <p:cNvSpPr/>
            <p:nvPr/>
          </p:nvSpPr>
          <p:spPr>
            <a:xfrm flipH="false" flipV="false" rot="0">
              <a:off x="0" y="0"/>
              <a:ext cx="3964388" cy="223003"/>
            </a:xfrm>
            <a:custGeom>
              <a:avLst/>
              <a:gdLst/>
              <a:ahLst/>
              <a:cxnLst/>
              <a:rect r="r" b="b" t="t" l="l"/>
              <a:pathLst>
                <a:path h="223003" w="3964388">
                  <a:moveTo>
                    <a:pt x="0" y="0"/>
                  </a:moveTo>
                  <a:lnTo>
                    <a:pt x="3964388" y="0"/>
                  </a:lnTo>
                  <a:lnTo>
                    <a:pt x="3964388" y="223003"/>
                  </a:lnTo>
                  <a:lnTo>
                    <a:pt x="0" y="223003"/>
                  </a:lnTo>
                  <a:close/>
                </a:path>
              </a:pathLst>
            </a:custGeom>
            <a:solidFill>
              <a:srgbClr val="343F56"/>
            </a:solidFill>
          </p:spPr>
        </p:sp>
        <p:sp>
          <p:nvSpPr>
            <p:cNvPr name="TextBox 9" id="9"/>
            <p:cNvSpPr txBox="true"/>
            <p:nvPr/>
          </p:nvSpPr>
          <p:spPr>
            <a:xfrm>
              <a:off x="0" y="-38100"/>
              <a:ext cx="3964388" cy="261103"/>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2010392" y="8582394"/>
            <a:ext cx="3717076" cy="382269"/>
          </a:xfrm>
          <a:prstGeom prst="rect">
            <a:avLst/>
          </a:prstGeom>
        </p:spPr>
        <p:txBody>
          <a:bodyPr anchor="t" rtlCol="false" tIns="0" lIns="0" bIns="0" rIns="0">
            <a:spAutoFit/>
          </a:bodyPr>
          <a:lstStyle/>
          <a:p>
            <a:pPr algn="l">
              <a:lnSpc>
                <a:spcPts val="3080"/>
              </a:lnSpc>
            </a:pPr>
            <a:r>
              <a:rPr lang="en-US" sz="2200" b="true">
                <a:solidFill>
                  <a:srgbClr val="F5E6CA"/>
                </a:solidFill>
                <a:latin typeface="Hagrid Ultra-Bold"/>
                <a:ea typeface="Hagrid Ultra-Bold"/>
                <a:cs typeface="Hagrid Ultra-Bold"/>
                <a:sym typeface="Hagrid Ultra-Bold"/>
              </a:rPr>
              <a:t>BY : MOHAMED AHMED</a:t>
            </a:r>
          </a:p>
        </p:txBody>
      </p:sp>
      <p:sp>
        <p:nvSpPr>
          <p:cNvPr name="Freeform 11" id="11"/>
          <p:cNvSpPr/>
          <p:nvPr/>
        </p:nvSpPr>
        <p:spPr>
          <a:xfrm flipH="false" flipV="false" rot="0">
            <a:off x="1383596" y="8623839"/>
            <a:ext cx="334644" cy="334644"/>
          </a:xfrm>
          <a:custGeom>
            <a:avLst/>
            <a:gdLst/>
            <a:ahLst/>
            <a:cxnLst/>
            <a:rect r="r" b="b" t="t" l="l"/>
            <a:pathLst>
              <a:path h="334644" w="334644">
                <a:moveTo>
                  <a:pt x="0" y="0"/>
                </a:moveTo>
                <a:lnTo>
                  <a:pt x="334644" y="0"/>
                </a:lnTo>
                <a:lnTo>
                  <a:pt x="334644" y="334645"/>
                </a:lnTo>
                <a:lnTo>
                  <a:pt x="0" y="3346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5E6CA"/>
        </a:solidFill>
      </p:bgPr>
    </p:bg>
    <p:spTree>
      <p:nvGrpSpPr>
        <p:cNvPr id="1" name=""/>
        <p:cNvGrpSpPr/>
        <p:nvPr/>
      </p:nvGrpSpPr>
      <p:grpSpPr>
        <a:xfrm>
          <a:off x="0" y="0"/>
          <a:ext cx="0" cy="0"/>
          <a:chOff x="0" y="0"/>
          <a:chExt cx="0" cy="0"/>
        </a:xfrm>
      </p:grpSpPr>
      <p:grpSp>
        <p:nvGrpSpPr>
          <p:cNvPr name="Group 2" id="2"/>
          <p:cNvGrpSpPr/>
          <p:nvPr/>
        </p:nvGrpSpPr>
        <p:grpSpPr>
          <a:xfrm rot="0">
            <a:off x="1028700" y="5626684"/>
            <a:ext cx="5243390" cy="729562"/>
            <a:chOff x="0" y="0"/>
            <a:chExt cx="1692303" cy="235466"/>
          </a:xfrm>
        </p:grpSpPr>
        <p:sp>
          <p:nvSpPr>
            <p:cNvPr name="Freeform 3" id="3"/>
            <p:cNvSpPr/>
            <p:nvPr/>
          </p:nvSpPr>
          <p:spPr>
            <a:xfrm flipH="false" flipV="false" rot="0">
              <a:off x="0" y="0"/>
              <a:ext cx="1692303" cy="235466"/>
            </a:xfrm>
            <a:custGeom>
              <a:avLst/>
              <a:gdLst/>
              <a:ahLst/>
              <a:cxnLst/>
              <a:rect r="r" b="b" t="t" l="l"/>
              <a:pathLst>
                <a:path h="235466" w="1692303">
                  <a:moveTo>
                    <a:pt x="0" y="0"/>
                  </a:moveTo>
                  <a:lnTo>
                    <a:pt x="1692303" y="0"/>
                  </a:lnTo>
                  <a:lnTo>
                    <a:pt x="1692303" y="235466"/>
                  </a:lnTo>
                  <a:lnTo>
                    <a:pt x="0" y="235466"/>
                  </a:lnTo>
                  <a:close/>
                </a:path>
              </a:pathLst>
            </a:custGeom>
            <a:solidFill>
              <a:srgbClr val="343F56"/>
            </a:solidFill>
            <a:ln cap="sq">
              <a:noFill/>
              <a:prstDash val="solid"/>
              <a:miter/>
            </a:ln>
          </p:spPr>
        </p:sp>
        <p:sp>
          <p:nvSpPr>
            <p:cNvPr name="TextBox 4" id="4"/>
            <p:cNvSpPr txBox="true"/>
            <p:nvPr/>
          </p:nvSpPr>
          <p:spPr>
            <a:xfrm>
              <a:off x="0" y="-38100"/>
              <a:ext cx="1692303" cy="273566"/>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7561554"/>
            <a:ext cx="5243390" cy="729562"/>
            <a:chOff x="0" y="0"/>
            <a:chExt cx="1692303" cy="235466"/>
          </a:xfrm>
        </p:grpSpPr>
        <p:sp>
          <p:nvSpPr>
            <p:cNvPr name="Freeform 6" id="6"/>
            <p:cNvSpPr/>
            <p:nvPr/>
          </p:nvSpPr>
          <p:spPr>
            <a:xfrm flipH="false" flipV="false" rot="0">
              <a:off x="0" y="0"/>
              <a:ext cx="1692303" cy="235466"/>
            </a:xfrm>
            <a:custGeom>
              <a:avLst/>
              <a:gdLst/>
              <a:ahLst/>
              <a:cxnLst/>
              <a:rect r="r" b="b" t="t" l="l"/>
              <a:pathLst>
                <a:path h="235466" w="1692303">
                  <a:moveTo>
                    <a:pt x="0" y="0"/>
                  </a:moveTo>
                  <a:lnTo>
                    <a:pt x="1692303" y="0"/>
                  </a:lnTo>
                  <a:lnTo>
                    <a:pt x="1692303" y="235466"/>
                  </a:lnTo>
                  <a:lnTo>
                    <a:pt x="0" y="235466"/>
                  </a:lnTo>
                  <a:close/>
                </a:path>
              </a:pathLst>
            </a:custGeom>
            <a:solidFill>
              <a:srgbClr val="343F56"/>
            </a:solidFill>
            <a:ln cap="sq">
              <a:noFill/>
              <a:prstDash val="solid"/>
              <a:miter/>
            </a:ln>
          </p:spPr>
        </p:sp>
        <p:sp>
          <p:nvSpPr>
            <p:cNvPr name="TextBox 7" id="7"/>
            <p:cNvSpPr txBox="true"/>
            <p:nvPr/>
          </p:nvSpPr>
          <p:spPr>
            <a:xfrm>
              <a:off x="0" y="-38100"/>
              <a:ext cx="1692303" cy="273566"/>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6523794" y="5626684"/>
            <a:ext cx="5243390" cy="729562"/>
            <a:chOff x="0" y="0"/>
            <a:chExt cx="1692303" cy="235466"/>
          </a:xfrm>
        </p:grpSpPr>
        <p:sp>
          <p:nvSpPr>
            <p:cNvPr name="Freeform 9" id="9"/>
            <p:cNvSpPr/>
            <p:nvPr/>
          </p:nvSpPr>
          <p:spPr>
            <a:xfrm flipH="false" flipV="false" rot="0">
              <a:off x="0" y="0"/>
              <a:ext cx="1692303" cy="235466"/>
            </a:xfrm>
            <a:custGeom>
              <a:avLst/>
              <a:gdLst/>
              <a:ahLst/>
              <a:cxnLst/>
              <a:rect r="r" b="b" t="t" l="l"/>
              <a:pathLst>
                <a:path h="235466" w="1692303">
                  <a:moveTo>
                    <a:pt x="0" y="0"/>
                  </a:moveTo>
                  <a:lnTo>
                    <a:pt x="1692303" y="0"/>
                  </a:lnTo>
                  <a:lnTo>
                    <a:pt x="1692303" y="235466"/>
                  </a:lnTo>
                  <a:lnTo>
                    <a:pt x="0" y="235466"/>
                  </a:lnTo>
                  <a:close/>
                </a:path>
              </a:pathLst>
            </a:custGeom>
            <a:solidFill>
              <a:srgbClr val="000000">
                <a:alpha val="0"/>
              </a:srgbClr>
            </a:solidFill>
            <a:ln w="38100" cap="sq">
              <a:solidFill>
                <a:srgbClr val="343F56"/>
              </a:solidFill>
              <a:prstDash val="solid"/>
              <a:miter/>
            </a:ln>
          </p:spPr>
        </p:sp>
        <p:sp>
          <p:nvSpPr>
            <p:cNvPr name="TextBox 10" id="10"/>
            <p:cNvSpPr txBox="true"/>
            <p:nvPr/>
          </p:nvSpPr>
          <p:spPr>
            <a:xfrm>
              <a:off x="0" y="-38100"/>
              <a:ext cx="1692303" cy="273566"/>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6523794" y="7561554"/>
            <a:ext cx="5243390" cy="729562"/>
            <a:chOff x="0" y="0"/>
            <a:chExt cx="1692303" cy="235466"/>
          </a:xfrm>
        </p:grpSpPr>
        <p:sp>
          <p:nvSpPr>
            <p:cNvPr name="Freeform 12" id="12"/>
            <p:cNvSpPr/>
            <p:nvPr/>
          </p:nvSpPr>
          <p:spPr>
            <a:xfrm flipH="false" flipV="false" rot="0">
              <a:off x="0" y="0"/>
              <a:ext cx="1692303" cy="235466"/>
            </a:xfrm>
            <a:custGeom>
              <a:avLst/>
              <a:gdLst/>
              <a:ahLst/>
              <a:cxnLst/>
              <a:rect r="r" b="b" t="t" l="l"/>
              <a:pathLst>
                <a:path h="235466" w="1692303">
                  <a:moveTo>
                    <a:pt x="0" y="0"/>
                  </a:moveTo>
                  <a:lnTo>
                    <a:pt x="1692303" y="0"/>
                  </a:lnTo>
                  <a:lnTo>
                    <a:pt x="1692303" y="235466"/>
                  </a:lnTo>
                  <a:lnTo>
                    <a:pt x="0" y="235466"/>
                  </a:lnTo>
                  <a:close/>
                </a:path>
              </a:pathLst>
            </a:custGeom>
            <a:solidFill>
              <a:srgbClr val="000000">
                <a:alpha val="0"/>
              </a:srgbClr>
            </a:solidFill>
            <a:ln w="38100" cap="sq">
              <a:solidFill>
                <a:srgbClr val="343F56"/>
              </a:solidFill>
              <a:prstDash val="solid"/>
              <a:miter/>
            </a:ln>
          </p:spPr>
        </p:sp>
        <p:sp>
          <p:nvSpPr>
            <p:cNvPr name="TextBox 13" id="13"/>
            <p:cNvSpPr txBox="true"/>
            <p:nvPr/>
          </p:nvSpPr>
          <p:spPr>
            <a:xfrm>
              <a:off x="0" y="-38100"/>
              <a:ext cx="1692303" cy="273566"/>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12015910" y="5626684"/>
            <a:ext cx="5243390" cy="729562"/>
            <a:chOff x="0" y="0"/>
            <a:chExt cx="1692303" cy="235466"/>
          </a:xfrm>
        </p:grpSpPr>
        <p:sp>
          <p:nvSpPr>
            <p:cNvPr name="Freeform 15" id="15"/>
            <p:cNvSpPr/>
            <p:nvPr/>
          </p:nvSpPr>
          <p:spPr>
            <a:xfrm flipH="false" flipV="false" rot="0">
              <a:off x="0" y="0"/>
              <a:ext cx="1692303" cy="235466"/>
            </a:xfrm>
            <a:custGeom>
              <a:avLst/>
              <a:gdLst/>
              <a:ahLst/>
              <a:cxnLst/>
              <a:rect r="r" b="b" t="t" l="l"/>
              <a:pathLst>
                <a:path h="235466" w="1692303">
                  <a:moveTo>
                    <a:pt x="0" y="0"/>
                  </a:moveTo>
                  <a:lnTo>
                    <a:pt x="1692303" y="0"/>
                  </a:lnTo>
                  <a:lnTo>
                    <a:pt x="1692303" y="235466"/>
                  </a:lnTo>
                  <a:lnTo>
                    <a:pt x="0" y="235466"/>
                  </a:lnTo>
                  <a:close/>
                </a:path>
              </a:pathLst>
            </a:custGeom>
            <a:solidFill>
              <a:srgbClr val="343F56"/>
            </a:solidFill>
            <a:ln cap="sq">
              <a:noFill/>
              <a:prstDash val="solid"/>
              <a:miter/>
            </a:ln>
          </p:spPr>
        </p:sp>
        <p:sp>
          <p:nvSpPr>
            <p:cNvPr name="TextBox 16" id="16"/>
            <p:cNvSpPr txBox="true"/>
            <p:nvPr/>
          </p:nvSpPr>
          <p:spPr>
            <a:xfrm>
              <a:off x="0" y="-38100"/>
              <a:ext cx="1692303" cy="273566"/>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12015910" y="7561554"/>
            <a:ext cx="5243390" cy="729562"/>
            <a:chOff x="0" y="0"/>
            <a:chExt cx="1692303" cy="235466"/>
          </a:xfrm>
        </p:grpSpPr>
        <p:sp>
          <p:nvSpPr>
            <p:cNvPr name="Freeform 18" id="18"/>
            <p:cNvSpPr/>
            <p:nvPr/>
          </p:nvSpPr>
          <p:spPr>
            <a:xfrm flipH="false" flipV="false" rot="0">
              <a:off x="0" y="0"/>
              <a:ext cx="1692303" cy="235466"/>
            </a:xfrm>
            <a:custGeom>
              <a:avLst/>
              <a:gdLst/>
              <a:ahLst/>
              <a:cxnLst/>
              <a:rect r="r" b="b" t="t" l="l"/>
              <a:pathLst>
                <a:path h="235466" w="1692303">
                  <a:moveTo>
                    <a:pt x="0" y="0"/>
                  </a:moveTo>
                  <a:lnTo>
                    <a:pt x="1692303" y="0"/>
                  </a:lnTo>
                  <a:lnTo>
                    <a:pt x="1692303" y="235466"/>
                  </a:lnTo>
                  <a:lnTo>
                    <a:pt x="0" y="235466"/>
                  </a:lnTo>
                  <a:close/>
                </a:path>
              </a:pathLst>
            </a:custGeom>
            <a:solidFill>
              <a:srgbClr val="343F56"/>
            </a:solidFill>
            <a:ln cap="sq">
              <a:noFill/>
              <a:prstDash val="solid"/>
              <a:miter/>
            </a:ln>
          </p:spPr>
        </p:sp>
        <p:sp>
          <p:nvSpPr>
            <p:cNvPr name="TextBox 19" id="19"/>
            <p:cNvSpPr txBox="true"/>
            <p:nvPr/>
          </p:nvSpPr>
          <p:spPr>
            <a:xfrm>
              <a:off x="0" y="-38100"/>
              <a:ext cx="1692303" cy="273566"/>
            </a:xfrm>
            <a:prstGeom prst="rect">
              <a:avLst/>
            </a:prstGeom>
          </p:spPr>
          <p:txBody>
            <a:bodyPr anchor="ctr" rtlCol="false" tIns="50800" lIns="50800" bIns="50800" rIns="50800"/>
            <a:lstStyle/>
            <a:p>
              <a:pPr algn="ctr">
                <a:lnSpc>
                  <a:spcPts val="2659"/>
                </a:lnSpc>
                <a:spcBef>
                  <a:spcPct val="0"/>
                </a:spcBef>
              </a:pPr>
            </a:p>
          </p:txBody>
        </p:sp>
      </p:grpSp>
      <p:grpSp>
        <p:nvGrpSpPr>
          <p:cNvPr name="Group 20" id="20"/>
          <p:cNvGrpSpPr/>
          <p:nvPr/>
        </p:nvGrpSpPr>
        <p:grpSpPr>
          <a:xfrm rot="0">
            <a:off x="1028700" y="6593867"/>
            <a:ext cx="5243390" cy="729562"/>
            <a:chOff x="0" y="0"/>
            <a:chExt cx="1692303" cy="235466"/>
          </a:xfrm>
        </p:grpSpPr>
        <p:sp>
          <p:nvSpPr>
            <p:cNvPr name="Freeform 21" id="21"/>
            <p:cNvSpPr/>
            <p:nvPr/>
          </p:nvSpPr>
          <p:spPr>
            <a:xfrm flipH="false" flipV="false" rot="0">
              <a:off x="0" y="0"/>
              <a:ext cx="1692303" cy="235466"/>
            </a:xfrm>
            <a:custGeom>
              <a:avLst/>
              <a:gdLst/>
              <a:ahLst/>
              <a:cxnLst/>
              <a:rect r="r" b="b" t="t" l="l"/>
              <a:pathLst>
                <a:path h="235466" w="1692303">
                  <a:moveTo>
                    <a:pt x="0" y="0"/>
                  </a:moveTo>
                  <a:lnTo>
                    <a:pt x="1692303" y="0"/>
                  </a:lnTo>
                  <a:lnTo>
                    <a:pt x="1692303" y="235466"/>
                  </a:lnTo>
                  <a:lnTo>
                    <a:pt x="0" y="235466"/>
                  </a:lnTo>
                  <a:close/>
                </a:path>
              </a:pathLst>
            </a:custGeom>
            <a:solidFill>
              <a:srgbClr val="000000">
                <a:alpha val="0"/>
              </a:srgbClr>
            </a:solidFill>
            <a:ln w="38100" cap="sq">
              <a:solidFill>
                <a:srgbClr val="343F56"/>
              </a:solidFill>
              <a:prstDash val="solid"/>
              <a:miter/>
            </a:ln>
          </p:spPr>
        </p:sp>
        <p:sp>
          <p:nvSpPr>
            <p:cNvPr name="TextBox 22" id="22"/>
            <p:cNvSpPr txBox="true"/>
            <p:nvPr/>
          </p:nvSpPr>
          <p:spPr>
            <a:xfrm>
              <a:off x="0" y="-38100"/>
              <a:ext cx="1692303" cy="273566"/>
            </a:xfrm>
            <a:prstGeom prst="rect">
              <a:avLst/>
            </a:prstGeom>
          </p:spPr>
          <p:txBody>
            <a:bodyPr anchor="ctr" rtlCol="false" tIns="50800" lIns="50800" bIns="50800" rIns="50800"/>
            <a:lstStyle/>
            <a:p>
              <a:pPr algn="ctr">
                <a:lnSpc>
                  <a:spcPts val="2659"/>
                </a:lnSpc>
                <a:spcBef>
                  <a:spcPct val="0"/>
                </a:spcBef>
              </a:pPr>
            </a:p>
          </p:txBody>
        </p:sp>
      </p:grpSp>
      <p:grpSp>
        <p:nvGrpSpPr>
          <p:cNvPr name="Group 23" id="23"/>
          <p:cNvGrpSpPr/>
          <p:nvPr/>
        </p:nvGrpSpPr>
        <p:grpSpPr>
          <a:xfrm rot="0">
            <a:off x="1028700" y="8528738"/>
            <a:ext cx="5243390" cy="729562"/>
            <a:chOff x="0" y="0"/>
            <a:chExt cx="1692303" cy="235466"/>
          </a:xfrm>
        </p:grpSpPr>
        <p:sp>
          <p:nvSpPr>
            <p:cNvPr name="Freeform 24" id="24"/>
            <p:cNvSpPr/>
            <p:nvPr/>
          </p:nvSpPr>
          <p:spPr>
            <a:xfrm flipH="false" flipV="false" rot="0">
              <a:off x="0" y="0"/>
              <a:ext cx="1692303" cy="235466"/>
            </a:xfrm>
            <a:custGeom>
              <a:avLst/>
              <a:gdLst/>
              <a:ahLst/>
              <a:cxnLst/>
              <a:rect r="r" b="b" t="t" l="l"/>
              <a:pathLst>
                <a:path h="235466" w="1692303">
                  <a:moveTo>
                    <a:pt x="0" y="0"/>
                  </a:moveTo>
                  <a:lnTo>
                    <a:pt x="1692303" y="0"/>
                  </a:lnTo>
                  <a:lnTo>
                    <a:pt x="1692303" y="235466"/>
                  </a:lnTo>
                  <a:lnTo>
                    <a:pt x="0" y="235466"/>
                  </a:lnTo>
                  <a:close/>
                </a:path>
              </a:pathLst>
            </a:custGeom>
            <a:solidFill>
              <a:srgbClr val="000000">
                <a:alpha val="0"/>
              </a:srgbClr>
            </a:solidFill>
            <a:ln w="38100" cap="sq">
              <a:solidFill>
                <a:srgbClr val="343F56"/>
              </a:solidFill>
              <a:prstDash val="solid"/>
              <a:miter/>
            </a:ln>
          </p:spPr>
        </p:sp>
        <p:sp>
          <p:nvSpPr>
            <p:cNvPr name="TextBox 25" id="25"/>
            <p:cNvSpPr txBox="true"/>
            <p:nvPr/>
          </p:nvSpPr>
          <p:spPr>
            <a:xfrm>
              <a:off x="0" y="-38100"/>
              <a:ext cx="1692303" cy="273566"/>
            </a:xfrm>
            <a:prstGeom prst="rect">
              <a:avLst/>
            </a:prstGeom>
          </p:spPr>
          <p:txBody>
            <a:bodyPr anchor="ctr" rtlCol="false" tIns="50800" lIns="50800" bIns="50800" rIns="50800"/>
            <a:lstStyle/>
            <a:p>
              <a:pPr algn="ctr">
                <a:lnSpc>
                  <a:spcPts val="2659"/>
                </a:lnSpc>
                <a:spcBef>
                  <a:spcPct val="0"/>
                </a:spcBef>
              </a:pPr>
            </a:p>
          </p:txBody>
        </p:sp>
      </p:grpSp>
      <p:grpSp>
        <p:nvGrpSpPr>
          <p:cNvPr name="Group 26" id="26"/>
          <p:cNvGrpSpPr/>
          <p:nvPr/>
        </p:nvGrpSpPr>
        <p:grpSpPr>
          <a:xfrm rot="0">
            <a:off x="6523794" y="6580394"/>
            <a:ext cx="5243390" cy="729562"/>
            <a:chOff x="0" y="0"/>
            <a:chExt cx="1692303" cy="235466"/>
          </a:xfrm>
        </p:grpSpPr>
        <p:sp>
          <p:nvSpPr>
            <p:cNvPr name="Freeform 27" id="27"/>
            <p:cNvSpPr/>
            <p:nvPr/>
          </p:nvSpPr>
          <p:spPr>
            <a:xfrm flipH="false" flipV="false" rot="0">
              <a:off x="0" y="0"/>
              <a:ext cx="1692303" cy="235466"/>
            </a:xfrm>
            <a:custGeom>
              <a:avLst/>
              <a:gdLst/>
              <a:ahLst/>
              <a:cxnLst/>
              <a:rect r="r" b="b" t="t" l="l"/>
              <a:pathLst>
                <a:path h="235466" w="1692303">
                  <a:moveTo>
                    <a:pt x="0" y="0"/>
                  </a:moveTo>
                  <a:lnTo>
                    <a:pt x="1692303" y="0"/>
                  </a:lnTo>
                  <a:lnTo>
                    <a:pt x="1692303" y="235466"/>
                  </a:lnTo>
                  <a:lnTo>
                    <a:pt x="0" y="235466"/>
                  </a:lnTo>
                  <a:close/>
                </a:path>
              </a:pathLst>
            </a:custGeom>
            <a:solidFill>
              <a:srgbClr val="343F56"/>
            </a:solidFill>
            <a:ln cap="sq">
              <a:noFill/>
              <a:prstDash val="solid"/>
              <a:miter/>
            </a:ln>
          </p:spPr>
        </p:sp>
        <p:sp>
          <p:nvSpPr>
            <p:cNvPr name="TextBox 28" id="28"/>
            <p:cNvSpPr txBox="true"/>
            <p:nvPr/>
          </p:nvSpPr>
          <p:spPr>
            <a:xfrm>
              <a:off x="0" y="-38100"/>
              <a:ext cx="1692303" cy="273566"/>
            </a:xfrm>
            <a:prstGeom prst="rect">
              <a:avLst/>
            </a:prstGeom>
          </p:spPr>
          <p:txBody>
            <a:bodyPr anchor="ctr" rtlCol="false" tIns="50800" lIns="50800" bIns="50800" rIns="50800"/>
            <a:lstStyle/>
            <a:p>
              <a:pPr algn="ctr">
                <a:lnSpc>
                  <a:spcPts val="2659"/>
                </a:lnSpc>
                <a:spcBef>
                  <a:spcPct val="0"/>
                </a:spcBef>
              </a:pPr>
            </a:p>
          </p:txBody>
        </p:sp>
      </p:grpSp>
      <p:grpSp>
        <p:nvGrpSpPr>
          <p:cNvPr name="Group 29" id="29"/>
          <p:cNvGrpSpPr/>
          <p:nvPr/>
        </p:nvGrpSpPr>
        <p:grpSpPr>
          <a:xfrm rot="0">
            <a:off x="6523794" y="8515265"/>
            <a:ext cx="5243390" cy="729562"/>
            <a:chOff x="0" y="0"/>
            <a:chExt cx="1692303" cy="235466"/>
          </a:xfrm>
        </p:grpSpPr>
        <p:sp>
          <p:nvSpPr>
            <p:cNvPr name="Freeform 30" id="30"/>
            <p:cNvSpPr/>
            <p:nvPr/>
          </p:nvSpPr>
          <p:spPr>
            <a:xfrm flipH="false" flipV="false" rot="0">
              <a:off x="0" y="0"/>
              <a:ext cx="1692303" cy="235466"/>
            </a:xfrm>
            <a:custGeom>
              <a:avLst/>
              <a:gdLst/>
              <a:ahLst/>
              <a:cxnLst/>
              <a:rect r="r" b="b" t="t" l="l"/>
              <a:pathLst>
                <a:path h="235466" w="1692303">
                  <a:moveTo>
                    <a:pt x="0" y="0"/>
                  </a:moveTo>
                  <a:lnTo>
                    <a:pt x="1692303" y="0"/>
                  </a:lnTo>
                  <a:lnTo>
                    <a:pt x="1692303" y="235466"/>
                  </a:lnTo>
                  <a:lnTo>
                    <a:pt x="0" y="235466"/>
                  </a:lnTo>
                  <a:close/>
                </a:path>
              </a:pathLst>
            </a:custGeom>
            <a:solidFill>
              <a:srgbClr val="343F56"/>
            </a:solidFill>
            <a:ln cap="sq">
              <a:noFill/>
              <a:prstDash val="solid"/>
              <a:miter/>
            </a:ln>
          </p:spPr>
        </p:sp>
        <p:sp>
          <p:nvSpPr>
            <p:cNvPr name="TextBox 31" id="31"/>
            <p:cNvSpPr txBox="true"/>
            <p:nvPr/>
          </p:nvSpPr>
          <p:spPr>
            <a:xfrm>
              <a:off x="0" y="-38100"/>
              <a:ext cx="1692303" cy="273566"/>
            </a:xfrm>
            <a:prstGeom prst="rect">
              <a:avLst/>
            </a:prstGeom>
          </p:spPr>
          <p:txBody>
            <a:bodyPr anchor="ctr" rtlCol="false" tIns="50800" lIns="50800" bIns="50800" rIns="50800"/>
            <a:lstStyle/>
            <a:p>
              <a:pPr algn="ctr">
                <a:lnSpc>
                  <a:spcPts val="2659"/>
                </a:lnSpc>
                <a:spcBef>
                  <a:spcPct val="0"/>
                </a:spcBef>
              </a:pPr>
            </a:p>
          </p:txBody>
        </p:sp>
      </p:grpSp>
      <p:grpSp>
        <p:nvGrpSpPr>
          <p:cNvPr name="Group 32" id="32"/>
          <p:cNvGrpSpPr/>
          <p:nvPr/>
        </p:nvGrpSpPr>
        <p:grpSpPr>
          <a:xfrm rot="0">
            <a:off x="12015910" y="6593867"/>
            <a:ext cx="5243390" cy="729562"/>
            <a:chOff x="0" y="0"/>
            <a:chExt cx="1692303" cy="235466"/>
          </a:xfrm>
        </p:grpSpPr>
        <p:sp>
          <p:nvSpPr>
            <p:cNvPr name="Freeform 33" id="33"/>
            <p:cNvSpPr/>
            <p:nvPr/>
          </p:nvSpPr>
          <p:spPr>
            <a:xfrm flipH="false" flipV="false" rot="0">
              <a:off x="0" y="0"/>
              <a:ext cx="1692303" cy="235466"/>
            </a:xfrm>
            <a:custGeom>
              <a:avLst/>
              <a:gdLst/>
              <a:ahLst/>
              <a:cxnLst/>
              <a:rect r="r" b="b" t="t" l="l"/>
              <a:pathLst>
                <a:path h="235466" w="1692303">
                  <a:moveTo>
                    <a:pt x="0" y="0"/>
                  </a:moveTo>
                  <a:lnTo>
                    <a:pt x="1692303" y="0"/>
                  </a:lnTo>
                  <a:lnTo>
                    <a:pt x="1692303" y="235466"/>
                  </a:lnTo>
                  <a:lnTo>
                    <a:pt x="0" y="235466"/>
                  </a:lnTo>
                  <a:close/>
                </a:path>
              </a:pathLst>
            </a:custGeom>
            <a:solidFill>
              <a:srgbClr val="000000">
                <a:alpha val="0"/>
              </a:srgbClr>
            </a:solidFill>
            <a:ln w="38100" cap="sq">
              <a:solidFill>
                <a:srgbClr val="343F56"/>
              </a:solidFill>
              <a:prstDash val="solid"/>
              <a:miter/>
            </a:ln>
          </p:spPr>
        </p:sp>
        <p:sp>
          <p:nvSpPr>
            <p:cNvPr name="TextBox 34" id="34"/>
            <p:cNvSpPr txBox="true"/>
            <p:nvPr/>
          </p:nvSpPr>
          <p:spPr>
            <a:xfrm>
              <a:off x="0" y="-38100"/>
              <a:ext cx="1692303" cy="273566"/>
            </a:xfrm>
            <a:prstGeom prst="rect">
              <a:avLst/>
            </a:prstGeom>
          </p:spPr>
          <p:txBody>
            <a:bodyPr anchor="ctr" rtlCol="false" tIns="50800" lIns="50800" bIns="50800" rIns="50800"/>
            <a:lstStyle/>
            <a:p>
              <a:pPr algn="ctr">
                <a:lnSpc>
                  <a:spcPts val="2659"/>
                </a:lnSpc>
                <a:spcBef>
                  <a:spcPct val="0"/>
                </a:spcBef>
              </a:pPr>
            </a:p>
          </p:txBody>
        </p:sp>
      </p:grpSp>
      <p:grpSp>
        <p:nvGrpSpPr>
          <p:cNvPr name="Group 35" id="35"/>
          <p:cNvGrpSpPr/>
          <p:nvPr/>
        </p:nvGrpSpPr>
        <p:grpSpPr>
          <a:xfrm rot="0">
            <a:off x="12015910" y="8528738"/>
            <a:ext cx="5243390" cy="729562"/>
            <a:chOff x="0" y="0"/>
            <a:chExt cx="1692303" cy="235466"/>
          </a:xfrm>
        </p:grpSpPr>
        <p:sp>
          <p:nvSpPr>
            <p:cNvPr name="Freeform 36" id="36"/>
            <p:cNvSpPr/>
            <p:nvPr/>
          </p:nvSpPr>
          <p:spPr>
            <a:xfrm flipH="false" flipV="false" rot="0">
              <a:off x="0" y="0"/>
              <a:ext cx="1692303" cy="235466"/>
            </a:xfrm>
            <a:custGeom>
              <a:avLst/>
              <a:gdLst/>
              <a:ahLst/>
              <a:cxnLst/>
              <a:rect r="r" b="b" t="t" l="l"/>
              <a:pathLst>
                <a:path h="235466" w="1692303">
                  <a:moveTo>
                    <a:pt x="0" y="0"/>
                  </a:moveTo>
                  <a:lnTo>
                    <a:pt x="1692303" y="0"/>
                  </a:lnTo>
                  <a:lnTo>
                    <a:pt x="1692303" y="235466"/>
                  </a:lnTo>
                  <a:lnTo>
                    <a:pt x="0" y="235466"/>
                  </a:lnTo>
                  <a:close/>
                </a:path>
              </a:pathLst>
            </a:custGeom>
            <a:solidFill>
              <a:srgbClr val="000000">
                <a:alpha val="0"/>
              </a:srgbClr>
            </a:solidFill>
            <a:ln w="38100" cap="sq">
              <a:solidFill>
                <a:srgbClr val="343F56"/>
              </a:solidFill>
              <a:prstDash val="solid"/>
              <a:miter/>
            </a:ln>
          </p:spPr>
        </p:sp>
        <p:sp>
          <p:nvSpPr>
            <p:cNvPr name="TextBox 37" id="37"/>
            <p:cNvSpPr txBox="true"/>
            <p:nvPr/>
          </p:nvSpPr>
          <p:spPr>
            <a:xfrm>
              <a:off x="0" y="-38100"/>
              <a:ext cx="1692303" cy="273566"/>
            </a:xfrm>
            <a:prstGeom prst="rect">
              <a:avLst/>
            </a:prstGeom>
          </p:spPr>
          <p:txBody>
            <a:bodyPr anchor="ctr" rtlCol="false" tIns="50800" lIns="50800" bIns="50800" rIns="50800"/>
            <a:lstStyle/>
            <a:p>
              <a:pPr algn="ctr">
                <a:lnSpc>
                  <a:spcPts val="2659"/>
                </a:lnSpc>
                <a:spcBef>
                  <a:spcPct val="0"/>
                </a:spcBef>
              </a:pPr>
            </a:p>
          </p:txBody>
        </p:sp>
      </p:grpSp>
      <p:sp>
        <p:nvSpPr>
          <p:cNvPr name="TextBox 38" id="38"/>
          <p:cNvSpPr txBox="true"/>
          <p:nvPr/>
        </p:nvSpPr>
        <p:spPr>
          <a:xfrm rot="0">
            <a:off x="1953583" y="5757295"/>
            <a:ext cx="3393623" cy="393770"/>
          </a:xfrm>
          <a:prstGeom prst="rect">
            <a:avLst/>
          </a:prstGeom>
        </p:spPr>
        <p:txBody>
          <a:bodyPr anchor="t" rtlCol="false" tIns="0" lIns="0" bIns="0" rIns="0">
            <a:spAutoFit/>
          </a:bodyPr>
          <a:lstStyle/>
          <a:p>
            <a:pPr algn="ctr">
              <a:lnSpc>
                <a:spcPts val="3198"/>
              </a:lnSpc>
            </a:pPr>
            <a:r>
              <a:rPr lang="en-US" b="true" sz="2284">
                <a:solidFill>
                  <a:srgbClr val="F5E6CA"/>
                </a:solidFill>
                <a:latin typeface="Hagrid Heavy"/>
                <a:ea typeface="Hagrid Heavy"/>
                <a:cs typeface="Hagrid Heavy"/>
                <a:sym typeface="Hagrid Heavy"/>
              </a:rPr>
              <a:t>INTRODUCTION</a:t>
            </a:r>
          </a:p>
        </p:txBody>
      </p:sp>
      <p:sp>
        <p:nvSpPr>
          <p:cNvPr name="TextBox 39" id="39"/>
          <p:cNvSpPr txBox="true"/>
          <p:nvPr/>
        </p:nvSpPr>
        <p:spPr>
          <a:xfrm rot="0">
            <a:off x="1953583" y="7692166"/>
            <a:ext cx="3393623" cy="401542"/>
          </a:xfrm>
          <a:prstGeom prst="rect">
            <a:avLst/>
          </a:prstGeom>
        </p:spPr>
        <p:txBody>
          <a:bodyPr anchor="t" rtlCol="false" tIns="0" lIns="0" bIns="0" rIns="0">
            <a:spAutoFit/>
          </a:bodyPr>
          <a:lstStyle/>
          <a:p>
            <a:pPr algn="ctr">
              <a:lnSpc>
                <a:spcPts val="3198"/>
              </a:lnSpc>
            </a:pPr>
            <a:r>
              <a:rPr lang="en-US" b="true" sz="2284">
                <a:solidFill>
                  <a:srgbClr val="F5E6CA"/>
                </a:solidFill>
                <a:latin typeface="Hagrid Heavy"/>
                <a:ea typeface="Hagrid Heavy"/>
                <a:cs typeface="Hagrid Heavy"/>
                <a:sym typeface="Hagrid Heavy"/>
              </a:rPr>
              <a:t>LR VISUALIZATION</a:t>
            </a:r>
          </a:p>
        </p:txBody>
      </p:sp>
      <p:sp>
        <p:nvSpPr>
          <p:cNvPr name="TextBox 40" id="40"/>
          <p:cNvSpPr txBox="true"/>
          <p:nvPr/>
        </p:nvSpPr>
        <p:spPr>
          <a:xfrm rot="0">
            <a:off x="7069697" y="5757295"/>
            <a:ext cx="4151584" cy="399164"/>
          </a:xfrm>
          <a:prstGeom prst="rect">
            <a:avLst/>
          </a:prstGeom>
        </p:spPr>
        <p:txBody>
          <a:bodyPr anchor="t" rtlCol="false" tIns="0" lIns="0" bIns="0" rIns="0">
            <a:spAutoFit/>
          </a:bodyPr>
          <a:lstStyle/>
          <a:p>
            <a:pPr algn="ctr">
              <a:lnSpc>
                <a:spcPts val="3198"/>
              </a:lnSpc>
            </a:pPr>
            <a:r>
              <a:rPr lang="en-US" b="true" sz="2284">
                <a:solidFill>
                  <a:srgbClr val="343F56"/>
                </a:solidFill>
                <a:latin typeface="Hagrid Heavy"/>
                <a:ea typeface="Hagrid Heavy"/>
                <a:cs typeface="Hagrid Heavy"/>
                <a:sym typeface="Hagrid Heavy"/>
              </a:rPr>
              <a:t>DATA CLEANING</a:t>
            </a:r>
          </a:p>
        </p:txBody>
      </p:sp>
      <p:sp>
        <p:nvSpPr>
          <p:cNvPr name="TextBox 41" id="41"/>
          <p:cNvSpPr txBox="true"/>
          <p:nvPr/>
        </p:nvSpPr>
        <p:spPr>
          <a:xfrm rot="0">
            <a:off x="7069697" y="7692166"/>
            <a:ext cx="4151584" cy="399164"/>
          </a:xfrm>
          <a:prstGeom prst="rect">
            <a:avLst/>
          </a:prstGeom>
        </p:spPr>
        <p:txBody>
          <a:bodyPr anchor="t" rtlCol="false" tIns="0" lIns="0" bIns="0" rIns="0">
            <a:spAutoFit/>
          </a:bodyPr>
          <a:lstStyle/>
          <a:p>
            <a:pPr algn="ctr">
              <a:lnSpc>
                <a:spcPts val="3198"/>
              </a:lnSpc>
            </a:pPr>
            <a:r>
              <a:rPr lang="en-US" b="true" sz="2284">
                <a:solidFill>
                  <a:srgbClr val="343F56"/>
                </a:solidFill>
                <a:latin typeface="Hagrid Heavy"/>
                <a:ea typeface="Hagrid Heavy"/>
                <a:cs typeface="Hagrid Heavy"/>
                <a:sym typeface="Hagrid Heavy"/>
              </a:rPr>
              <a:t>RANDOM FOREST </a:t>
            </a:r>
          </a:p>
        </p:txBody>
      </p:sp>
      <p:sp>
        <p:nvSpPr>
          <p:cNvPr name="TextBox 42" id="42"/>
          <p:cNvSpPr txBox="true"/>
          <p:nvPr/>
        </p:nvSpPr>
        <p:spPr>
          <a:xfrm rot="0">
            <a:off x="12561813" y="5757939"/>
            <a:ext cx="4151584" cy="401542"/>
          </a:xfrm>
          <a:prstGeom prst="rect">
            <a:avLst/>
          </a:prstGeom>
        </p:spPr>
        <p:txBody>
          <a:bodyPr anchor="t" rtlCol="false" tIns="0" lIns="0" bIns="0" rIns="0">
            <a:spAutoFit/>
          </a:bodyPr>
          <a:lstStyle/>
          <a:p>
            <a:pPr algn="ctr">
              <a:lnSpc>
                <a:spcPts val="3198"/>
              </a:lnSpc>
            </a:pPr>
            <a:r>
              <a:rPr lang="en-US" b="true" sz="2284">
                <a:solidFill>
                  <a:srgbClr val="F5E6CA"/>
                </a:solidFill>
                <a:latin typeface="Hagrid Heavy"/>
                <a:ea typeface="Hagrid Heavy"/>
                <a:cs typeface="Hagrid Heavy"/>
                <a:sym typeface="Hagrid Heavy"/>
              </a:rPr>
              <a:t>DATA PREPROCCESING</a:t>
            </a:r>
          </a:p>
        </p:txBody>
      </p:sp>
      <p:sp>
        <p:nvSpPr>
          <p:cNvPr name="TextBox 43" id="43"/>
          <p:cNvSpPr txBox="true"/>
          <p:nvPr/>
        </p:nvSpPr>
        <p:spPr>
          <a:xfrm rot="0">
            <a:off x="12561813" y="7692809"/>
            <a:ext cx="4151584" cy="401542"/>
          </a:xfrm>
          <a:prstGeom prst="rect">
            <a:avLst/>
          </a:prstGeom>
        </p:spPr>
        <p:txBody>
          <a:bodyPr anchor="t" rtlCol="false" tIns="0" lIns="0" bIns="0" rIns="0">
            <a:spAutoFit/>
          </a:bodyPr>
          <a:lstStyle/>
          <a:p>
            <a:pPr algn="ctr">
              <a:lnSpc>
                <a:spcPts val="3198"/>
              </a:lnSpc>
            </a:pPr>
            <a:r>
              <a:rPr lang="en-US" b="true" sz="2284">
                <a:solidFill>
                  <a:srgbClr val="F5E6CA"/>
                </a:solidFill>
                <a:latin typeface="Hagrid Heavy"/>
                <a:ea typeface="Hagrid Heavy"/>
                <a:cs typeface="Hagrid Heavy"/>
                <a:sym typeface="Hagrid Heavy"/>
              </a:rPr>
              <a:t>RF VISUALIZATION</a:t>
            </a:r>
          </a:p>
        </p:txBody>
      </p:sp>
      <p:sp>
        <p:nvSpPr>
          <p:cNvPr name="TextBox 44" id="44"/>
          <p:cNvSpPr txBox="true"/>
          <p:nvPr/>
        </p:nvSpPr>
        <p:spPr>
          <a:xfrm rot="0">
            <a:off x="1028700" y="6724478"/>
            <a:ext cx="5243390" cy="399164"/>
          </a:xfrm>
          <a:prstGeom prst="rect">
            <a:avLst/>
          </a:prstGeom>
        </p:spPr>
        <p:txBody>
          <a:bodyPr anchor="t" rtlCol="false" tIns="0" lIns="0" bIns="0" rIns="0">
            <a:spAutoFit/>
          </a:bodyPr>
          <a:lstStyle/>
          <a:p>
            <a:pPr algn="ctr">
              <a:lnSpc>
                <a:spcPts val="3198"/>
              </a:lnSpc>
            </a:pPr>
            <a:r>
              <a:rPr lang="en-US" b="true" sz="2284">
                <a:solidFill>
                  <a:srgbClr val="343F56"/>
                </a:solidFill>
                <a:latin typeface="Hagrid Heavy"/>
                <a:ea typeface="Hagrid Heavy"/>
                <a:cs typeface="Hagrid Heavy"/>
                <a:sym typeface="Hagrid Heavy"/>
              </a:rPr>
              <a:t>STANDARDIZATION</a:t>
            </a:r>
          </a:p>
        </p:txBody>
      </p:sp>
      <p:sp>
        <p:nvSpPr>
          <p:cNvPr name="TextBox 45" id="45"/>
          <p:cNvSpPr txBox="true"/>
          <p:nvPr/>
        </p:nvSpPr>
        <p:spPr>
          <a:xfrm rot="0">
            <a:off x="1737834" y="8659992"/>
            <a:ext cx="3825121" cy="399164"/>
          </a:xfrm>
          <a:prstGeom prst="rect">
            <a:avLst/>
          </a:prstGeom>
        </p:spPr>
        <p:txBody>
          <a:bodyPr anchor="t" rtlCol="false" tIns="0" lIns="0" bIns="0" rIns="0">
            <a:spAutoFit/>
          </a:bodyPr>
          <a:lstStyle/>
          <a:p>
            <a:pPr algn="ctr">
              <a:lnSpc>
                <a:spcPts val="3198"/>
              </a:lnSpc>
            </a:pPr>
            <a:r>
              <a:rPr lang="en-US" b="true" sz="2284">
                <a:solidFill>
                  <a:srgbClr val="343F56"/>
                </a:solidFill>
                <a:latin typeface="Hagrid Heavy"/>
                <a:ea typeface="Hagrid Heavy"/>
                <a:cs typeface="Hagrid Heavy"/>
                <a:sym typeface="Hagrid Heavy"/>
              </a:rPr>
              <a:t>LOGISTIC REGRESSION</a:t>
            </a:r>
          </a:p>
        </p:txBody>
      </p:sp>
      <p:sp>
        <p:nvSpPr>
          <p:cNvPr name="TextBox 46" id="46"/>
          <p:cNvSpPr txBox="true"/>
          <p:nvPr/>
        </p:nvSpPr>
        <p:spPr>
          <a:xfrm rot="0">
            <a:off x="7448677" y="6711005"/>
            <a:ext cx="3393623" cy="401542"/>
          </a:xfrm>
          <a:prstGeom prst="rect">
            <a:avLst/>
          </a:prstGeom>
        </p:spPr>
        <p:txBody>
          <a:bodyPr anchor="t" rtlCol="false" tIns="0" lIns="0" bIns="0" rIns="0">
            <a:spAutoFit/>
          </a:bodyPr>
          <a:lstStyle/>
          <a:p>
            <a:pPr algn="ctr">
              <a:lnSpc>
                <a:spcPts val="3198"/>
              </a:lnSpc>
            </a:pPr>
            <a:r>
              <a:rPr lang="en-US" b="true" sz="2284">
                <a:solidFill>
                  <a:srgbClr val="F5E6CA"/>
                </a:solidFill>
                <a:latin typeface="Hagrid Heavy"/>
                <a:ea typeface="Hagrid Heavy"/>
                <a:cs typeface="Hagrid Heavy"/>
                <a:sym typeface="Hagrid Heavy"/>
              </a:rPr>
              <a:t>WORD CLOUD</a:t>
            </a:r>
          </a:p>
        </p:txBody>
      </p:sp>
      <p:sp>
        <p:nvSpPr>
          <p:cNvPr name="TextBox 47" id="47"/>
          <p:cNvSpPr txBox="true"/>
          <p:nvPr/>
        </p:nvSpPr>
        <p:spPr>
          <a:xfrm rot="0">
            <a:off x="6801316" y="8645876"/>
            <a:ext cx="4688345" cy="401542"/>
          </a:xfrm>
          <a:prstGeom prst="rect">
            <a:avLst/>
          </a:prstGeom>
        </p:spPr>
        <p:txBody>
          <a:bodyPr anchor="t" rtlCol="false" tIns="0" lIns="0" bIns="0" rIns="0">
            <a:spAutoFit/>
          </a:bodyPr>
          <a:lstStyle/>
          <a:p>
            <a:pPr algn="ctr">
              <a:lnSpc>
                <a:spcPts val="3198"/>
              </a:lnSpc>
            </a:pPr>
            <a:r>
              <a:rPr lang="en-US" b="true" sz="2284">
                <a:solidFill>
                  <a:srgbClr val="F5E6CA"/>
                </a:solidFill>
                <a:latin typeface="Hagrid Heavy"/>
                <a:ea typeface="Hagrid Heavy"/>
                <a:cs typeface="Hagrid Heavy"/>
                <a:sym typeface="Hagrid Heavy"/>
              </a:rPr>
              <a:t>LR VISUALIZATION</a:t>
            </a:r>
          </a:p>
        </p:txBody>
      </p:sp>
      <p:sp>
        <p:nvSpPr>
          <p:cNvPr name="TextBox 48" id="48"/>
          <p:cNvSpPr txBox="true"/>
          <p:nvPr/>
        </p:nvSpPr>
        <p:spPr>
          <a:xfrm rot="0">
            <a:off x="12940793" y="6725122"/>
            <a:ext cx="3580945" cy="399164"/>
          </a:xfrm>
          <a:prstGeom prst="rect">
            <a:avLst/>
          </a:prstGeom>
        </p:spPr>
        <p:txBody>
          <a:bodyPr anchor="t" rtlCol="false" tIns="0" lIns="0" bIns="0" rIns="0">
            <a:spAutoFit/>
          </a:bodyPr>
          <a:lstStyle/>
          <a:p>
            <a:pPr algn="ctr">
              <a:lnSpc>
                <a:spcPts val="3198"/>
              </a:lnSpc>
            </a:pPr>
            <a:r>
              <a:rPr lang="en-US" b="true" sz="2284">
                <a:solidFill>
                  <a:srgbClr val="343F56"/>
                </a:solidFill>
                <a:latin typeface="Hagrid Heavy"/>
                <a:ea typeface="Hagrid Heavy"/>
                <a:cs typeface="Hagrid Heavy"/>
                <a:sym typeface="Hagrid Heavy"/>
              </a:rPr>
              <a:t>LINEAR REGRESSION</a:t>
            </a:r>
          </a:p>
        </p:txBody>
      </p:sp>
      <p:sp>
        <p:nvSpPr>
          <p:cNvPr name="TextBox 49" id="49"/>
          <p:cNvSpPr txBox="true"/>
          <p:nvPr/>
        </p:nvSpPr>
        <p:spPr>
          <a:xfrm rot="0">
            <a:off x="12940793" y="8659992"/>
            <a:ext cx="3393623" cy="389639"/>
          </a:xfrm>
          <a:prstGeom prst="rect">
            <a:avLst/>
          </a:prstGeom>
        </p:spPr>
        <p:txBody>
          <a:bodyPr anchor="t" rtlCol="false" tIns="0" lIns="0" bIns="0" rIns="0">
            <a:spAutoFit/>
          </a:bodyPr>
          <a:lstStyle/>
          <a:p>
            <a:pPr algn="ctr">
              <a:lnSpc>
                <a:spcPts val="3198"/>
              </a:lnSpc>
            </a:pPr>
            <a:r>
              <a:rPr lang="en-US" b="true" sz="2284">
                <a:solidFill>
                  <a:srgbClr val="343F56"/>
                </a:solidFill>
                <a:latin typeface="Hagrid Heavy"/>
                <a:ea typeface="Hagrid Heavy"/>
                <a:cs typeface="Hagrid Heavy"/>
                <a:sym typeface="Hagrid Heavy"/>
              </a:rPr>
              <a:t>THANK YOU</a:t>
            </a:r>
          </a:p>
        </p:txBody>
      </p:sp>
      <p:sp>
        <p:nvSpPr>
          <p:cNvPr name="TextBox 50" id="50"/>
          <p:cNvSpPr txBox="true"/>
          <p:nvPr/>
        </p:nvSpPr>
        <p:spPr>
          <a:xfrm rot="0">
            <a:off x="4479826" y="2629988"/>
            <a:ext cx="9328348" cy="1302386"/>
          </a:xfrm>
          <a:prstGeom prst="rect">
            <a:avLst/>
          </a:prstGeom>
        </p:spPr>
        <p:txBody>
          <a:bodyPr anchor="t" rtlCol="false" tIns="0" lIns="0" bIns="0" rIns="0">
            <a:spAutoFit/>
          </a:bodyPr>
          <a:lstStyle/>
          <a:p>
            <a:pPr algn="ctr">
              <a:lnSpc>
                <a:spcPts val="10639"/>
              </a:lnSpc>
            </a:pPr>
            <a:r>
              <a:rPr lang="en-US" b="true" sz="7599">
                <a:solidFill>
                  <a:srgbClr val="343F56"/>
                </a:solidFill>
                <a:latin typeface="Hagrid Heavy"/>
                <a:ea typeface="Hagrid Heavy"/>
                <a:cs typeface="Hagrid Heavy"/>
                <a:sym typeface="Hagrid Heavy"/>
              </a:rPr>
              <a:t>OVERVIEW</a:t>
            </a:r>
          </a:p>
        </p:txBody>
      </p:sp>
      <p:sp>
        <p:nvSpPr>
          <p:cNvPr name="Freeform 51" id="51"/>
          <p:cNvSpPr/>
          <p:nvPr/>
        </p:nvSpPr>
        <p:spPr>
          <a:xfrm flipH="false" flipV="false" rot="0">
            <a:off x="8789104" y="1028700"/>
            <a:ext cx="709791" cy="489756"/>
          </a:xfrm>
          <a:custGeom>
            <a:avLst/>
            <a:gdLst/>
            <a:ahLst/>
            <a:cxnLst/>
            <a:rect r="r" b="b" t="t" l="l"/>
            <a:pathLst>
              <a:path h="489756" w="709791">
                <a:moveTo>
                  <a:pt x="0" y="0"/>
                </a:moveTo>
                <a:lnTo>
                  <a:pt x="709792" y="0"/>
                </a:lnTo>
                <a:lnTo>
                  <a:pt x="709792" y="489756"/>
                </a:lnTo>
                <a:lnTo>
                  <a:pt x="0" y="4897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2" id="52"/>
          <p:cNvSpPr txBox="true"/>
          <p:nvPr/>
        </p:nvSpPr>
        <p:spPr>
          <a:xfrm rot="0">
            <a:off x="6993402" y="1659578"/>
            <a:ext cx="4301196" cy="382269"/>
          </a:xfrm>
          <a:prstGeom prst="rect">
            <a:avLst/>
          </a:prstGeom>
        </p:spPr>
        <p:txBody>
          <a:bodyPr anchor="t" rtlCol="false" tIns="0" lIns="0" bIns="0" rIns="0">
            <a:spAutoFit/>
          </a:bodyPr>
          <a:lstStyle/>
          <a:p>
            <a:pPr algn="ctr">
              <a:lnSpc>
                <a:spcPts val="3080"/>
              </a:lnSpc>
            </a:pPr>
            <a:r>
              <a:rPr lang="en-US" b="true" sz="2200">
                <a:solidFill>
                  <a:srgbClr val="343F56"/>
                </a:solidFill>
                <a:latin typeface="Hagrid Ultra-Bold"/>
                <a:ea typeface="Hagrid Ultra-Bold"/>
                <a:cs typeface="Hagrid Ultra-Bold"/>
                <a:sym typeface="Hagrid Ultra-Bold"/>
              </a:rPr>
              <a:t>MAIM</a:t>
            </a:r>
          </a:p>
        </p:txBody>
      </p:sp>
      <p:sp>
        <p:nvSpPr>
          <p:cNvPr name="TextBox 53" id="53"/>
          <p:cNvSpPr txBox="true"/>
          <p:nvPr/>
        </p:nvSpPr>
        <p:spPr>
          <a:xfrm rot="0">
            <a:off x="2764520" y="4113349"/>
            <a:ext cx="12758960" cy="382269"/>
          </a:xfrm>
          <a:prstGeom prst="rect">
            <a:avLst/>
          </a:prstGeom>
        </p:spPr>
        <p:txBody>
          <a:bodyPr anchor="t" rtlCol="false" tIns="0" lIns="0" bIns="0" rIns="0">
            <a:spAutoFit/>
          </a:bodyPr>
          <a:lstStyle/>
          <a:p>
            <a:pPr algn="ctr">
              <a:lnSpc>
                <a:spcPts val="3080"/>
              </a:lnSpc>
            </a:pPr>
            <a:r>
              <a:rPr lang="en-US" sz="2200">
                <a:solidFill>
                  <a:srgbClr val="343F56"/>
                </a:solidFill>
                <a:latin typeface="Roboto"/>
                <a:ea typeface="Roboto"/>
                <a:cs typeface="Roboto"/>
                <a:sym typeface="Roboto"/>
              </a:rPr>
              <a:t>In this presentation we will go through.......</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343F56"/>
        </a:solidFill>
      </p:bgPr>
    </p:bg>
    <p:spTree>
      <p:nvGrpSpPr>
        <p:cNvPr id="1" name=""/>
        <p:cNvGrpSpPr/>
        <p:nvPr/>
      </p:nvGrpSpPr>
      <p:grpSpPr>
        <a:xfrm>
          <a:off x="0" y="0"/>
          <a:ext cx="0" cy="0"/>
          <a:chOff x="0" y="0"/>
          <a:chExt cx="0" cy="0"/>
        </a:xfrm>
      </p:grpSpPr>
      <p:grpSp>
        <p:nvGrpSpPr>
          <p:cNvPr name="Group 2" id="2"/>
          <p:cNvGrpSpPr/>
          <p:nvPr/>
        </p:nvGrpSpPr>
        <p:grpSpPr>
          <a:xfrm rot="0">
            <a:off x="1028700" y="2927515"/>
            <a:ext cx="16230600" cy="4431969"/>
            <a:chOff x="0" y="0"/>
            <a:chExt cx="3965003" cy="1082694"/>
          </a:xfrm>
        </p:grpSpPr>
        <p:sp>
          <p:nvSpPr>
            <p:cNvPr name="Freeform 3" id="3"/>
            <p:cNvSpPr/>
            <p:nvPr/>
          </p:nvSpPr>
          <p:spPr>
            <a:xfrm flipH="false" flipV="false" rot="0">
              <a:off x="0" y="0"/>
              <a:ext cx="3965003" cy="1082694"/>
            </a:xfrm>
            <a:custGeom>
              <a:avLst/>
              <a:gdLst/>
              <a:ahLst/>
              <a:cxnLst/>
              <a:rect r="r" b="b" t="t" l="l"/>
              <a:pathLst>
                <a:path h="1082694" w="3965003">
                  <a:moveTo>
                    <a:pt x="0" y="0"/>
                  </a:moveTo>
                  <a:lnTo>
                    <a:pt x="3965003" y="0"/>
                  </a:lnTo>
                  <a:lnTo>
                    <a:pt x="3965003" y="1082694"/>
                  </a:lnTo>
                  <a:lnTo>
                    <a:pt x="0" y="1082694"/>
                  </a:lnTo>
                  <a:close/>
                </a:path>
              </a:pathLst>
            </a:custGeom>
            <a:solidFill>
              <a:srgbClr val="F5E6CA"/>
            </a:solidFill>
          </p:spPr>
        </p:sp>
        <p:sp>
          <p:nvSpPr>
            <p:cNvPr name="TextBox 4" id="4"/>
            <p:cNvSpPr txBox="true"/>
            <p:nvPr/>
          </p:nvSpPr>
          <p:spPr>
            <a:xfrm>
              <a:off x="0" y="-38100"/>
              <a:ext cx="3965003" cy="1120794"/>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4472890" y="3731404"/>
            <a:ext cx="9342221" cy="1340486"/>
          </a:xfrm>
          <a:prstGeom prst="rect">
            <a:avLst/>
          </a:prstGeom>
        </p:spPr>
        <p:txBody>
          <a:bodyPr anchor="t" rtlCol="false" tIns="0" lIns="0" bIns="0" rIns="0">
            <a:spAutoFit/>
          </a:bodyPr>
          <a:lstStyle/>
          <a:p>
            <a:pPr algn="ctr">
              <a:lnSpc>
                <a:spcPts val="10639"/>
              </a:lnSpc>
            </a:pPr>
            <a:r>
              <a:rPr lang="en-US" b="true" sz="7599">
                <a:solidFill>
                  <a:srgbClr val="343F56"/>
                </a:solidFill>
                <a:latin typeface="Hagrid Heavy"/>
                <a:ea typeface="Hagrid Heavy"/>
                <a:cs typeface="Hagrid Heavy"/>
                <a:sym typeface="Hagrid Heavy"/>
              </a:rPr>
              <a:t>INTRODUCTION</a:t>
            </a:r>
          </a:p>
        </p:txBody>
      </p:sp>
      <p:sp>
        <p:nvSpPr>
          <p:cNvPr name="TextBox 6" id="6"/>
          <p:cNvSpPr txBox="true"/>
          <p:nvPr/>
        </p:nvSpPr>
        <p:spPr>
          <a:xfrm rot="0">
            <a:off x="3168314" y="5239876"/>
            <a:ext cx="11139646" cy="772794"/>
          </a:xfrm>
          <a:prstGeom prst="rect">
            <a:avLst/>
          </a:prstGeom>
        </p:spPr>
        <p:txBody>
          <a:bodyPr anchor="t" rtlCol="false" tIns="0" lIns="0" bIns="0" rIns="0">
            <a:spAutoFit/>
          </a:bodyPr>
          <a:lstStyle/>
          <a:p>
            <a:pPr algn="ctr">
              <a:lnSpc>
                <a:spcPts val="3080"/>
              </a:lnSpc>
            </a:pPr>
            <a:r>
              <a:rPr lang="en-US" sz="2200">
                <a:solidFill>
                  <a:srgbClr val="343F56"/>
                </a:solidFill>
                <a:latin typeface="Roboto"/>
                <a:ea typeface="Roboto"/>
                <a:cs typeface="Roboto"/>
                <a:sym typeface="Roboto"/>
              </a:rPr>
              <a:t>In this notebook, we are trying to train a model to predict whether the song would be popular or not.</a:t>
            </a:r>
          </a:p>
        </p:txBody>
      </p:sp>
      <p:sp>
        <p:nvSpPr>
          <p:cNvPr name="Freeform 7" id="7"/>
          <p:cNvSpPr/>
          <p:nvPr/>
        </p:nvSpPr>
        <p:spPr>
          <a:xfrm flipH="false" flipV="false" rot="0">
            <a:off x="8789104" y="1028700"/>
            <a:ext cx="709791" cy="489756"/>
          </a:xfrm>
          <a:custGeom>
            <a:avLst/>
            <a:gdLst/>
            <a:ahLst/>
            <a:cxnLst/>
            <a:rect r="r" b="b" t="t" l="l"/>
            <a:pathLst>
              <a:path h="489756" w="709791">
                <a:moveTo>
                  <a:pt x="0" y="0"/>
                </a:moveTo>
                <a:lnTo>
                  <a:pt x="709792" y="0"/>
                </a:lnTo>
                <a:lnTo>
                  <a:pt x="709792" y="489756"/>
                </a:lnTo>
                <a:lnTo>
                  <a:pt x="0" y="4897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6993402" y="1659578"/>
            <a:ext cx="4301196" cy="382269"/>
          </a:xfrm>
          <a:prstGeom prst="rect">
            <a:avLst/>
          </a:prstGeom>
        </p:spPr>
        <p:txBody>
          <a:bodyPr anchor="t" rtlCol="false" tIns="0" lIns="0" bIns="0" rIns="0">
            <a:spAutoFit/>
          </a:bodyPr>
          <a:lstStyle/>
          <a:p>
            <a:pPr algn="ctr">
              <a:lnSpc>
                <a:spcPts val="3080"/>
              </a:lnSpc>
            </a:pPr>
            <a:r>
              <a:rPr lang="en-US" b="true" sz="2200">
                <a:solidFill>
                  <a:srgbClr val="F5E6CA"/>
                </a:solidFill>
                <a:latin typeface="Hagrid Ultra-Bold"/>
                <a:ea typeface="Hagrid Ultra-Bold"/>
                <a:cs typeface="Hagrid Ultra-Bold"/>
                <a:sym typeface="Hagrid Ultra-Bold"/>
              </a:rPr>
              <a:t>MAIM</a:t>
            </a:r>
          </a:p>
        </p:txBody>
      </p:sp>
      <p:sp>
        <p:nvSpPr>
          <p:cNvPr name="TextBox 9" id="9"/>
          <p:cNvSpPr txBox="true"/>
          <p:nvPr/>
        </p:nvSpPr>
        <p:spPr>
          <a:xfrm rot="0">
            <a:off x="6484730" y="8188160"/>
            <a:ext cx="5318540" cy="358774"/>
          </a:xfrm>
          <a:prstGeom prst="rect">
            <a:avLst/>
          </a:prstGeom>
        </p:spPr>
        <p:txBody>
          <a:bodyPr anchor="t" rtlCol="false" tIns="0" lIns="0" bIns="0" rIns="0">
            <a:spAutoFit/>
          </a:bodyPr>
          <a:lstStyle/>
          <a:p>
            <a:pPr algn="ctr">
              <a:lnSpc>
                <a:spcPts val="2800"/>
              </a:lnSpc>
            </a:pPr>
            <a:r>
              <a:rPr lang="en-US" sz="2000" u="sng">
                <a:solidFill>
                  <a:srgbClr val="F5E6CA"/>
                </a:solidFill>
                <a:latin typeface="Roboto"/>
                <a:ea typeface="Roboto"/>
                <a:cs typeface="Roboto"/>
                <a:sym typeface="Roboto"/>
                <a:hlinkClick r:id="rId4" tooltip="https://github.com/mohamed682004/MAIM-final-project"/>
              </a:rPr>
              <a:t>githup</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343F56"/>
        </a:solidFill>
      </p:bgPr>
    </p:bg>
    <p:spTree>
      <p:nvGrpSpPr>
        <p:cNvPr id="1" name=""/>
        <p:cNvGrpSpPr/>
        <p:nvPr/>
      </p:nvGrpSpPr>
      <p:grpSpPr>
        <a:xfrm>
          <a:off x="0" y="0"/>
          <a:ext cx="0" cy="0"/>
          <a:chOff x="0" y="0"/>
          <a:chExt cx="0" cy="0"/>
        </a:xfrm>
      </p:grpSpPr>
      <p:grpSp>
        <p:nvGrpSpPr>
          <p:cNvPr name="Group 2" id="2"/>
          <p:cNvGrpSpPr/>
          <p:nvPr/>
        </p:nvGrpSpPr>
        <p:grpSpPr>
          <a:xfrm rot="0">
            <a:off x="-284932" y="-242683"/>
            <a:ext cx="7943776" cy="10772366"/>
            <a:chOff x="0" y="0"/>
            <a:chExt cx="3347773" cy="4539836"/>
          </a:xfrm>
        </p:grpSpPr>
        <p:sp>
          <p:nvSpPr>
            <p:cNvPr name="Freeform 3" id="3"/>
            <p:cNvSpPr/>
            <p:nvPr/>
          </p:nvSpPr>
          <p:spPr>
            <a:xfrm flipH="false" flipV="false" rot="0">
              <a:off x="0" y="0"/>
              <a:ext cx="3347773" cy="4539836"/>
            </a:xfrm>
            <a:custGeom>
              <a:avLst/>
              <a:gdLst/>
              <a:ahLst/>
              <a:cxnLst/>
              <a:rect r="r" b="b" t="t" l="l"/>
              <a:pathLst>
                <a:path h="4539836" w="3347773">
                  <a:moveTo>
                    <a:pt x="0" y="0"/>
                  </a:moveTo>
                  <a:lnTo>
                    <a:pt x="3347773" y="0"/>
                  </a:lnTo>
                  <a:lnTo>
                    <a:pt x="3347773" y="4539836"/>
                  </a:lnTo>
                  <a:lnTo>
                    <a:pt x="0" y="4539836"/>
                  </a:lnTo>
                  <a:close/>
                </a:path>
              </a:pathLst>
            </a:custGeom>
            <a:solidFill>
              <a:srgbClr val="F5E6CA"/>
            </a:solidFill>
            <a:ln cap="sq">
              <a:noFill/>
              <a:prstDash val="solid"/>
              <a:miter/>
            </a:ln>
          </p:spPr>
        </p:sp>
        <p:sp>
          <p:nvSpPr>
            <p:cNvPr name="TextBox 4" id="4"/>
            <p:cNvSpPr txBox="true"/>
            <p:nvPr/>
          </p:nvSpPr>
          <p:spPr>
            <a:xfrm>
              <a:off x="0" y="-38100"/>
              <a:ext cx="3347773" cy="4577936"/>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0527690" y="3369907"/>
            <a:ext cx="334644" cy="334644"/>
          </a:xfrm>
          <a:custGeom>
            <a:avLst/>
            <a:gdLst/>
            <a:ahLst/>
            <a:cxnLst/>
            <a:rect r="r" b="b" t="t" l="l"/>
            <a:pathLst>
              <a:path h="334644" w="334644">
                <a:moveTo>
                  <a:pt x="0" y="0"/>
                </a:moveTo>
                <a:lnTo>
                  <a:pt x="334645" y="0"/>
                </a:lnTo>
                <a:lnTo>
                  <a:pt x="334645" y="334645"/>
                </a:lnTo>
                <a:lnTo>
                  <a:pt x="0" y="3346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37589" y="2335399"/>
            <a:ext cx="7098734" cy="3197832"/>
            <a:chOff x="0" y="0"/>
            <a:chExt cx="9464979" cy="4263776"/>
          </a:xfrm>
        </p:grpSpPr>
        <p:pic>
          <p:nvPicPr>
            <p:cNvPr name="Picture 7" id="7"/>
            <p:cNvPicPr>
              <a:picLocks noChangeAspect="true"/>
            </p:cNvPicPr>
            <p:nvPr/>
          </p:nvPicPr>
          <p:blipFill>
            <a:blip r:embed="rId4"/>
            <a:srcRect l="0" t="14598" r="0" b="14598"/>
            <a:stretch>
              <a:fillRect/>
            </a:stretch>
          </p:blipFill>
          <p:spPr>
            <a:xfrm flipH="false" flipV="false">
              <a:off x="0" y="0"/>
              <a:ext cx="9464979" cy="4263776"/>
            </a:xfrm>
            <a:prstGeom prst="rect">
              <a:avLst/>
            </a:prstGeom>
          </p:spPr>
        </p:pic>
      </p:grpSp>
      <p:sp>
        <p:nvSpPr>
          <p:cNvPr name="Freeform 8" id="8"/>
          <p:cNvSpPr/>
          <p:nvPr/>
        </p:nvSpPr>
        <p:spPr>
          <a:xfrm flipH="false" flipV="false" rot="0">
            <a:off x="1028700" y="1028700"/>
            <a:ext cx="709791" cy="489756"/>
          </a:xfrm>
          <a:custGeom>
            <a:avLst/>
            <a:gdLst/>
            <a:ahLst/>
            <a:cxnLst/>
            <a:rect r="r" b="b" t="t" l="l"/>
            <a:pathLst>
              <a:path h="489756" w="709791">
                <a:moveTo>
                  <a:pt x="0" y="0"/>
                </a:moveTo>
                <a:lnTo>
                  <a:pt x="709791" y="0"/>
                </a:lnTo>
                <a:lnTo>
                  <a:pt x="709791" y="489756"/>
                </a:lnTo>
                <a:lnTo>
                  <a:pt x="0" y="4897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137589" y="6199981"/>
            <a:ext cx="7356015" cy="2721611"/>
          </a:xfrm>
          <a:prstGeom prst="rect">
            <a:avLst/>
          </a:prstGeom>
        </p:spPr>
        <p:txBody>
          <a:bodyPr anchor="t" rtlCol="false" tIns="0" lIns="0" bIns="0" rIns="0">
            <a:spAutoFit/>
          </a:bodyPr>
          <a:lstStyle/>
          <a:p>
            <a:pPr algn="l">
              <a:lnSpc>
                <a:spcPts val="10639"/>
              </a:lnSpc>
            </a:pPr>
            <a:r>
              <a:rPr lang="en-US" sz="7599" b="true">
                <a:solidFill>
                  <a:srgbClr val="343F56"/>
                </a:solidFill>
                <a:latin typeface="Hagrid Heavy"/>
                <a:ea typeface="Hagrid Heavy"/>
                <a:cs typeface="Hagrid Heavy"/>
                <a:sym typeface="Hagrid Heavy"/>
              </a:rPr>
              <a:t>LINEAR REGRESSION</a:t>
            </a:r>
          </a:p>
        </p:txBody>
      </p:sp>
      <p:sp>
        <p:nvSpPr>
          <p:cNvPr name="TextBox 10" id="10"/>
          <p:cNvSpPr txBox="true"/>
          <p:nvPr/>
        </p:nvSpPr>
        <p:spPr>
          <a:xfrm rot="0">
            <a:off x="10527690" y="1966297"/>
            <a:ext cx="6731610" cy="1222376"/>
          </a:xfrm>
          <a:prstGeom prst="rect">
            <a:avLst/>
          </a:prstGeom>
        </p:spPr>
        <p:txBody>
          <a:bodyPr anchor="t" rtlCol="false" tIns="0" lIns="0" bIns="0" rIns="0">
            <a:spAutoFit/>
          </a:bodyPr>
          <a:lstStyle/>
          <a:p>
            <a:pPr algn="l">
              <a:lnSpc>
                <a:spcPts val="9799"/>
              </a:lnSpc>
            </a:pPr>
            <a:r>
              <a:rPr lang="en-US" sz="6999" b="true">
                <a:solidFill>
                  <a:srgbClr val="F5E6CA"/>
                </a:solidFill>
                <a:latin typeface="Hagrid Heavy"/>
                <a:ea typeface="Hagrid Heavy"/>
                <a:cs typeface="Hagrid Heavy"/>
                <a:sym typeface="Hagrid Heavy"/>
              </a:rPr>
              <a:t>R^2 = -6.16</a:t>
            </a:r>
          </a:p>
        </p:txBody>
      </p:sp>
      <p:sp>
        <p:nvSpPr>
          <p:cNvPr name="TextBox 11" id="11"/>
          <p:cNvSpPr txBox="true"/>
          <p:nvPr/>
        </p:nvSpPr>
        <p:spPr>
          <a:xfrm rot="0">
            <a:off x="10527690" y="4271308"/>
            <a:ext cx="8655832" cy="2003445"/>
          </a:xfrm>
          <a:prstGeom prst="rect">
            <a:avLst/>
          </a:prstGeom>
        </p:spPr>
        <p:txBody>
          <a:bodyPr anchor="t" rtlCol="false" tIns="0" lIns="0" bIns="0" rIns="0">
            <a:spAutoFit/>
          </a:bodyPr>
          <a:lstStyle/>
          <a:p>
            <a:pPr algn="l" marL="610758" indent="-305379" lvl="1">
              <a:lnSpc>
                <a:spcPts val="3960"/>
              </a:lnSpc>
              <a:buFont typeface="Arial"/>
              <a:buChar char="•"/>
            </a:pPr>
            <a:r>
              <a:rPr lang="en-US" sz="2828">
                <a:solidFill>
                  <a:srgbClr val="F5E6CA"/>
                </a:solidFill>
                <a:latin typeface="Roboto"/>
                <a:ea typeface="Roboto"/>
                <a:cs typeface="Roboto"/>
                <a:sym typeface="Roboto"/>
              </a:rPr>
              <a:t>Compute cost</a:t>
            </a:r>
          </a:p>
          <a:p>
            <a:pPr algn="l" marL="610758" indent="-305379" lvl="1">
              <a:lnSpc>
                <a:spcPts val="3960"/>
              </a:lnSpc>
              <a:buFont typeface="Arial"/>
              <a:buChar char="•"/>
            </a:pPr>
            <a:r>
              <a:rPr lang="en-US" sz="2828">
                <a:solidFill>
                  <a:srgbClr val="F5E6CA"/>
                </a:solidFill>
                <a:latin typeface="Roboto"/>
                <a:ea typeface="Roboto"/>
                <a:cs typeface="Roboto"/>
                <a:sym typeface="Roboto"/>
              </a:rPr>
              <a:t>Compute gradient</a:t>
            </a:r>
          </a:p>
          <a:p>
            <a:pPr algn="l" marL="610758" indent="-305379" lvl="1">
              <a:lnSpc>
                <a:spcPts val="3960"/>
              </a:lnSpc>
              <a:buFont typeface="Arial"/>
              <a:buChar char="•"/>
            </a:pPr>
            <a:r>
              <a:rPr lang="en-US" sz="2828">
                <a:solidFill>
                  <a:srgbClr val="F5E6CA"/>
                </a:solidFill>
                <a:latin typeface="Roboto"/>
                <a:ea typeface="Roboto"/>
                <a:cs typeface="Roboto"/>
                <a:sym typeface="Roboto"/>
              </a:rPr>
              <a:t>gradient descents</a:t>
            </a:r>
          </a:p>
          <a:p>
            <a:pPr algn="l" marL="610758" indent="-305379" lvl="1">
              <a:lnSpc>
                <a:spcPts val="3960"/>
              </a:lnSpc>
              <a:buFont typeface="Arial"/>
              <a:buChar char="•"/>
            </a:pPr>
            <a:r>
              <a:rPr lang="en-US" sz="2828">
                <a:solidFill>
                  <a:srgbClr val="F5E6CA"/>
                </a:solidFill>
                <a:latin typeface="Roboto"/>
                <a:ea typeface="Roboto"/>
                <a:cs typeface="Roboto"/>
                <a:sym typeface="Roboto"/>
              </a:rPr>
              <a:t>visualization</a:t>
            </a:r>
          </a:p>
        </p:txBody>
      </p:sp>
      <p:sp>
        <p:nvSpPr>
          <p:cNvPr name="TextBox 12" id="12"/>
          <p:cNvSpPr txBox="true"/>
          <p:nvPr/>
        </p:nvSpPr>
        <p:spPr>
          <a:xfrm rot="0">
            <a:off x="11085304" y="3322282"/>
            <a:ext cx="3165860" cy="382269"/>
          </a:xfrm>
          <a:prstGeom prst="rect">
            <a:avLst/>
          </a:prstGeom>
        </p:spPr>
        <p:txBody>
          <a:bodyPr anchor="t" rtlCol="false" tIns="0" lIns="0" bIns="0" rIns="0">
            <a:spAutoFit/>
          </a:bodyPr>
          <a:lstStyle/>
          <a:p>
            <a:pPr algn="l">
              <a:lnSpc>
                <a:spcPts val="3080"/>
              </a:lnSpc>
            </a:pPr>
            <a:r>
              <a:rPr lang="en-US" sz="2200">
                <a:solidFill>
                  <a:srgbClr val="F5E6CA"/>
                </a:solidFill>
                <a:latin typeface="Roboto"/>
                <a:ea typeface="Roboto"/>
                <a:cs typeface="Roboto"/>
                <a:sym typeface="Roboto"/>
              </a:rPr>
              <a:t>The methods used</a:t>
            </a:r>
          </a:p>
        </p:txBody>
      </p:sp>
      <p:sp>
        <p:nvSpPr>
          <p:cNvPr name="TextBox 13" id="13"/>
          <p:cNvSpPr txBox="true"/>
          <p:nvPr/>
        </p:nvSpPr>
        <p:spPr>
          <a:xfrm rot="0">
            <a:off x="1869773" y="1136187"/>
            <a:ext cx="3582966" cy="382269"/>
          </a:xfrm>
          <a:prstGeom prst="rect">
            <a:avLst/>
          </a:prstGeom>
        </p:spPr>
        <p:txBody>
          <a:bodyPr anchor="t" rtlCol="false" tIns="0" lIns="0" bIns="0" rIns="0">
            <a:spAutoFit/>
          </a:bodyPr>
          <a:lstStyle/>
          <a:p>
            <a:pPr algn="l">
              <a:lnSpc>
                <a:spcPts val="3080"/>
              </a:lnSpc>
            </a:pPr>
            <a:r>
              <a:rPr lang="en-US" sz="2200" b="true">
                <a:solidFill>
                  <a:srgbClr val="343F56"/>
                </a:solidFill>
                <a:latin typeface="Hagrid Ultra-Bold"/>
                <a:ea typeface="Hagrid Ultra-Bold"/>
                <a:cs typeface="Hagrid Ultra-Bold"/>
                <a:sym typeface="Hagrid Ultra-Bold"/>
              </a:rPr>
              <a:t>MAIM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5E6CA"/>
        </a:solidFill>
      </p:bgPr>
    </p:bg>
    <p:spTree>
      <p:nvGrpSpPr>
        <p:cNvPr id="1" name=""/>
        <p:cNvGrpSpPr/>
        <p:nvPr/>
      </p:nvGrpSpPr>
      <p:grpSpPr>
        <a:xfrm>
          <a:off x="0" y="0"/>
          <a:ext cx="0" cy="0"/>
          <a:chOff x="0" y="0"/>
          <a:chExt cx="0" cy="0"/>
        </a:xfrm>
      </p:grpSpPr>
      <p:sp>
        <p:nvSpPr>
          <p:cNvPr name="TextBox 2" id="2"/>
          <p:cNvSpPr txBox="true"/>
          <p:nvPr/>
        </p:nvSpPr>
        <p:spPr>
          <a:xfrm rot="0">
            <a:off x="1028700" y="2561798"/>
            <a:ext cx="16230600" cy="1050289"/>
          </a:xfrm>
          <a:prstGeom prst="rect">
            <a:avLst/>
          </a:prstGeom>
        </p:spPr>
        <p:txBody>
          <a:bodyPr anchor="t" rtlCol="false" tIns="0" lIns="0" bIns="0" rIns="0">
            <a:spAutoFit/>
          </a:bodyPr>
          <a:lstStyle/>
          <a:p>
            <a:pPr algn="l">
              <a:lnSpc>
                <a:spcPts val="7599"/>
              </a:lnSpc>
            </a:pPr>
            <a:r>
              <a:rPr lang="en-US" sz="7599" b="true">
                <a:solidFill>
                  <a:srgbClr val="343F56"/>
                </a:solidFill>
                <a:latin typeface="Hagrid Heavy"/>
                <a:ea typeface="Hagrid Heavy"/>
                <a:cs typeface="Hagrid Heavy"/>
                <a:sym typeface="Hagrid Heavy"/>
              </a:rPr>
              <a:t>COMPUTE COST </a:t>
            </a:r>
          </a:p>
        </p:txBody>
      </p:sp>
      <p:sp>
        <p:nvSpPr>
          <p:cNvPr name="Freeform 3" id="3"/>
          <p:cNvSpPr/>
          <p:nvPr/>
        </p:nvSpPr>
        <p:spPr>
          <a:xfrm flipH="false" flipV="false" rot="0">
            <a:off x="1028700" y="1028700"/>
            <a:ext cx="709791" cy="489756"/>
          </a:xfrm>
          <a:custGeom>
            <a:avLst/>
            <a:gdLst/>
            <a:ahLst/>
            <a:cxnLst/>
            <a:rect r="r" b="b" t="t" l="l"/>
            <a:pathLst>
              <a:path h="489756" w="709791">
                <a:moveTo>
                  <a:pt x="0" y="0"/>
                </a:moveTo>
                <a:lnTo>
                  <a:pt x="709791" y="0"/>
                </a:lnTo>
                <a:lnTo>
                  <a:pt x="709791" y="489756"/>
                </a:lnTo>
                <a:lnTo>
                  <a:pt x="0" y="4897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869773" y="1136187"/>
            <a:ext cx="3582966" cy="382269"/>
          </a:xfrm>
          <a:prstGeom prst="rect">
            <a:avLst/>
          </a:prstGeom>
        </p:spPr>
        <p:txBody>
          <a:bodyPr anchor="t" rtlCol="false" tIns="0" lIns="0" bIns="0" rIns="0">
            <a:spAutoFit/>
          </a:bodyPr>
          <a:lstStyle/>
          <a:p>
            <a:pPr algn="l">
              <a:lnSpc>
                <a:spcPts val="3080"/>
              </a:lnSpc>
            </a:pPr>
            <a:r>
              <a:rPr lang="en-US" sz="2200" b="true">
                <a:solidFill>
                  <a:srgbClr val="343F56"/>
                </a:solidFill>
                <a:latin typeface="Hagrid Ultra-Bold"/>
                <a:ea typeface="Hagrid Ultra-Bold"/>
                <a:cs typeface="Hagrid Ultra-Bold"/>
                <a:sym typeface="Hagrid Ultra-Bold"/>
              </a:rPr>
              <a:t>MAIM</a:t>
            </a:r>
          </a:p>
        </p:txBody>
      </p:sp>
      <p:sp>
        <p:nvSpPr>
          <p:cNvPr name="AutoShape 5" id="5"/>
          <p:cNvSpPr/>
          <p:nvPr/>
        </p:nvSpPr>
        <p:spPr>
          <a:xfrm rot="0">
            <a:off x="5727469" y="1351134"/>
            <a:ext cx="11531831" cy="0"/>
          </a:xfrm>
          <a:prstGeom prst="line">
            <a:avLst/>
          </a:prstGeom>
          <a:ln cap="flat" w="38100">
            <a:solidFill>
              <a:srgbClr val="343F56"/>
            </a:solidFill>
            <a:prstDash val="solid"/>
            <a:headEnd type="none" len="sm" w="sm"/>
            <a:tailEnd type="none" len="sm" w="sm"/>
          </a:ln>
        </p:spPr>
      </p:sp>
      <p:grpSp>
        <p:nvGrpSpPr>
          <p:cNvPr name="Group 6" id="6"/>
          <p:cNvGrpSpPr/>
          <p:nvPr/>
        </p:nvGrpSpPr>
        <p:grpSpPr>
          <a:xfrm rot="0">
            <a:off x="248193" y="4602688"/>
            <a:ext cx="17791613" cy="3781390"/>
            <a:chOff x="0" y="0"/>
            <a:chExt cx="4685857" cy="995922"/>
          </a:xfrm>
        </p:grpSpPr>
        <p:sp>
          <p:nvSpPr>
            <p:cNvPr name="Freeform 7" id="7"/>
            <p:cNvSpPr/>
            <p:nvPr/>
          </p:nvSpPr>
          <p:spPr>
            <a:xfrm flipH="false" flipV="false" rot="0">
              <a:off x="0" y="0"/>
              <a:ext cx="4685857" cy="995922"/>
            </a:xfrm>
            <a:custGeom>
              <a:avLst/>
              <a:gdLst/>
              <a:ahLst/>
              <a:cxnLst/>
              <a:rect r="r" b="b" t="t" l="l"/>
              <a:pathLst>
                <a:path h="995922" w="4685857">
                  <a:moveTo>
                    <a:pt x="0" y="0"/>
                  </a:moveTo>
                  <a:lnTo>
                    <a:pt x="4685857" y="0"/>
                  </a:lnTo>
                  <a:lnTo>
                    <a:pt x="4685857" y="995922"/>
                  </a:lnTo>
                  <a:lnTo>
                    <a:pt x="0" y="995922"/>
                  </a:lnTo>
                  <a:close/>
                </a:path>
              </a:pathLst>
            </a:custGeom>
            <a:solidFill>
              <a:srgbClr val="000000">
                <a:alpha val="0"/>
              </a:srgbClr>
            </a:solidFill>
            <a:ln w="38100" cap="sq">
              <a:solidFill>
                <a:srgbClr val="343F56"/>
              </a:solidFill>
              <a:prstDash val="solid"/>
              <a:miter/>
            </a:ln>
          </p:spPr>
        </p:sp>
        <p:sp>
          <p:nvSpPr>
            <p:cNvPr name="TextBox 8" id="8"/>
            <p:cNvSpPr txBox="true"/>
            <p:nvPr/>
          </p:nvSpPr>
          <p:spPr>
            <a:xfrm>
              <a:off x="0" y="-38100"/>
              <a:ext cx="4685857" cy="1034022"/>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521191" y="4950301"/>
            <a:ext cx="4952024" cy="542925"/>
          </a:xfrm>
          <a:prstGeom prst="rect">
            <a:avLst/>
          </a:prstGeom>
        </p:spPr>
        <p:txBody>
          <a:bodyPr anchor="t" rtlCol="false" tIns="0" lIns="0" bIns="0" rIns="0">
            <a:spAutoFit/>
          </a:bodyPr>
          <a:lstStyle/>
          <a:p>
            <a:pPr algn="l">
              <a:lnSpc>
                <a:spcPts val="4200"/>
              </a:lnSpc>
            </a:pPr>
            <a:r>
              <a:rPr lang="en-US" sz="3000" b="true">
                <a:solidFill>
                  <a:srgbClr val="343F56"/>
                </a:solidFill>
                <a:latin typeface="Hagrid Heavy"/>
                <a:ea typeface="Hagrid Heavy"/>
                <a:cs typeface="Hagrid Heavy"/>
                <a:sym typeface="Hagrid Heavy"/>
              </a:rPr>
              <a:t>FUNCTIONALITY</a:t>
            </a:r>
          </a:p>
        </p:txBody>
      </p:sp>
      <p:sp>
        <p:nvSpPr>
          <p:cNvPr name="Freeform 10" id="10"/>
          <p:cNvSpPr/>
          <p:nvPr/>
        </p:nvSpPr>
        <p:spPr>
          <a:xfrm flipH="false" flipV="false" rot="0">
            <a:off x="1028700" y="5087778"/>
            <a:ext cx="334644" cy="334644"/>
          </a:xfrm>
          <a:custGeom>
            <a:avLst/>
            <a:gdLst/>
            <a:ahLst/>
            <a:cxnLst/>
            <a:rect r="r" b="b" t="t" l="l"/>
            <a:pathLst>
              <a:path h="334644" w="334644">
                <a:moveTo>
                  <a:pt x="0" y="0"/>
                </a:moveTo>
                <a:lnTo>
                  <a:pt x="334644" y="0"/>
                </a:lnTo>
                <a:lnTo>
                  <a:pt x="334644" y="334645"/>
                </a:lnTo>
                <a:lnTo>
                  <a:pt x="0" y="3346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1646073" y="5658658"/>
            <a:ext cx="6609844" cy="1553844"/>
          </a:xfrm>
          <a:prstGeom prst="rect">
            <a:avLst/>
          </a:prstGeom>
        </p:spPr>
        <p:txBody>
          <a:bodyPr anchor="t" rtlCol="false" tIns="0" lIns="0" bIns="0" rIns="0">
            <a:spAutoFit/>
          </a:bodyPr>
          <a:lstStyle/>
          <a:p>
            <a:pPr algn="l">
              <a:lnSpc>
                <a:spcPts val="3080"/>
              </a:lnSpc>
            </a:pPr>
            <a:r>
              <a:rPr lang="en-US" sz="2200">
                <a:solidFill>
                  <a:srgbClr val="343F56"/>
                </a:solidFill>
                <a:latin typeface="Roboto"/>
                <a:ea typeface="Roboto"/>
                <a:cs typeface="Roboto"/>
                <a:sym typeface="Roboto"/>
              </a:rPr>
              <a:t>This method defines a function named compute_cost that calculates the Mean Squared Error (MSE) cost function for a linear regression model.</a:t>
            </a:r>
          </a:p>
        </p:txBody>
      </p:sp>
      <p:sp>
        <p:nvSpPr>
          <p:cNvPr name="TextBox 12" id="12"/>
          <p:cNvSpPr txBox="true"/>
          <p:nvPr/>
        </p:nvSpPr>
        <p:spPr>
          <a:xfrm rot="0">
            <a:off x="9671243" y="5106861"/>
            <a:ext cx="6609844" cy="2725419"/>
          </a:xfrm>
          <a:prstGeom prst="rect">
            <a:avLst/>
          </a:prstGeom>
        </p:spPr>
        <p:txBody>
          <a:bodyPr anchor="t" rtlCol="false" tIns="0" lIns="0" bIns="0" rIns="0">
            <a:spAutoFit/>
          </a:bodyPr>
          <a:lstStyle/>
          <a:p>
            <a:pPr algn="l" marL="474984" indent="-237492" lvl="1">
              <a:lnSpc>
                <a:spcPts val="3080"/>
              </a:lnSpc>
              <a:buFont typeface="Arial"/>
              <a:buChar char="•"/>
            </a:pPr>
            <a:r>
              <a:rPr lang="en-US" sz="2200">
                <a:solidFill>
                  <a:srgbClr val="343F56"/>
                </a:solidFill>
                <a:latin typeface="Roboto"/>
                <a:ea typeface="Roboto"/>
                <a:cs typeface="Roboto"/>
                <a:sym typeface="Roboto"/>
              </a:rPr>
              <a:t>It calculates the predicted popularity (f_wb_i) using the dot product of the features and weights, plus the bias.</a:t>
            </a:r>
          </a:p>
          <a:p>
            <a:pPr algn="l" marL="474984" indent="-237492" lvl="1">
              <a:lnSpc>
                <a:spcPts val="3080"/>
              </a:lnSpc>
              <a:buFont typeface="Arial"/>
              <a:buChar char="•"/>
            </a:pPr>
            <a:r>
              <a:rPr lang="en-US" sz="2200">
                <a:solidFill>
                  <a:srgbClr val="343F56"/>
                </a:solidFill>
                <a:latin typeface="Roboto"/>
                <a:ea typeface="Roboto"/>
                <a:cs typeface="Roboto"/>
                <a:sym typeface="Roboto"/>
              </a:rPr>
              <a:t>It subtracts the actual popularity (y.iloc[i]) from the predicted value to get the error.</a:t>
            </a:r>
          </a:p>
          <a:p>
            <a:pPr algn="l" marL="474984" indent="-237492" lvl="1">
              <a:lnSpc>
                <a:spcPts val="3080"/>
              </a:lnSpc>
              <a:buFont typeface="Arial"/>
              <a:buChar char="•"/>
            </a:pPr>
            <a:r>
              <a:rPr lang="en-US" sz="2200">
                <a:solidFill>
                  <a:srgbClr val="343F56"/>
                </a:solidFill>
                <a:latin typeface="Roboto"/>
                <a:ea typeface="Roboto"/>
                <a:cs typeface="Roboto"/>
                <a:sym typeface="Roboto"/>
              </a:rPr>
              <a:t>It squares the error to penalize larger deviations.</a:t>
            </a:r>
          </a:p>
          <a:p>
            <a:pPr algn="l">
              <a:lnSpc>
                <a:spcPts val="308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5E6CA"/>
        </a:solidFill>
      </p:bgPr>
    </p:bg>
    <p:spTree>
      <p:nvGrpSpPr>
        <p:cNvPr id="1" name=""/>
        <p:cNvGrpSpPr/>
        <p:nvPr/>
      </p:nvGrpSpPr>
      <p:grpSpPr>
        <a:xfrm>
          <a:off x="0" y="0"/>
          <a:ext cx="0" cy="0"/>
          <a:chOff x="0" y="0"/>
          <a:chExt cx="0" cy="0"/>
        </a:xfrm>
      </p:grpSpPr>
      <p:sp>
        <p:nvSpPr>
          <p:cNvPr name="TextBox 2" id="2"/>
          <p:cNvSpPr txBox="true"/>
          <p:nvPr/>
        </p:nvSpPr>
        <p:spPr>
          <a:xfrm rot="0">
            <a:off x="1028700" y="2561798"/>
            <a:ext cx="16230600" cy="1050289"/>
          </a:xfrm>
          <a:prstGeom prst="rect">
            <a:avLst/>
          </a:prstGeom>
        </p:spPr>
        <p:txBody>
          <a:bodyPr anchor="t" rtlCol="false" tIns="0" lIns="0" bIns="0" rIns="0">
            <a:spAutoFit/>
          </a:bodyPr>
          <a:lstStyle/>
          <a:p>
            <a:pPr algn="l">
              <a:lnSpc>
                <a:spcPts val="7599"/>
              </a:lnSpc>
            </a:pPr>
            <a:r>
              <a:rPr lang="en-US" sz="7599" b="true">
                <a:solidFill>
                  <a:srgbClr val="343F56"/>
                </a:solidFill>
                <a:latin typeface="Hagrid Heavy"/>
                <a:ea typeface="Hagrid Heavy"/>
                <a:cs typeface="Hagrid Heavy"/>
                <a:sym typeface="Hagrid Heavy"/>
              </a:rPr>
              <a:t>COMPUTE GRADIENT </a:t>
            </a:r>
          </a:p>
        </p:txBody>
      </p:sp>
      <p:sp>
        <p:nvSpPr>
          <p:cNvPr name="Freeform 3" id="3"/>
          <p:cNvSpPr/>
          <p:nvPr/>
        </p:nvSpPr>
        <p:spPr>
          <a:xfrm flipH="false" flipV="false" rot="0">
            <a:off x="1028700" y="1028700"/>
            <a:ext cx="709791" cy="489756"/>
          </a:xfrm>
          <a:custGeom>
            <a:avLst/>
            <a:gdLst/>
            <a:ahLst/>
            <a:cxnLst/>
            <a:rect r="r" b="b" t="t" l="l"/>
            <a:pathLst>
              <a:path h="489756" w="709791">
                <a:moveTo>
                  <a:pt x="0" y="0"/>
                </a:moveTo>
                <a:lnTo>
                  <a:pt x="709791" y="0"/>
                </a:lnTo>
                <a:lnTo>
                  <a:pt x="709791" y="489756"/>
                </a:lnTo>
                <a:lnTo>
                  <a:pt x="0" y="4897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869773" y="1136187"/>
            <a:ext cx="3582966" cy="382269"/>
          </a:xfrm>
          <a:prstGeom prst="rect">
            <a:avLst/>
          </a:prstGeom>
        </p:spPr>
        <p:txBody>
          <a:bodyPr anchor="t" rtlCol="false" tIns="0" lIns="0" bIns="0" rIns="0">
            <a:spAutoFit/>
          </a:bodyPr>
          <a:lstStyle/>
          <a:p>
            <a:pPr algn="l">
              <a:lnSpc>
                <a:spcPts val="3080"/>
              </a:lnSpc>
            </a:pPr>
            <a:r>
              <a:rPr lang="en-US" sz="2200" b="true">
                <a:solidFill>
                  <a:srgbClr val="343F56"/>
                </a:solidFill>
                <a:latin typeface="Hagrid Ultra-Bold"/>
                <a:ea typeface="Hagrid Ultra-Bold"/>
                <a:cs typeface="Hagrid Ultra-Bold"/>
                <a:sym typeface="Hagrid Ultra-Bold"/>
              </a:rPr>
              <a:t>MAIM</a:t>
            </a:r>
          </a:p>
        </p:txBody>
      </p:sp>
      <p:sp>
        <p:nvSpPr>
          <p:cNvPr name="AutoShape 5" id="5"/>
          <p:cNvSpPr/>
          <p:nvPr/>
        </p:nvSpPr>
        <p:spPr>
          <a:xfrm rot="0">
            <a:off x="5727469" y="1351134"/>
            <a:ext cx="11531831" cy="0"/>
          </a:xfrm>
          <a:prstGeom prst="line">
            <a:avLst/>
          </a:prstGeom>
          <a:ln cap="flat" w="38100">
            <a:solidFill>
              <a:srgbClr val="343F56"/>
            </a:solidFill>
            <a:prstDash val="solid"/>
            <a:headEnd type="none" len="sm" w="sm"/>
            <a:tailEnd type="none" len="sm" w="sm"/>
          </a:ln>
        </p:spPr>
      </p:sp>
      <p:grpSp>
        <p:nvGrpSpPr>
          <p:cNvPr name="Group 6" id="6"/>
          <p:cNvGrpSpPr/>
          <p:nvPr/>
        </p:nvGrpSpPr>
        <p:grpSpPr>
          <a:xfrm rot="0">
            <a:off x="201363" y="4602688"/>
            <a:ext cx="17916494" cy="3781390"/>
            <a:chOff x="0" y="0"/>
            <a:chExt cx="4718747" cy="995922"/>
          </a:xfrm>
        </p:grpSpPr>
        <p:sp>
          <p:nvSpPr>
            <p:cNvPr name="Freeform 7" id="7"/>
            <p:cNvSpPr/>
            <p:nvPr/>
          </p:nvSpPr>
          <p:spPr>
            <a:xfrm flipH="false" flipV="false" rot="0">
              <a:off x="0" y="0"/>
              <a:ext cx="4718747" cy="995922"/>
            </a:xfrm>
            <a:custGeom>
              <a:avLst/>
              <a:gdLst/>
              <a:ahLst/>
              <a:cxnLst/>
              <a:rect r="r" b="b" t="t" l="l"/>
              <a:pathLst>
                <a:path h="995922" w="4718747">
                  <a:moveTo>
                    <a:pt x="0" y="0"/>
                  </a:moveTo>
                  <a:lnTo>
                    <a:pt x="4718747" y="0"/>
                  </a:lnTo>
                  <a:lnTo>
                    <a:pt x="4718747" y="995922"/>
                  </a:lnTo>
                  <a:lnTo>
                    <a:pt x="0" y="995922"/>
                  </a:lnTo>
                  <a:close/>
                </a:path>
              </a:pathLst>
            </a:custGeom>
            <a:solidFill>
              <a:srgbClr val="000000">
                <a:alpha val="0"/>
              </a:srgbClr>
            </a:solidFill>
            <a:ln w="38100" cap="sq">
              <a:solidFill>
                <a:srgbClr val="343F56"/>
              </a:solidFill>
              <a:prstDash val="solid"/>
              <a:miter/>
            </a:ln>
          </p:spPr>
        </p:sp>
        <p:sp>
          <p:nvSpPr>
            <p:cNvPr name="TextBox 8" id="8"/>
            <p:cNvSpPr txBox="true"/>
            <p:nvPr/>
          </p:nvSpPr>
          <p:spPr>
            <a:xfrm>
              <a:off x="0" y="-38100"/>
              <a:ext cx="4718747" cy="1034022"/>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383596" y="4932766"/>
            <a:ext cx="4952024" cy="542925"/>
          </a:xfrm>
          <a:prstGeom prst="rect">
            <a:avLst/>
          </a:prstGeom>
        </p:spPr>
        <p:txBody>
          <a:bodyPr anchor="t" rtlCol="false" tIns="0" lIns="0" bIns="0" rIns="0">
            <a:spAutoFit/>
          </a:bodyPr>
          <a:lstStyle/>
          <a:p>
            <a:pPr algn="l">
              <a:lnSpc>
                <a:spcPts val="4200"/>
              </a:lnSpc>
            </a:pPr>
            <a:r>
              <a:rPr lang="en-US" sz="3000" b="true">
                <a:solidFill>
                  <a:srgbClr val="343F56"/>
                </a:solidFill>
                <a:latin typeface="Hagrid Heavy"/>
                <a:ea typeface="Hagrid Heavy"/>
                <a:cs typeface="Hagrid Heavy"/>
                <a:sym typeface="Hagrid Heavy"/>
              </a:rPr>
              <a:t>FUNCTIONALITY</a:t>
            </a:r>
          </a:p>
        </p:txBody>
      </p:sp>
      <p:sp>
        <p:nvSpPr>
          <p:cNvPr name="Freeform 10" id="10"/>
          <p:cNvSpPr/>
          <p:nvPr/>
        </p:nvSpPr>
        <p:spPr>
          <a:xfrm flipH="false" flipV="false" rot="0">
            <a:off x="694056" y="5070244"/>
            <a:ext cx="334644" cy="334644"/>
          </a:xfrm>
          <a:custGeom>
            <a:avLst/>
            <a:gdLst/>
            <a:ahLst/>
            <a:cxnLst/>
            <a:rect r="r" b="b" t="t" l="l"/>
            <a:pathLst>
              <a:path h="334644" w="334644">
                <a:moveTo>
                  <a:pt x="0" y="0"/>
                </a:moveTo>
                <a:lnTo>
                  <a:pt x="334644" y="0"/>
                </a:lnTo>
                <a:lnTo>
                  <a:pt x="334644" y="334644"/>
                </a:lnTo>
                <a:lnTo>
                  <a:pt x="0" y="3346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670773" y="5627438"/>
            <a:ext cx="6609844" cy="2334894"/>
          </a:xfrm>
          <a:prstGeom prst="rect">
            <a:avLst/>
          </a:prstGeom>
        </p:spPr>
        <p:txBody>
          <a:bodyPr anchor="t" rtlCol="false" tIns="0" lIns="0" bIns="0" rIns="0">
            <a:spAutoFit/>
          </a:bodyPr>
          <a:lstStyle/>
          <a:p>
            <a:pPr algn="l">
              <a:lnSpc>
                <a:spcPts val="3080"/>
              </a:lnSpc>
            </a:pPr>
            <a:r>
              <a:rPr lang="en-US" sz="2200">
                <a:solidFill>
                  <a:srgbClr val="343F56"/>
                </a:solidFill>
                <a:latin typeface="Roboto"/>
                <a:ea typeface="Roboto"/>
                <a:cs typeface="Roboto"/>
                <a:sym typeface="Roboto"/>
              </a:rPr>
              <a:t>The compute_gradient function calculates the gradients of the cost function with respect to each weight (w) and the bias (b) in a linear regression model. These gradients indicate how much changing a particular weight or bias would affect the overall cost (error) of the model.</a:t>
            </a:r>
          </a:p>
        </p:txBody>
      </p:sp>
      <p:sp>
        <p:nvSpPr>
          <p:cNvPr name="TextBox 12" id="12"/>
          <p:cNvSpPr txBox="true"/>
          <p:nvPr/>
        </p:nvSpPr>
        <p:spPr>
          <a:xfrm rot="0">
            <a:off x="7397597" y="4841195"/>
            <a:ext cx="10579769" cy="3266276"/>
          </a:xfrm>
          <a:prstGeom prst="rect">
            <a:avLst/>
          </a:prstGeom>
        </p:spPr>
        <p:txBody>
          <a:bodyPr anchor="t" rtlCol="false" tIns="0" lIns="0" bIns="0" rIns="0">
            <a:spAutoFit/>
          </a:bodyPr>
          <a:lstStyle/>
          <a:p>
            <a:pPr algn="l" marL="443308" indent="-221654" lvl="1">
              <a:lnSpc>
                <a:spcPts val="2874"/>
              </a:lnSpc>
              <a:buFont typeface="Arial"/>
              <a:buChar char="•"/>
            </a:pPr>
            <a:r>
              <a:rPr lang="en-US" sz="2053">
                <a:solidFill>
                  <a:srgbClr val="343F56"/>
                </a:solidFill>
                <a:latin typeface="Roboto"/>
                <a:ea typeface="Roboto"/>
                <a:cs typeface="Roboto"/>
                <a:sym typeface="Roboto"/>
              </a:rPr>
              <a:t>The function iterates through each song in the dataset.</a:t>
            </a:r>
          </a:p>
          <a:p>
            <a:pPr algn="l" marL="443308" indent="-221654" lvl="1">
              <a:lnSpc>
                <a:spcPts val="2874"/>
              </a:lnSpc>
              <a:buFont typeface="Arial"/>
              <a:buChar char="•"/>
            </a:pPr>
            <a:r>
              <a:rPr lang="en-US" sz="2053">
                <a:solidFill>
                  <a:srgbClr val="343F56"/>
                </a:solidFill>
                <a:latin typeface="Roboto"/>
                <a:ea typeface="Roboto"/>
                <a:cs typeface="Roboto"/>
                <a:sym typeface="Roboto"/>
              </a:rPr>
              <a:t>For each song, it calculates the difference (err) between the predicted popularity and the actual popularity.</a:t>
            </a:r>
          </a:p>
          <a:p>
            <a:pPr algn="l" marL="443308" indent="-221654" lvl="1">
              <a:lnSpc>
                <a:spcPts val="2874"/>
              </a:lnSpc>
              <a:buFont typeface="Arial"/>
              <a:buChar char="•"/>
            </a:pPr>
            <a:r>
              <a:rPr lang="en-US" sz="2053">
                <a:solidFill>
                  <a:srgbClr val="343F56"/>
                </a:solidFill>
                <a:latin typeface="Roboto"/>
                <a:ea typeface="Roboto"/>
                <a:cs typeface="Roboto"/>
                <a:sym typeface="Roboto"/>
              </a:rPr>
              <a:t>It then uses this error to update the gradients:</a:t>
            </a:r>
          </a:p>
          <a:p>
            <a:pPr algn="l" marL="443308" indent="-221654" lvl="1">
              <a:lnSpc>
                <a:spcPts val="2874"/>
              </a:lnSpc>
              <a:buFont typeface="Arial"/>
              <a:buChar char="•"/>
            </a:pPr>
            <a:r>
              <a:rPr lang="en-US" sz="2053">
                <a:solidFill>
                  <a:srgbClr val="343F56"/>
                </a:solidFill>
                <a:latin typeface="Roboto"/>
                <a:ea typeface="Roboto"/>
                <a:cs typeface="Roboto"/>
                <a:sym typeface="Roboto"/>
              </a:rPr>
              <a:t>For each weight (dj_dw), it adds the product of the error (err) and the corresponding feature value (X.iloc[i]). This essentially tells us how much changing that weight by a small amount would affect the error for this song.</a:t>
            </a:r>
          </a:p>
          <a:p>
            <a:pPr algn="l" marL="443308" indent="-221654" lvl="1">
              <a:lnSpc>
                <a:spcPts val="2874"/>
              </a:lnSpc>
              <a:buFont typeface="Arial"/>
              <a:buChar char="•"/>
            </a:pPr>
            <a:r>
              <a:rPr lang="en-US" sz="2053">
                <a:solidFill>
                  <a:srgbClr val="343F56"/>
                </a:solidFill>
                <a:latin typeface="Roboto"/>
                <a:ea typeface="Roboto"/>
                <a:cs typeface="Roboto"/>
                <a:sym typeface="Roboto"/>
              </a:rPr>
              <a:t>For the bias (dj_db), it simply adds the error itself.</a:t>
            </a:r>
          </a:p>
          <a:p>
            <a:pPr algn="l" marL="443308" indent="-221654" lvl="1">
              <a:lnSpc>
                <a:spcPts val="2874"/>
              </a:lnSpc>
              <a:buFont typeface="Arial"/>
              <a:buChar char="•"/>
            </a:pPr>
            <a:r>
              <a:rPr lang="en-US" sz="2053">
                <a:solidFill>
                  <a:srgbClr val="343F56"/>
                </a:solidFill>
                <a:latin typeface="Roboto"/>
                <a:ea typeface="Roboto"/>
                <a:cs typeface="Roboto"/>
                <a:sym typeface="Roboto"/>
              </a:rPr>
              <a:t>Finally, it averages these accumulated updates for weights and bias across all songs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5E6CA"/>
        </a:solidFill>
      </p:bgPr>
    </p:bg>
    <p:spTree>
      <p:nvGrpSpPr>
        <p:cNvPr id="1" name=""/>
        <p:cNvGrpSpPr/>
        <p:nvPr/>
      </p:nvGrpSpPr>
      <p:grpSpPr>
        <a:xfrm>
          <a:off x="0" y="0"/>
          <a:ext cx="0" cy="0"/>
          <a:chOff x="0" y="0"/>
          <a:chExt cx="0" cy="0"/>
        </a:xfrm>
      </p:grpSpPr>
      <p:sp>
        <p:nvSpPr>
          <p:cNvPr name="TextBox 2" id="2"/>
          <p:cNvSpPr txBox="true"/>
          <p:nvPr/>
        </p:nvSpPr>
        <p:spPr>
          <a:xfrm rot="0">
            <a:off x="1028700" y="2561798"/>
            <a:ext cx="16230600" cy="1050289"/>
          </a:xfrm>
          <a:prstGeom prst="rect">
            <a:avLst/>
          </a:prstGeom>
        </p:spPr>
        <p:txBody>
          <a:bodyPr anchor="t" rtlCol="false" tIns="0" lIns="0" bIns="0" rIns="0">
            <a:spAutoFit/>
          </a:bodyPr>
          <a:lstStyle/>
          <a:p>
            <a:pPr algn="l">
              <a:lnSpc>
                <a:spcPts val="7599"/>
              </a:lnSpc>
            </a:pPr>
            <a:r>
              <a:rPr lang="en-US" sz="7599" b="true">
                <a:solidFill>
                  <a:srgbClr val="343F56"/>
                </a:solidFill>
                <a:latin typeface="Hagrid Heavy"/>
                <a:ea typeface="Hagrid Heavy"/>
                <a:cs typeface="Hagrid Heavy"/>
                <a:sym typeface="Hagrid Heavy"/>
              </a:rPr>
              <a:t>GRADIENT DESCENT </a:t>
            </a:r>
          </a:p>
        </p:txBody>
      </p:sp>
      <p:sp>
        <p:nvSpPr>
          <p:cNvPr name="Freeform 3" id="3"/>
          <p:cNvSpPr/>
          <p:nvPr/>
        </p:nvSpPr>
        <p:spPr>
          <a:xfrm flipH="false" flipV="false" rot="0">
            <a:off x="1028700" y="1028700"/>
            <a:ext cx="709791" cy="489756"/>
          </a:xfrm>
          <a:custGeom>
            <a:avLst/>
            <a:gdLst/>
            <a:ahLst/>
            <a:cxnLst/>
            <a:rect r="r" b="b" t="t" l="l"/>
            <a:pathLst>
              <a:path h="489756" w="709791">
                <a:moveTo>
                  <a:pt x="0" y="0"/>
                </a:moveTo>
                <a:lnTo>
                  <a:pt x="709791" y="0"/>
                </a:lnTo>
                <a:lnTo>
                  <a:pt x="709791" y="489756"/>
                </a:lnTo>
                <a:lnTo>
                  <a:pt x="0" y="4897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869773" y="1136187"/>
            <a:ext cx="3582966" cy="382269"/>
          </a:xfrm>
          <a:prstGeom prst="rect">
            <a:avLst/>
          </a:prstGeom>
        </p:spPr>
        <p:txBody>
          <a:bodyPr anchor="t" rtlCol="false" tIns="0" lIns="0" bIns="0" rIns="0">
            <a:spAutoFit/>
          </a:bodyPr>
          <a:lstStyle/>
          <a:p>
            <a:pPr algn="l">
              <a:lnSpc>
                <a:spcPts val="3080"/>
              </a:lnSpc>
            </a:pPr>
            <a:r>
              <a:rPr lang="en-US" sz="2200" b="true">
                <a:solidFill>
                  <a:srgbClr val="343F56"/>
                </a:solidFill>
                <a:latin typeface="Hagrid Ultra-Bold"/>
                <a:ea typeface="Hagrid Ultra-Bold"/>
                <a:cs typeface="Hagrid Ultra-Bold"/>
                <a:sym typeface="Hagrid Ultra-Bold"/>
              </a:rPr>
              <a:t>MAIM</a:t>
            </a:r>
          </a:p>
        </p:txBody>
      </p:sp>
      <p:sp>
        <p:nvSpPr>
          <p:cNvPr name="AutoShape 5" id="5"/>
          <p:cNvSpPr/>
          <p:nvPr/>
        </p:nvSpPr>
        <p:spPr>
          <a:xfrm rot="0">
            <a:off x="5727469" y="1351134"/>
            <a:ext cx="11531831" cy="0"/>
          </a:xfrm>
          <a:prstGeom prst="line">
            <a:avLst/>
          </a:prstGeom>
          <a:ln cap="flat" w="38100">
            <a:solidFill>
              <a:srgbClr val="343F56"/>
            </a:solidFill>
            <a:prstDash val="solid"/>
            <a:headEnd type="none" len="sm" w="sm"/>
            <a:tailEnd type="none" len="sm" w="sm"/>
          </a:ln>
        </p:spPr>
      </p:sp>
      <p:grpSp>
        <p:nvGrpSpPr>
          <p:cNvPr name="Group 6" id="6"/>
          <p:cNvGrpSpPr/>
          <p:nvPr/>
        </p:nvGrpSpPr>
        <p:grpSpPr>
          <a:xfrm rot="0">
            <a:off x="201363" y="4602688"/>
            <a:ext cx="17916494" cy="3781390"/>
            <a:chOff x="0" y="0"/>
            <a:chExt cx="4718747" cy="995922"/>
          </a:xfrm>
        </p:grpSpPr>
        <p:sp>
          <p:nvSpPr>
            <p:cNvPr name="Freeform 7" id="7"/>
            <p:cNvSpPr/>
            <p:nvPr/>
          </p:nvSpPr>
          <p:spPr>
            <a:xfrm flipH="false" flipV="false" rot="0">
              <a:off x="0" y="0"/>
              <a:ext cx="4718747" cy="995922"/>
            </a:xfrm>
            <a:custGeom>
              <a:avLst/>
              <a:gdLst/>
              <a:ahLst/>
              <a:cxnLst/>
              <a:rect r="r" b="b" t="t" l="l"/>
              <a:pathLst>
                <a:path h="995922" w="4718747">
                  <a:moveTo>
                    <a:pt x="0" y="0"/>
                  </a:moveTo>
                  <a:lnTo>
                    <a:pt x="4718747" y="0"/>
                  </a:lnTo>
                  <a:lnTo>
                    <a:pt x="4718747" y="995922"/>
                  </a:lnTo>
                  <a:lnTo>
                    <a:pt x="0" y="995922"/>
                  </a:lnTo>
                  <a:close/>
                </a:path>
              </a:pathLst>
            </a:custGeom>
            <a:solidFill>
              <a:srgbClr val="000000">
                <a:alpha val="0"/>
              </a:srgbClr>
            </a:solidFill>
            <a:ln w="38100" cap="sq">
              <a:solidFill>
                <a:srgbClr val="343F56"/>
              </a:solidFill>
              <a:prstDash val="solid"/>
              <a:miter/>
            </a:ln>
          </p:spPr>
        </p:sp>
        <p:sp>
          <p:nvSpPr>
            <p:cNvPr name="TextBox 8" id="8"/>
            <p:cNvSpPr txBox="true"/>
            <p:nvPr/>
          </p:nvSpPr>
          <p:spPr>
            <a:xfrm>
              <a:off x="0" y="-38100"/>
              <a:ext cx="4718747" cy="1034022"/>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383596" y="4932766"/>
            <a:ext cx="4952024" cy="542925"/>
          </a:xfrm>
          <a:prstGeom prst="rect">
            <a:avLst/>
          </a:prstGeom>
        </p:spPr>
        <p:txBody>
          <a:bodyPr anchor="t" rtlCol="false" tIns="0" lIns="0" bIns="0" rIns="0">
            <a:spAutoFit/>
          </a:bodyPr>
          <a:lstStyle/>
          <a:p>
            <a:pPr algn="l">
              <a:lnSpc>
                <a:spcPts val="4200"/>
              </a:lnSpc>
            </a:pPr>
            <a:r>
              <a:rPr lang="en-US" sz="3000" b="true">
                <a:solidFill>
                  <a:srgbClr val="343F56"/>
                </a:solidFill>
                <a:latin typeface="Hagrid Heavy"/>
                <a:ea typeface="Hagrid Heavy"/>
                <a:cs typeface="Hagrid Heavy"/>
                <a:sym typeface="Hagrid Heavy"/>
              </a:rPr>
              <a:t>FUNCTIONALITY</a:t>
            </a:r>
          </a:p>
        </p:txBody>
      </p:sp>
      <p:sp>
        <p:nvSpPr>
          <p:cNvPr name="Freeform 10" id="10"/>
          <p:cNvSpPr/>
          <p:nvPr/>
        </p:nvSpPr>
        <p:spPr>
          <a:xfrm flipH="false" flipV="false" rot="0">
            <a:off x="694056" y="5070244"/>
            <a:ext cx="334644" cy="334644"/>
          </a:xfrm>
          <a:custGeom>
            <a:avLst/>
            <a:gdLst/>
            <a:ahLst/>
            <a:cxnLst/>
            <a:rect r="r" b="b" t="t" l="l"/>
            <a:pathLst>
              <a:path h="334644" w="334644">
                <a:moveTo>
                  <a:pt x="0" y="0"/>
                </a:moveTo>
                <a:lnTo>
                  <a:pt x="334644" y="0"/>
                </a:lnTo>
                <a:lnTo>
                  <a:pt x="334644" y="334644"/>
                </a:lnTo>
                <a:lnTo>
                  <a:pt x="0" y="3346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670773" y="5627438"/>
            <a:ext cx="6609844" cy="1944369"/>
          </a:xfrm>
          <a:prstGeom prst="rect">
            <a:avLst/>
          </a:prstGeom>
        </p:spPr>
        <p:txBody>
          <a:bodyPr anchor="t" rtlCol="false" tIns="0" lIns="0" bIns="0" rIns="0">
            <a:spAutoFit/>
          </a:bodyPr>
          <a:lstStyle/>
          <a:p>
            <a:pPr algn="l">
              <a:lnSpc>
                <a:spcPts val="3080"/>
              </a:lnSpc>
            </a:pPr>
            <a:r>
              <a:rPr lang="en-US" sz="2200">
                <a:solidFill>
                  <a:srgbClr val="343F56"/>
                </a:solidFill>
                <a:latin typeface="Roboto"/>
                <a:ea typeface="Roboto"/>
                <a:cs typeface="Roboto"/>
                <a:sym typeface="Roboto"/>
              </a:rPr>
              <a:t>The gradient_descent function implements the gradient descent optimization algorithm to minimize the cost function for a linear regression model. It iteratively updates the model's weights and bias to find the optimal values that minimize the cost.</a:t>
            </a:r>
          </a:p>
        </p:txBody>
      </p:sp>
      <p:sp>
        <p:nvSpPr>
          <p:cNvPr name="TextBox 12" id="12"/>
          <p:cNvSpPr txBox="true"/>
          <p:nvPr/>
        </p:nvSpPr>
        <p:spPr>
          <a:xfrm rot="0">
            <a:off x="7397597" y="4841195"/>
            <a:ext cx="10579769" cy="3266276"/>
          </a:xfrm>
          <a:prstGeom prst="rect">
            <a:avLst/>
          </a:prstGeom>
        </p:spPr>
        <p:txBody>
          <a:bodyPr anchor="t" rtlCol="false" tIns="0" lIns="0" bIns="0" rIns="0">
            <a:spAutoFit/>
          </a:bodyPr>
          <a:lstStyle/>
          <a:p>
            <a:pPr algn="l" marL="443308" indent="-221654" lvl="1">
              <a:lnSpc>
                <a:spcPts val="2874"/>
              </a:lnSpc>
              <a:buFont typeface="Arial"/>
              <a:buChar char="•"/>
            </a:pPr>
            <a:r>
              <a:rPr lang="en-US" sz="2053">
                <a:solidFill>
                  <a:srgbClr val="343F56"/>
                </a:solidFill>
                <a:latin typeface="Roboto"/>
                <a:ea typeface="Roboto"/>
                <a:cs typeface="Roboto"/>
                <a:sym typeface="Roboto"/>
              </a:rPr>
              <a:t>Initialize parameters: Sets initial values for the weights (w) and bias (b).</a:t>
            </a:r>
          </a:p>
          <a:p>
            <a:pPr algn="l" marL="443308" indent="-221654" lvl="1">
              <a:lnSpc>
                <a:spcPts val="2874"/>
              </a:lnSpc>
              <a:buFont typeface="Arial"/>
              <a:buChar char="•"/>
            </a:pPr>
            <a:r>
              <a:rPr lang="en-US" sz="2053">
                <a:solidFill>
                  <a:srgbClr val="343F56"/>
                </a:solidFill>
                <a:latin typeface="Roboto"/>
                <a:ea typeface="Roboto"/>
                <a:cs typeface="Roboto"/>
                <a:sym typeface="Roboto"/>
              </a:rPr>
              <a:t>Iterative optimization:</a:t>
            </a:r>
          </a:p>
          <a:p>
            <a:pPr algn="l" marL="443308" indent="-221654" lvl="1">
              <a:lnSpc>
                <a:spcPts val="2874"/>
              </a:lnSpc>
              <a:buFont typeface="Arial"/>
              <a:buChar char="•"/>
            </a:pPr>
            <a:r>
              <a:rPr lang="en-US" sz="2053">
                <a:solidFill>
                  <a:srgbClr val="343F56"/>
                </a:solidFill>
                <a:latin typeface="Roboto"/>
                <a:ea typeface="Roboto"/>
                <a:cs typeface="Roboto"/>
                <a:sym typeface="Roboto"/>
              </a:rPr>
              <a:t>Computes the gradients of the cost function using the gradient_function.</a:t>
            </a:r>
          </a:p>
          <a:p>
            <a:pPr algn="l" marL="443308" indent="-221654" lvl="1">
              <a:lnSpc>
                <a:spcPts val="2874"/>
              </a:lnSpc>
              <a:buFont typeface="Arial"/>
              <a:buChar char="•"/>
            </a:pPr>
            <a:r>
              <a:rPr lang="en-US" sz="2053">
                <a:solidFill>
                  <a:srgbClr val="343F56"/>
                </a:solidFill>
                <a:latin typeface="Roboto"/>
                <a:ea typeface="Roboto"/>
                <a:cs typeface="Roboto"/>
                <a:sym typeface="Roboto"/>
              </a:rPr>
              <a:t>Updates the weights and bias using the gradients and the learning rate (alpha).</a:t>
            </a:r>
          </a:p>
          <a:p>
            <a:pPr algn="l" marL="443308" indent="-221654" lvl="1">
              <a:lnSpc>
                <a:spcPts val="2874"/>
              </a:lnSpc>
              <a:buFont typeface="Arial"/>
              <a:buChar char="•"/>
            </a:pPr>
            <a:r>
              <a:rPr lang="en-US" sz="2053">
                <a:solidFill>
                  <a:srgbClr val="343F56"/>
                </a:solidFill>
                <a:latin typeface="Roboto"/>
                <a:ea typeface="Roboto"/>
                <a:cs typeface="Roboto"/>
                <a:sym typeface="Roboto"/>
              </a:rPr>
              <a:t>Calculates the new cost using the cost_function.</a:t>
            </a:r>
          </a:p>
          <a:p>
            <a:pPr algn="l" marL="443308" indent="-221654" lvl="1">
              <a:lnSpc>
                <a:spcPts val="2874"/>
              </a:lnSpc>
              <a:buFont typeface="Arial"/>
              <a:buChar char="•"/>
            </a:pPr>
            <a:r>
              <a:rPr lang="en-US" sz="2053">
                <a:solidFill>
                  <a:srgbClr val="343F56"/>
                </a:solidFill>
                <a:latin typeface="Roboto"/>
                <a:ea typeface="Roboto"/>
                <a:cs typeface="Roboto"/>
                <a:sym typeface="Roboto"/>
              </a:rPr>
              <a:t>Stores the cost and weights in history lists for tracking.</a:t>
            </a:r>
          </a:p>
          <a:p>
            <a:pPr algn="l" marL="443308" indent="-221654" lvl="1">
              <a:lnSpc>
                <a:spcPts val="2874"/>
              </a:lnSpc>
              <a:buFont typeface="Arial"/>
              <a:buChar char="•"/>
            </a:pPr>
            <a:r>
              <a:rPr lang="en-US" sz="2053">
                <a:solidFill>
                  <a:srgbClr val="343F56"/>
                </a:solidFill>
                <a:latin typeface="Roboto"/>
                <a:ea typeface="Roboto"/>
                <a:cs typeface="Roboto"/>
                <a:sym typeface="Roboto"/>
              </a:rPr>
              <a:t>Prints the cost at regular intervals to monitor progress.</a:t>
            </a:r>
          </a:p>
          <a:p>
            <a:pPr algn="l" marL="443308" indent="-221654" lvl="1">
              <a:lnSpc>
                <a:spcPts val="2874"/>
              </a:lnSpc>
              <a:buFont typeface="Arial"/>
              <a:buChar char="•"/>
            </a:pPr>
            <a:r>
              <a:rPr lang="en-US" sz="2053">
                <a:solidFill>
                  <a:srgbClr val="343F56"/>
                </a:solidFill>
                <a:latin typeface="Roboto"/>
                <a:ea typeface="Roboto"/>
                <a:cs typeface="Roboto"/>
                <a:sym typeface="Roboto"/>
              </a:rPr>
              <a:t>Return optimized parameters: Returns the final optimized weights, bias, cost history, and weight history.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5E6CA"/>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028700"/>
            <a:ext cx="709791" cy="489756"/>
          </a:xfrm>
          <a:custGeom>
            <a:avLst/>
            <a:gdLst/>
            <a:ahLst/>
            <a:cxnLst/>
            <a:rect r="r" b="b" t="t" l="l"/>
            <a:pathLst>
              <a:path h="489756" w="709791">
                <a:moveTo>
                  <a:pt x="0" y="0"/>
                </a:moveTo>
                <a:lnTo>
                  <a:pt x="709791" y="0"/>
                </a:lnTo>
                <a:lnTo>
                  <a:pt x="709791" y="489756"/>
                </a:lnTo>
                <a:lnTo>
                  <a:pt x="0" y="4897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557558" y="-369157"/>
            <a:ext cx="11321336" cy="11060158"/>
            <a:chOff x="0" y="0"/>
            <a:chExt cx="4771190" cy="4661121"/>
          </a:xfrm>
        </p:grpSpPr>
        <p:sp>
          <p:nvSpPr>
            <p:cNvPr name="Freeform 4" id="4"/>
            <p:cNvSpPr/>
            <p:nvPr/>
          </p:nvSpPr>
          <p:spPr>
            <a:xfrm flipH="false" flipV="false" rot="0">
              <a:off x="0" y="0"/>
              <a:ext cx="4771190" cy="4661121"/>
            </a:xfrm>
            <a:custGeom>
              <a:avLst/>
              <a:gdLst/>
              <a:ahLst/>
              <a:cxnLst/>
              <a:rect r="r" b="b" t="t" l="l"/>
              <a:pathLst>
                <a:path h="4661121" w="4771190">
                  <a:moveTo>
                    <a:pt x="0" y="0"/>
                  </a:moveTo>
                  <a:lnTo>
                    <a:pt x="4771190" y="0"/>
                  </a:lnTo>
                  <a:lnTo>
                    <a:pt x="4771190" y="4661121"/>
                  </a:lnTo>
                  <a:lnTo>
                    <a:pt x="0" y="4661121"/>
                  </a:lnTo>
                  <a:close/>
                </a:path>
              </a:pathLst>
            </a:custGeom>
            <a:solidFill>
              <a:srgbClr val="343F56"/>
            </a:solidFill>
            <a:ln cap="sq">
              <a:noFill/>
              <a:prstDash val="solid"/>
              <a:miter/>
            </a:ln>
          </p:spPr>
        </p:sp>
        <p:sp>
          <p:nvSpPr>
            <p:cNvPr name="TextBox 5" id="5"/>
            <p:cNvSpPr txBox="true"/>
            <p:nvPr/>
          </p:nvSpPr>
          <p:spPr>
            <a:xfrm>
              <a:off x="0" y="-38100"/>
              <a:ext cx="4771190" cy="4699221"/>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8999216" y="637779"/>
            <a:ext cx="7954094" cy="7277996"/>
          </a:xfrm>
          <a:custGeom>
            <a:avLst/>
            <a:gdLst/>
            <a:ahLst/>
            <a:cxnLst/>
            <a:rect r="r" b="b" t="t" l="l"/>
            <a:pathLst>
              <a:path h="7277996" w="7954094">
                <a:moveTo>
                  <a:pt x="0" y="0"/>
                </a:moveTo>
                <a:lnTo>
                  <a:pt x="7954094" y="0"/>
                </a:lnTo>
                <a:lnTo>
                  <a:pt x="7954094" y="7277996"/>
                </a:lnTo>
                <a:lnTo>
                  <a:pt x="0" y="72779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9386832" y="2072693"/>
            <a:ext cx="7178862" cy="4621393"/>
          </a:xfrm>
          <a:custGeom>
            <a:avLst/>
            <a:gdLst/>
            <a:ahLst/>
            <a:cxnLst/>
            <a:rect r="r" b="b" t="t" l="l"/>
            <a:pathLst>
              <a:path h="4621393" w="7178862">
                <a:moveTo>
                  <a:pt x="0" y="0"/>
                </a:moveTo>
                <a:lnTo>
                  <a:pt x="7178862" y="0"/>
                </a:lnTo>
                <a:lnTo>
                  <a:pt x="7178862" y="4621393"/>
                </a:lnTo>
                <a:lnTo>
                  <a:pt x="0" y="4621393"/>
                </a:lnTo>
                <a:lnTo>
                  <a:pt x="0" y="0"/>
                </a:lnTo>
                <a:close/>
              </a:path>
            </a:pathLst>
          </a:custGeom>
          <a:blipFill>
            <a:blip r:embed="rId6"/>
            <a:stretch>
              <a:fillRect l="0" t="0" r="0" b="0"/>
            </a:stretch>
          </a:blipFill>
        </p:spPr>
      </p:sp>
      <p:sp>
        <p:nvSpPr>
          <p:cNvPr name="TextBox 8" id="8"/>
          <p:cNvSpPr txBox="true"/>
          <p:nvPr/>
        </p:nvSpPr>
        <p:spPr>
          <a:xfrm rot="0">
            <a:off x="1869773" y="1136187"/>
            <a:ext cx="3582966" cy="382269"/>
          </a:xfrm>
          <a:prstGeom prst="rect">
            <a:avLst/>
          </a:prstGeom>
        </p:spPr>
        <p:txBody>
          <a:bodyPr anchor="t" rtlCol="false" tIns="0" lIns="0" bIns="0" rIns="0">
            <a:spAutoFit/>
          </a:bodyPr>
          <a:lstStyle/>
          <a:p>
            <a:pPr algn="l">
              <a:lnSpc>
                <a:spcPts val="3080"/>
              </a:lnSpc>
            </a:pPr>
            <a:r>
              <a:rPr lang="en-US" sz="2200" b="true">
                <a:solidFill>
                  <a:srgbClr val="343F56"/>
                </a:solidFill>
                <a:latin typeface="Hagrid Ultra-Bold"/>
                <a:ea typeface="Hagrid Ultra-Bold"/>
                <a:cs typeface="Hagrid Ultra-Bold"/>
                <a:sym typeface="Hagrid Ultra-Bold"/>
              </a:rPr>
              <a:t>MAIM</a:t>
            </a:r>
          </a:p>
        </p:txBody>
      </p:sp>
      <p:sp>
        <p:nvSpPr>
          <p:cNvPr name="TextBox 9" id="9"/>
          <p:cNvSpPr txBox="true"/>
          <p:nvPr/>
        </p:nvSpPr>
        <p:spPr>
          <a:xfrm rot="0">
            <a:off x="1383596" y="1920293"/>
            <a:ext cx="5048132" cy="1302386"/>
          </a:xfrm>
          <a:prstGeom prst="rect">
            <a:avLst/>
          </a:prstGeom>
        </p:spPr>
        <p:txBody>
          <a:bodyPr anchor="t" rtlCol="false" tIns="0" lIns="0" bIns="0" rIns="0">
            <a:spAutoFit/>
          </a:bodyPr>
          <a:lstStyle/>
          <a:p>
            <a:pPr algn="l">
              <a:lnSpc>
                <a:spcPts val="10639"/>
              </a:lnSpc>
            </a:pPr>
            <a:r>
              <a:rPr lang="en-US" sz="7599" b="true">
                <a:solidFill>
                  <a:srgbClr val="343F56"/>
                </a:solidFill>
                <a:latin typeface="Hagrid Heavy"/>
                <a:ea typeface="Hagrid Heavy"/>
                <a:cs typeface="Hagrid Heavy"/>
                <a:sym typeface="Hagrid Heavy"/>
              </a:rPr>
              <a:t>RESULT</a:t>
            </a:r>
          </a:p>
        </p:txBody>
      </p:sp>
      <p:sp>
        <p:nvSpPr>
          <p:cNvPr name="TextBox 10" id="10"/>
          <p:cNvSpPr txBox="true"/>
          <p:nvPr/>
        </p:nvSpPr>
        <p:spPr>
          <a:xfrm rot="0">
            <a:off x="1383596" y="3727504"/>
            <a:ext cx="5048132" cy="5849619"/>
          </a:xfrm>
          <a:prstGeom prst="rect">
            <a:avLst/>
          </a:prstGeom>
        </p:spPr>
        <p:txBody>
          <a:bodyPr anchor="t" rtlCol="false" tIns="0" lIns="0" bIns="0" rIns="0">
            <a:spAutoFit/>
          </a:bodyPr>
          <a:lstStyle/>
          <a:p>
            <a:pPr algn="l">
              <a:lnSpc>
                <a:spcPts val="3080"/>
              </a:lnSpc>
            </a:pPr>
            <a:r>
              <a:rPr lang="en-US" sz="2200">
                <a:solidFill>
                  <a:srgbClr val="343F56"/>
                </a:solidFill>
                <a:latin typeface="Roboto"/>
                <a:ea typeface="Roboto"/>
                <a:cs typeface="Roboto"/>
                <a:sym typeface="Roboto"/>
              </a:rPr>
              <a:t>Mean Squared Error (MSE): 3387.17 ⚠️</a:t>
            </a:r>
          </a:p>
          <a:p>
            <a:pPr algn="l">
              <a:lnSpc>
                <a:spcPts val="3080"/>
              </a:lnSpc>
            </a:pPr>
            <a:r>
              <a:rPr lang="en-US" sz="2200">
                <a:solidFill>
                  <a:srgbClr val="343F56"/>
                </a:solidFill>
                <a:latin typeface="Roboto"/>
                <a:ea typeface="Roboto"/>
                <a:cs typeface="Roboto"/>
                <a:sym typeface="Roboto"/>
              </a:rPr>
              <a:t> - This value indicates that, on average, the model's predictions deviate from the actual popularity by a large margin. A high MSE suggests that the model is not performing well.</a:t>
            </a:r>
          </a:p>
          <a:p>
            <a:pPr algn="l">
              <a:lnSpc>
                <a:spcPts val="3080"/>
              </a:lnSpc>
            </a:pPr>
          </a:p>
          <a:p>
            <a:pPr algn="l">
              <a:lnSpc>
                <a:spcPts val="3080"/>
              </a:lnSpc>
            </a:pPr>
            <a:r>
              <a:rPr lang="en-US" sz="2200">
                <a:solidFill>
                  <a:srgbClr val="343F56"/>
                </a:solidFill>
                <a:latin typeface="Roboto"/>
                <a:ea typeface="Roboto"/>
                <a:cs typeface="Roboto"/>
                <a:sym typeface="Roboto"/>
              </a:rPr>
              <a:t>- R-squared Score: -6.16 ❌</a:t>
            </a:r>
          </a:p>
          <a:p>
            <a:pPr algn="l">
              <a:lnSpc>
                <a:spcPts val="3080"/>
              </a:lnSpc>
            </a:pPr>
            <a:r>
              <a:rPr lang="en-US" sz="2200">
                <a:solidFill>
                  <a:srgbClr val="343F56"/>
                </a:solidFill>
                <a:latin typeface="Roboto"/>
                <a:ea typeface="Roboto"/>
                <a:cs typeface="Roboto"/>
                <a:sym typeface="Roboto"/>
              </a:rPr>
              <a:t> - The R-squared score is negative, which implies that the model performs worse than a simple horizontal line (i.e., the mean of the target variable). This means the model is unable to explain the variability in the data.</a:t>
            </a:r>
          </a:p>
          <a:p>
            <a:pPr algn="l">
              <a:lnSpc>
                <a:spcPts val="3080"/>
              </a:lnSpc>
            </a:pPr>
          </a:p>
        </p:txBody>
      </p:sp>
      <p:sp>
        <p:nvSpPr>
          <p:cNvPr name="TextBox 11" id="11"/>
          <p:cNvSpPr txBox="true"/>
          <p:nvPr/>
        </p:nvSpPr>
        <p:spPr>
          <a:xfrm rot="0">
            <a:off x="8557879" y="8313421"/>
            <a:ext cx="8701421" cy="1887854"/>
          </a:xfrm>
          <a:prstGeom prst="rect">
            <a:avLst/>
          </a:prstGeom>
        </p:spPr>
        <p:txBody>
          <a:bodyPr anchor="t" rtlCol="false" tIns="0" lIns="0" bIns="0" rIns="0">
            <a:spAutoFit/>
          </a:bodyPr>
          <a:lstStyle/>
          <a:p>
            <a:pPr algn="l">
              <a:lnSpc>
                <a:spcPts val="2520"/>
              </a:lnSpc>
            </a:pPr>
            <a:r>
              <a:rPr lang="en-US" sz="1800">
                <a:solidFill>
                  <a:srgbClr val="F5E6CA"/>
                </a:solidFill>
                <a:latin typeface="Roboto"/>
                <a:ea typeface="Roboto"/>
                <a:cs typeface="Roboto"/>
                <a:sym typeface="Roboto"/>
              </a:rPr>
              <a:t>The scatter plot above (Actual vs. Predicted Song Popularity) shows a lack of strong correlation between the actual and predicted values. The red dashed line represents perfect prediction, and the points should be closely aligned with this line in a well-performing model. However, the data points are widely scattered around the line, further indicating poor model fit.</a:t>
            </a:r>
          </a:p>
          <a:p>
            <a:pPr algn="l">
              <a:lnSpc>
                <a:spcPts val="252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DAGQxbdI7ds</dc:identifier>
  <dcterms:modified xsi:type="dcterms:W3CDTF">2011-08-01T06:04:30Z</dcterms:modified>
  <cp:revision>1</cp:revision>
  <dc:title>Beige and Blue Minimal Modern Thesis Defense Presentation</dc:title>
</cp:coreProperties>
</file>