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Bobby Jones" charset="1" panose="00000000000000000000"/>
      <p:regular r:id="rId15"/>
    </p:embeddedFont>
    <p:embeddedFont>
      <p:font typeface="Sniglet" charset="1" panose="0407050503010002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58E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616771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00764" y="5918784"/>
            <a:ext cx="5414211" cy="4114800"/>
          </a:xfrm>
          <a:custGeom>
            <a:avLst/>
            <a:gdLst/>
            <a:ahLst/>
            <a:cxnLst/>
            <a:rect r="r" b="b" t="t" l="l"/>
            <a:pathLst>
              <a:path h="4114800" w="5414211">
                <a:moveTo>
                  <a:pt x="0" y="0"/>
                </a:moveTo>
                <a:lnTo>
                  <a:pt x="5414211" y="0"/>
                </a:lnTo>
                <a:lnTo>
                  <a:pt x="54142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168728" y="981075"/>
            <a:ext cx="14090572" cy="2474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9713"/>
              </a:lnSpc>
            </a:pPr>
            <a:r>
              <a:rPr lang="en-US" sz="7897">
                <a:solidFill>
                  <a:srgbClr val="000000"/>
                </a:solidFill>
                <a:latin typeface="Bobby Jones"/>
              </a:rPr>
              <a:t>PageRank Simulation with Python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440800" y="3764852"/>
            <a:ext cx="8818500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Sniglet"/>
              </a:rPr>
              <a:t>Using Random Walks to Estimate PageRank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B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2393" y="800469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579443" y="6993596"/>
            <a:ext cx="5679857" cy="2676633"/>
          </a:xfrm>
          <a:custGeom>
            <a:avLst/>
            <a:gdLst/>
            <a:ahLst/>
            <a:cxnLst/>
            <a:rect r="r" b="b" t="t" l="l"/>
            <a:pathLst>
              <a:path h="2676633" w="5679857">
                <a:moveTo>
                  <a:pt x="0" y="0"/>
                </a:moveTo>
                <a:lnTo>
                  <a:pt x="5679857" y="0"/>
                </a:lnTo>
                <a:lnTo>
                  <a:pt x="5679857" y="2676633"/>
                </a:lnTo>
                <a:lnTo>
                  <a:pt x="0" y="2676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772902"/>
            <a:ext cx="14090572" cy="1246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13"/>
              </a:lnSpc>
            </a:pPr>
            <a:r>
              <a:rPr lang="en-US" sz="7897">
                <a:solidFill>
                  <a:srgbClr val="000000"/>
                </a:solidFill>
                <a:latin typeface="Bobby Jones Semi-Bold"/>
              </a:rPr>
              <a:t>What is PageRank?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72415" y="3402802"/>
            <a:ext cx="9504613" cy="6020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49935" indent="-524967" lvl="1">
              <a:lnSpc>
                <a:spcPts val="6808"/>
              </a:lnSpc>
              <a:buFont typeface="Arial"/>
              <a:buChar char="•"/>
            </a:pPr>
            <a:r>
              <a:rPr lang="en-US" sz="4863">
                <a:solidFill>
                  <a:srgbClr val="000000"/>
                </a:solidFill>
                <a:latin typeface="Sniglet"/>
              </a:rPr>
              <a:t>PageRank is an algorithm used by search engines to rank web pages based on their importance.</a:t>
            </a:r>
          </a:p>
          <a:p>
            <a:pPr algn="l" marL="1049935" indent="-524967" lvl="1">
              <a:lnSpc>
                <a:spcPts val="6808"/>
              </a:lnSpc>
              <a:buFont typeface="Arial"/>
              <a:buChar char="•"/>
            </a:pPr>
            <a:r>
              <a:rPr lang="en-US" sz="4863">
                <a:solidFill>
                  <a:srgbClr val="000000"/>
                </a:solidFill>
                <a:latin typeface="Sniglet"/>
              </a:rPr>
              <a:t>Importance is determined by the number and quality of links to a page.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933450"/>
            <a:ext cx="881850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Sniglet"/>
              </a:rPr>
              <a:t>INTRODUCTION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DB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616771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191840" y="7139005"/>
            <a:ext cx="6067460" cy="2540749"/>
          </a:xfrm>
          <a:custGeom>
            <a:avLst/>
            <a:gdLst/>
            <a:ahLst/>
            <a:cxnLst/>
            <a:rect r="r" b="b" t="t" l="l"/>
            <a:pathLst>
              <a:path h="2540749" w="6067460">
                <a:moveTo>
                  <a:pt x="0" y="0"/>
                </a:moveTo>
                <a:lnTo>
                  <a:pt x="6067460" y="0"/>
                </a:lnTo>
                <a:lnTo>
                  <a:pt x="6067460" y="2540749"/>
                </a:lnTo>
                <a:lnTo>
                  <a:pt x="0" y="2540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338020"/>
            <a:ext cx="10163140" cy="550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Sniglet"/>
              </a:rPr>
              <a:t>.Crawling a directory of HTML files to build a link structure (corpus).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Sniglet"/>
              </a:rPr>
              <a:t>Simulating random walks to compute PageRank</a:t>
            </a:r>
          </a:p>
          <a:p>
            <a:pPr algn="l" marL="0" indent="0" lvl="0">
              <a:lnSpc>
                <a:spcPts val="727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772902"/>
            <a:ext cx="14849087" cy="2474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13"/>
              </a:lnSpc>
            </a:pPr>
            <a:r>
              <a:rPr lang="en-US" sz="7897">
                <a:solidFill>
                  <a:srgbClr val="000000"/>
                </a:solidFill>
                <a:latin typeface="Bobby Jones"/>
              </a:rPr>
              <a:t>Estimate PageRank values using a random sampling method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933450"/>
            <a:ext cx="881850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Sniglet"/>
              </a:rPr>
              <a:t>OVERVIEW OF THE PROJECT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B6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616771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312987" y="6644122"/>
            <a:ext cx="4946313" cy="3159457"/>
          </a:xfrm>
          <a:custGeom>
            <a:avLst/>
            <a:gdLst/>
            <a:ahLst/>
            <a:cxnLst/>
            <a:rect r="r" b="b" t="t" l="l"/>
            <a:pathLst>
              <a:path h="3159457" w="4946313">
                <a:moveTo>
                  <a:pt x="0" y="0"/>
                </a:moveTo>
                <a:lnTo>
                  <a:pt x="4946313" y="0"/>
                </a:lnTo>
                <a:lnTo>
                  <a:pt x="4946313" y="3159457"/>
                </a:lnTo>
                <a:lnTo>
                  <a:pt x="0" y="31594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919212"/>
            <a:ext cx="15077062" cy="273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Sniglet"/>
              </a:rPr>
              <a:t>main()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Sniglet"/>
              </a:rPr>
              <a:t>crawl(directory)</a:t>
            </a:r>
          </a:p>
          <a:p>
            <a:pPr algn="l" marL="1122679" indent="-561340" lvl="1">
              <a:lnSpc>
                <a:spcPts val="7279"/>
              </a:lnSpc>
              <a:spcBef>
                <a:spcPct val="0"/>
              </a:spcBef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Sniglet"/>
              </a:rPr>
              <a:t>sample_pagerank(corpus, damping_factor, n)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772902"/>
            <a:ext cx="14849087" cy="1246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13"/>
              </a:lnSpc>
            </a:pPr>
            <a:r>
              <a:rPr lang="en-US" sz="7897">
                <a:solidFill>
                  <a:srgbClr val="000000"/>
                </a:solidFill>
                <a:latin typeface="Bobby Jones Semi-Bold"/>
              </a:rPr>
              <a:t>Modules</a:t>
            </a:r>
            <a:r>
              <a:rPr lang="en-US" sz="7897">
                <a:solidFill>
                  <a:srgbClr val="000000"/>
                </a:solidFill>
                <a:latin typeface="Bobby Jones"/>
              </a:rPr>
              <a:t>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933450"/>
            <a:ext cx="881850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Sniglet"/>
              </a:rPr>
              <a:t>CODE STRUCTURE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38C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616771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772902"/>
            <a:ext cx="16230600" cy="1246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13"/>
              </a:lnSpc>
            </a:pPr>
            <a:r>
              <a:rPr lang="en-US" sz="7897">
                <a:solidFill>
                  <a:srgbClr val="000000"/>
                </a:solidFill>
                <a:latin typeface="Bobby Jones Semi-Bold"/>
              </a:rPr>
              <a:t>Purpose</a:t>
            </a:r>
            <a:r>
              <a:rPr lang="en-US" sz="7897">
                <a:solidFill>
                  <a:srgbClr val="000000"/>
                </a:solidFill>
                <a:latin typeface="Bobby Jones"/>
              </a:rPr>
              <a:t>: Orchestrates the process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239584"/>
            <a:ext cx="16230600" cy="365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Sniglet"/>
              </a:rPr>
              <a:t>Steps:</a:t>
            </a:r>
          </a:p>
          <a:p>
            <a:pPr algn="l" marL="2245359" indent="-748453" lvl="2">
              <a:lnSpc>
                <a:spcPts val="7279"/>
              </a:lnSpc>
              <a:buFont typeface="Arial"/>
              <a:buChar char="⚬"/>
            </a:pPr>
            <a:r>
              <a:rPr lang="en-US" sz="5199">
                <a:solidFill>
                  <a:srgbClr val="000000"/>
                </a:solidFill>
                <a:latin typeface="Sniglet"/>
              </a:rPr>
              <a:t>Call crawl to get the corpus.</a:t>
            </a:r>
          </a:p>
          <a:p>
            <a:pPr algn="l" marL="2245359" indent="-748453" lvl="2">
              <a:lnSpc>
                <a:spcPts val="7279"/>
              </a:lnSpc>
              <a:buFont typeface="Arial"/>
              <a:buChar char="⚬"/>
            </a:pPr>
            <a:r>
              <a:rPr lang="en-US" sz="5199">
                <a:solidFill>
                  <a:srgbClr val="000000"/>
                </a:solidFill>
                <a:latin typeface="Sniglet"/>
              </a:rPr>
              <a:t>Call sample_pagerank to estimate PageRank.</a:t>
            </a:r>
          </a:p>
          <a:p>
            <a:pPr algn="l" marL="2245359" indent="-748453" lvl="2">
              <a:lnSpc>
                <a:spcPts val="7279"/>
              </a:lnSpc>
              <a:spcBef>
                <a:spcPct val="0"/>
              </a:spcBef>
              <a:buFont typeface="Arial"/>
              <a:buChar char="⚬"/>
            </a:pPr>
            <a:r>
              <a:rPr lang="en-US" sz="5199">
                <a:solidFill>
                  <a:srgbClr val="000000"/>
                </a:solidFill>
                <a:latin typeface="Sniglet"/>
              </a:rPr>
              <a:t>Print the results.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33450"/>
            <a:ext cx="881850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Sniglet"/>
              </a:rPr>
              <a:t>THE MAIN() FUNCTION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2955307" y="6675617"/>
            <a:ext cx="4303993" cy="3271035"/>
          </a:xfrm>
          <a:custGeom>
            <a:avLst/>
            <a:gdLst/>
            <a:ahLst/>
            <a:cxnLst/>
            <a:rect r="r" b="b" t="t" l="l"/>
            <a:pathLst>
              <a:path h="3271035" w="4303993">
                <a:moveTo>
                  <a:pt x="0" y="0"/>
                </a:moveTo>
                <a:lnTo>
                  <a:pt x="4303993" y="0"/>
                </a:lnTo>
                <a:lnTo>
                  <a:pt x="4303993" y="3271035"/>
                </a:lnTo>
                <a:lnTo>
                  <a:pt x="0" y="327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B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616771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579443" y="6993596"/>
            <a:ext cx="5679857" cy="2676633"/>
          </a:xfrm>
          <a:custGeom>
            <a:avLst/>
            <a:gdLst/>
            <a:ahLst/>
            <a:cxnLst/>
            <a:rect r="r" b="b" t="t" l="l"/>
            <a:pathLst>
              <a:path h="2676633" w="5679857">
                <a:moveTo>
                  <a:pt x="0" y="0"/>
                </a:moveTo>
                <a:lnTo>
                  <a:pt x="5679857" y="0"/>
                </a:lnTo>
                <a:lnTo>
                  <a:pt x="5679857" y="2676633"/>
                </a:lnTo>
                <a:lnTo>
                  <a:pt x="0" y="2676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66" y="1772920"/>
            <a:ext cx="17256534" cy="2474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13"/>
              </a:lnSpc>
            </a:pPr>
            <a:r>
              <a:rPr lang="en-US" sz="7897">
                <a:solidFill>
                  <a:srgbClr val="000000"/>
                </a:solidFill>
                <a:latin typeface="Bobby Jones Semi-Bold"/>
              </a:rPr>
              <a:t>     Purpose</a:t>
            </a:r>
            <a:r>
              <a:rPr lang="en-US" sz="7897">
                <a:solidFill>
                  <a:srgbClr val="000000"/>
                </a:solidFill>
                <a:latin typeface="Bobby Jones"/>
              </a:rPr>
              <a:t>: Reads HTML files and </a:t>
            </a:r>
          </a:p>
          <a:p>
            <a:pPr algn="l">
              <a:lnSpc>
                <a:spcPts val="9713"/>
              </a:lnSpc>
            </a:pPr>
            <a:r>
              <a:rPr lang="en-US" sz="7897">
                <a:solidFill>
                  <a:srgbClr val="000000"/>
                </a:solidFill>
                <a:latin typeface="Bobby Jones"/>
              </a:rPr>
              <a:t>     extracts links to build the corpus.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15733" y="4020720"/>
            <a:ext cx="15548956" cy="4429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5173" indent="-452586" lvl="1">
              <a:lnSpc>
                <a:spcPts val="5869"/>
              </a:lnSpc>
              <a:buFont typeface="Arial"/>
              <a:buChar char="•"/>
            </a:pPr>
            <a:r>
              <a:rPr lang="en-US" sz="4192">
                <a:solidFill>
                  <a:srgbClr val="000000"/>
                </a:solidFill>
                <a:latin typeface="Sniglet Semi-Bold"/>
              </a:rPr>
              <a:t>Steps</a:t>
            </a:r>
            <a:r>
              <a:rPr lang="en-US" sz="4192">
                <a:solidFill>
                  <a:srgbClr val="000000"/>
                </a:solidFill>
                <a:latin typeface="Sniglet"/>
              </a:rPr>
              <a:t>:</a:t>
            </a:r>
          </a:p>
          <a:p>
            <a:pPr algn="l" marL="1810345" indent="-603448" lvl="2">
              <a:lnSpc>
                <a:spcPts val="5869"/>
              </a:lnSpc>
              <a:buFont typeface="Arial"/>
              <a:buChar char="⚬"/>
            </a:pPr>
            <a:r>
              <a:rPr lang="en-US" sz="4192">
                <a:solidFill>
                  <a:srgbClr val="000000"/>
                </a:solidFill>
                <a:latin typeface="Sniglet"/>
              </a:rPr>
              <a:t>Initialize empty dictionary </a:t>
            </a:r>
            <a:r>
              <a:rPr lang="en-US" sz="4192">
                <a:solidFill>
                  <a:srgbClr val="000000"/>
                </a:solidFill>
                <a:latin typeface="Sniglet"/>
              </a:rPr>
              <a:t>pages</a:t>
            </a:r>
            <a:r>
              <a:rPr lang="en-US" sz="4192">
                <a:solidFill>
                  <a:srgbClr val="000000"/>
                </a:solidFill>
                <a:latin typeface="Sniglet"/>
              </a:rPr>
              <a:t>.</a:t>
            </a:r>
          </a:p>
          <a:p>
            <a:pPr algn="l" marL="1810345" indent="-603448" lvl="2">
              <a:lnSpc>
                <a:spcPts val="5869"/>
              </a:lnSpc>
              <a:buFont typeface="Arial"/>
              <a:buChar char="⚬"/>
            </a:pPr>
            <a:r>
              <a:rPr lang="en-US" sz="4192">
                <a:solidFill>
                  <a:srgbClr val="000000"/>
                </a:solidFill>
                <a:latin typeface="Sniglet"/>
              </a:rPr>
              <a:t>Loop through each file in the directory.</a:t>
            </a:r>
          </a:p>
          <a:p>
            <a:pPr algn="l" marL="1810345" indent="-603448" lvl="2">
              <a:lnSpc>
                <a:spcPts val="5869"/>
              </a:lnSpc>
              <a:buFont typeface="Arial"/>
              <a:buChar char="⚬"/>
            </a:pPr>
            <a:r>
              <a:rPr lang="en-US" sz="4192">
                <a:solidFill>
                  <a:srgbClr val="000000"/>
                </a:solidFill>
                <a:latin typeface="Sniglet"/>
              </a:rPr>
              <a:t>If the file is an HTML file, read its contents and extract links</a:t>
            </a:r>
          </a:p>
          <a:p>
            <a:pPr algn="l" marL="1810345" indent="-603448" lvl="2">
              <a:lnSpc>
                <a:spcPts val="5869"/>
              </a:lnSpc>
              <a:buFont typeface="Arial"/>
              <a:buChar char="⚬"/>
            </a:pPr>
            <a:r>
              <a:rPr lang="en-US" sz="4192">
                <a:solidFill>
                  <a:srgbClr val="000000"/>
                </a:solidFill>
                <a:latin typeface="Sniglet"/>
              </a:rPr>
              <a:t>Store the links in the </a:t>
            </a:r>
            <a:r>
              <a:rPr lang="en-US" sz="4192">
                <a:solidFill>
                  <a:srgbClr val="000000"/>
                </a:solidFill>
                <a:latin typeface="Sniglet"/>
              </a:rPr>
              <a:t>page</a:t>
            </a:r>
            <a:r>
              <a:rPr lang="en-US" sz="4192">
                <a:solidFill>
                  <a:srgbClr val="000000"/>
                </a:solidFill>
                <a:latin typeface="Sniglet"/>
              </a:rPr>
              <a:t>'</a:t>
            </a:r>
            <a:r>
              <a:rPr lang="en-US" sz="4192">
                <a:solidFill>
                  <a:srgbClr val="000000"/>
                </a:solidFill>
                <a:latin typeface="Sniglet"/>
              </a:rPr>
              <a:t>s</a:t>
            </a:r>
            <a:r>
              <a:rPr lang="en-US" sz="4192">
                <a:solidFill>
                  <a:srgbClr val="000000"/>
                </a:solidFill>
                <a:latin typeface="Sniglet"/>
              </a:rPr>
              <a:t> dictionary.</a:t>
            </a:r>
          </a:p>
          <a:p>
            <a:pPr algn="l" marL="0" indent="0" lvl="0">
              <a:lnSpc>
                <a:spcPts val="586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933450"/>
            <a:ext cx="1090806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Sniglet Semi-Bold"/>
              </a:rPr>
              <a:t>THE CRAWL(DIRECTORY) FUNCTION</a:t>
            </a: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DB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616771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191840" y="7139005"/>
            <a:ext cx="6067460" cy="2540749"/>
          </a:xfrm>
          <a:custGeom>
            <a:avLst/>
            <a:gdLst/>
            <a:ahLst/>
            <a:cxnLst/>
            <a:rect r="r" b="b" t="t" l="l"/>
            <a:pathLst>
              <a:path h="2540749" w="6067460">
                <a:moveTo>
                  <a:pt x="0" y="0"/>
                </a:moveTo>
                <a:lnTo>
                  <a:pt x="6067460" y="0"/>
                </a:lnTo>
                <a:lnTo>
                  <a:pt x="6067460" y="2540749"/>
                </a:lnTo>
                <a:lnTo>
                  <a:pt x="0" y="2540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15733" y="4314997"/>
            <a:ext cx="16954935" cy="4301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6498" indent="-438249" lvl="1">
              <a:lnSpc>
                <a:spcPts val="5683"/>
              </a:lnSpc>
              <a:buFont typeface="Arial"/>
              <a:buChar char="•"/>
            </a:pPr>
            <a:r>
              <a:rPr lang="en-US" sz="4059">
                <a:solidFill>
                  <a:srgbClr val="000000"/>
                </a:solidFill>
                <a:latin typeface="Sniglet"/>
              </a:rPr>
              <a:t>Steps:</a:t>
            </a:r>
          </a:p>
          <a:p>
            <a:pPr algn="l" marL="1752996" indent="-584332" lvl="2">
              <a:lnSpc>
                <a:spcPts val="5683"/>
              </a:lnSpc>
              <a:buFont typeface="Arial"/>
              <a:buChar char="⚬"/>
            </a:pPr>
            <a:r>
              <a:rPr lang="en-US" sz="4059">
                <a:solidFill>
                  <a:srgbClr val="000000"/>
                </a:solidFill>
                <a:latin typeface="Sniglet"/>
              </a:rPr>
              <a:t>Initialize page_rank dictionary with zero counts.</a:t>
            </a:r>
          </a:p>
          <a:p>
            <a:pPr algn="l" marL="1752996" indent="-584332" lvl="2">
              <a:lnSpc>
                <a:spcPts val="5683"/>
              </a:lnSpc>
              <a:buFont typeface="Arial"/>
              <a:buChar char="⚬"/>
            </a:pPr>
            <a:r>
              <a:rPr lang="en-US" sz="4059">
                <a:solidFill>
                  <a:srgbClr val="000000"/>
                </a:solidFill>
                <a:latin typeface="Sniglet"/>
              </a:rPr>
              <a:t>Choose a random starting page.</a:t>
            </a:r>
          </a:p>
          <a:p>
            <a:pPr algn="l" marL="1752996" indent="-584332" lvl="2">
              <a:lnSpc>
                <a:spcPts val="5683"/>
              </a:lnSpc>
              <a:buFont typeface="Arial"/>
              <a:buChar char="⚬"/>
            </a:pPr>
            <a:r>
              <a:rPr lang="en-US" sz="4059">
                <a:solidFill>
                  <a:srgbClr val="000000"/>
                </a:solidFill>
                <a:latin typeface="Sniglet"/>
              </a:rPr>
              <a:t>Perform n random walk steps, updating the page_rank counts.</a:t>
            </a:r>
          </a:p>
          <a:p>
            <a:pPr algn="l" marL="1752996" indent="-584332" lvl="2">
              <a:lnSpc>
                <a:spcPts val="5683"/>
              </a:lnSpc>
              <a:spcBef>
                <a:spcPct val="0"/>
              </a:spcBef>
              <a:buFont typeface="Arial"/>
              <a:buChar char="⚬"/>
            </a:pPr>
            <a:r>
              <a:rPr lang="en-US" sz="4059">
                <a:solidFill>
                  <a:srgbClr val="000000"/>
                </a:solidFill>
                <a:latin typeface="Sniglet"/>
              </a:rPr>
              <a:t>Normalize the counts to probabilities.</a:t>
            </a:r>
          </a:p>
          <a:p>
            <a:pPr algn="l" marL="0" indent="0" lvl="0">
              <a:lnSpc>
                <a:spcPts val="5683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772920"/>
            <a:ext cx="16743567" cy="3703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13"/>
              </a:lnSpc>
            </a:pPr>
            <a:r>
              <a:rPr lang="en-US" sz="7897">
                <a:solidFill>
                  <a:srgbClr val="000000"/>
                </a:solidFill>
                <a:latin typeface="Bobby Jones"/>
              </a:rPr>
              <a:t>Purpose: Estimates PageRank using random walks.</a:t>
            </a:r>
          </a:p>
          <a:p>
            <a:pPr algn="l" marL="0" indent="0" lvl="0">
              <a:lnSpc>
                <a:spcPts val="9713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26790"/>
            <a:ext cx="1644196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Sniglet"/>
              </a:rPr>
              <a:t>THE SAMPLE_PAGERANK(CORPUS, DAMPING_FACTOR, N) </a:t>
            </a: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B6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616771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312987" y="6644122"/>
            <a:ext cx="4946313" cy="3159457"/>
          </a:xfrm>
          <a:custGeom>
            <a:avLst/>
            <a:gdLst/>
            <a:ahLst/>
            <a:cxnLst/>
            <a:rect r="r" b="b" t="t" l="l"/>
            <a:pathLst>
              <a:path h="3159457" w="4946313">
                <a:moveTo>
                  <a:pt x="0" y="0"/>
                </a:moveTo>
                <a:lnTo>
                  <a:pt x="4946313" y="0"/>
                </a:lnTo>
                <a:lnTo>
                  <a:pt x="4946313" y="3159457"/>
                </a:lnTo>
                <a:lnTo>
                  <a:pt x="0" y="31594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372934"/>
            <a:ext cx="10163140" cy="6430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Sniglet"/>
              </a:rPr>
              <a:t>PageRank Results from Sampling (n = 10000)</a:t>
            </a:r>
          </a:p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Sniglet"/>
              </a:rPr>
              <a:t>  page1.html: 0.1234</a:t>
            </a:r>
          </a:p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Sniglet"/>
              </a:rPr>
              <a:t>  page2.html: 0.2345</a:t>
            </a:r>
          </a:p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Sniglet"/>
              </a:rPr>
              <a:t>  page3.html: 0.3456</a:t>
            </a:r>
          </a:p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Sniglet"/>
              </a:rPr>
              <a:t>  page4.html: 0.2965</a:t>
            </a:r>
          </a:p>
          <a:p>
            <a:pPr algn="l" marL="0" indent="0" lvl="0">
              <a:lnSpc>
                <a:spcPts val="727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772902"/>
            <a:ext cx="14849087" cy="1246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13"/>
              </a:lnSpc>
            </a:pPr>
            <a:r>
              <a:rPr lang="en-US" sz="7897">
                <a:solidFill>
                  <a:srgbClr val="000000"/>
                </a:solidFill>
                <a:latin typeface="Bobby Jones"/>
              </a:rPr>
              <a:t>the output of the algorithm: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933450"/>
            <a:ext cx="1217098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Sniglet"/>
              </a:rPr>
              <a:t>OUTPUT AND EXPLANATION</a:t>
            </a: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38C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616771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955307" y="6675617"/>
            <a:ext cx="4303993" cy="3271035"/>
          </a:xfrm>
          <a:custGeom>
            <a:avLst/>
            <a:gdLst/>
            <a:ahLst/>
            <a:cxnLst/>
            <a:rect r="r" b="b" t="t" l="l"/>
            <a:pathLst>
              <a:path h="3271035" w="4303993">
                <a:moveTo>
                  <a:pt x="0" y="0"/>
                </a:moveTo>
                <a:lnTo>
                  <a:pt x="4303993" y="0"/>
                </a:lnTo>
                <a:lnTo>
                  <a:pt x="4303993" y="3271035"/>
                </a:lnTo>
                <a:lnTo>
                  <a:pt x="0" y="327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54997" y="5555429"/>
            <a:ext cx="3336729" cy="4114800"/>
          </a:xfrm>
          <a:custGeom>
            <a:avLst/>
            <a:gdLst/>
            <a:ahLst/>
            <a:cxnLst/>
            <a:rect r="r" b="b" t="t" l="l"/>
            <a:pathLst>
              <a:path h="4114800" w="3336729">
                <a:moveTo>
                  <a:pt x="0" y="0"/>
                </a:moveTo>
                <a:lnTo>
                  <a:pt x="3336729" y="0"/>
                </a:lnTo>
                <a:lnTo>
                  <a:pt x="33367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838532" y="1028700"/>
            <a:ext cx="11156807" cy="7437871"/>
          </a:xfrm>
          <a:custGeom>
            <a:avLst/>
            <a:gdLst/>
            <a:ahLst/>
            <a:cxnLst/>
            <a:rect r="r" b="b" t="t" l="l"/>
            <a:pathLst>
              <a:path h="7437871" w="11156807">
                <a:moveTo>
                  <a:pt x="0" y="0"/>
                </a:moveTo>
                <a:lnTo>
                  <a:pt x="11156807" y="0"/>
                </a:lnTo>
                <a:lnTo>
                  <a:pt x="11156807" y="7437871"/>
                </a:lnTo>
                <a:lnTo>
                  <a:pt x="0" y="74378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077167" y="1507783"/>
            <a:ext cx="8878140" cy="6441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174"/>
              </a:lnSpc>
            </a:pPr>
            <a:r>
              <a:rPr lang="en-US" sz="8272">
                <a:solidFill>
                  <a:srgbClr val="000000"/>
                </a:solidFill>
                <a:latin typeface="Bobby Jones"/>
              </a:rPr>
              <a:t> thank you for not staring at the guys right bottom the slides and sticking with us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DAGFYuBSL5Q</dc:identifier>
  <dcterms:modified xsi:type="dcterms:W3CDTF">2011-08-01T06:04:30Z</dcterms:modified>
  <cp:revision>1</cp:revision>
  <dc:title>daily</dc:title>
</cp:coreProperties>
</file>