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8" r:id="rId5"/>
    <p:sldId id="260" r:id="rId6"/>
    <p:sldId id="257"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058BB9-08B8-4972-A35A-1298608327B2}" v="9" dt="2022-05-19T22:19:03.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0BF2FF-0D20-4D8E-AEBB-9D2C5C6878AB}"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84852-CB28-42BB-B559-6880AE913E34}" type="slidenum">
              <a:rPr lang="en-US" smtClean="0"/>
              <a:t>‹#›</a:t>
            </a:fld>
            <a:endParaRPr lang="en-US"/>
          </a:p>
        </p:txBody>
      </p:sp>
    </p:spTree>
    <p:extLst>
      <p:ext uri="{BB962C8B-B14F-4D97-AF65-F5344CB8AC3E}">
        <p14:creationId xmlns:p14="http://schemas.microsoft.com/office/powerpoint/2010/main" val="53201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BF2FF-0D20-4D8E-AEBB-9D2C5C6878AB}"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84852-CB28-42BB-B559-6880AE913E34}" type="slidenum">
              <a:rPr lang="en-US" smtClean="0"/>
              <a:t>‹#›</a:t>
            </a:fld>
            <a:endParaRPr lang="en-US"/>
          </a:p>
        </p:txBody>
      </p:sp>
    </p:spTree>
    <p:extLst>
      <p:ext uri="{BB962C8B-B14F-4D97-AF65-F5344CB8AC3E}">
        <p14:creationId xmlns:p14="http://schemas.microsoft.com/office/powerpoint/2010/main" val="220157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40BF2FF-0D20-4D8E-AEBB-9D2C5C6878AB}" type="datetimeFigureOut">
              <a:rPr lang="en-US" smtClean="0"/>
              <a:t>5/20/2022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87E84852-CB28-42BB-B559-6880AE913E34}" type="slidenum">
              <a:rPr lang="en-US" smtClean="0"/>
              <a:t>‹#›</a:t>
            </a:fld>
            <a:endParaRPr lang="en-US"/>
          </a:p>
        </p:txBody>
      </p:sp>
    </p:spTree>
    <p:extLst>
      <p:ext uri="{BB962C8B-B14F-4D97-AF65-F5344CB8AC3E}">
        <p14:creationId xmlns:p14="http://schemas.microsoft.com/office/powerpoint/2010/main" val="425629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BF2FF-0D20-4D8E-AEBB-9D2C5C6878AB}" type="datetimeFigureOut">
              <a:rPr lang="en-US" smtClean="0"/>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84852-CB28-42BB-B559-6880AE913E34}" type="slidenum">
              <a:rPr lang="en-US" smtClean="0"/>
              <a:t>‹#›</a:t>
            </a:fld>
            <a:endParaRPr lang="en-US"/>
          </a:p>
        </p:txBody>
      </p:sp>
    </p:spTree>
    <p:extLst>
      <p:ext uri="{BB962C8B-B14F-4D97-AF65-F5344CB8AC3E}">
        <p14:creationId xmlns:p14="http://schemas.microsoft.com/office/powerpoint/2010/main" val="143893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40BF2FF-0D20-4D8E-AEBB-9D2C5C6878AB}" type="datetimeFigureOut">
              <a:rPr lang="en-US" smtClean="0"/>
              <a:t>5/20/2022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7E84852-CB28-42BB-B559-6880AE913E34}" type="slidenum">
              <a:rPr lang="en-US" smtClean="0"/>
              <a:t>‹#›</a:t>
            </a:fld>
            <a:endParaRPr lang="en-US"/>
          </a:p>
        </p:txBody>
      </p:sp>
    </p:spTree>
    <p:extLst>
      <p:ext uri="{BB962C8B-B14F-4D97-AF65-F5344CB8AC3E}">
        <p14:creationId xmlns:p14="http://schemas.microsoft.com/office/powerpoint/2010/main" val="1291853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0BF2FF-0D20-4D8E-AEBB-9D2C5C6878AB}"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84852-CB28-42BB-B559-6880AE913E34}" type="slidenum">
              <a:rPr lang="en-US" smtClean="0"/>
              <a:t>‹#›</a:t>
            </a:fld>
            <a:endParaRPr lang="en-US"/>
          </a:p>
        </p:txBody>
      </p:sp>
    </p:spTree>
    <p:extLst>
      <p:ext uri="{BB962C8B-B14F-4D97-AF65-F5344CB8AC3E}">
        <p14:creationId xmlns:p14="http://schemas.microsoft.com/office/powerpoint/2010/main" val="156504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0BF2FF-0D20-4D8E-AEBB-9D2C5C6878AB}" type="datetimeFigureOut">
              <a:rPr lang="en-US" smtClean="0"/>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84852-CB28-42BB-B559-6880AE913E34}" type="slidenum">
              <a:rPr lang="en-US" smtClean="0"/>
              <a:t>‹#›</a:t>
            </a:fld>
            <a:endParaRPr lang="en-US"/>
          </a:p>
        </p:txBody>
      </p:sp>
    </p:spTree>
    <p:extLst>
      <p:ext uri="{BB962C8B-B14F-4D97-AF65-F5344CB8AC3E}">
        <p14:creationId xmlns:p14="http://schemas.microsoft.com/office/powerpoint/2010/main" val="427501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0BF2FF-0D20-4D8E-AEBB-9D2C5C6878AB}" type="datetimeFigureOut">
              <a:rPr lang="en-US" smtClean="0"/>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84852-CB28-42BB-B559-6880AE913E34}" type="slidenum">
              <a:rPr lang="en-US" smtClean="0"/>
              <a:t>‹#›</a:t>
            </a:fld>
            <a:endParaRPr lang="en-US"/>
          </a:p>
        </p:txBody>
      </p:sp>
    </p:spTree>
    <p:extLst>
      <p:ext uri="{BB962C8B-B14F-4D97-AF65-F5344CB8AC3E}">
        <p14:creationId xmlns:p14="http://schemas.microsoft.com/office/powerpoint/2010/main" val="2873680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BF2FF-0D20-4D8E-AEBB-9D2C5C6878AB}" type="datetimeFigureOut">
              <a:rPr lang="en-US" smtClean="0"/>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84852-CB28-42BB-B559-6880AE913E34}" type="slidenum">
              <a:rPr lang="en-US" smtClean="0"/>
              <a:t>‹#›</a:t>
            </a:fld>
            <a:endParaRPr lang="en-US"/>
          </a:p>
        </p:txBody>
      </p:sp>
    </p:spTree>
    <p:extLst>
      <p:ext uri="{BB962C8B-B14F-4D97-AF65-F5344CB8AC3E}">
        <p14:creationId xmlns:p14="http://schemas.microsoft.com/office/powerpoint/2010/main" val="168731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BF2FF-0D20-4D8E-AEBB-9D2C5C6878AB}"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84852-CB28-42BB-B559-6880AE913E34}" type="slidenum">
              <a:rPr lang="en-US" smtClean="0"/>
              <a:t>‹#›</a:t>
            </a:fld>
            <a:endParaRPr lang="en-US"/>
          </a:p>
        </p:txBody>
      </p:sp>
    </p:spTree>
    <p:extLst>
      <p:ext uri="{BB962C8B-B14F-4D97-AF65-F5344CB8AC3E}">
        <p14:creationId xmlns:p14="http://schemas.microsoft.com/office/powerpoint/2010/main" val="13739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BF2FF-0D20-4D8E-AEBB-9D2C5C6878AB}" type="datetimeFigureOut">
              <a:rPr lang="en-US" smtClean="0"/>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84852-CB28-42BB-B559-6880AE913E34}" type="slidenum">
              <a:rPr lang="en-US" smtClean="0"/>
              <a:t>‹#›</a:t>
            </a:fld>
            <a:endParaRPr lang="en-US"/>
          </a:p>
        </p:txBody>
      </p:sp>
    </p:spTree>
    <p:extLst>
      <p:ext uri="{BB962C8B-B14F-4D97-AF65-F5344CB8AC3E}">
        <p14:creationId xmlns:p14="http://schemas.microsoft.com/office/powerpoint/2010/main" val="381986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40BF2FF-0D20-4D8E-AEBB-9D2C5C6878AB}" type="datetimeFigureOut">
              <a:rPr lang="en-US" smtClean="0"/>
              <a:t>5/20/2022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7E84852-CB28-42BB-B559-6880AE913E34}" type="slidenum">
              <a:rPr lang="en-US" smtClean="0"/>
              <a:t>‹#›</a:t>
            </a:fld>
            <a:endParaRPr lang="en-US"/>
          </a:p>
        </p:txBody>
      </p:sp>
    </p:spTree>
    <p:extLst>
      <p:ext uri="{BB962C8B-B14F-4D97-AF65-F5344CB8AC3E}">
        <p14:creationId xmlns:p14="http://schemas.microsoft.com/office/powerpoint/2010/main" val="40092841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24B336-4D35-4A8C-9925-67FA9BB8F843}"/>
              </a:ext>
            </a:extLst>
          </p:cNvPr>
          <p:cNvSpPr>
            <a:spLocks noGrp="1"/>
          </p:cNvSpPr>
          <p:nvPr>
            <p:ph type="title"/>
          </p:nvPr>
        </p:nvSpPr>
        <p:spPr/>
        <p:txBody>
          <a:bodyPr/>
          <a:lstStyle/>
          <a:p>
            <a:r>
              <a:rPr lang="en-US" b="0" i="0" dirty="0">
                <a:effectLst/>
                <a:latin typeface="-apple-system"/>
              </a:rPr>
              <a:t>Architecture used in the Paper</a:t>
            </a:r>
            <a:br>
              <a:rPr lang="en-US" b="0" i="0" dirty="0">
                <a:effectLst/>
                <a:latin typeface="-apple-system"/>
              </a:rPr>
            </a:br>
            <a:endParaRPr lang="en-US" dirty="0"/>
          </a:p>
        </p:txBody>
      </p:sp>
      <p:sp>
        <p:nvSpPr>
          <p:cNvPr id="3" name="Content Placeholder 2">
            <a:extLst>
              <a:ext uri="{FF2B5EF4-FFF2-40B4-BE49-F238E27FC236}">
                <a16:creationId xmlns:a16="http://schemas.microsoft.com/office/drawing/2014/main" xmlns="" id="{719BA22F-0D19-43CC-8462-F7EEBC3235FE}"/>
              </a:ext>
            </a:extLst>
          </p:cNvPr>
          <p:cNvSpPr>
            <a:spLocks noGrp="1"/>
          </p:cNvSpPr>
          <p:nvPr>
            <p:ph idx="1"/>
          </p:nvPr>
        </p:nvSpPr>
        <p:spPr/>
        <p:txBody>
          <a:bodyPr/>
          <a:lstStyle/>
          <a:p>
            <a:r>
              <a:rPr lang="en-US" dirty="0"/>
              <a:t>Our system uses grayscale images as input image having 28x28 sizes. The first layer in CCN applied 32 filters on input images, each image size is 3x3 producing 32 feature maps of size 26x26. The second layer is applying 64 filters, each of size 3x3 producing 64 feature maps of size 24x24. Max pooling layer is act as third layer which is used to down sampling the Input Images to 12x12 by using subsampling window of size 2x2. The layer 4 is fully connected layer having 128 neurons and uses </a:t>
            </a:r>
            <a:r>
              <a:rPr lang="en-US" dirty="0" err="1"/>
              <a:t>softmax</a:t>
            </a:r>
            <a:r>
              <a:rPr lang="en-US" dirty="0"/>
              <a:t> activation function for classification of images and produce the output image.</a:t>
            </a:r>
          </a:p>
        </p:txBody>
      </p:sp>
    </p:spTree>
    <p:extLst>
      <p:ext uri="{BB962C8B-B14F-4D97-AF65-F5344CB8AC3E}">
        <p14:creationId xmlns:p14="http://schemas.microsoft.com/office/powerpoint/2010/main" val="2749717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2369AC-EE74-463A-7908-95BB6FDD54D3}"/>
              </a:ext>
            </a:extLst>
          </p:cNvPr>
          <p:cNvSpPr>
            <a:spLocks noGrp="1"/>
          </p:cNvSpPr>
          <p:nvPr>
            <p:ph type="title"/>
          </p:nvPr>
        </p:nvSpPr>
        <p:spPr>
          <a:xfrm>
            <a:off x="1653363" y="581660"/>
            <a:ext cx="9367203" cy="947420"/>
          </a:xfrm>
        </p:spPr>
        <p:txBody>
          <a:bodyPr vert="horz" lIns="91440" tIns="45720" rIns="91440" bIns="45720" rtlCol="0" anchor="ctr">
            <a:normAutofit fontScale="90000"/>
          </a:bodyPr>
          <a:lstStyle/>
          <a:p>
            <a:pPr algn="ctr">
              <a:spcBef>
                <a:spcPts val="1000"/>
              </a:spcBef>
            </a:pPr>
            <a:r>
              <a:rPr lang="en-US" sz="1100" b="1" kern="1200" dirty="0"/>
              <a:t/>
            </a:r>
            <a:br>
              <a:rPr lang="en-US" sz="1100" b="1" kern="1200" dirty="0"/>
            </a:br>
            <a:r>
              <a:rPr lang="en-US" b="1" dirty="0" err="1"/>
              <a:t>DataSet</a:t>
            </a:r>
            <a:r>
              <a:rPr lang="en-US" b="1" dirty="0"/>
              <a:t>... </a:t>
            </a:r>
            <a:r>
              <a:rPr lang="en-US" b="1" kern="1200" dirty="0">
                <a:cs typeface="Calibri Light"/>
              </a:rPr>
              <a:t/>
            </a:r>
            <a:br>
              <a:rPr lang="en-US" b="1" kern="1200" dirty="0">
                <a:cs typeface="Calibri Light"/>
              </a:rPr>
            </a:br>
            <a:r>
              <a:rPr lang="en-US" b="1" dirty="0">
                <a:cs typeface="Calibri Light"/>
              </a:rPr>
              <a:t>(</a:t>
            </a:r>
            <a:r>
              <a:rPr lang="en-US" dirty="0">
                <a:latin typeface="Calibri"/>
                <a:cs typeface="Calibri"/>
              </a:rPr>
              <a:t>Arabic Handwritten Digits Databases</a:t>
            </a:r>
            <a:r>
              <a:rPr lang="en-US" b="1" dirty="0">
                <a:cs typeface="Calibri Light"/>
              </a:rPr>
              <a:t>)</a:t>
            </a:r>
            <a:r>
              <a:rPr lang="en-US" sz="1100" dirty="0"/>
              <a:t/>
            </a:r>
            <a:br>
              <a:rPr lang="en-US" sz="1100" dirty="0"/>
            </a:br>
            <a:r>
              <a:rPr lang="en-US" sz="1100" kern="1200" dirty="0"/>
              <a:t/>
            </a:r>
            <a:br>
              <a:rPr lang="en-US" sz="1100" kern="1200" dirty="0"/>
            </a:br>
            <a:r>
              <a:rPr lang="en-US" sz="1100" kern="1200" dirty="0"/>
              <a:t/>
            </a:r>
            <a:br>
              <a:rPr lang="en-US" sz="1100" kern="1200" dirty="0"/>
            </a:br>
            <a:r>
              <a:rPr lang="en-US" sz="1100" kern="1200" dirty="0"/>
              <a:t/>
            </a:r>
            <a:br>
              <a:rPr lang="en-US" sz="1100" kern="1200" dirty="0"/>
            </a:br>
            <a:endParaRPr lang="en-US" sz="1100" kern="1200">
              <a:latin typeface="+mj-lt"/>
              <a:cs typeface="Calibri Light" panose="020F0302020204030204"/>
            </a:endParaRPr>
          </a:p>
        </p:txBody>
      </p:sp>
      <p:sp>
        <p:nvSpPr>
          <p:cNvPr id="3" name="Content Placeholder 2">
            <a:extLst>
              <a:ext uri="{FF2B5EF4-FFF2-40B4-BE49-F238E27FC236}">
                <a16:creationId xmlns:a16="http://schemas.microsoft.com/office/drawing/2014/main" xmlns="" id="{05DA5D5A-FD6F-9734-793B-BC8C778A693D}"/>
              </a:ext>
            </a:extLst>
          </p:cNvPr>
          <p:cNvSpPr>
            <a:spLocks noGrp="1"/>
          </p:cNvSpPr>
          <p:nvPr>
            <p:ph idx="1"/>
          </p:nvPr>
        </p:nvSpPr>
        <p:spPr>
          <a:xfrm>
            <a:off x="738963" y="2049272"/>
            <a:ext cx="9367204" cy="4346448"/>
          </a:xfrm>
        </p:spPr>
        <p:txBody>
          <a:bodyPr vert="horz" lIns="91440" tIns="45720" rIns="91440" bIns="45720" rtlCol="0" anchor="t">
            <a:normAutofit/>
          </a:bodyPr>
          <a:lstStyle/>
          <a:p>
            <a:pPr marL="0" indent="0">
              <a:buNone/>
            </a:pPr>
            <a:endParaRPr lang="en-US" sz="2400" dirty="0">
              <a:ea typeface="+mn-lt"/>
              <a:cs typeface="+mn-lt"/>
            </a:endParaRPr>
          </a:p>
          <a:p>
            <a:r>
              <a:rPr lang="en-US" sz="2800" dirty="0">
                <a:ea typeface="+mn-lt"/>
                <a:cs typeface="+mn-lt"/>
              </a:rPr>
              <a:t>Arabic handwritten digits datasets from (0–9) suitable for Arabic digit recognition research. </a:t>
            </a:r>
            <a:endParaRPr lang="en-US" sz="2800" dirty="0">
              <a:cs typeface="Calibri"/>
            </a:endParaRPr>
          </a:p>
          <a:p>
            <a:r>
              <a:rPr lang="en-US" sz="2800" dirty="0">
                <a:cs typeface="Calibri"/>
              </a:rPr>
              <a:t>70.000 digits and 10 classes (0-9)</a:t>
            </a:r>
          </a:p>
          <a:p>
            <a:r>
              <a:rPr lang="en-US" sz="2800" dirty="0" err="1">
                <a:cs typeface="Calibri"/>
              </a:rPr>
              <a:t>Devided</a:t>
            </a:r>
            <a:r>
              <a:rPr lang="en-US" sz="2800" dirty="0">
                <a:cs typeface="Calibri"/>
              </a:rPr>
              <a:t> into two sets </a:t>
            </a:r>
          </a:p>
          <a:p>
            <a:r>
              <a:rPr lang="en-US" sz="2800" dirty="0">
                <a:cs typeface="Calibri"/>
              </a:rPr>
              <a:t>Training sets (60,000 digits) and (10 classes)</a:t>
            </a:r>
          </a:p>
          <a:p>
            <a:r>
              <a:rPr lang="en-US" sz="2800" dirty="0">
                <a:cs typeface="Calibri"/>
              </a:rPr>
              <a:t>Test sets (10,000 digits) and (10 classes)</a:t>
            </a:r>
          </a:p>
          <a:p>
            <a:endParaRPr lang="en-US" sz="2400" dirty="0">
              <a:cs typeface="Calibri" panose="020F0502020204030204"/>
            </a:endParaRPr>
          </a:p>
          <a:p>
            <a:endParaRPr lang="en-US" sz="2400" dirty="0">
              <a:cs typeface="Calibri" panose="020F0502020204030204"/>
            </a:endParaRPr>
          </a:p>
        </p:txBody>
      </p:sp>
      <p:pic>
        <p:nvPicPr>
          <p:cNvPr id="4" name="Picture 4">
            <a:extLst>
              <a:ext uri="{FF2B5EF4-FFF2-40B4-BE49-F238E27FC236}">
                <a16:creationId xmlns:a16="http://schemas.microsoft.com/office/drawing/2014/main" xmlns="" id="{B7852A48-3C04-491D-A333-3AF0C42E1BE1}"/>
              </a:ext>
            </a:extLst>
          </p:cNvPr>
          <p:cNvPicPr>
            <a:picLocks noChangeAspect="1"/>
          </p:cNvPicPr>
          <p:nvPr/>
        </p:nvPicPr>
        <p:blipFill>
          <a:blip r:embed="rId2"/>
          <a:stretch>
            <a:fillRect/>
          </a:stretch>
        </p:blipFill>
        <p:spPr>
          <a:xfrm>
            <a:off x="10112375" y="1909763"/>
            <a:ext cx="1162050" cy="1146175"/>
          </a:xfrm>
          <a:prstGeom prst="rect">
            <a:avLst/>
          </a:prstGeom>
        </p:spPr>
      </p:pic>
      <p:pic>
        <p:nvPicPr>
          <p:cNvPr id="5" name="Picture 5">
            <a:extLst>
              <a:ext uri="{FF2B5EF4-FFF2-40B4-BE49-F238E27FC236}">
                <a16:creationId xmlns:a16="http://schemas.microsoft.com/office/drawing/2014/main" xmlns="" id="{9D11BC09-B264-FC9D-92DC-B752C9700253}"/>
              </a:ext>
            </a:extLst>
          </p:cNvPr>
          <p:cNvPicPr>
            <a:picLocks noChangeAspect="1"/>
          </p:cNvPicPr>
          <p:nvPr/>
        </p:nvPicPr>
        <p:blipFill>
          <a:blip r:embed="rId3"/>
          <a:stretch>
            <a:fillRect/>
          </a:stretch>
        </p:blipFill>
        <p:spPr>
          <a:xfrm>
            <a:off x="10112375" y="3360738"/>
            <a:ext cx="1162050" cy="1216025"/>
          </a:xfrm>
          <a:prstGeom prst="rect">
            <a:avLst/>
          </a:prstGeom>
        </p:spPr>
      </p:pic>
      <p:pic>
        <p:nvPicPr>
          <p:cNvPr id="6" name="Picture 6">
            <a:extLst>
              <a:ext uri="{FF2B5EF4-FFF2-40B4-BE49-F238E27FC236}">
                <a16:creationId xmlns:a16="http://schemas.microsoft.com/office/drawing/2014/main" xmlns="" id="{2026BEBD-68EB-D301-F8F3-6601571B8837}"/>
              </a:ext>
            </a:extLst>
          </p:cNvPr>
          <p:cNvPicPr>
            <a:picLocks noChangeAspect="1"/>
          </p:cNvPicPr>
          <p:nvPr/>
        </p:nvPicPr>
        <p:blipFill>
          <a:blip r:embed="rId4"/>
          <a:stretch>
            <a:fillRect/>
          </a:stretch>
        </p:blipFill>
        <p:spPr>
          <a:xfrm>
            <a:off x="10109200" y="5021263"/>
            <a:ext cx="1168400" cy="1222375"/>
          </a:xfrm>
          <a:prstGeom prst="rect">
            <a:avLst/>
          </a:prstGeom>
        </p:spPr>
      </p:pic>
    </p:spTree>
    <p:extLst>
      <p:ext uri="{BB962C8B-B14F-4D97-AF65-F5344CB8AC3E}">
        <p14:creationId xmlns:p14="http://schemas.microsoft.com/office/powerpoint/2010/main" val="1143162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4AB8D-2D60-4B39-AB17-B1AC35B55AB8}"/>
              </a:ext>
            </a:extLst>
          </p:cNvPr>
          <p:cNvSpPr>
            <a:spLocks noGrp="1"/>
          </p:cNvSpPr>
          <p:nvPr>
            <p:ph type="title"/>
          </p:nvPr>
        </p:nvSpPr>
        <p:spPr/>
        <p:txBody>
          <a:bodyPr/>
          <a:lstStyle/>
          <a:p>
            <a:r>
              <a:rPr lang="en-US" b="0" i="0" dirty="0">
                <a:effectLst/>
                <a:latin typeface="-apple-system"/>
              </a:rPr>
              <a:t>Implementation details</a:t>
            </a:r>
            <a:br>
              <a:rPr lang="en-US" b="0" i="0" dirty="0">
                <a:effectLst/>
                <a:latin typeface="-apple-system"/>
              </a:rPr>
            </a:br>
            <a:endParaRPr lang="en-US" dirty="0"/>
          </a:p>
        </p:txBody>
      </p:sp>
      <p:sp>
        <p:nvSpPr>
          <p:cNvPr id="3" name="Content Placeholder 2">
            <a:extLst>
              <a:ext uri="{FF2B5EF4-FFF2-40B4-BE49-F238E27FC236}">
                <a16:creationId xmlns:a16="http://schemas.microsoft.com/office/drawing/2014/main" xmlns="" id="{7953CD3B-89B4-46EE-98EF-CE073AA5A188}"/>
              </a:ext>
            </a:extLst>
          </p:cNvPr>
          <p:cNvSpPr>
            <a:spLocks noGrp="1"/>
          </p:cNvSpPr>
          <p:nvPr>
            <p:ph idx="1"/>
          </p:nvPr>
        </p:nvSpPr>
        <p:spPr/>
        <p:txBody>
          <a:bodyPr>
            <a:normAutofit lnSpcReduction="10000"/>
          </a:bodyPr>
          <a:lstStyle/>
          <a:p>
            <a:r>
              <a:rPr lang="en-US" dirty="0"/>
              <a:t>First we initialize image width and height  28X28</a:t>
            </a:r>
          </a:p>
          <a:p>
            <a:r>
              <a:rPr lang="en-US" dirty="0"/>
              <a:t>Then we load the data set, splitting it to train, validation and test set.</a:t>
            </a:r>
          </a:p>
          <a:p>
            <a:r>
              <a:rPr lang="en-US" dirty="0"/>
              <a:t>Reshaping the image to the size we initialized before</a:t>
            </a:r>
          </a:p>
          <a:p>
            <a:r>
              <a:rPr lang="en-US" dirty="0"/>
              <a:t>Then normalization</a:t>
            </a:r>
            <a:endParaRPr lang="ar-EG" dirty="0"/>
          </a:p>
          <a:p>
            <a:r>
              <a:rPr lang="en-US" dirty="0"/>
              <a:t>Make one-hot encoding to the target classes</a:t>
            </a:r>
            <a:endParaRPr lang="ar-EG" dirty="0"/>
          </a:p>
          <a:p>
            <a:r>
              <a:rPr lang="en-US" dirty="0"/>
              <a:t>Then entering the image to first convolution layer applying 32 filter 3X3 and using </a:t>
            </a:r>
            <a:r>
              <a:rPr lang="en-US" dirty="0" err="1"/>
              <a:t>Relu</a:t>
            </a:r>
            <a:r>
              <a:rPr lang="en-US" dirty="0"/>
              <a:t> activation then to the second convolution layer applying 64 filter 3X3 and using </a:t>
            </a:r>
            <a:r>
              <a:rPr lang="en-US" dirty="0" err="1"/>
              <a:t>Relu</a:t>
            </a:r>
            <a:r>
              <a:rPr lang="en-US" dirty="0"/>
              <a:t> activation, applying max pooling on it, flatten the output and pass it to first fully connected layer has 128 neuron using </a:t>
            </a:r>
            <a:r>
              <a:rPr lang="en-US" dirty="0" err="1"/>
              <a:t>Relu</a:t>
            </a:r>
            <a:r>
              <a:rPr lang="en-US" dirty="0"/>
              <a:t> activation, and output fully connected layer has 10 neurons using </a:t>
            </a:r>
            <a:r>
              <a:rPr lang="en-US" dirty="0" err="1"/>
              <a:t>Softmax</a:t>
            </a:r>
            <a:r>
              <a:rPr lang="en-US" dirty="0"/>
              <a:t> activation .</a:t>
            </a:r>
          </a:p>
          <a:p>
            <a:r>
              <a:rPr lang="en-US" dirty="0"/>
              <a:t>Model </a:t>
            </a:r>
            <a:r>
              <a:rPr lang="en-US" dirty="0" err="1"/>
              <a:t>optimaizer</a:t>
            </a:r>
            <a:r>
              <a:rPr lang="en-US" dirty="0"/>
              <a:t> is </a:t>
            </a:r>
            <a:r>
              <a:rPr lang="en-US" dirty="0" err="1"/>
              <a:t>adam</a:t>
            </a:r>
            <a:r>
              <a:rPr lang="en-US" dirty="0"/>
              <a:t> </a:t>
            </a:r>
          </a:p>
          <a:p>
            <a:endParaRPr lang="en-US" dirty="0"/>
          </a:p>
        </p:txBody>
      </p:sp>
    </p:spTree>
    <p:extLst>
      <p:ext uri="{BB962C8B-B14F-4D97-AF65-F5344CB8AC3E}">
        <p14:creationId xmlns:p14="http://schemas.microsoft.com/office/powerpoint/2010/main" val="327868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9E8F13-8170-9176-9BDB-C33C68F30C0F}"/>
              </a:ext>
            </a:extLst>
          </p:cNvPr>
          <p:cNvSpPr>
            <a:spLocks noGrp="1"/>
          </p:cNvSpPr>
          <p:nvPr>
            <p:ph type="title"/>
          </p:nvPr>
        </p:nvSpPr>
        <p:spPr>
          <a:xfrm>
            <a:off x="820479" y="560055"/>
            <a:ext cx="10515600" cy="699262"/>
          </a:xfrm>
        </p:spPr>
        <p:txBody>
          <a:bodyPr/>
          <a:lstStyle/>
          <a:p>
            <a:pPr algn="ctr"/>
            <a:r>
              <a:rPr lang="en-US" b="1" dirty="0">
                <a:ea typeface="+mj-lt"/>
                <a:cs typeface="+mj-lt"/>
              </a:rPr>
              <a:t>Results and visualizations</a:t>
            </a:r>
            <a:endParaRPr lang="en-US" dirty="0">
              <a:ea typeface="+mj-lt"/>
              <a:cs typeface="+mj-lt"/>
            </a:endParaRPr>
          </a:p>
          <a:p>
            <a:endParaRPr lang="en-US" dirty="0">
              <a:cs typeface="Calibri Light"/>
            </a:endParaRPr>
          </a:p>
        </p:txBody>
      </p:sp>
      <p:pic>
        <p:nvPicPr>
          <p:cNvPr id="4" name="Picture 4" descr="Chart, scatter chart&#10;&#10;Description automatically generated">
            <a:extLst>
              <a:ext uri="{FF2B5EF4-FFF2-40B4-BE49-F238E27FC236}">
                <a16:creationId xmlns:a16="http://schemas.microsoft.com/office/drawing/2014/main" xmlns="" id="{ABA336B2-7C34-C383-FFEF-709FD3C1AB14}"/>
              </a:ext>
            </a:extLst>
          </p:cNvPr>
          <p:cNvPicPr>
            <a:picLocks noGrp="1" noChangeAspect="1"/>
          </p:cNvPicPr>
          <p:nvPr>
            <p:ph idx="1"/>
          </p:nvPr>
        </p:nvPicPr>
        <p:blipFill>
          <a:blip r:embed="rId2"/>
          <a:stretch>
            <a:fillRect/>
          </a:stretch>
        </p:blipFill>
        <p:spPr>
          <a:xfrm>
            <a:off x="558703" y="2078817"/>
            <a:ext cx="3551087" cy="3076282"/>
          </a:xfrm>
        </p:spPr>
      </p:pic>
      <p:sp>
        <p:nvSpPr>
          <p:cNvPr id="5" name="TextBox 4">
            <a:extLst>
              <a:ext uri="{FF2B5EF4-FFF2-40B4-BE49-F238E27FC236}">
                <a16:creationId xmlns:a16="http://schemas.microsoft.com/office/drawing/2014/main" xmlns="" id="{B157A62B-2371-ACA7-1B06-5F2252D202A0}"/>
              </a:ext>
            </a:extLst>
          </p:cNvPr>
          <p:cNvSpPr txBox="1"/>
          <p:nvPr/>
        </p:nvSpPr>
        <p:spPr>
          <a:xfrm>
            <a:off x="967562" y="1481470"/>
            <a:ext cx="30621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Training &amp; Validation Accuracy</a:t>
            </a:r>
          </a:p>
        </p:txBody>
      </p:sp>
      <p:sp>
        <p:nvSpPr>
          <p:cNvPr id="6" name="TextBox 5">
            <a:extLst>
              <a:ext uri="{FF2B5EF4-FFF2-40B4-BE49-F238E27FC236}">
                <a16:creationId xmlns:a16="http://schemas.microsoft.com/office/drawing/2014/main" xmlns="" id="{DF0ACEBB-5AC2-256D-5224-260D27BA7CD6}"/>
              </a:ext>
            </a:extLst>
          </p:cNvPr>
          <p:cNvSpPr txBox="1"/>
          <p:nvPr/>
        </p:nvSpPr>
        <p:spPr>
          <a:xfrm>
            <a:off x="4651589" y="1482577"/>
            <a:ext cx="28495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Training &amp; Validation Loss</a:t>
            </a:r>
          </a:p>
        </p:txBody>
      </p:sp>
      <p:pic>
        <p:nvPicPr>
          <p:cNvPr id="9" name="Picture 4" descr="Chart, scatter chart&#10;&#10;Description automatically generated">
            <a:extLst>
              <a:ext uri="{FF2B5EF4-FFF2-40B4-BE49-F238E27FC236}">
                <a16:creationId xmlns:a16="http://schemas.microsoft.com/office/drawing/2014/main" xmlns="" id="{3BAF3BEE-83DE-0B0C-C20C-177149796037}"/>
              </a:ext>
            </a:extLst>
          </p:cNvPr>
          <p:cNvPicPr>
            <a:picLocks noChangeAspect="1"/>
          </p:cNvPicPr>
          <p:nvPr/>
        </p:nvPicPr>
        <p:blipFill>
          <a:blip r:embed="rId3"/>
          <a:stretch>
            <a:fillRect/>
          </a:stretch>
        </p:blipFill>
        <p:spPr>
          <a:xfrm>
            <a:off x="4150032" y="2089450"/>
            <a:ext cx="3469206" cy="3076282"/>
          </a:xfrm>
          <a:prstGeom prst="rect">
            <a:avLst/>
          </a:prstGeom>
        </p:spPr>
      </p:pic>
      <p:pic>
        <p:nvPicPr>
          <p:cNvPr id="10" name="Picture 4" descr="Chart, line chart&#10;&#10;Description automatically generated">
            <a:extLst>
              <a:ext uri="{FF2B5EF4-FFF2-40B4-BE49-F238E27FC236}">
                <a16:creationId xmlns:a16="http://schemas.microsoft.com/office/drawing/2014/main" xmlns="" id="{5ECB5EEB-34D6-6D52-78A6-E8AAB8792FAD}"/>
              </a:ext>
            </a:extLst>
          </p:cNvPr>
          <p:cNvPicPr>
            <a:picLocks noChangeAspect="1"/>
          </p:cNvPicPr>
          <p:nvPr/>
        </p:nvPicPr>
        <p:blipFill>
          <a:blip r:embed="rId4"/>
          <a:stretch>
            <a:fillRect/>
          </a:stretch>
        </p:blipFill>
        <p:spPr>
          <a:xfrm>
            <a:off x="1195318" y="2080589"/>
            <a:ext cx="2910493" cy="2680596"/>
          </a:xfrm>
          <a:prstGeom prst="rect">
            <a:avLst/>
          </a:prstGeom>
        </p:spPr>
      </p:pic>
      <p:pic>
        <p:nvPicPr>
          <p:cNvPr id="11" name="Picture 4" descr="Chart, line chart&#10;&#10;Description automatically generated">
            <a:extLst>
              <a:ext uri="{FF2B5EF4-FFF2-40B4-BE49-F238E27FC236}">
                <a16:creationId xmlns:a16="http://schemas.microsoft.com/office/drawing/2014/main" xmlns="" id="{9F4188D7-BE0D-3AFD-7ACF-C6C61E453BDB}"/>
              </a:ext>
            </a:extLst>
          </p:cNvPr>
          <p:cNvPicPr>
            <a:picLocks noChangeAspect="1"/>
          </p:cNvPicPr>
          <p:nvPr/>
        </p:nvPicPr>
        <p:blipFill>
          <a:blip r:embed="rId5"/>
          <a:stretch>
            <a:fillRect/>
          </a:stretch>
        </p:blipFill>
        <p:spPr>
          <a:xfrm>
            <a:off x="4776623" y="2093575"/>
            <a:ext cx="2860046" cy="2698925"/>
          </a:xfrm>
          <a:prstGeom prst="rect">
            <a:avLst/>
          </a:prstGeom>
        </p:spPr>
      </p:pic>
      <p:pic>
        <p:nvPicPr>
          <p:cNvPr id="3" name="Picture 4" descr="Graphical user interface, text&#10;&#10;Description automatically generated">
            <a:extLst>
              <a:ext uri="{FF2B5EF4-FFF2-40B4-BE49-F238E27FC236}">
                <a16:creationId xmlns:a16="http://schemas.microsoft.com/office/drawing/2014/main" xmlns="" id="{0F746EAE-CDA1-D21D-5AAE-15CE88DFBA7B}"/>
              </a:ext>
            </a:extLst>
          </p:cNvPr>
          <p:cNvPicPr>
            <a:picLocks noChangeAspect="1"/>
          </p:cNvPicPr>
          <p:nvPr/>
        </p:nvPicPr>
        <p:blipFill>
          <a:blip r:embed="rId6"/>
          <a:stretch>
            <a:fillRect/>
          </a:stretch>
        </p:blipFill>
        <p:spPr>
          <a:xfrm>
            <a:off x="7926362" y="2081568"/>
            <a:ext cx="3814764" cy="2891798"/>
          </a:xfrm>
          <a:prstGeom prst="rect">
            <a:avLst/>
          </a:prstGeom>
        </p:spPr>
      </p:pic>
      <p:sp>
        <p:nvSpPr>
          <p:cNvPr id="7" name="TextBox 6">
            <a:extLst>
              <a:ext uri="{FF2B5EF4-FFF2-40B4-BE49-F238E27FC236}">
                <a16:creationId xmlns:a16="http://schemas.microsoft.com/office/drawing/2014/main" xmlns="" id="{2DD67B6A-C2E4-55B3-6ED9-A4F12A91C6B5}"/>
              </a:ext>
            </a:extLst>
          </p:cNvPr>
          <p:cNvSpPr txBox="1"/>
          <p:nvPr/>
        </p:nvSpPr>
        <p:spPr>
          <a:xfrm>
            <a:off x="8702594" y="1484349"/>
            <a:ext cx="28495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Confusion matrix</a:t>
            </a:r>
            <a:endParaRPr lang="en-US" b="1" dirty="0"/>
          </a:p>
        </p:txBody>
      </p:sp>
      <p:sp>
        <p:nvSpPr>
          <p:cNvPr id="8" name="TextBox 7">
            <a:extLst>
              <a:ext uri="{FF2B5EF4-FFF2-40B4-BE49-F238E27FC236}">
                <a16:creationId xmlns:a16="http://schemas.microsoft.com/office/drawing/2014/main" xmlns="" id="{2F66E6F0-D08D-8E47-6740-E3EE430C197D}"/>
              </a:ext>
            </a:extLst>
          </p:cNvPr>
          <p:cNvSpPr txBox="1"/>
          <p:nvPr/>
        </p:nvSpPr>
        <p:spPr>
          <a:xfrm>
            <a:off x="4374995" y="5610864"/>
            <a:ext cx="1874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cs typeface="Calibri"/>
              </a:rPr>
              <a:t>Model accuracy : </a:t>
            </a:r>
            <a:endParaRPr lang="en-US" b="1" dirty="0">
              <a:cs typeface="Calibri"/>
            </a:endParaRPr>
          </a:p>
        </p:txBody>
      </p:sp>
      <p:sp>
        <p:nvSpPr>
          <p:cNvPr id="13" name="TextBox 12">
            <a:extLst>
              <a:ext uri="{FF2B5EF4-FFF2-40B4-BE49-F238E27FC236}">
                <a16:creationId xmlns:a16="http://schemas.microsoft.com/office/drawing/2014/main" xmlns="" id="{429D5A2B-50A1-90BF-6D4E-7EE03B050B04}"/>
              </a:ext>
            </a:extLst>
          </p:cNvPr>
          <p:cNvSpPr txBox="1"/>
          <p:nvPr/>
        </p:nvSpPr>
        <p:spPr>
          <a:xfrm>
            <a:off x="6206646" y="5610864"/>
            <a:ext cx="1874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smtClean="0">
                <a:latin typeface="Calibri Light" panose="020F0302020204030204" pitchFamily="34" charset="0"/>
                <a:cs typeface="Calibri Light" panose="020F0302020204030204" pitchFamily="34" charset="0"/>
              </a:rPr>
              <a:t>99.33333333333 </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0297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054047C02F9ED41A7A142C23BE4457D" ma:contentTypeVersion="11" ma:contentTypeDescription="Create a new document." ma:contentTypeScope="" ma:versionID="42eb8a9d2720fcc0aa09cc0f2d7d01b6">
  <xsd:schema xmlns:xsd="http://www.w3.org/2001/XMLSchema" xmlns:xs="http://www.w3.org/2001/XMLSchema" xmlns:p="http://schemas.microsoft.com/office/2006/metadata/properties" xmlns:ns3="9e5dfb77-1fed-4ba7-bad7-e40baf353e9e" xmlns:ns4="910bbf2c-97b4-4994-b01c-38cff218508f" targetNamespace="http://schemas.microsoft.com/office/2006/metadata/properties" ma:root="true" ma:fieldsID="b4c69da4f495b90d4e557749ad6d1483" ns3:_="" ns4:_="">
    <xsd:import namespace="9e5dfb77-1fed-4ba7-bad7-e40baf353e9e"/>
    <xsd:import namespace="910bbf2c-97b4-4994-b01c-38cff218508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5dfb77-1fed-4ba7-bad7-e40baf353e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0bbf2c-97b4-4994-b01c-38cff218508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064504-091A-489A-8684-C898B3CB092B}">
  <ds:schemaRefs>
    <ds:schemaRef ds:uri="http://www.w3.org/XML/1998/namespace"/>
    <ds:schemaRef ds:uri="http://schemas.microsoft.com/office/infopath/2007/PartnerControls"/>
    <ds:schemaRef ds:uri="910bbf2c-97b4-4994-b01c-38cff218508f"/>
    <ds:schemaRef ds:uri="http://schemas.openxmlformats.org/package/2006/metadata/core-properties"/>
    <ds:schemaRef ds:uri="http://purl.org/dc/terms/"/>
    <ds:schemaRef ds:uri="http://purl.org/dc/elements/1.1/"/>
    <ds:schemaRef ds:uri="http://schemas.microsoft.com/office/2006/documentManagement/types"/>
    <ds:schemaRef ds:uri="9e5dfb77-1fed-4ba7-bad7-e40baf353e9e"/>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1EA80B7-4121-450A-8416-2C8FDAC14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5dfb77-1fed-4ba7-bad7-e40baf353e9e"/>
    <ds:schemaRef ds:uri="910bbf2c-97b4-4994-b01c-38cff21850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563E91-DEAF-4DFC-8B02-960375F90D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Banded</Template>
  <TotalTime>99</TotalTime>
  <Words>262</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-apple-system</vt:lpstr>
      <vt:lpstr>Calibri</vt:lpstr>
      <vt:lpstr>Calibri Light</vt:lpstr>
      <vt:lpstr>Corbel</vt:lpstr>
      <vt:lpstr>Tahoma</vt:lpstr>
      <vt:lpstr>Wingdings</vt:lpstr>
      <vt:lpstr>Banded</vt:lpstr>
      <vt:lpstr>Architecture used in the Paper </vt:lpstr>
      <vt:lpstr> DataSet...  (Arabic Handwritten Digits Databases)    </vt:lpstr>
      <vt:lpstr>Implementation details </vt:lpstr>
      <vt:lpstr>Results and visualizations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details</dc:title>
  <dc:creator>Mohamed Ashraf</dc:creator>
  <cp:lastModifiedBy>Mohamed Ashraf</cp:lastModifiedBy>
  <cp:revision>4</cp:revision>
  <dcterms:created xsi:type="dcterms:W3CDTF">2022-05-19T20:40:13Z</dcterms:created>
  <dcterms:modified xsi:type="dcterms:W3CDTF">2022-05-20T13:59:04Z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0x0101002054047C02F9ED41A7A142C23BE4457D</vt:lpwstr>
  </property>
</Properties>
</file>