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67633/key-west---mallory---square-by-nkinkade-1777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84C5-4497-475D-9D83-1A7C52E8F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Sort Algorithm</a:t>
            </a:r>
            <a:br>
              <a:rPr lang="en-US" dirty="0"/>
            </a:br>
            <a:r>
              <a:rPr lang="en-US" dirty="0" err="1"/>
              <a:t>By:Mohamed</a:t>
            </a:r>
            <a:r>
              <a:rPr lang="en-US" dirty="0"/>
              <a:t> </a:t>
            </a:r>
            <a:r>
              <a:rPr lang="en-US" dirty="0" err="1"/>
              <a:t>adel</a:t>
            </a:r>
            <a:r>
              <a:rPr lang="en-US" dirty="0"/>
              <a:t> </a:t>
            </a:r>
            <a:r>
              <a:rPr lang="en-US" dirty="0" err="1"/>
              <a:t>awad</a:t>
            </a:r>
            <a:br>
              <a:rPr lang="en-US" dirty="0"/>
            </a:br>
            <a:r>
              <a:rPr lang="en-US" dirty="0"/>
              <a:t>Id:224533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F0DFC-1788-41E4-AD00-7836CF429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3A44-FD36-4AB6-AC45-1ADE0101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66F4-C22B-4017-B78A-4FEA2213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)=2</a:t>
            </a:r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n/2</a:t>
            </a:r>
            <a:r>
              <a:rPr lang="en-US" sz="7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)+</a:t>
            </a:r>
            <a:r>
              <a:rPr lang="en-US" sz="1800" i="1" dirty="0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)=2</a:t>
            </a:r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n/2</a:t>
            </a:r>
            <a:r>
              <a:rPr lang="en-US" sz="7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)+</a:t>
            </a:r>
            <a:r>
              <a:rPr lang="en-US" sz="1800" i="1" dirty="0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dirty="0">
                <a:ea typeface="+mn-lt"/>
                <a:cs typeface="+mn-lt"/>
              </a:rPr>
              <a:t>=2*2</a:t>
            </a:r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n/4</a:t>
            </a:r>
            <a:r>
              <a:rPr lang="en-US" sz="7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)+</a:t>
            </a:r>
            <a:r>
              <a:rPr lang="en-US" sz="1800" i="1" dirty="0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n/2</a:t>
            </a:r>
            <a:r>
              <a:rPr lang="en-US" sz="7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)+</a:t>
            </a:r>
            <a:r>
              <a:rPr lang="en-US" sz="1800" i="1" dirty="0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i="1" dirty="0">
                <a:ea typeface="+mn-lt"/>
                <a:cs typeface="+mn-lt"/>
              </a:rPr>
              <a:t>T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)=2^log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⋅</a:t>
            </a:r>
            <a:r>
              <a:rPr lang="en-US" sz="1800" i="1" dirty="0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(1)+</a:t>
            </a:r>
            <a:r>
              <a:rPr lang="en-US" sz="1800" dirty="0" err="1">
                <a:ea typeface="+mn-lt"/>
                <a:cs typeface="+mn-lt"/>
              </a:rPr>
              <a:t>log</a:t>
            </a:r>
            <a:r>
              <a:rPr lang="en-US" sz="1800" i="1" dirty="0" err="1">
                <a:ea typeface="+mn-lt"/>
                <a:cs typeface="+mn-lt"/>
              </a:rPr>
              <a:t>n</a:t>
            </a:r>
            <a:r>
              <a:rPr lang="en-US" sz="1800" dirty="0" err="1">
                <a:ea typeface="+mn-lt"/>
                <a:cs typeface="+mn-lt"/>
              </a:rPr>
              <a:t>⋅</a:t>
            </a:r>
            <a:r>
              <a:rPr lang="en-US" sz="1800" i="1" dirty="0" err="1">
                <a:ea typeface="+mn-lt"/>
                <a:cs typeface="+mn-lt"/>
              </a:rPr>
              <a:t>O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dirty="0">
                <a:ea typeface="+mn-lt"/>
                <a:cs typeface="+mn-lt"/>
              </a:rPr>
              <a:t>n</a:t>
            </a:r>
            <a:r>
              <a:rPr lang="en-US" sz="1800" dirty="0">
                <a:ea typeface="+mn-lt"/>
                <a:cs typeface="+mn-lt"/>
              </a:rPr>
              <a:t>)</a:t>
            </a:r>
          </a:p>
          <a:p>
            <a:r>
              <a:rPr lang="en-US" sz="1800" dirty="0">
                <a:ea typeface="+mn-lt"/>
                <a:cs typeface="+mn-lt"/>
              </a:rPr>
              <a:t>T(n)=O(n log n)</a:t>
            </a:r>
          </a:p>
          <a:p>
            <a:endParaRPr lang="en-US" sz="1800" dirty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953-E794-4C0D-8684-BC4BF84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102BE-6A82-42CD-A775-ACD23884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026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B48C-9EE7-46D8-82F0-3BCBD38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quick sort?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8C37A-EA55-4ABC-8D50-B118CE7E7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841" y="3801532"/>
            <a:ext cx="4509230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DA728-EADF-4C0E-A0B5-C72109DC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47" y="2857415"/>
            <a:ext cx="5370341" cy="369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E326E-0622-4B6C-BCC9-9F53A0EB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9353" y="3056468"/>
            <a:ext cx="3489499" cy="2400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CA8CB6-B2F2-44E0-909A-ADA6D0C2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049" y="2416476"/>
            <a:ext cx="4026813" cy="2770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2D9A9-ADAC-4DC1-A4A3-1A4D6AD2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1659" y="2913186"/>
            <a:ext cx="5370341" cy="3694347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6DE2D6A-C602-4D7E-A59F-AC34769D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0721" y="2416476"/>
            <a:ext cx="4509230" cy="310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42E5F5-67A2-4E51-B7B9-20A32C42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8487" y="1870948"/>
            <a:ext cx="4026813" cy="2770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DCA5F7-3807-4E4C-B195-64BF13FF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473" y="1449879"/>
            <a:ext cx="3489499" cy="24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DDE2FF-BE90-49F4-A7F1-B037DA69C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889249"/>
              </p:ext>
            </p:extLst>
          </p:nvPr>
        </p:nvGraphicFramePr>
        <p:xfrm>
          <a:off x="2230438" y="1498738"/>
          <a:ext cx="7731125" cy="1085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1913012145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40525425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34348369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164607583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480747087"/>
                    </a:ext>
                  </a:extLst>
                </a:gridCol>
              </a:tblGrid>
              <a:tr h="1085436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695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FF038CA-2ADB-49C0-A155-6E1B05FA4D7A}"/>
              </a:ext>
            </a:extLst>
          </p:cNvPr>
          <p:cNvSpPr/>
          <p:nvPr/>
        </p:nvSpPr>
        <p:spPr>
          <a:xfrm>
            <a:off x="2173858" y="3154017"/>
            <a:ext cx="153317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FD5A9-94CB-4857-A092-6433A3E6F579}"/>
              </a:ext>
            </a:extLst>
          </p:cNvPr>
          <p:cNvSpPr/>
          <p:nvPr/>
        </p:nvSpPr>
        <p:spPr>
          <a:xfrm>
            <a:off x="3773044" y="3154017"/>
            <a:ext cx="153317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5B3BA-848A-4A70-B682-E9488E90C7DE}"/>
              </a:ext>
            </a:extLst>
          </p:cNvPr>
          <p:cNvSpPr/>
          <p:nvPr/>
        </p:nvSpPr>
        <p:spPr>
          <a:xfrm>
            <a:off x="5374010" y="3154017"/>
            <a:ext cx="153317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A7C66-793C-4FF3-8C63-B5A51A0DC06C}"/>
              </a:ext>
            </a:extLst>
          </p:cNvPr>
          <p:cNvSpPr/>
          <p:nvPr/>
        </p:nvSpPr>
        <p:spPr>
          <a:xfrm>
            <a:off x="6973196" y="3154017"/>
            <a:ext cx="153317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1A5D2-3DD9-495C-A0E2-CD4EEA5A870E}"/>
              </a:ext>
            </a:extLst>
          </p:cNvPr>
          <p:cNvSpPr/>
          <p:nvPr/>
        </p:nvSpPr>
        <p:spPr>
          <a:xfrm>
            <a:off x="8616983" y="3154017"/>
            <a:ext cx="153317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05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BC47-4796-4366-BFF4-7F614865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5FC2-C007-44D0-A340-E61ED6E1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Divide the problem into 2 sub problems.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Divide the 2 sub problems into 2 sub. problems ,and so on.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Finally combine sub problems.</a:t>
            </a:r>
          </a:p>
          <a:p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523DE6-50C4-494F-A42E-008150C9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49488"/>
              </p:ext>
            </p:extLst>
          </p:nvPr>
        </p:nvGraphicFramePr>
        <p:xfrm>
          <a:off x="5387008" y="4842053"/>
          <a:ext cx="708992" cy="405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992">
                  <a:extLst>
                    <a:ext uri="{9D8B030D-6E8A-4147-A177-3AD203B41FA5}">
                      <a16:colId xmlns:a16="http://schemas.microsoft.com/office/drawing/2014/main" val="1064674092"/>
                    </a:ext>
                  </a:extLst>
                </a:gridCol>
              </a:tblGrid>
              <a:tr h="405808">
                <a:tc>
                  <a:txBody>
                    <a:bodyPr/>
                    <a:lstStyle/>
                    <a:p>
                      <a:r>
                        <a:rPr lang="en-US" dirty="0"/>
                        <a:t>100$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20401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2991234-4410-4B58-BB3A-91929D7D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140212"/>
              </p:ext>
            </p:extLst>
          </p:nvPr>
        </p:nvGraphicFramePr>
        <p:xfrm>
          <a:off x="3202435" y="557834"/>
          <a:ext cx="50715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878">
                  <a:extLst>
                    <a:ext uri="{9D8B030D-6E8A-4147-A177-3AD203B41FA5}">
                      <a16:colId xmlns:a16="http://schemas.microsoft.com/office/drawing/2014/main" val="3670797873"/>
                    </a:ext>
                  </a:extLst>
                </a:gridCol>
                <a:gridCol w="1267878">
                  <a:extLst>
                    <a:ext uri="{9D8B030D-6E8A-4147-A177-3AD203B41FA5}">
                      <a16:colId xmlns:a16="http://schemas.microsoft.com/office/drawing/2014/main" val="657941127"/>
                    </a:ext>
                  </a:extLst>
                </a:gridCol>
                <a:gridCol w="1267878">
                  <a:extLst>
                    <a:ext uri="{9D8B030D-6E8A-4147-A177-3AD203B41FA5}">
                      <a16:colId xmlns:a16="http://schemas.microsoft.com/office/drawing/2014/main" val="3739491056"/>
                    </a:ext>
                  </a:extLst>
                </a:gridCol>
                <a:gridCol w="1267878">
                  <a:extLst>
                    <a:ext uri="{9D8B030D-6E8A-4147-A177-3AD203B41FA5}">
                      <a16:colId xmlns:a16="http://schemas.microsoft.com/office/drawing/2014/main" val="7588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375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1AF7213-5935-49E1-8D73-1AE409F51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70757"/>
              </p:ext>
            </p:extLst>
          </p:nvPr>
        </p:nvGraphicFramePr>
        <p:xfrm>
          <a:off x="1965565" y="1952119"/>
          <a:ext cx="24737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870">
                  <a:extLst>
                    <a:ext uri="{9D8B030D-6E8A-4147-A177-3AD203B41FA5}">
                      <a16:colId xmlns:a16="http://schemas.microsoft.com/office/drawing/2014/main" val="2152318923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44374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5940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6CE59AD-762B-4545-946F-C50BC3F4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1625"/>
              </p:ext>
            </p:extLst>
          </p:nvPr>
        </p:nvGraphicFramePr>
        <p:xfrm>
          <a:off x="7368209" y="1929442"/>
          <a:ext cx="264601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3009">
                  <a:extLst>
                    <a:ext uri="{9D8B030D-6E8A-4147-A177-3AD203B41FA5}">
                      <a16:colId xmlns:a16="http://schemas.microsoft.com/office/drawing/2014/main" val="3165631474"/>
                    </a:ext>
                  </a:extLst>
                </a:gridCol>
                <a:gridCol w="1323009">
                  <a:extLst>
                    <a:ext uri="{9D8B030D-6E8A-4147-A177-3AD203B41FA5}">
                      <a16:colId xmlns:a16="http://schemas.microsoft.com/office/drawing/2014/main" val="169551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63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F5EA10B-85A9-4079-99DA-D43F8D90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84889"/>
              </p:ext>
            </p:extLst>
          </p:nvPr>
        </p:nvGraphicFramePr>
        <p:xfrm>
          <a:off x="1188902" y="2839619"/>
          <a:ext cx="753253" cy="589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253">
                  <a:extLst>
                    <a:ext uri="{9D8B030D-6E8A-4147-A177-3AD203B41FA5}">
                      <a16:colId xmlns:a16="http://schemas.microsoft.com/office/drawing/2014/main" val="207912642"/>
                    </a:ext>
                  </a:extLst>
                </a:gridCol>
              </a:tblGrid>
              <a:tr h="589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925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6B7A04-C084-458B-A4D3-1B64A570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47870"/>
              </p:ext>
            </p:extLst>
          </p:nvPr>
        </p:nvGraphicFramePr>
        <p:xfrm>
          <a:off x="2825808" y="2839619"/>
          <a:ext cx="753253" cy="589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253">
                  <a:extLst>
                    <a:ext uri="{9D8B030D-6E8A-4147-A177-3AD203B41FA5}">
                      <a16:colId xmlns:a16="http://schemas.microsoft.com/office/drawing/2014/main" val="207912642"/>
                    </a:ext>
                  </a:extLst>
                </a:gridCol>
              </a:tblGrid>
              <a:tr h="589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925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CA7FE87-CD77-413A-81E9-75145A84C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22781"/>
              </p:ext>
            </p:extLst>
          </p:nvPr>
        </p:nvGraphicFramePr>
        <p:xfrm>
          <a:off x="8314591" y="2840878"/>
          <a:ext cx="753253" cy="589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253">
                  <a:extLst>
                    <a:ext uri="{9D8B030D-6E8A-4147-A177-3AD203B41FA5}">
                      <a16:colId xmlns:a16="http://schemas.microsoft.com/office/drawing/2014/main" val="207912642"/>
                    </a:ext>
                  </a:extLst>
                </a:gridCol>
              </a:tblGrid>
              <a:tr h="589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925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EC5BF8-8D5E-4AC2-B763-9C74DD4BE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00188"/>
              </p:ext>
            </p:extLst>
          </p:nvPr>
        </p:nvGraphicFramePr>
        <p:xfrm>
          <a:off x="9951497" y="2840878"/>
          <a:ext cx="753253" cy="589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253">
                  <a:extLst>
                    <a:ext uri="{9D8B030D-6E8A-4147-A177-3AD203B41FA5}">
                      <a16:colId xmlns:a16="http://schemas.microsoft.com/office/drawing/2014/main" val="207912642"/>
                    </a:ext>
                  </a:extLst>
                </a:gridCol>
              </a:tblGrid>
              <a:tr h="589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92534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4496E9F4-13E1-442C-B4D6-B9A1EFDB2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5061"/>
              </p:ext>
            </p:extLst>
          </p:nvPr>
        </p:nvGraphicFramePr>
        <p:xfrm>
          <a:off x="2436017" y="4160668"/>
          <a:ext cx="24737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6870">
                  <a:extLst>
                    <a:ext uri="{9D8B030D-6E8A-4147-A177-3AD203B41FA5}">
                      <a16:colId xmlns:a16="http://schemas.microsoft.com/office/drawing/2014/main" val="2152318923"/>
                    </a:ext>
                  </a:extLst>
                </a:gridCol>
                <a:gridCol w="1236870">
                  <a:extLst>
                    <a:ext uri="{9D8B030D-6E8A-4147-A177-3AD203B41FA5}">
                      <a16:colId xmlns:a16="http://schemas.microsoft.com/office/drawing/2014/main" val="443740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59407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CF378C7F-7FDA-47ED-B5CF-00D7CBE9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37133"/>
              </p:ext>
            </p:extLst>
          </p:nvPr>
        </p:nvGraphicFramePr>
        <p:xfrm>
          <a:off x="6537738" y="4160668"/>
          <a:ext cx="264601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3009">
                  <a:extLst>
                    <a:ext uri="{9D8B030D-6E8A-4147-A177-3AD203B41FA5}">
                      <a16:colId xmlns:a16="http://schemas.microsoft.com/office/drawing/2014/main" val="3165631474"/>
                    </a:ext>
                  </a:extLst>
                </a:gridCol>
                <a:gridCol w="1323009">
                  <a:extLst>
                    <a:ext uri="{9D8B030D-6E8A-4147-A177-3AD203B41FA5}">
                      <a16:colId xmlns:a16="http://schemas.microsoft.com/office/drawing/2014/main" val="169551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9BAFB9-0353-459A-AF59-1086C99BE5F2}"/>
              </a:ext>
            </a:extLst>
          </p:cNvPr>
          <p:cNvSpPr/>
          <p:nvPr/>
        </p:nvSpPr>
        <p:spPr>
          <a:xfrm>
            <a:off x="2403413" y="2586776"/>
            <a:ext cx="7729728" cy="11278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461AD-A601-40F0-AE6A-874DB9B2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FD473-99B7-41EF-A011-D3C78F2F3896}"/>
              </a:ext>
            </a:extLst>
          </p:cNvPr>
          <p:cNvSpPr/>
          <p:nvPr/>
        </p:nvSpPr>
        <p:spPr>
          <a:xfrm>
            <a:off x="5832751" y="4320276"/>
            <a:ext cx="914400" cy="95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D7252-9139-477A-BCF4-2C816C1EED3E}"/>
              </a:ext>
            </a:extLst>
          </p:cNvPr>
          <p:cNvCxnSpPr>
            <a:cxnSpLocks/>
          </p:cNvCxnSpPr>
          <p:nvPr/>
        </p:nvCxnSpPr>
        <p:spPr>
          <a:xfrm>
            <a:off x="755374" y="5168348"/>
            <a:ext cx="2478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F49C15-FEF1-4DD0-906D-D95A0AA42AB6}"/>
              </a:ext>
            </a:extLst>
          </p:cNvPr>
          <p:cNvSpPr txBox="1"/>
          <p:nvPr/>
        </p:nvSpPr>
        <p:spPr>
          <a:xfrm>
            <a:off x="1164336" y="4689608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than pivot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E44B08-AE1D-4EC1-883D-96DDCE4D8C48}"/>
              </a:ext>
            </a:extLst>
          </p:cNvPr>
          <p:cNvCxnSpPr>
            <a:cxnSpLocks/>
          </p:cNvCxnSpPr>
          <p:nvPr/>
        </p:nvCxnSpPr>
        <p:spPr>
          <a:xfrm>
            <a:off x="8142279" y="5052314"/>
            <a:ext cx="2478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E7B16E-B7C4-4453-B645-12CFDD7CD17B}"/>
              </a:ext>
            </a:extLst>
          </p:cNvPr>
          <p:cNvSpPr txBox="1"/>
          <p:nvPr/>
        </p:nvSpPr>
        <p:spPr>
          <a:xfrm>
            <a:off x="8415131" y="4504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Greater than pivot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E1BC4-B816-403C-B5FC-94AC9A2D0659}"/>
              </a:ext>
            </a:extLst>
          </p:cNvPr>
          <p:cNvSpPr/>
          <p:nvPr/>
        </p:nvSpPr>
        <p:spPr>
          <a:xfrm>
            <a:off x="1063855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A665A-C9F2-4298-9226-C72CDFFDD5E3}"/>
              </a:ext>
            </a:extLst>
          </p:cNvPr>
          <p:cNvSpPr/>
          <p:nvPr/>
        </p:nvSpPr>
        <p:spPr>
          <a:xfrm>
            <a:off x="2099511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7219F-7D92-4D9B-8513-ADC9FD2AAFEB}"/>
              </a:ext>
            </a:extLst>
          </p:cNvPr>
          <p:cNvSpPr/>
          <p:nvPr/>
        </p:nvSpPr>
        <p:spPr>
          <a:xfrm>
            <a:off x="8752930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416D7A-02E4-4D34-AAAB-3279A0AFE4C5}"/>
              </a:ext>
            </a:extLst>
          </p:cNvPr>
          <p:cNvSpPr/>
          <p:nvPr/>
        </p:nvSpPr>
        <p:spPr>
          <a:xfrm>
            <a:off x="9788586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45E5C5-2025-4E11-81B1-159128477B95}"/>
              </a:ext>
            </a:extLst>
          </p:cNvPr>
          <p:cNvSpPr/>
          <p:nvPr/>
        </p:nvSpPr>
        <p:spPr>
          <a:xfrm>
            <a:off x="2644396" y="2795730"/>
            <a:ext cx="1149067" cy="729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8C5FAD-447D-4432-B50D-D709EC4B7213}"/>
              </a:ext>
            </a:extLst>
          </p:cNvPr>
          <p:cNvSpPr/>
          <p:nvPr/>
        </p:nvSpPr>
        <p:spPr>
          <a:xfrm>
            <a:off x="4063645" y="2785801"/>
            <a:ext cx="1322183" cy="729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D63A8-91AD-4DA0-A970-32D1171DD94C}"/>
              </a:ext>
            </a:extLst>
          </p:cNvPr>
          <p:cNvSpPr/>
          <p:nvPr/>
        </p:nvSpPr>
        <p:spPr>
          <a:xfrm>
            <a:off x="5641411" y="2759054"/>
            <a:ext cx="1259068" cy="729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FA5CA-BB80-4901-90E9-0F0948BE7005}"/>
              </a:ext>
            </a:extLst>
          </p:cNvPr>
          <p:cNvSpPr/>
          <p:nvPr/>
        </p:nvSpPr>
        <p:spPr>
          <a:xfrm>
            <a:off x="7170661" y="2785801"/>
            <a:ext cx="1244470" cy="729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29455-D287-4C87-B551-07E1F0BC2A6F}"/>
              </a:ext>
            </a:extLst>
          </p:cNvPr>
          <p:cNvSpPr/>
          <p:nvPr/>
        </p:nvSpPr>
        <p:spPr>
          <a:xfrm>
            <a:off x="8815165" y="2759054"/>
            <a:ext cx="1091141" cy="7298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BBEE05-4D21-490E-A8F7-7570ECE123F0}"/>
              </a:ext>
            </a:extLst>
          </p:cNvPr>
          <p:cNvSpPr txBox="1"/>
          <p:nvPr/>
        </p:nvSpPr>
        <p:spPr>
          <a:xfrm>
            <a:off x="4647352" y="4412609"/>
            <a:ext cx="118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Pivot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6FF2B6-BF85-4E3F-9127-6E9FF752E75A}"/>
              </a:ext>
            </a:extLst>
          </p:cNvPr>
          <p:cNvSpPr/>
          <p:nvPr/>
        </p:nvSpPr>
        <p:spPr>
          <a:xfrm>
            <a:off x="2915026" y="2782880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74029-533E-41AA-9ED2-1B0144FD39B5}"/>
              </a:ext>
            </a:extLst>
          </p:cNvPr>
          <p:cNvSpPr/>
          <p:nvPr/>
        </p:nvSpPr>
        <p:spPr>
          <a:xfrm>
            <a:off x="4445092" y="2785801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7F7C6-9702-47E9-BE7B-59D945ECDE74}"/>
              </a:ext>
            </a:extLst>
          </p:cNvPr>
          <p:cNvSpPr/>
          <p:nvPr/>
        </p:nvSpPr>
        <p:spPr>
          <a:xfrm>
            <a:off x="5974342" y="2759054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EED184-B257-4321-9DF1-53DAC97A7D67}"/>
              </a:ext>
            </a:extLst>
          </p:cNvPr>
          <p:cNvSpPr/>
          <p:nvPr/>
        </p:nvSpPr>
        <p:spPr>
          <a:xfrm>
            <a:off x="7504408" y="2782880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F0C931-43B6-41E3-8573-6487D87BA478}"/>
              </a:ext>
            </a:extLst>
          </p:cNvPr>
          <p:cNvSpPr/>
          <p:nvPr/>
        </p:nvSpPr>
        <p:spPr>
          <a:xfrm>
            <a:off x="9096650" y="2754531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CEBCB9-2A1C-46CD-B6E8-E00F99AE07EE}"/>
              </a:ext>
            </a:extLst>
          </p:cNvPr>
          <p:cNvSpPr/>
          <p:nvPr/>
        </p:nvSpPr>
        <p:spPr>
          <a:xfrm>
            <a:off x="5986048" y="4412609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33ED42-50CC-4261-A9F0-6C9208F7308C}"/>
              </a:ext>
            </a:extLst>
          </p:cNvPr>
          <p:cNvSpPr/>
          <p:nvPr/>
        </p:nvSpPr>
        <p:spPr>
          <a:xfrm>
            <a:off x="8752929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8343BB-BBF6-4812-8322-F87C534F2DB8}"/>
              </a:ext>
            </a:extLst>
          </p:cNvPr>
          <p:cNvSpPr/>
          <p:nvPr/>
        </p:nvSpPr>
        <p:spPr>
          <a:xfrm>
            <a:off x="2919040" y="2799965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5935F3-6AF0-478F-80D6-2B4323CF878F}"/>
              </a:ext>
            </a:extLst>
          </p:cNvPr>
          <p:cNvSpPr/>
          <p:nvPr/>
        </p:nvSpPr>
        <p:spPr>
          <a:xfrm>
            <a:off x="4433200" y="2783340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B248AF-FB44-49A4-97CE-BC14B5FD7E13}"/>
              </a:ext>
            </a:extLst>
          </p:cNvPr>
          <p:cNvSpPr/>
          <p:nvPr/>
        </p:nvSpPr>
        <p:spPr>
          <a:xfrm>
            <a:off x="5986048" y="4432416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61A3F-63CD-49F2-A1F7-7E78DE9CE151}"/>
              </a:ext>
            </a:extLst>
          </p:cNvPr>
          <p:cNvSpPr/>
          <p:nvPr/>
        </p:nvSpPr>
        <p:spPr>
          <a:xfrm>
            <a:off x="9788586" y="5321533"/>
            <a:ext cx="607805" cy="72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825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D07F-7ABB-4E9A-B698-67EE7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3300"/>
            <a:ext cx="7729728" cy="67857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090D-6832-4D7B-A41D-55FB7E91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781878"/>
            <a:ext cx="7729728" cy="3669991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def </a:t>
            </a:r>
            <a:r>
              <a:rPr lang="en-US" sz="6400" dirty="0" err="1"/>
              <a:t>quick_sort</a:t>
            </a:r>
            <a:r>
              <a:rPr lang="en-US" sz="6400" dirty="0"/>
              <a:t>(sequence):</a:t>
            </a:r>
          </a:p>
          <a:p>
            <a:r>
              <a:rPr lang="en-US" sz="6400" dirty="0"/>
              <a:t>    length = </a:t>
            </a:r>
            <a:r>
              <a:rPr lang="en-US" sz="6400" dirty="0" err="1"/>
              <a:t>len</a:t>
            </a:r>
            <a:r>
              <a:rPr lang="en-US" sz="6400" dirty="0"/>
              <a:t>(sequence)</a:t>
            </a:r>
          </a:p>
          <a:p>
            <a:r>
              <a:rPr lang="en-US" sz="6400" dirty="0"/>
              <a:t>    if length &lt;= 1:</a:t>
            </a:r>
          </a:p>
          <a:p>
            <a:r>
              <a:rPr lang="en-US" sz="6400" dirty="0"/>
              <a:t>        return sequence</a:t>
            </a:r>
          </a:p>
          <a:p>
            <a:r>
              <a:rPr lang="en-US" sz="6400" dirty="0"/>
              <a:t>    else:</a:t>
            </a:r>
          </a:p>
          <a:p>
            <a:r>
              <a:rPr lang="en-US" sz="6400" dirty="0"/>
              <a:t>        pivot = </a:t>
            </a:r>
            <a:r>
              <a:rPr lang="en-US" sz="6400" dirty="0" err="1"/>
              <a:t>sequence.pop</a:t>
            </a:r>
            <a:r>
              <a:rPr lang="en-US" sz="6400" dirty="0"/>
              <a:t>()</a:t>
            </a:r>
          </a:p>
          <a:p>
            <a:endParaRPr lang="en-US" sz="6400" dirty="0"/>
          </a:p>
          <a:p>
            <a:r>
              <a:rPr lang="en-US" sz="6400" dirty="0"/>
              <a:t>    </a:t>
            </a:r>
            <a:r>
              <a:rPr lang="en-US" sz="6400" dirty="0" err="1"/>
              <a:t>items_greater</a:t>
            </a:r>
            <a:r>
              <a:rPr lang="en-US" sz="6400" dirty="0"/>
              <a:t> = []</a:t>
            </a:r>
          </a:p>
          <a:p>
            <a:r>
              <a:rPr lang="en-US" sz="6400" dirty="0"/>
              <a:t>    </a:t>
            </a:r>
            <a:r>
              <a:rPr lang="en-US" sz="6400" dirty="0" err="1"/>
              <a:t>items_lower</a:t>
            </a:r>
            <a:r>
              <a:rPr lang="en-US" sz="6400" dirty="0"/>
              <a:t> = []</a:t>
            </a:r>
          </a:p>
          <a:p>
            <a:endParaRPr lang="en-US" sz="6400" dirty="0"/>
          </a:p>
          <a:p>
            <a:r>
              <a:rPr lang="en-US" sz="6400" dirty="0"/>
              <a:t>    for item in sequence:</a:t>
            </a:r>
          </a:p>
          <a:p>
            <a:r>
              <a:rPr lang="en-US" sz="6400" dirty="0"/>
              <a:t>        if item &gt;pivot:</a:t>
            </a:r>
          </a:p>
          <a:p>
            <a:r>
              <a:rPr lang="en-US" sz="6400" dirty="0"/>
              <a:t>            </a:t>
            </a:r>
            <a:r>
              <a:rPr lang="en-US" sz="6400" dirty="0" err="1"/>
              <a:t>items_greater.append</a:t>
            </a:r>
            <a:r>
              <a:rPr lang="en-US" sz="6400" dirty="0"/>
              <a:t>(item)</a:t>
            </a:r>
          </a:p>
          <a:p>
            <a:endParaRPr lang="en-US" sz="6400" dirty="0"/>
          </a:p>
          <a:p>
            <a:r>
              <a:rPr lang="en-US" sz="6400" dirty="0"/>
              <a:t>        else:</a:t>
            </a:r>
          </a:p>
          <a:p>
            <a:r>
              <a:rPr lang="en-US" sz="6400" dirty="0"/>
              <a:t>            </a:t>
            </a:r>
            <a:r>
              <a:rPr lang="en-US" sz="6400" dirty="0" err="1"/>
              <a:t>items_lower.append</a:t>
            </a:r>
            <a:r>
              <a:rPr lang="en-US" sz="6400" dirty="0"/>
              <a:t>(item)</a:t>
            </a:r>
          </a:p>
          <a:p>
            <a:endParaRPr lang="en-US" sz="6400" dirty="0"/>
          </a:p>
          <a:p>
            <a:r>
              <a:rPr lang="en-US" sz="6400" dirty="0"/>
              <a:t>    return </a:t>
            </a:r>
            <a:r>
              <a:rPr lang="en-US" sz="6400" dirty="0" err="1"/>
              <a:t>quick_sort</a:t>
            </a:r>
            <a:r>
              <a:rPr lang="en-US" sz="6400" dirty="0"/>
              <a:t>(</a:t>
            </a:r>
            <a:r>
              <a:rPr lang="en-US" sz="6400" dirty="0" err="1"/>
              <a:t>items_lower</a:t>
            </a:r>
            <a:r>
              <a:rPr lang="en-US" sz="6400" dirty="0"/>
              <a:t>) + [pivot] + </a:t>
            </a:r>
            <a:r>
              <a:rPr lang="en-US" sz="6400" dirty="0" err="1"/>
              <a:t>quick_sort</a:t>
            </a:r>
            <a:r>
              <a:rPr lang="en-US" sz="6400" dirty="0"/>
              <a:t>(</a:t>
            </a:r>
            <a:r>
              <a:rPr lang="en-US" sz="6400" dirty="0" err="1"/>
              <a:t>items_greater</a:t>
            </a:r>
            <a:r>
              <a:rPr lang="en-US" sz="6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9613-289E-451D-A057-831EFEAF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090D-DCF5-4A21-AD27-48E478F3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worst case</a:t>
            </a:r>
          </a:p>
          <a:p>
            <a:r>
              <a:rPr lang="en-US" sz="3200" dirty="0"/>
              <a:t>Best case </a:t>
            </a:r>
          </a:p>
        </p:txBody>
      </p:sp>
    </p:spTree>
    <p:extLst>
      <p:ext uri="{BB962C8B-B14F-4D97-AF65-F5344CB8AC3E}">
        <p14:creationId xmlns:p14="http://schemas.microsoft.com/office/powerpoint/2010/main" val="343681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9C1-93D3-4F89-B7D5-8CF2545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worst case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B18B-A9B3-47A1-8B18-60E61864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−1)+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the base case 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(1)=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(1)</a:t>
            </a:r>
          </a:p>
          <a:p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−1)+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−2)+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−1)+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+1)+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−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k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+2)+…+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</a:t>
            </a:r>
          </a:p>
          <a:p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(1+2+3+…+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)=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Size2"/>
              </a:rPr>
              <a:t>(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+1)​</a:t>
            </a:r>
            <a:r>
              <a:rPr lang="pt-BR" b="0" i="0" dirty="0">
                <a:solidFill>
                  <a:srgbClr val="374151"/>
                </a:solidFill>
                <a:effectLst/>
                <a:latin typeface="KaTeX_Size2"/>
              </a:rPr>
              <a:t>)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O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374151"/>
                </a:solidFill>
                <a:effectLst/>
                <a:latin typeface="KaTeX_Math"/>
              </a:rPr>
              <a:t>n^</a:t>
            </a:r>
            <a:r>
              <a:rPr lang="pt-BR" b="0" i="0" dirty="0">
                <a:solidFill>
                  <a:srgbClr val="374151"/>
                </a:solidFill>
                <a:effectLst/>
                <a:latin typeface="KaTeX_Main"/>
              </a:rPr>
              <a:t>2)</a:t>
            </a:r>
            <a:endParaRPr lang="pt-BR" dirty="0">
              <a:solidFill>
                <a:srgbClr val="374151"/>
              </a:solidFill>
              <a:latin typeface="KaTeX_Main"/>
            </a:endParaRPr>
          </a:p>
          <a:p>
            <a:endParaRPr lang="pt-BR" b="0" i="1" dirty="0">
              <a:solidFill>
                <a:srgbClr val="374151"/>
              </a:solidFill>
              <a:effectLst/>
              <a:latin typeface="KaTeX_Mat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762</TotalTime>
  <Words>425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</vt:lpstr>
      <vt:lpstr>Gill Sans MT</vt:lpstr>
      <vt:lpstr>KaTeX_Main</vt:lpstr>
      <vt:lpstr>KaTeX_Math</vt:lpstr>
      <vt:lpstr>KaTeX_Size2</vt:lpstr>
      <vt:lpstr>Söhne</vt:lpstr>
      <vt:lpstr>Parcel</vt:lpstr>
      <vt:lpstr>Quick Sort Algorithm By:Mohamed adel awad Id:224533</vt:lpstr>
      <vt:lpstr>What is quick sort?</vt:lpstr>
      <vt:lpstr>PowerPoint Presentation</vt:lpstr>
      <vt:lpstr>Divide and conquer Algorithm</vt:lpstr>
      <vt:lpstr>PowerPoint Presentation</vt:lpstr>
      <vt:lpstr>example</vt:lpstr>
      <vt:lpstr>Implementation</vt:lpstr>
      <vt:lpstr>Analysis</vt:lpstr>
      <vt:lpstr>worst case </vt:lpstr>
      <vt:lpstr>best case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 By:Mohamed adel awad Id:224533</dc:title>
  <dc:creator>Mohamed</dc:creator>
  <cp:lastModifiedBy>Mohamed</cp:lastModifiedBy>
  <cp:revision>23</cp:revision>
  <dcterms:created xsi:type="dcterms:W3CDTF">2023-12-31T13:24:19Z</dcterms:created>
  <dcterms:modified xsi:type="dcterms:W3CDTF">2024-01-01T02:07:07Z</dcterms:modified>
</cp:coreProperties>
</file>