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1" r:id="rId3"/>
    <p:sldId id="263" r:id="rId4"/>
    <p:sldId id="261" r:id="rId5"/>
    <p:sldId id="260" r:id="rId6"/>
    <p:sldId id="262" r:id="rId7"/>
    <p:sldId id="266" r:id="rId8"/>
    <p:sldId id="267" r:id="rId9"/>
    <p:sldId id="264" r:id="rId10"/>
    <p:sldId id="271" r:id="rId11"/>
    <p:sldId id="270" r:id="rId12"/>
    <p:sldId id="273" r:id="rId13"/>
    <p:sldId id="274" r:id="rId14"/>
    <p:sldId id="269" r:id="rId15"/>
    <p:sldId id="275" r:id="rId16"/>
    <p:sldId id="276" r:id="rId17"/>
    <p:sldId id="277" r:id="rId18"/>
    <p:sldId id="265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640" autoAdjust="0"/>
  </p:normalViewPr>
  <p:slideViewPr>
    <p:cSldViewPr snapToGrid="0" snapToObjects="1">
      <p:cViewPr varScale="1">
        <p:scale>
          <a:sx n="95" d="100"/>
          <a:sy n="95" d="100"/>
        </p:scale>
        <p:origin x="-11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4F2B1-AF78-2640-B1BD-2250B8DFB59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94A64E-707B-5D45-8BAD-6C4411089E99}">
      <dgm:prSet phldrT="[Text]"/>
      <dgm:spPr/>
      <dgm:t>
        <a:bodyPr/>
        <a:lstStyle/>
        <a:p>
          <a:r>
            <a:rPr lang="en-US" baseline="30000" dirty="0" smtClean="0"/>
            <a:t>[</a:t>
          </a:r>
          <a:r>
            <a:rPr lang="en-US" baseline="30000" dirty="0" err="1" smtClean="0"/>
            <a:t>i</a:t>
          </a:r>
          <a:r>
            <a:rPr lang="en-US" baseline="30000" dirty="0" smtClean="0"/>
            <a:t>]</a:t>
          </a:r>
          <a:r>
            <a:rPr lang="en-US" dirty="0" smtClean="0"/>
            <a:t>Observable</a:t>
          </a:r>
          <a:endParaRPr lang="en-US" dirty="0"/>
        </a:p>
      </dgm:t>
    </dgm:pt>
    <dgm:pt modelId="{D8762E3E-16C4-1C47-9574-79179641502F}" type="parTrans" cxnId="{C097A165-873B-F144-9E39-9711A635DEDE}">
      <dgm:prSet/>
      <dgm:spPr/>
      <dgm:t>
        <a:bodyPr/>
        <a:lstStyle/>
        <a:p>
          <a:endParaRPr lang="en-US"/>
        </a:p>
      </dgm:t>
    </dgm:pt>
    <dgm:pt modelId="{C114C61D-7D2A-3442-915A-AD3D07797F87}" type="sibTrans" cxnId="{C097A165-873B-F144-9E39-9711A635DEDE}">
      <dgm:prSet/>
      <dgm:spPr/>
      <dgm:t>
        <a:bodyPr/>
        <a:lstStyle/>
        <a:p>
          <a:endParaRPr lang="en-US"/>
        </a:p>
      </dgm:t>
    </dgm:pt>
    <dgm:pt modelId="{5DD83B71-2938-9B4F-9DBF-AAFD450F26AB}">
      <dgm:prSet phldrT="[Text]"/>
      <dgm:spPr/>
      <dgm:t>
        <a:bodyPr/>
        <a:lstStyle/>
        <a:p>
          <a:r>
            <a:rPr lang="en-US" baseline="30000" dirty="0" smtClean="0"/>
            <a:t>[</a:t>
          </a:r>
          <a:r>
            <a:rPr lang="en-US" baseline="30000" dirty="0" err="1" smtClean="0"/>
            <a:t>i</a:t>
          </a:r>
          <a:r>
            <a:rPr lang="en-US" baseline="30000" dirty="0" smtClean="0"/>
            <a:t>]</a:t>
          </a:r>
          <a:r>
            <a:rPr lang="en-US" dirty="0" err="1" smtClean="0"/>
            <a:t>ObservableList</a:t>
          </a:r>
          <a:r>
            <a:rPr lang="en-US" smtClean="0"/>
            <a:t>&lt;E&gt;</a:t>
          </a:r>
          <a:endParaRPr lang="en-US" dirty="0"/>
        </a:p>
      </dgm:t>
    </dgm:pt>
    <dgm:pt modelId="{83172BBD-9482-644D-AC0D-0D0CB3188BC5}" type="parTrans" cxnId="{A5BD9D02-906D-5245-AFCB-6C147F84AB19}">
      <dgm:prSet/>
      <dgm:spPr/>
      <dgm:t>
        <a:bodyPr/>
        <a:lstStyle/>
        <a:p>
          <a:endParaRPr lang="en-US"/>
        </a:p>
      </dgm:t>
    </dgm:pt>
    <dgm:pt modelId="{33A6AC57-01D2-5048-BE74-F841029E659B}" type="sibTrans" cxnId="{A5BD9D02-906D-5245-AFCB-6C147F84AB19}">
      <dgm:prSet/>
      <dgm:spPr/>
      <dgm:t>
        <a:bodyPr/>
        <a:lstStyle/>
        <a:p>
          <a:endParaRPr lang="en-US"/>
        </a:p>
      </dgm:t>
    </dgm:pt>
    <dgm:pt modelId="{99AE7DF5-60A6-B349-B904-48AD7EF5AB53}">
      <dgm:prSet phldrT="[Text]"/>
      <dgm:spPr/>
      <dgm:t>
        <a:bodyPr/>
        <a:lstStyle/>
        <a:p>
          <a:r>
            <a:rPr lang="en-US" baseline="30000" dirty="0" smtClean="0"/>
            <a:t>[c]</a:t>
          </a:r>
          <a:r>
            <a:rPr lang="en-US" dirty="0" err="1" smtClean="0"/>
            <a:t>FXCollections</a:t>
          </a:r>
          <a:endParaRPr lang="en-US" dirty="0"/>
        </a:p>
      </dgm:t>
    </dgm:pt>
    <dgm:pt modelId="{743DD1D1-FD96-8C43-A16F-47B82D400C26}" type="parTrans" cxnId="{CD5D0658-1204-5E4A-8555-CB1105CDC6FF}">
      <dgm:prSet/>
      <dgm:spPr/>
      <dgm:t>
        <a:bodyPr/>
        <a:lstStyle/>
        <a:p>
          <a:endParaRPr lang="en-US"/>
        </a:p>
      </dgm:t>
    </dgm:pt>
    <dgm:pt modelId="{CF0E2A44-D171-7447-B9FF-D0E6B2254256}" type="sibTrans" cxnId="{CD5D0658-1204-5E4A-8555-CB1105CDC6FF}">
      <dgm:prSet/>
      <dgm:spPr/>
      <dgm:t>
        <a:bodyPr/>
        <a:lstStyle/>
        <a:p>
          <a:endParaRPr lang="en-US"/>
        </a:p>
      </dgm:t>
    </dgm:pt>
    <dgm:pt modelId="{ADF3026E-02F9-464F-80F7-816600F6CFDB}" type="pres">
      <dgm:prSet presAssocID="{5044F2B1-AF78-2640-B1BD-2250B8DFB5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8D21BB-7CD8-9049-B5F2-2346349D8A1C}" type="pres">
      <dgm:prSet presAssocID="{8B94A64E-707B-5D45-8BAD-6C4411089E99}" presName="hierRoot1" presStyleCnt="0"/>
      <dgm:spPr/>
    </dgm:pt>
    <dgm:pt modelId="{10DAFC21-3435-894A-87C9-5A6B3C901B86}" type="pres">
      <dgm:prSet presAssocID="{8B94A64E-707B-5D45-8BAD-6C4411089E99}" presName="composite" presStyleCnt="0"/>
      <dgm:spPr/>
    </dgm:pt>
    <dgm:pt modelId="{DE75BDF9-B8EE-7947-A1C6-92DEA47B6C98}" type="pres">
      <dgm:prSet presAssocID="{8B94A64E-707B-5D45-8BAD-6C4411089E99}" presName="background" presStyleLbl="node0" presStyleIdx="0" presStyleCnt="2"/>
      <dgm:spPr/>
    </dgm:pt>
    <dgm:pt modelId="{6C54ADE0-92EF-BA4B-91D7-3BFC9CF2F128}" type="pres">
      <dgm:prSet presAssocID="{8B94A64E-707B-5D45-8BAD-6C4411089E99}" presName="text" presStyleLbl="fgAcc0" presStyleIdx="0" presStyleCnt="2" custScaleX="81044" custScaleY="39813" custLinFactNeighborX="-14476" custLinFactNeighborY="-27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B137AA-3099-C74F-854A-84DFB1216C0A}" type="pres">
      <dgm:prSet presAssocID="{8B94A64E-707B-5D45-8BAD-6C4411089E99}" presName="hierChild2" presStyleCnt="0"/>
      <dgm:spPr/>
    </dgm:pt>
    <dgm:pt modelId="{E2A76D76-8264-C54D-B58F-933ED8065620}" type="pres">
      <dgm:prSet presAssocID="{83172BBD-9482-644D-AC0D-0D0CB3188BC5}" presName="Name10" presStyleLbl="parChTrans1D2" presStyleIdx="0" presStyleCnt="1"/>
      <dgm:spPr/>
      <dgm:t>
        <a:bodyPr/>
        <a:lstStyle/>
        <a:p>
          <a:endParaRPr lang="en-US"/>
        </a:p>
      </dgm:t>
    </dgm:pt>
    <dgm:pt modelId="{9FFB599E-5463-0C4A-B5A5-4DD48809EDF9}" type="pres">
      <dgm:prSet presAssocID="{5DD83B71-2938-9B4F-9DBF-AAFD450F26AB}" presName="hierRoot2" presStyleCnt="0"/>
      <dgm:spPr/>
    </dgm:pt>
    <dgm:pt modelId="{DD48E21A-56CA-6A4F-AE7C-E067B47A8E06}" type="pres">
      <dgm:prSet presAssocID="{5DD83B71-2938-9B4F-9DBF-AAFD450F26AB}" presName="composite2" presStyleCnt="0"/>
      <dgm:spPr/>
    </dgm:pt>
    <dgm:pt modelId="{6DD5EB6B-002D-DD47-AEE1-64035AD77089}" type="pres">
      <dgm:prSet presAssocID="{5DD83B71-2938-9B4F-9DBF-AAFD450F26AB}" presName="background2" presStyleLbl="node2" presStyleIdx="0" presStyleCnt="1"/>
      <dgm:spPr/>
    </dgm:pt>
    <dgm:pt modelId="{39482643-C542-8742-BE0F-5AC3B0D146DE}" type="pres">
      <dgm:prSet presAssocID="{5DD83B71-2938-9B4F-9DBF-AAFD450F26AB}" presName="text2" presStyleLbl="fgAcc2" presStyleIdx="0" presStyleCnt="1" custScaleX="86004" custScaleY="45783" custLinFactNeighborX="-5586" custLinFactNeighborY="-298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DD0FA-7983-D146-9DF8-22EC3C8923FD}" type="pres">
      <dgm:prSet presAssocID="{5DD83B71-2938-9B4F-9DBF-AAFD450F26AB}" presName="hierChild3" presStyleCnt="0"/>
      <dgm:spPr/>
    </dgm:pt>
    <dgm:pt modelId="{DA3B7005-42BC-124D-8398-EB4058F060B2}" type="pres">
      <dgm:prSet presAssocID="{99AE7DF5-60A6-B349-B904-48AD7EF5AB53}" presName="hierRoot1" presStyleCnt="0"/>
      <dgm:spPr/>
    </dgm:pt>
    <dgm:pt modelId="{3F2948ED-DFB4-0B49-92A3-2FA9273298F0}" type="pres">
      <dgm:prSet presAssocID="{99AE7DF5-60A6-B349-B904-48AD7EF5AB53}" presName="composite" presStyleCnt="0"/>
      <dgm:spPr/>
    </dgm:pt>
    <dgm:pt modelId="{0F3E1DBE-62E9-924E-85C9-EB3DA375CF31}" type="pres">
      <dgm:prSet presAssocID="{99AE7DF5-60A6-B349-B904-48AD7EF5AB53}" presName="background" presStyleLbl="node0" presStyleIdx="1" presStyleCnt="2"/>
      <dgm:spPr/>
    </dgm:pt>
    <dgm:pt modelId="{55EC8EE5-953F-9A4D-A7B2-FD4B96F18AF1}" type="pres">
      <dgm:prSet presAssocID="{99AE7DF5-60A6-B349-B904-48AD7EF5AB53}" presName="text" presStyleLbl="fgAcc0" presStyleIdx="1" presStyleCnt="2" custScaleX="76123" custScaleY="41056" custLinFactNeighborX="-16995" custLinFactNeighborY="-263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A141E8-2413-0543-822A-D0B30E1E9374}" type="pres">
      <dgm:prSet presAssocID="{99AE7DF5-60A6-B349-B904-48AD7EF5AB53}" presName="hierChild2" presStyleCnt="0"/>
      <dgm:spPr/>
    </dgm:pt>
  </dgm:ptLst>
  <dgm:cxnLst>
    <dgm:cxn modelId="{B82C5E44-7DE4-1742-B0C7-6DA5ED48C70A}" type="presOf" srcId="{99AE7DF5-60A6-B349-B904-48AD7EF5AB53}" destId="{55EC8EE5-953F-9A4D-A7B2-FD4B96F18AF1}" srcOrd="0" destOrd="0" presId="urn:microsoft.com/office/officeart/2005/8/layout/hierarchy1"/>
    <dgm:cxn modelId="{C097A165-873B-F144-9E39-9711A635DEDE}" srcId="{5044F2B1-AF78-2640-B1BD-2250B8DFB594}" destId="{8B94A64E-707B-5D45-8BAD-6C4411089E99}" srcOrd="0" destOrd="0" parTransId="{D8762E3E-16C4-1C47-9574-79179641502F}" sibTransId="{C114C61D-7D2A-3442-915A-AD3D07797F87}"/>
    <dgm:cxn modelId="{CD5D0658-1204-5E4A-8555-CB1105CDC6FF}" srcId="{5044F2B1-AF78-2640-B1BD-2250B8DFB594}" destId="{99AE7DF5-60A6-B349-B904-48AD7EF5AB53}" srcOrd="1" destOrd="0" parTransId="{743DD1D1-FD96-8C43-A16F-47B82D400C26}" sibTransId="{CF0E2A44-D171-7447-B9FF-D0E6B2254256}"/>
    <dgm:cxn modelId="{F5FC21D7-2D81-1441-A4B9-C1C44D881313}" type="presOf" srcId="{8B94A64E-707B-5D45-8BAD-6C4411089E99}" destId="{6C54ADE0-92EF-BA4B-91D7-3BFC9CF2F128}" srcOrd="0" destOrd="0" presId="urn:microsoft.com/office/officeart/2005/8/layout/hierarchy1"/>
    <dgm:cxn modelId="{B782859D-8090-3E49-B252-8161FA6E1F7D}" type="presOf" srcId="{5DD83B71-2938-9B4F-9DBF-AAFD450F26AB}" destId="{39482643-C542-8742-BE0F-5AC3B0D146DE}" srcOrd="0" destOrd="0" presId="urn:microsoft.com/office/officeart/2005/8/layout/hierarchy1"/>
    <dgm:cxn modelId="{A5BD9D02-906D-5245-AFCB-6C147F84AB19}" srcId="{8B94A64E-707B-5D45-8BAD-6C4411089E99}" destId="{5DD83B71-2938-9B4F-9DBF-AAFD450F26AB}" srcOrd="0" destOrd="0" parTransId="{83172BBD-9482-644D-AC0D-0D0CB3188BC5}" sibTransId="{33A6AC57-01D2-5048-BE74-F841029E659B}"/>
    <dgm:cxn modelId="{DAC8B70D-8023-6F49-99DC-B69DFFFBC3BD}" type="presOf" srcId="{5044F2B1-AF78-2640-B1BD-2250B8DFB594}" destId="{ADF3026E-02F9-464F-80F7-816600F6CFDB}" srcOrd="0" destOrd="0" presId="urn:microsoft.com/office/officeart/2005/8/layout/hierarchy1"/>
    <dgm:cxn modelId="{E37CB789-69B1-5141-8AE5-BF8471F60D35}" type="presOf" srcId="{83172BBD-9482-644D-AC0D-0D0CB3188BC5}" destId="{E2A76D76-8264-C54D-B58F-933ED8065620}" srcOrd="0" destOrd="0" presId="urn:microsoft.com/office/officeart/2005/8/layout/hierarchy1"/>
    <dgm:cxn modelId="{071AB6AA-EFC6-AD44-817B-1E89397F1A0E}" type="presParOf" srcId="{ADF3026E-02F9-464F-80F7-816600F6CFDB}" destId="{798D21BB-7CD8-9049-B5F2-2346349D8A1C}" srcOrd="0" destOrd="0" presId="urn:microsoft.com/office/officeart/2005/8/layout/hierarchy1"/>
    <dgm:cxn modelId="{C061ECD0-D082-0144-ABE8-A3D9BA3E77F4}" type="presParOf" srcId="{798D21BB-7CD8-9049-B5F2-2346349D8A1C}" destId="{10DAFC21-3435-894A-87C9-5A6B3C901B86}" srcOrd="0" destOrd="0" presId="urn:microsoft.com/office/officeart/2005/8/layout/hierarchy1"/>
    <dgm:cxn modelId="{7D12FAD8-0170-E145-8C4B-6335D127FC82}" type="presParOf" srcId="{10DAFC21-3435-894A-87C9-5A6B3C901B86}" destId="{DE75BDF9-B8EE-7947-A1C6-92DEA47B6C98}" srcOrd="0" destOrd="0" presId="urn:microsoft.com/office/officeart/2005/8/layout/hierarchy1"/>
    <dgm:cxn modelId="{129AF3C3-A84F-0742-8011-D42BBD566CCC}" type="presParOf" srcId="{10DAFC21-3435-894A-87C9-5A6B3C901B86}" destId="{6C54ADE0-92EF-BA4B-91D7-3BFC9CF2F128}" srcOrd="1" destOrd="0" presId="urn:microsoft.com/office/officeart/2005/8/layout/hierarchy1"/>
    <dgm:cxn modelId="{51C2E221-07CD-4A4F-97DE-47364B125BE2}" type="presParOf" srcId="{798D21BB-7CD8-9049-B5F2-2346349D8A1C}" destId="{76B137AA-3099-C74F-854A-84DFB1216C0A}" srcOrd="1" destOrd="0" presId="urn:microsoft.com/office/officeart/2005/8/layout/hierarchy1"/>
    <dgm:cxn modelId="{36599866-1E0F-8847-8F2B-0EDF305751FF}" type="presParOf" srcId="{76B137AA-3099-C74F-854A-84DFB1216C0A}" destId="{E2A76D76-8264-C54D-B58F-933ED8065620}" srcOrd="0" destOrd="0" presId="urn:microsoft.com/office/officeart/2005/8/layout/hierarchy1"/>
    <dgm:cxn modelId="{DCF80491-02D6-244D-8505-3E0DCD9F29D3}" type="presParOf" srcId="{76B137AA-3099-C74F-854A-84DFB1216C0A}" destId="{9FFB599E-5463-0C4A-B5A5-4DD48809EDF9}" srcOrd="1" destOrd="0" presId="urn:microsoft.com/office/officeart/2005/8/layout/hierarchy1"/>
    <dgm:cxn modelId="{44D7C13C-0CB5-1A40-A674-AAA56838C912}" type="presParOf" srcId="{9FFB599E-5463-0C4A-B5A5-4DD48809EDF9}" destId="{DD48E21A-56CA-6A4F-AE7C-E067B47A8E06}" srcOrd="0" destOrd="0" presId="urn:microsoft.com/office/officeart/2005/8/layout/hierarchy1"/>
    <dgm:cxn modelId="{2304BD09-51DC-5941-BD67-46D000E6DB95}" type="presParOf" srcId="{DD48E21A-56CA-6A4F-AE7C-E067B47A8E06}" destId="{6DD5EB6B-002D-DD47-AEE1-64035AD77089}" srcOrd="0" destOrd="0" presId="urn:microsoft.com/office/officeart/2005/8/layout/hierarchy1"/>
    <dgm:cxn modelId="{422B70DE-9409-8D44-B9EE-20E9C5EE1784}" type="presParOf" srcId="{DD48E21A-56CA-6A4F-AE7C-E067B47A8E06}" destId="{39482643-C542-8742-BE0F-5AC3B0D146DE}" srcOrd="1" destOrd="0" presId="urn:microsoft.com/office/officeart/2005/8/layout/hierarchy1"/>
    <dgm:cxn modelId="{270FA490-2994-6B49-98FF-B2C157572326}" type="presParOf" srcId="{9FFB599E-5463-0C4A-B5A5-4DD48809EDF9}" destId="{45EDD0FA-7983-D146-9DF8-22EC3C8923FD}" srcOrd="1" destOrd="0" presId="urn:microsoft.com/office/officeart/2005/8/layout/hierarchy1"/>
    <dgm:cxn modelId="{31983F80-BD20-D841-AD8C-7F8DCAE14A78}" type="presParOf" srcId="{ADF3026E-02F9-464F-80F7-816600F6CFDB}" destId="{DA3B7005-42BC-124D-8398-EB4058F060B2}" srcOrd="1" destOrd="0" presId="urn:microsoft.com/office/officeart/2005/8/layout/hierarchy1"/>
    <dgm:cxn modelId="{E116B0ED-517A-CE47-B392-98C2C650AEBB}" type="presParOf" srcId="{DA3B7005-42BC-124D-8398-EB4058F060B2}" destId="{3F2948ED-DFB4-0B49-92A3-2FA9273298F0}" srcOrd="0" destOrd="0" presId="urn:microsoft.com/office/officeart/2005/8/layout/hierarchy1"/>
    <dgm:cxn modelId="{053F037E-0193-CA49-BCD3-0D70F861FCDF}" type="presParOf" srcId="{3F2948ED-DFB4-0B49-92A3-2FA9273298F0}" destId="{0F3E1DBE-62E9-924E-85C9-EB3DA375CF31}" srcOrd="0" destOrd="0" presId="urn:microsoft.com/office/officeart/2005/8/layout/hierarchy1"/>
    <dgm:cxn modelId="{2C0D48A2-5F4E-3A48-A878-453A11FDD2B5}" type="presParOf" srcId="{3F2948ED-DFB4-0B49-92A3-2FA9273298F0}" destId="{55EC8EE5-953F-9A4D-A7B2-FD4B96F18AF1}" srcOrd="1" destOrd="0" presId="urn:microsoft.com/office/officeart/2005/8/layout/hierarchy1"/>
    <dgm:cxn modelId="{338BC1C9-819A-6B4F-B976-9FF98912D17A}" type="presParOf" srcId="{DA3B7005-42BC-124D-8398-EB4058F060B2}" destId="{10A141E8-2413-0543-822A-D0B30E1E93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76D76-8264-C54D-B58F-933ED8065620}">
      <dsp:nvSpPr>
        <dsp:cNvPr id="0" name=""/>
        <dsp:cNvSpPr/>
      </dsp:nvSpPr>
      <dsp:spPr>
        <a:xfrm>
          <a:off x="928134" y="797822"/>
          <a:ext cx="255631" cy="86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254"/>
              </a:lnTo>
              <a:lnTo>
                <a:pt x="255631" y="575254"/>
              </a:lnTo>
              <a:lnTo>
                <a:pt x="255631" y="8675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5BDF9-B8EE-7947-A1C6-92DEA47B6C98}">
      <dsp:nvSpPr>
        <dsp:cNvPr id="0" name=""/>
        <dsp:cNvSpPr/>
      </dsp:nvSpPr>
      <dsp:spPr>
        <a:xfrm>
          <a:off x="-350639" y="8"/>
          <a:ext cx="2557547" cy="797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54ADE0-92EF-BA4B-91D7-3BFC9CF2F128}">
      <dsp:nvSpPr>
        <dsp:cNvPr id="0" name=""/>
        <dsp:cNvSpPr/>
      </dsp:nvSpPr>
      <dsp:spPr>
        <a:xfrm>
          <a:off x="0" y="333115"/>
          <a:ext cx="2557547" cy="797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30000" dirty="0" smtClean="0"/>
            <a:t>[</a:t>
          </a:r>
          <a:r>
            <a:rPr lang="en-US" sz="2000" kern="1200" baseline="30000" dirty="0" err="1" smtClean="0"/>
            <a:t>i</a:t>
          </a:r>
          <a:r>
            <a:rPr lang="en-US" sz="2000" kern="1200" baseline="30000" dirty="0" smtClean="0"/>
            <a:t>]</a:t>
          </a:r>
          <a:r>
            <a:rPr lang="en-US" sz="2000" kern="1200" dirty="0" smtClean="0"/>
            <a:t>Observable</a:t>
          </a:r>
          <a:endParaRPr lang="en-US" sz="2000" kern="1200" dirty="0"/>
        </a:p>
      </dsp:txBody>
      <dsp:txXfrm>
        <a:off x="23367" y="356482"/>
        <a:ext cx="2510813" cy="751079"/>
      </dsp:txXfrm>
    </dsp:sp>
    <dsp:sp modelId="{6DD5EB6B-002D-DD47-AEE1-64035AD77089}">
      <dsp:nvSpPr>
        <dsp:cNvPr id="0" name=""/>
        <dsp:cNvSpPr/>
      </dsp:nvSpPr>
      <dsp:spPr>
        <a:xfrm>
          <a:off x="-173270" y="1665422"/>
          <a:ext cx="2714072" cy="917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482643-C542-8742-BE0F-5AC3B0D146DE}">
      <dsp:nvSpPr>
        <dsp:cNvPr id="0" name=""/>
        <dsp:cNvSpPr/>
      </dsp:nvSpPr>
      <dsp:spPr>
        <a:xfrm>
          <a:off x="177368" y="1998529"/>
          <a:ext cx="2714072" cy="9174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30000" dirty="0" smtClean="0"/>
            <a:t>[</a:t>
          </a:r>
          <a:r>
            <a:rPr lang="en-US" sz="2000" kern="1200" baseline="30000" dirty="0" err="1" smtClean="0"/>
            <a:t>i</a:t>
          </a:r>
          <a:r>
            <a:rPr lang="en-US" sz="2000" kern="1200" baseline="30000" dirty="0" smtClean="0"/>
            <a:t>]</a:t>
          </a:r>
          <a:r>
            <a:rPr lang="en-US" sz="2000" kern="1200" dirty="0" err="1" smtClean="0"/>
            <a:t>ObservableList</a:t>
          </a:r>
          <a:r>
            <a:rPr lang="en-US" sz="2000" kern="1200" smtClean="0"/>
            <a:t>&lt;E&gt;</a:t>
          </a:r>
          <a:endParaRPr lang="en-US" sz="2000" kern="1200" dirty="0"/>
        </a:p>
      </dsp:txBody>
      <dsp:txXfrm>
        <a:off x="204239" y="2025400"/>
        <a:ext cx="2660330" cy="863704"/>
      </dsp:txXfrm>
    </dsp:sp>
    <dsp:sp modelId="{0F3E1DBE-62E9-924E-85C9-EB3DA375CF31}">
      <dsp:nvSpPr>
        <dsp:cNvPr id="0" name=""/>
        <dsp:cNvSpPr/>
      </dsp:nvSpPr>
      <dsp:spPr>
        <a:xfrm>
          <a:off x="2803778" y="21811"/>
          <a:ext cx="2402252" cy="8227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EC8EE5-953F-9A4D-A7B2-FD4B96F18AF1}">
      <dsp:nvSpPr>
        <dsp:cNvPr id="0" name=""/>
        <dsp:cNvSpPr/>
      </dsp:nvSpPr>
      <dsp:spPr>
        <a:xfrm>
          <a:off x="3154417" y="354918"/>
          <a:ext cx="2402252" cy="82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30000" dirty="0" smtClean="0"/>
            <a:t>[c]</a:t>
          </a:r>
          <a:r>
            <a:rPr lang="en-US" sz="2000" kern="1200" dirty="0" err="1" smtClean="0"/>
            <a:t>FXCollections</a:t>
          </a:r>
          <a:endParaRPr lang="en-US" sz="2000" kern="1200" dirty="0"/>
        </a:p>
      </dsp:txBody>
      <dsp:txXfrm>
        <a:off x="3178514" y="379015"/>
        <a:ext cx="2354058" cy="774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F6541-FCCB-B24E-AAF1-06AB6F2EDF6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06F4-D79D-B248-AC75-CB46BAFD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0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C6025-0484-8040-9CA0-67D4437711E8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9330E-71F4-6340-8B2A-FA37AE18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2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initialize(URL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ResourceBundle</a:t>
            </a:r>
            <a:r>
              <a:rPr lang="en-US" dirty="0" smtClean="0"/>
              <a:t> </a:t>
            </a:r>
            <a:r>
              <a:rPr lang="en-US" dirty="0" err="1" smtClean="0"/>
              <a:t>rb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330E-71F4-6340-8B2A-FA37AE18D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330E-71F4-6340-8B2A-FA37AE18D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330E-71F4-6340-8B2A-FA37AE18D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330E-71F4-6340-8B2A-FA37AE18D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330E-71F4-6340-8B2A-FA37AE18D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8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com/sun/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javafx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/scene/control/skin/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330E-71F4-6340-8B2A-FA37AE18D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Cliquez pour modifier les styles du texte du masque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Cliquez pour modifier les styles du texte du masque</a:t>
            </a:r>
          </a:p>
          <a:p>
            <a:pPr lvl="1"/>
            <a:r>
              <a:rPr lang="it-IT" smtClean="0"/>
              <a:t>Deuxième niveau</a:t>
            </a:r>
          </a:p>
          <a:p>
            <a:pPr lvl="2"/>
            <a:r>
              <a:rPr lang="it-IT" smtClean="0"/>
              <a:t>Troisième niveau</a:t>
            </a:r>
          </a:p>
          <a:p>
            <a:pPr lvl="3"/>
            <a:r>
              <a:rPr lang="it-IT" smtClean="0"/>
              <a:t>Quatrième niveau</a:t>
            </a:r>
          </a:p>
          <a:p>
            <a:pPr lvl="4"/>
            <a:r>
              <a:rPr lang="it-IT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B03309-0853-F54E-924E-2172BABFAC70}" type="datetime1">
              <a:rPr lang="fr-FR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err="1" smtClean="0"/>
              <a:t>PiDev</a:t>
            </a:r>
            <a:r>
              <a:rPr lang="en-US" sz="6600" dirty="0" smtClean="0"/>
              <a:t> 3A – Sprint java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70789" y="2964547"/>
            <a:ext cx="6511131" cy="32925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000000"/>
                </a:solidFill>
              </a:rPr>
              <a:t>Java FX</a:t>
            </a:r>
            <a:endParaRPr lang="en-US" sz="7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838"/>
            <a:ext cx="2785533" cy="1488495"/>
          </a:xfrm>
          <a:prstGeom prst="rect">
            <a:avLst/>
          </a:prstGeom>
        </p:spPr>
      </p:pic>
      <p:pic>
        <p:nvPicPr>
          <p:cNvPr id="6" name="Picture 2" descr="Javafx_logo_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" y="5221111"/>
            <a:ext cx="3627373" cy="1452739"/>
          </a:xfrm>
          <a:prstGeom prst="rect">
            <a:avLst/>
          </a:prstGeom>
          <a:ln w="38100" cap="sq">
            <a:solidFill>
              <a:srgbClr val="AD010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27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1028343"/>
            <a:ext cx="8026400" cy="5078314"/>
          </a:xfrm>
          <a:prstGeom prst="rect">
            <a:avLst/>
          </a:prstGeom>
          <a:ln>
            <a:solidFill>
              <a:srgbClr val="AD010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button</a:t>
            </a:r>
            <a:r>
              <a:rPr lang="en-US" dirty="0" err="1" smtClean="0"/>
              <a:t>.setOnAction</a:t>
            </a:r>
            <a:r>
              <a:rPr lang="en-US" dirty="0"/>
              <a:t>(event -&gt; {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        Parent page1 = </a:t>
            </a:r>
            <a:r>
              <a:rPr lang="en-US" dirty="0" err="1"/>
              <a:t>FXMLLoader.load</a:t>
            </a:r>
            <a:r>
              <a:rPr lang="en-US" dirty="0"/>
              <a:t>(</a:t>
            </a:r>
            <a:r>
              <a:rPr lang="en-US" dirty="0" err="1"/>
              <a:t>getClass</a:t>
            </a:r>
            <a:r>
              <a:rPr lang="en-US" dirty="0"/>
              <a:t>().</a:t>
            </a:r>
            <a:r>
              <a:rPr lang="en-US" dirty="0" err="1"/>
              <a:t>getResource</a:t>
            </a:r>
            <a:r>
              <a:rPr lang="en-US" dirty="0"/>
              <a:t>(</a:t>
            </a:r>
            <a:r>
              <a:rPr lang="en-US" dirty="0">
                <a:solidFill>
                  <a:srgbClr val="FF6600"/>
                </a:solidFill>
              </a:rPr>
              <a:t>"/com/esprit/view/</a:t>
            </a:r>
            <a:r>
              <a:rPr lang="en-US" dirty="0" err="1">
                <a:solidFill>
                  <a:srgbClr val="FF6600"/>
                </a:solidFill>
              </a:rPr>
              <a:t>AjouterPersonne.fxml</a:t>
            </a:r>
            <a:r>
              <a:rPr lang="en-US" dirty="0">
                <a:solidFill>
                  <a:srgbClr val="FF6600"/>
                </a:solidFill>
              </a:rPr>
              <a:t>")</a:t>
            </a:r>
            <a:r>
              <a:rPr lang="en-US" dirty="0"/>
              <a:t>);</a:t>
            </a:r>
          </a:p>
          <a:p>
            <a:r>
              <a:rPr lang="en-US" dirty="0"/>
              <a:t>                Scene scene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 Scene(page1)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                Stage stage = (Stage) ((Node) </a:t>
            </a:r>
            <a:r>
              <a:rPr lang="en-US" dirty="0" err="1"/>
              <a:t>event.getSource</a:t>
            </a:r>
            <a:r>
              <a:rPr lang="en-US" dirty="0"/>
              <a:t>()).</a:t>
            </a:r>
            <a:r>
              <a:rPr lang="en-US" dirty="0" err="1"/>
              <a:t>getScene</a:t>
            </a:r>
            <a:r>
              <a:rPr lang="en-US" dirty="0"/>
              <a:t>().</a:t>
            </a:r>
            <a:r>
              <a:rPr lang="en-US" dirty="0" err="1"/>
              <a:t>getWindow</a:t>
            </a:r>
            <a:r>
              <a:rPr lang="en-US" dirty="0"/>
              <a:t>();</a:t>
            </a:r>
          </a:p>
          <a:p>
            <a:r>
              <a:rPr lang="en-US" dirty="0"/>
              <a:t>      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stage.setScene</a:t>
            </a:r>
            <a:r>
              <a:rPr lang="en-US" dirty="0"/>
              <a:t>(scene);</a:t>
            </a:r>
          </a:p>
          <a:p>
            <a:r>
              <a:rPr lang="en-US" dirty="0"/>
              <a:t>                </a:t>
            </a:r>
            <a:r>
              <a:rPr lang="en-US" dirty="0" err="1"/>
              <a:t>stage.show</a:t>
            </a:r>
            <a:r>
              <a:rPr lang="en-US" dirty="0"/>
              <a:t>();</a:t>
            </a:r>
          </a:p>
          <a:p>
            <a:r>
              <a:rPr lang="en-US" dirty="0"/>
              <a:t>            } </a:t>
            </a: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 (</a:t>
            </a:r>
            <a:r>
              <a:rPr lang="en-US" dirty="0" err="1"/>
              <a:t>IOException</a:t>
            </a:r>
            <a:r>
              <a:rPr lang="en-US" dirty="0"/>
              <a:t> ex) {</a:t>
            </a:r>
          </a:p>
          <a:p>
            <a:r>
              <a:rPr lang="en-US" dirty="0"/>
              <a:t>                </a:t>
            </a:r>
            <a:r>
              <a:rPr lang="en-US" dirty="0" err="1"/>
              <a:t>Logger.getLogger</a:t>
            </a:r>
            <a:r>
              <a:rPr lang="en-US" dirty="0"/>
              <a:t>(</a:t>
            </a:r>
            <a:r>
              <a:rPr lang="en-US" dirty="0" err="1"/>
              <a:t>AccueilController.</a:t>
            </a:r>
            <a:r>
              <a:rPr lang="en-US" dirty="0" err="1">
                <a:solidFill>
                  <a:srgbClr val="0000FF"/>
                </a:solidFill>
              </a:rPr>
              <a:t>class</a:t>
            </a:r>
            <a:r>
              <a:rPr lang="en-US" dirty="0" err="1"/>
              <a:t>.getName</a:t>
            </a:r>
            <a:r>
              <a:rPr lang="en-US" dirty="0"/>
              <a:t>()).log(</a:t>
            </a:r>
            <a:r>
              <a:rPr lang="en-US" dirty="0" err="1"/>
              <a:t>Level.</a:t>
            </a:r>
            <a:r>
              <a:rPr lang="en-US" dirty="0" err="1">
                <a:solidFill>
                  <a:srgbClr val="008000"/>
                </a:solidFill>
              </a:rPr>
              <a:t>SEVERE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/>
              <a:t>, ex);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01800" y="2819043"/>
            <a:ext cx="7086600" cy="698857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>
            <a:stCxn id="3" idx="4"/>
          </p:cNvCxnSpPr>
          <p:nvPr/>
        </p:nvCxnSpPr>
        <p:spPr>
          <a:xfrm>
            <a:off x="5245100" y="3517900"/>
            <a:ext cx="711200" cy="186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9331" y="5435600"/>
            <a:ext cx="4991233" cy="369332"/>
          </a:xfrm>
          <a:prstGeom prst="rect">
            <a:avLst/>
          </a:prstGeom>
          <a:noFill/>
          <a:ln>
            <a:solidFill>
              <a:srgbClr val="AD010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Récupération</a:t>
            </a:r>
            <a:r>
              <a:rPr lang="en-US" dirty="0" smtClean="0"/>
              <a:t> du stage courant (La </a:t>
            </a:r>
            <a:r>
              <a:rPr lang="en-US" dirty="0" err="1" smtClean="0"/>
              <a:t>fenêtre</a:t>
            </a:r>
            <a:r>
              <a:rPr lang="en-US" dirty="0" smtClean="0"/>
              <a:t> courante)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000" dirty="0" smtClean="0"/>
              <a:t>Insertion </a:t>
            </a:r>
            <a:r>
              <a:rPr lang="en-US" sz="7000" dirty="0" err="1" smtClean="0"/>
              <a:t>dans</a:t>
            </a:r>
            <a:r>
              <a:rPr lang="en-US" sz="7000" dirty="0" smtClean="0"/>
              <a:t> la BD </a:t>
            </a:r>
            <a:endParaRPr lang="en-US" sz="7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0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 d’écran 2016-01-16 à 16.27.3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92" b="-22392"/>
          <a:stretch>
            <a:fillRect/>
          </a:stretch>
        </p:blipFill>
        <p:spPr>
          <a:xfrm>
            <a:off x="1174088" y="-266700"/>
            <a:ext cx="6318912" cy="45719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888" y="3644899"/>
            <a:ext cx="6565900" cy="242112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008000"/>
                </a:solidFill>
              </a:rPr>
              <a:t>btn</a:t>
            </a:r>
            <a:r>
              <a:rPr lang="en-US" sz="2200" dirty="0" err="1"/>
              <a:t>.setOnAction</a:t>
            </a:r>
            <a:r>
              <a:rPr lang="en-US" sz="2200" dirty="0"/>
              <a:t>(event -&gt; {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Personne</a:t>
            </a:r>
            <a:r>
              <a:rPr lang="en-US" sz="2200" dirty="0" smtClean="0"/>
              <a:t> </a:t>
            </a:r>
            <a:r>
              <a:rPr lang="en-US" sz="2200" dirty="0"/>
              <a:t>p = </a:t>
            </a:r>
            <a:r>
              <a:rPr lang="en-US" sz="2200" dirty="0">
                <a:solidFill>
                  <a:srgbClr val="0000FF"/>
                </a:solidFill>
              </a:rPr>
              <a:t>new</a:t>
            </a:r>
            <a:r>
              <a:rPr lang="en-US" sz="2200" dirty="0"/>
              <a:t> </a:t>
            </a:r>
            <a:r>
              <a:rPr lang="en-US" sz="2200" dirty="0" err="1"/>
              <a:t>Personne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008000"/>
                </a:solidFill>
              </a:rPr>
              <a:t>nom</a:t>
            </a:r>
            <a:r>
              <a:rPr lang="en-US" sz="2200" dirty="0" err="1"/>
              <a:t>.getText</a:t>
            </a:r>
            <a:r>
              <a:rPr lang="en-US" sz="2200" dirty="0"/>
              <a:t>(), </a:t>
            </a:r>
            <a:r>
              <a:rPr lang="en-US" sz="2200" dirty="0" err="1">
                <a:solidFill>
                  <a:srgbClr val="008000"/>
                </a:solidFill>
              </a:rPr>
              <a:t>prenom</a:t>
            </a:r>
            <a:r>
              <a:rPr lang="en-US" sz="2200" dirty="0" err="1"/>
              <a:t>.getText</a:t>
            </a:r>
            <a:r>
              <a:rPr lang="en-US" sz="2200" dirty="0"/>
              <a:t>());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PersonneDao</a:t>
            </a:r>
            <a:r>
              <a:rPr lang="en-US" sz="2200" dirty="0" smtClean="0"/>
              <a:t> </a:t>
            </a:r>
            <a:r>
              <a:rPr lang="en-US" sz="2200" dirty="0" err="1"/>
              <a:t>pdao</a:t>
            </a:r>
            <a:r>
              <a:rPr lang="en-US" sz="2200" dirty="0"/>
              <a:t> = </a:t>
            </a:r>
            <a:r>
              <a:rPr lang="en-US" sz="2200" dirty="0" err="1"/>
              <a:t>PersonneDao.getInstance</a:t>
            </a:r>
            <a:r>
              <a:rPr lang="en-US" sz="2200" dirty="0"/>
              <a:t>()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err="1" smtClean="0"/>
              <a:t>pdao.insert</a:t>
            </a:r>
            <a:r>
              <a:rPr lang="en-US" sz="2200" dirty="0"/>
              <a:t>(p)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812800" y="508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95900" y="2565400"/>
            <a:ext cx="1689100" cy="609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01800" y="2908300"/>
            <a:ext cx="3594100" cy="825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317500"/>
            <a:ext cx="65786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Les </a:t>
            </a:r>
            <a:r>
              <a:rPr lang="en-US" dirty="0" err="1" smtClean="0"/>
              <a:t>alertes</a:t>
            </a:r>
            <a:r>
              <a:rPr lang="en-US" dirty="0" smtClean="0"/>
              <a:t> - Dialogs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1700" y="1485900"/>
            <a:ext cx="295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/>
              <a:t>Information Dialog :</a:t>
            </a:r>
            <a:endParaRPr lang="en-US" sz="2400" b="1" i="1" u="sng" dirty="0"/>
          </a:p>
        </p:txBody>
      </p:sp>
      <p:pic>
        <p:nvPicPr>
          <p:cNvPr id="4" name="Picture 3" descr="Capture d’écran 2016-01-16 à 17.0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070100"/>
            <a:ext cx="5346700" cy="170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4165938"/>
            <a:ext cx="67183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 err="1"/>
              <a:t>Alert</a:t>
            </a:r>
            <a:r>
              <a:rPr lang="fr-FR" sz="2000" dirty="0"/>
              <a:t> </a:t>
            </a:r>
            <a:r>
              <a:rPr lang="fr-FR" sz="2000" dirty="0" err="1"/>
              <a:t>alert</a:t>
            </a:r>
            <a:r>
              <a:rPr lang="fr-FR" sz="2000" dirty="0"/>
              <a:t> = </a:t>
            </a:r>
            <a:r>
              <a:rPr lang="fr-FR" sz="2000" dirty="0">
                <a:solidFill>
                  <a:srgbClr val="0000FF"/>
                </a:solidFill>
              </a:rPr>
              <a:t>new</a:t>
            </a:r>
            <a:r>
              <a:rPr lang="fr-FR" sz="2000" dirty="0"/>
              <a:t> </a:t>
            </a:r>
            <a:r>
              <a:rPr lang="fr-FR" sz="2000" dirty="0" err="1"/>
              <a:t>Alert</a:t>
            </a:r>
            <a:r>
              <a:rPr lang="fr-FR" sz="2000" dirty="0"/>
              <a:t>(</a:t>
            </a:r>
            <a:r>
              <a:rPr lang="fr-FR" sz="2000" dirty="0" err="1"/>
              <a:t>AlertType.</a:t>
            </a:r>
            <a:r>
              <a:rPr lang="fr-FR" sz="2000" dirty="0" err="1">
                <a:solidFill>
                  <a:srgbClr val="008000"/>
                </a:solidFill>
              </a:rPr>
              <a:t>INFORMATION</a:t>
            </a:r>
            <a:r>
              <a:rPr lang="fr-FR" sz="2000" dirty="0"/>
              <a:t>);</a:t>
            </a:r>
          </a:p>
          <a:p>
            <a:r>
              <a:rPr lang="fr-FR" sz="2000" dirty="0"/>
              <a:t>        </a:t>
            </a:r>
            <a:r>
              <a:rPr lang="fr-FR" sz="2000" dirty="0" err="1"/>
              <a:t>alert.setTitle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FF6600"/>
                </a:solidFill>
              </a:rPr>
              <a:t>"Information </a:t>
            </a:r>
            <a:r>
              <a:rPr lang="fr-FR" sz="2000" dirty="0" err="1">
                <a:solidFill>
                  <a:srgbClr val="FF6600"/>
                </a:solidFill>
              </a:rPr>
              <a:t>Dialog</a:t>
            </a:r>
            <a:r>
              <a:rPr lang="fr-FR" sz="2000" dirty="0">
                <a:solidFill>
                  <a:srgbClr val="FF6600"/>
                </a:solidFill>
              </a:rPr>
              <a:t>"</a:t>
            </a:r>
            <a:r>
              <a:rPr lang="fr-FR" sz="2000" dirty="0"/>
              <a:t>);</a:t>
            </a:r>
          </a:p>
          <a:p>
            <a:r>
              <a:rPr lang="fr-FR" sz="2000" dirty="0"/>
              <a:t>        </a:t>
            </a:r>
            <a:r>
              <a:rPr lang="fr-FR" sz="2000" dirty="0" err="1"/>
              <a:t>alert.setHeaderText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000FF"/>
                </a:solidFill>
              </a:rPr>
              <a:t>null</a:t>
            </a:r>
            <a:r>
              <a:rPr lang="fr-FR" sz="2000" dirty="0"/>
              <a:t>);</a:t>
            </a:r>
          </a:p>
          <a:p>
            <a:r>
              <a:rPr lang="fr-FR" sz="2000" dirty="0"/>
              <a:t>        </a:t>
            </a:r>
            <a:r>
              <a:rPr lang="fr-FR" sz="2000" dirty="0" err="1"/>
              <a:t>alert.setContentText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FF6600"/>
                </a:solidFill>
              </a:rPr>
              <a:t>"Personne insérée avec </a:t>
            </a:r>
            <a:r>
              <a:rPr lang="fr-FR" sz="2000" dirty="0" err="1">
                <a:solidFill>
                  <a:srgbClr val="FF6600"/>
                </a:solidFill>
              </a:rPr>
              <a:t>succés</a:t>
            </a:r>
            <a:r>
              <a:rPr lang="fr-FR" sz="2000" dirty="0">
                <a:solidFill>
                  <a:srgbClr val="FF6600"/>
                </a:solidFill>
              </a:rPr>
              <a:t>!"</a:t>
            </a:r>
            <a:r>
              <a:rPr lang="fr-FR" sz="2000" dirty="0"/>
              <a:t>);</a:t>
            </a:r>
          </a:p>
          <a:p>
            <a:r>
              <a:rPr lang="fr-FR" sz="2000" dirty="0"/>
              <a:t>        </a:t>
            </a:r>
            <a:r>
              <a:rPr lang="fr-FR" sz="2000" dirty="0" err="1"/>
              <a:t>alert.show</a:t>
            </a:r>
            <a:r>
              <a:rPr lang="fr-FR" sz="2000" dirty="0"/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602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1778" y="4624668"/>
            <a:ext cx="5057422" cy="933450"/>
          </a:xfrm>
        </p:spPr>
        <p:txBody>
          <a:bodyPr>
            <a:normAutofit fontScale="90000"/>
          </a:bodyPr>
          <a:lstStyle/>
          <a:p>
            <a:r>
              <a:rPr lang="en-US" sz="7000" dirty="0" err="1" smtClean="0"/>
              <a:t>TableView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ObservalbleList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936" y="300926"/>
            <a:ext cx="6781800" cy="11435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Les Collections </a:t>
            </a:r>
            <a:r>
              <a:rPr lang="en-US" sz="4000" dirty="0" err="1" smtClean="0"/>
              <a:t>javaFX</a:t>
            </a:r>
            <a:r>
              <a:rPr lang="en-US" sz="4000" dirty="0" smtClean="0"/>
              <a:t> </a:t>
            </a:r>
            <a:r>
              <a:rPr lang="en-US" sz="4000" dirty="0" err="1" smtClean="0"/>
              <a:t>ObsevableList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50482692"/>
              </p:ext>
            </p:extLst>
          </p:nvPr>
        </p:nvGraphicFramePr>
        <p:xfrm>
          <a:off x="907903" y="14497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09959" y="3262603"/>
            <a:ext cx="2747849" cy="923330"/>
          </a:xfrm>
          <a:prstGeom prst="rect">
            <a:avLst/>
          </a:prstGeom>
          <a:ln w="38100" cmpd="sng">
            <a:solidFill>
              <a:srgbClr val="AD010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utilitaire</a:t>
            </a:r>
            <a:r>
              <a:rPr lang="en-US" dirty="0" smtClean="0"/>
              <a:t> :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 err="1" smtClean="0"/>
              <a:t>observableArrayList</a:t>
            </a:r>
            <a:r>
              <a:rPr lang="en-US" dirty="0" smtClean="0"/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observableHashMap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94020" y="2627395"/>
            <a:ext cx="0" cy="610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734633" y="5513756"/>
            <a:ext cx="8118315" cy="99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 err="1" smtClean="0"/>
              <a:t>ObservalbleList</a:t>
            </a:r>
            <a:r>
              <a:rPr lang="en-US" dirty="0" smtClean="0"/>
              <a:t> :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dirty="0" smtClean="0"/>
              <a:t>ui </a:t>
            </a:r>
            <a:r>
              <a:rPr lang="en-US" dirty="0" err="1" smtClean="0"/>
              <a:t>permet</a:t>
            </a:r>
            <a:r>
              <a:rPr lang="en-US" dirty="0" smtClean="0"/>
              <a:t> aux listeners de </a:t>
            </a:r>
            <a:r>
              <a:rPr lang="en-US" dirty="0" err="1" smtClean="0"/>
              <a:t>détécter</a:t>
            </a:r>
            <a:r>
              <a:rPr lang="en-US" dirty="0" smtClean="0"/>
              <a:t> les </a:t>
            </a:r>
            <a:r>
              <a:rPr lang="en-US" dirty="0" err="1" smtClean="0"/>
              <a:t>changements</a:t>
            </a:r>
            <a:r>
              <a:rPr lang="en-US" dirty="0" smtClean="0"/>
              <a:t> en temp </a:t>
            </a:r>
            <a:r>
              <a:rPr lang="en-US" dirty="0" err="1" smtClean="0"/>
              <a:t>réel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8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6-01-19 à 16.3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" y="767644"/>
            <a:ext cx="7536003" cy="5535495"/>
          </a:xfrm>
          <a:prstGeom prst="rect">
            <a:avLst/>
          </a:prstGeom>
          <a:ln w="38100" cap="sq">
            <a:solidFill>
              <a:srgbClr val="AD010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661938"/>
            <a:ext cx="7708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@</a:t>
            </a:r>
            <a:r>
              <a:rPr lang="en-US" dirty="0"/>
              <a:t>FXML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/>
              <a:t>TableView</a:t>
            </a:r>
            <a:r>
              <a:rPr lang="en-US" dirty="0"/>
              <a:t>&lt;</a:t>
            </a:r>
            <a:r>
              <a:rPr lang="en-US" dirty="0" err="1"/>
              <a:t>Personne</a:t>
            </a:r>
            <a:r>
              <a:rPr lang="en-US" dirty="0"/>
              <a:t>&gt; </a:t>
            </a:r>
            <a:r>
              <a:rPr lang="en-US" dirty="0" err="1">
                <a:solidFill>
                  <a:srgbClr val="008000"/>
                </a:solidFill>
              </a:rPr>
              <a:t>personsTable</a:t>
            </a:r>
            <a:r>
              <a:rPr lang="en-US" dirty="0"/>
              <a:t>;</a:t>
            </a:r>
          </a:p>
          <a:p>
            <a:r>
              <a:rPr lang="en-US" dirty="0"/>
              <a:t>    @FXML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/>
              <a:t>TableColumn</a:t>
            </a:r>
            <a:r>
              <a:rPr lang="en-US" dirty="0"/>
              <a:t>&lt;</a:t>
            </a:r>
            <a:r>
              <a:rPr lang="en-US" dirty="0" err="1"/>
              <a:t>Personne</a:t>
            </a:r>
            <a:r>
              <a:rPr lang="en-US" dirty="0"/>
              <a:t>, String&gt; </a:t>
            </a:r>
            <a:r>
              <a:rPr lang="en-US" dirty="0" err="1">
                <a:solidFill>
                  <a:srgbClr val="008000"/>
                </a:solidFill>
              </a:rPr>
              <a:t>NomColonne</a:t>
            </a:r>
            <a:r>
              <a:rPr lang="en-US" dirty="0"/>
              <a:t>;</a:t>
            </a:r>
          </a:p>
          <a:p>
            <a:r>
              <a:rPr lang="en-US" dirty="0"/>
              <a:t>    @FXML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/>
              <a:t>TableColumn</a:t>
            </a:r>
            <a:r>
              <a:rPr lang="en-US" dirty="0"/>
              <a:t>&lt;</a:t>
            </a:r>
            <a:r>
              <a:rPr lang="en-US" dirty="0" err="1"/>
              <a:t>Personne</a:t>
            </a:r>
            <a:r>
              <a:rPr lang="en-US" dirty="0"/>
              <a:t>, String&gt; </a:t>
            </a:r>
            <a:r>
              <a:rPr lang="en-US" dirty="0" err="1">
                <a:solidFill>
                  <a:srgbClr val="008000"/>
                </a:solidFill>
              </a:rPr>
              <a:t>PrenomColonne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de-DE" dirty="0"/>
              <a:t> </a:t>
            </a:r>
            <a:r>
              <a:rPr lang="de-DE" dirty="0" err="1">
                <a:solidFill>
                  <a:srgbClr val="008000"/>
                </a:solidFill>
              </a:rPr>
              <a:t>personsTable</a:t>
            </a:r>
            <a:r>
              <a:rPr lang="de-DE" dirty="0" err="1"/>
              <a:t>.setItems</a:t>
            </a:r>
            <a:r>
              <a:rPr lang="de-DE" dirty="0"/>
              <a:t>(</a:t>
            </a:r>
            <a:r>
              <a:rPr lang="de-DE" dirty="0" err="1">
                <a:solidFill>
                  <a:srgbClr val="008000"/>
                </a:solidFill>
              </a:rPr>
              <a:t>listdata</a:t>
            </a:r>
            <a:r>
              <a:rPr lang="de-DE" dirty="0" err="1"/>
              <a:t>.getPersons</a:t>
            </a:r>
            <a:r>
              <a:rPr lang="de-DE" dirty="0"/>
              <a:t>())</a:t>
            </a:r>
            <a:r>
              <a:rPr lang="de-DE" dirty="0" smtClean="0"/>
              <a:t>;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Remplir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les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colonnes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NomColonne</a:t>
            </a:r>
            <a:r>
              <a:rPr lang="de-DE" dirty="0" err="1" smtClean="0"/>
              <a:t>.setCellValueFactory</a:t>
            </a:r>
            <a:r>
              <a:rPr lang="de-DE" dirty="0"/>
              <a:t>(</a:t>
            </a:r>
            <a:r>
              <a:rPr lang="de-DE" dirty="0" err="1"/>
              <a:t>cell</a:t>
            </a:r>
            <a:r>
              <a:rPr lang="de-DE" dirty="0"/>
              <a:t> -&gt; </a:t>
            </a:r>
            <a:r>
              <a:rPr lang="de-DE" dirty="0" err="1" smtClean="0"/>
              <a:t>cell.getValue</a:t>
            </a:r>
            <a:r>
              <a:rPr lang="de-DE" dirty="0"/>
              <a:t>().</a:t>
            </a:r>
            <a:r>
              <a:rPr lang="de-DE" dirty="0" err="1"/>
              <a:t>getNomProperty</a:t>
            </a:r>
            <a:r>
              <a:rPr lang="de-DE" dirty="0"/>
              <a:t>())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 smtClean="0">
                <a:solidFill>
                  <a:srgbClr val="008000"/>
                </a:solidFill>
              </a:rPr>
              <a:t>PrenomColonne</a:t>
            </a:r>
            <a:r>
              <a:rPr lang="de-DE" dirty="0" err="1" smtClean="0"/>
              <a:t>.setCellValueFactory</a:t>
            </a:r>
            <a:r>
              <a:rPr lang="de-DE" dirty="0"/>
              <a:t>(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smtClean="0"/>
              <a:t>-</a:t>
            </a:r>
            <a:r>
              <a:rPr lang="de-DE" dirty="0"/>
              <a:t>&gt; </a:t>
            </a:r>
            <a:r>
              <a:rPr lang="de-DE" dirty="0" err="1"/>
              <a:t>cell.getValue</a:t>
            </a:r>
            <a:r>
              <a:rPr lang="de-DE" dirty="0"/>
              <a:t>().</a:t>
            </a:r>
            <a:r>
              <a:rPr lang="de-DE" dirty="0" err="1"/>
              <a:t>getNomProperty</a:t>
            </a:r>
            <a:r>
              <a:rPr lang="de-DE" dirty="0"/>
              <a:t>())</a:t>
            </a:r>
            <a:r>
              <a:rPr lang="de-DE" dirty="0" smtClean="0"/>
              <a:t>;</a:t>
            </a:r>
            <a:endParaRPr lang="de-DE" dirty="0"/>
          </a:p>
        </p:txBody>
      </p:sp>
      <p:sp>
        <p:nvSpPr>
          <p:cNvPr id="3" name="Oval 2"/>
          <p:cNvSpPr/>
          <p:nvPr/>
        </p:nvSpPr>
        <p:spPr>
          <a:xfrm>
            <a:off x="3022600" y="2552700"/>
            <a:ext cx="2171700" cy="520700"/>
          </a:xfrm>
          <a:prstGeom prst="ellipse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5194300" y="2794000"/>
            <a:ext cx="73660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30900" y="2628384"/>
            <a:ext cx="2743200" cy="369332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AD010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ObservableList</a:t>
            </a:r>
            <a:r>
              <a:rPr lang="en-US" dirty="0" smtClean="0"/>
              <a:t>&lt;</a:t>
            </a:r>
            <a:r>
              <a:rPr lang="en-US" dirty="0" err="1" smtClean="0"/>
              <a:t>Personne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1648" y="5132906"/>
            <a:ext cx="2775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/>
                <a:ea typeface="+mj-ea"/>
                <a:cs typeface="+mj-cs"/>
              </a:rPr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2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javaFX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Moderna.css</a:t>
            </a:r>
            <a:endParaRPr lang="en-US" dirty="0" smtClean="0"/>
          </a:p>
          <a:p>
            <a:r>
              <a:rPr lang="en-US" dirty="0" smtClean="0"/>
              <a:t>/jdk1.8.x/</a:t>
            </a:r>
            <a:r>
              <a:rPr lang="en-US" dirty="0" err="1" smtClean="0"/>
              <a:t>jre</a:t>
            </a:r>
            <a:r>
              <a:rPr lang="en-US" dirty="0" smtClean="0"/>
              <a:t>/lib/</a:t>
            </a:r>
            <a:r>
              <a:rPr lang="en-US" dirty="0" err="1" smtClean="0"/>
              <a:t>ext</a:t>
            </a:r>
            <a:r>
              <a:rPr lang="en-US" dirty="0" smtClean="0"/>
              <a:t>/</a:t>
            </a:r>
            <a:r>
              <a:rPr lang="en-US" dirty="0" err="1" smtClean="0"/>
              <a:t>jfxrt.jar</a:t>
            </a:r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</a:rPr>
              <a:t>com/sun/</a:t>
            </a:r>
            <a:r>
              <a:rPr lang="en-US" dirty="0" err="1">
                <a:solidFill>
                  <a:schemeClr val="tx1"/>
                </a:solidFill>
              </a:rPr>
              <a:t>javafx</a:t>
            </a:r>
            <a:r>
              <a:rPr lang="en-US" dirty="0">
                <a:solidFill>
                  <a:schemeClr val="tx1"/>
                </a:solidFill>
              </a:rPr>
              <a:t>/scene/control/skin/</a:t>
            </a:r>
            <a:r>
              <a:rPr lang="en-US" dirty="0" err="1">
                <a:solidFill>
                  <a:schemeClr val="tx1"/>
                </a:solidFill>
              </a:rPr>
              <a:t>modena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 descr="Capture d’écran 2016-01-01 à 16.34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609600"/>
            <a:ext cx="2590800" cy="2305996"/>
          </a:xfrm>
          <a:prstGeom prst="rect">
            <a:avLst/>
          </a:prstGeom>
          <a:ln w="38100" cap="sq">
            <a:solidFill>
              <a:srgbClr val="AD010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2844800" y="1993900"/>
            <a:ext cx="431800" cy="4699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4500" y="1816100"/>
            <a:ext cx="3225800" cy="40011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AD010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sz="2000" b="1" u="sng" dirty="0" smtClean="0"/>
              <a:t>.</a:t>
            </a:r>
            <a:r>
              <a:rPr lang="en-US" sz="2000" b="1" u="sng" dirty="0" err="1" smtClean="0"/>
              <a:t>css</a:t>
            </a:r>
            <a:endParaRPr lang="en-US" sz="2000" b="1" u="sng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3162300" y="2016155"/>
            <a:ext cx="1092200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3000" y="3911600"/>
            <a:ext cx="6477000" cy="156966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AD010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Deux</a:t>
            </a:r>
            <a:r>
              <a:rPr lang="en-US" u="sng" dirty="0" smtClean="0"/>
              <a:t> </a:t>
            </a:r>
            <a:r>
              <a:rPr lang="en-US" u="sng" dirty="0" err="1" smtClean="0"/>
              <a:t>exemples</a:t>
            </a:r>
            <a:r>
              <a:rPr lang="en-US" u="sng" dirty="0" smtClean="0"/>
              <a:t> de </a:t>
            </a:r>
            <a:r>
              <a:rPr lang="en-US" u="sng" dirty="0" err="1" smtClean="0"/>
              <a:t>fichier</a:t>
            </a:r>
            <a:r>
              <a:rPr lang="en-US" u="sng" dirty="0" smtClean="0"/>
              <a:t> </a:t>
            </a:r>
            <a:r>
              <a:rPr lang="en-US" sz="2400" b="1" u="sng" dirty="0" smtClean="0"/>
              <a:t>.</a:t>
            </a:r>
            <a:r>
              <a:rPr lang="en-US" sz="2400" b="1" u="sng" dirty="0" err="1" smtClean="0"/>
              <a:t>css</a:t>
            </a:r>
            <a:r>
              <a:rPr lang="en-US" u="sng" dirty="0" smtClean="0"/>
              <a:t>  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JMetroDarkTheme.css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JMetroLightTheme.css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08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962527" y="379771"/>
            <a:ext cx="7152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L’API </a:t>
            </a:r>
            <a:r>
              <a:rPr lang="en-US" sz="4400" dirty="0" err="1" smtClean="0"/>
              <a:t>JavaFX</a:t>
            </a:r>
            <a:endParaRPr lang="en-US" sz="4400" dirty="0"/>
          </a:p>
        </p:txBody>
      </p:sp>
      <p:sp>
        <p:nvSpPr>
          <p:cNvPr id="7" name="TextBox 2"/>
          <p:cNvSpPr txBox="1"/>
          <p:nvPr/>
        </p:nvSpPr>
        <p:spPr>
          <a:xfrm>
            <a:off x="715212" y="1737152"/>
            <a:ext cx="570163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Le SDK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en-US" sz="2400" dirty="0" err="1" smtClean="0"/>
              <a:t>integré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 JDK standard de </a:t>
            </a:r>
            <a:r>
              <a:rPr lang="en-US" sz="2400" b="1" dirty="0" smtClean="0"/>
              <a:t>JSE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Font typeface="Wingdings" charset="2"/>
              <a:buChar char="§"/>
            </a:pPr>
            <a:r>
              <a:rPr lang="fr-FR" sz="2400" dirty="0" smtClean="0"/>
              <a:t>A partir de Mars 2014, c’est l’outil officiel de création d’interfaces graphiques (GUI)</a:t>
            </a:r>
            <a:endParaRPr lang="en-US" sz="2400" dirty="0" smtClean="0"/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Font typeface="Wingdings" charset="2"/>
              <a:buChar char="§"/>
            </a:pPr>
            <a:r>
              <a:rPr lang="en-US" sz="2400" dirty="0" err="1" smtClean="0"/>
              <a:t>Création</a:t>
            </a:r>
            <a:r>
              <a:rPr lang="en-US" sz="2400" dirty="0" smtClean="0"/>
              <a:t> de </a:t>
            </a:r>
            <a:r>
              <a:rPr lang="en-US" sz="2400" dirty="0" err="1" smtClean="0"/>
              <a:t>médias</a:t>
            </a:r>
            <a:r>
              <a:rPr lang="en-US" sz="2400" dirty="0" smtClean="0"/>
              <a:t> : audio et </a:t>
            </a:r>
            <a:r>
              <a:rPr lang="en-US" sz="2400" dirty="0" err="1" smtClean="0"/>
              <a:t>vidéos</a:t>
            </a:r>
            <a:endParaRPr lang="en-US" sz="2400" dirty="0" smtClean="0"/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Font typeface="Wingdings" charset="2"/>
              <a:buChar char="§"/>
            </a:pPr>
            <a:r>
              <a:rPr lang="en-US" sz="2400" dirty="0" err="1" smtClean="0"/>
              <a:t>Création</a:t>
            </a:r>
            <a:r>
              <a:rPr lang="en-US" sz="2400" dirty="0" smtClean="0"/>
              <a:t> des animations 2D/3D</a:t>
            </a:r>
          </a:p>
          <a:p>
            <a:endParaRPr lang="en-US" sz="2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Graphes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PieChart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 descr="Capture d’écran 2016-01-19 à 19.4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518668"/>
            <a:ext cx="7378700" cy="5168900"/>
          </a:xfrm>
          <a:prstGeom prst="rect">
            <a:avLst/>
          </a:prstGeom>
          <a:ln w="38100" cap="sq">
            <a:solidFill>
              <a:srgbClr val="AD010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2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598" y="368167"/>
            <a:ext cx="5212080" cy="10894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MVC : Model View </a:t>
            </a:r>
            <a:r>
              <a:rPr lang="en-US" sz="4000" dirty="0" smtClean="0">
                <a:solidFill>
                  <a:srgbClr val="000000"/>
                </a:solidFill>
              </a:rPr>
              <a:t>Controller</a:t>
            </a:r>
            <a:endParaRPr lang="en-US" sz="4000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mv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8" b="97980" l="1406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71" r="14571"/>
          <a:stretch>
            <a:fillRect/>
          </a:stretch>
        </p:blipFill>
        <p:spPr>
          <a:xfrm>
            <a:off x="299156" y="1806223"/>
            <a:ext cx="3491442" cy="34571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2333" y="1588910"/>
            <a:ext cx="3584223" cy="4114800"/>
          </a:xfrm>
        </p:spPr>
        <p:txBody>
          <a:bodyPr>
            <a:no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latin typeface="Comic Sans MS"/>
                <a:cs typeface="Comic Sans MS"/>
              </a:rPr>
              <a:t>Model :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/>
                <a:cs typeface="Comic Sans MS"/>
              </a:rPr>
              <a:t>La structure </a:t>
            </a:r>
            <a:r>
              <a:rPr lang="en-US" sz="2000" dirty="0" err="1">
                <a:solidFill>
                  <a:schemeClr val="tx1"/>
                </a:solidFill>
                <a:latin typeface="Comic Sans MS"/>
                <a:cs typeface="Comic Sans MS"/>
              </a:rPr>
              <a:t>logique</a:t>
            </a:r>
            <a:r>
              <a:rPr lang="en-US" sz="2000" dirty="0">
                <a:solidFill>
                  <a:schemeClr val="tx1"/>
                </a:solidFill>
                <a:latin typeface="Comic Sans MS"/>
                <a:cs typeface="Comic Sans MS"/>
              </a:rPr>
              <a:t> des </a:t>
            </a:r>
            <a:r>
              <a:rPr lang="en-US" sz="2000" dirty="0" err="1">
                <a:solidFill>
                  <a:schemeClr val="tx1"/>
                </a:solidFill>
                <a:latin typeface="Comic Sans MS"/>
                <a:cs typeface="Comic Sans MS"/>
              </a:rPr>
              <a:t>données</a:t>
            </a:r>
            <a:endParaRPr lang="en-US" sz="20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u="sng" dirty="0">
                <a:solidFill>
                  <a:schemeClr val="tx1"/>
                </a:solidFill>
                <a:latin typeface="Comic Sans MS"/>
                <a:cs typeface="Comic Sans MS"/>
              </a:rPr>
              <a:t>View 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/>
                <a:cs typeface="Comic Sans MS"/>
              </a:rPr>
              <a:t>Les interfaces </a:t>
            </a:r>
            <a:r>
              <a:rPr lang="en-US" sz="2000" dirty="0" err="1">
                <a:solidFill>
                  <a:schemeClr val="tx1"/>
                </a:solidFill>
                <a:latin typeface="Comic Sans MS"/>
                <a:cs typeface="Comic Sans MS"/>
              </a:rPr>
              <a:t>utilisateurs</a:t>
            </a:r>
            <a:r>
              <a:rPr lang="en-US" sz="2000" dirty="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/>
                <a:cs typeface="Comic Sans MS"/>
              </a:rPr>
              <a:t>contenant</a:t>
            </a:r>
            <a:r>
              <a:rPr lang="en-US" sz="2000" dirty="0">
                <a:solidFill>
                  <a:schemeClr val="tx1"/>
                </a:solidFill>
                <a:latin typeface="Comic Sans MS"/>
                <a:cs typeface="Comic Sans MS"/>
              </a:rPr>
              <a:t> des </a:t>
            </a:r>
            <a:r>
              <a:rPr lang="en-US" sz="2000" dirty="0" err="1">
                <a:solidFill>
                  <a:schemeClr val="tx1"/>
                </a:solidFill>
                <a:latin typeface="Comic Sans MS"/>
                <a:cs typeface="Comic Sans MS"/>
              </a:rPr>
              <a:t>éléments</a:t>
            </a:r>
            <a:r>
              <a:rPr lang="en-US" sz="2000" dirty="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/>
                <a:cs typeface="Comic Sans MS"/>
              </a:rPr>
              <a:t>graphiques</a:t>
            </a:r>
            <a:endParaRPr lang="en-US" sz="20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u="sng" dirty="0">
                <a:solidFill>
                  <a:schemeClr val="tx1"/>
                </a:solidFill>
                <a:latin typeface="Comic Sans MS"/>
                <a:cs typeface="Comic Sans MS"/>
              </a:rPr>
              <a:t>Controller 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A</a:t>
            </a:r>
            <a:r>
              <a:rPr lang="fr-FR" sz="20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ssurer</a:t>
            </a:r>
            <a:r>
              <a:rPr lang="fr-FR" sz="2000" dirty="0" smtClean="0">
                <a:solidFill>
                  <a:schemeClr val="tx1"/>
                </a:solidFill>
                <a:latin typeface="Comic Sans MS"/>
                <a:cs typeface="Comic Sans MS"/>
              </a:rPr>
              <a:t> la communication entre les Vues et les Modèles</a:t>
            </a:r>
            <a:endParaRPr lang="en-US" sz="20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292" y="4916311"/>
            <a:ext cx="4196545" cy="87153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omic Sans MS"/>
                <a:cs typeface="Comic Sans MS"/>
              </a:rPr>
              <a:t>Stage : </a:t>
            </a:r>
            <a:r>
              <a:rPr lang="en-US" sz="2400" dirty="0" err="1" smtClean="0">
                <a:latin typeface="Comic Sans MS"/>
                <a:cs typeface="Comic Sans MS"/>
              </a:rPr>
              <a:t>Conteneur</a:t>
            </a:r>
            <a:r>
              <a:rPr lang="en-US" sz="2400" dirty="0" smtClean="0">
                <a:latin typeface="Comic Sans MS"/>
                <a:cs typeface="Comic Sans MS"/>
              </a:rPr>
              <a:t> principal, </a:t>
            </a:r>
            <a:r>
              <a:rPr lang="en-US" sz="2400" dirty="0" err="1" smtClean="0">
                <a:latin typeface="Comic Sans MS"/>
                <a:cs typeface="Comic Sans MS"/>
              </a:rPr>
              <a:t>habituellement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r>
              <a:rPr lang="en-US" sz="2400" dirty="0" err="1" smtClean="0">
                <a:latin typeface="Comic Sans MS"/>
                <a:cs typeface="Comic Sans MS"/>
              </a:rPr>
              <a:t>une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r>
              <a:rPr lang="en-US" sz="2400" dirty="0" err="1" smtClean="0">
                <a:latin typeface="Comic Sans MS"/>
                <a:cs typeface="Comic Sans MS"/>
              </a:rPr>
              <a:t>fenêtre</a:t>
            </a:r>
            <a:r>
              <a:rPr lang="en-US" sz="2400" dirty="0" smtClean="0">
                <a:latin typeface="Comic Sans MS"/>
                <a:cs typeface="Comic Sans MS"/>
              </a:rPr>
              <a:t>.</a:t>
            </a:r>
            <a:br>
              <a:rPr lang="en-US" sz="2400" dirty="0" smtClean="0">
                <a:latin typeface="Comic Sans MS"/>
                <a:cs typeface="Comic Sans MS"/>
              </a:rPr>
            </a:br>
            <a:r>
              <a:rPr lang="en-US" sz="2400" dirty="0" smtClean="0">
                <a:latin typeface="Comic Sans MS"/>
                <a:cs typeface="Comic Sans MS"/>
              </a:rPr>
              <a:t/>
            </a:r>
            <a:br>
              <a:rPr lang="en-US" sz="2400" dirty="0" smtClean="0">
                <a:latin typeface="Comic Sans MS"/>
                <a:cs typeface="Comic Sans MS"/>
              </a:rPr>
            </a:br>
            <a:r>
              <a:rPr lang="en-US" sz="2400" b="1" dirty="0" smtClean="0">
                <a:latin typeface="Comic Sans MS"/>
                <a:cs typeface="Comic Sans MS"/>
              </a:rPr>
              <a:t>Scene : </a:t>
            </a:r>
            <a:r>
              <a:rPr lang="en-US" sz="2400" dirty="0" err="1" smtClean="0">
                <a:latin typeface="Comic Sans MS"/>
                <a:cs typeface="Comic Sans MS"/>
              </a:rPr>
              <a:t>Conteneur</a:t>
            </a:r>
            <a:r>
              <a:rPr lang="en-US" sz="2400" dirty="0" smtClean="0">
                <a:latin typeface="Comic Sans MS"/>
                <a:cs typeface="Comic Sans MS"/>
              </a:rPr>
              <a:t> des UI elements, </a:t>
            </a:r>
            <a:r>
              <a:rPr lang="en-US" sz="2400" dirty="0" err="1" smtClean="0">
                <a:latin typeface="Comic Sans MS"/>
                <a:cs typeface="Comic Sans MS"/>
              </a:rPr>
              <a:t>associé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r>
              <a:rPr lang="en-US" sz="2400" dirty="0" err="1" smtClean="0">
                <a:latin typeface="Comic Sans MS"/>
                <a:cs typeface="Comic Sans MS"/>
              </a:rPr>
              <a:t>à</a:t>
            </a:r>
            <a:r>
              <a:rPr lang="en-US" sz="2400" dirty="0" smtClean="0">
                <a:latin typeface="Comic Sans MS"/>
                <a:cs typeface="Comic Sans MS"/>
              </a:rPr>
              <a:t> un Stage.</a:t>
            </a:r>
            <a:r>
              <a:rPr lang="en-US" sz="2000" dirty="0" smtClean="0">
                <a:latin typeface="Calibri"/>
                <a:cs typeface="Calibri"/>
              </a:rPr>
              <a:t/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/>
            </a:r>
            <a:br>
              <a:rPr lang="en-US" sz="2000" dirty="0" smtClean="0">
                <a:latin typeface="Calibri"/>
                <a:cs typeface="Calibri"/>
              </a:rPr>
            </a:b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Placeholder 4" descr="Capture d’écran 2015-12-28 à 20.22.03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8" b="95812" l="4466" r="965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27304"/>
          <a:stretch/>
        </p:blipFill>
        <p:spPr>
          <a:xfrm>
            <a:off x="362573" y="242234"/>
            <a:ext cx="3941315" cy="6345238"/>
          </a:xfrm>
          <a:ln>
            <a:solidFill>
              <a:srgbClr val="AD010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90598" y="368167"/>
            <a:ext cx="5212080" cy="1089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Stage VS Scene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xfrm>
            <a:off x="742278" y="222638"/>
            <a:ext cx="6455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GUI </a:t>
            </a:r>
            <a:r>
              <a:rPr lang="en-US" sz="4400" dirty="0" smtClean="0"/>
              <a:t>Java FX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278" y="2786422"/>
            <a:ext cx="3657600" cy="407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&lt;Button </a:t>
            </a:r>
            <a:r>
              <a:rPr lang="en-US" dirty="0">
                <a:solidFill>
                  <a:srgbClr val="008000"/>
                </a:solidFill>
              </a:rPr>
              <a:t>id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"</a:t>
            </a:r>
            <a:r>
              <a:rPr lang="en-US" dirty="0" err="1">
                <a:solidFill>
                  <a:srgbClr val="FF6600"/>
                </a:solidFill>
              </a:rPr>
              <a:t>valider</a:t>
            </a:r>
            <a:r>
              <a:rPr lang="en-US" dirty="0">
                <a:solidFill>
                  <a:srgbClr val="FF6600"/>
                </a:solidFill>
              </a:rPr>
              <a:t>" </a:t>
            </a:r>
            <a:r>
              <a:rPr lang="en-US" dirty="0" err="1">
                <a:solidFill>
                  <a:srgbClr val="008000"/>
                </a:solidFill>
              </a:rPr>
              <a:t>fx:id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"</a:t>
            </a:r>
            <a:r>
              <a:rPr lang="en-US" dirty="0" err="1" smtClean="0">
                <a:solidFill>
                  <a:srgbClr val="FF6600"/>
                </a:solidFill>
              </a:rPr>
              <a:t>btn</a:t>
            </a:r>
            <a:r>
              <a:rPr lang="en-US" dirty="0" smtClean="0">
                <a:solidFill>
                  <a:srgbClr val="FF6600"/>
                </a:solidFill>
              </a:rPr>
              <a:t>” </a:t>
            </a:r>
            <a:r>
              <a:rPr lang="en-US" dirty="0" err="1" smtClean="0">
                <a:solidFill>
                  <a:srgbClr val="008000"/>
                </a:solidFill>
              </a:rPr>
              <a:t>layoutX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"</a:t>
            </a:r>
            <a:r>
              <a:rPr lang="en-US" dirty="0" smtClean="0">
                <a:solidFill>
                  <a:srgbClr val="FF6600"/>
                </a:solidFill>
              </a:rPr>
              <a:t>405” </a:t>
            </a:r>
            <a:r>
              <a:rPr lang="en-US" dirty="0" err="1" smtClean="0">
                <a:solidFill>
                  <a:srgbClr val="008000"/>
                </a:solidFill>
              </a:rPr>
              <a:t>layoutY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"</a:t>
            </a:r>
            <a:r>
              <a:rPr lang="en-US" dirty="0" smtClean="0">
                <a:solidFill>
                  <a:srgbClr val="FF6600"/>
                </a:solidFill>
              </a:rPr>
              <a:t>274” </a:t>
            </a:r>
            <a:r>
              <a:rPr lang="en-US" dirty="0" smtClean="0">
                <a:solidFill>
                  <a:srgbClr val="008000"/>
                </a:solidFill>
              </a:rPr>
              <a:t>text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FF6600"/>
                </a:solidFill>
              </a:rPr>
              <a:t>"</a:t>
            </a:r>
            <a:r>
              <a:rPr lang="en-US" dirty="0" err="1" smtClean="0">
                <a:solidFill>
                  <a:srgbClr val="FF6600"/>
                </a:solidFill>
              </a:rPr>
              <a:t>Valider</a:t>
            </a:r>
            <a:r>
              <a:rPr lang="en-US" dirty="0" smtClean="0">
                <a:solidFill>
                  <a:srgbClr val="FF6600"/>
                </a:solidFill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font&gt;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Font </a:t>
            </a:r>
            <a:r>
              <a:rPr lang="en-US" dirty="0">
                <a:solidFill>
                  <a:srgbClr val="008000"/>
                </a:solidFill>
              </a:rPr>
              <a:t>size</a:t>
            </a:r>
            <a:r>
              <a:rPr lang="en-US" dirty="0"/>
              <a:t>=</a:t>
            </a:r>
            <a:r>
              <a:rPr lang="en-US" dirty="0">
                <a:solidFill>
                  <a:srgbClr val="FF6600"/>
                </a:solidFill>
              </a:rPr>
              <a:t>"14.0"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/font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&lt;/Button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i="1" dirty="0" err="1" smtClean="0"/>
              <a:t>Dans</a:t>
            </a:r>
            <a:r>
              <a:rPr lang="en-US" b="1" i="1" dirty="0" smtClean="0"/>
              <a:t> un </a:t>
            </a:r>
            <a:r>
              <a:rPr lang="en-US" b="1" i="1" dirty="0" err="1" smtClean="0"/>
              <a:t>fichier</a:t>
            </a:r>
            <a:r>
              <a:rPr lang="en-US" b="1" i="1" dirty="0" smtClean="0"/>
              <a:t> “.</a:t>
            </a:r>
            <a:r>
              <a:rPr lang="en-US" b="1" i="1" dirty="0" err="1" smtClean="0"/>
              <a:t>fxml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542819"/>
            <a:ext cx="3657600" cy="3951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Button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 Button()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btn.setText</a:t>
            </a:r>
            <a:r>
              <a:rPr lang="en-US" dirty="0"/>
              <a:t>(</a:t>
            </a:r>
            <a:r>
              <a:rPr lang="en-US" dirty="0">
                <a:solidFill>
                  <a:srgbClr val="FF6600"/>
                </a:solidFill>
              </a:rPr>
              <a:t>"Say 'Hello </a:t>
            </a:r>
            <a:r>
              <a:rPr lang="en-US" dirty="0" smtClean="0">
                <a:solidFill>
                  <a:srgbClr val="FF6600"/>
                </a:solidFill>
              </a:rPr>
              <a:t>World"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b="1" i="1" dirty="0" smtClean="0"/>
          </a:p>
          <a:p>
            <a:pPr marL="0" indent="0">
              <a:buNone/>
            </a:pPr>
            <a:r>
              <a:rPr lang="en-US" b="1" i="1" dirty="0" err="1" smtClean="0"/>
              <a:t>Dans</a:t>
            </a:r>
            <a:r>
              <a:rPr lang="en-US" b="1" i="1" dirty="0" smtClean="0"/>
              <a:t> </a:t>
            </a:r>
            <a:r>
              <a:rPr lang="en-US" b="1" i="1" dirty="0"/>
              <a:t>un </a:t>
            </a:r>
            <a:r>
              <a:rPr lang="en-US" b="1" i="1" dirty="0" err="1"/>
              <a:t>fichier</a:t>
            </a:r>
            <a:r>
              <a:rPr lang="en-US" b="1" i="1" dirty="0"/>
              <a:t> “.java”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63222"/>
            <a:ext cx="3657600" cy="322729"/>
          </a:xfrm>
        </p:spPr>
        <p:txBody>
          <a:bodyPr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63222"/>
            <a:ext cx="3657600" cy="322729"/>
          </a:xfrm>
        </p:spPr>
        <p:txBody>
          <a:bodyPr/>
          <a:lstStyle/>
          <a:p>
            <a:pPr algn="ctr"/>
            <a:r>
              <a:rPr lang="en-US" dirty="0" smtClean="0"/>
              <a:t>Avec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7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Téléchargez</a:t>
            </a:r>
            <a:r>
              <a:rPr lang="en-US" dirty="0" smtClean="0"/>
              <a:t> </a:t>
            </a:r>
            <a:r>
              <a:rPr lang="en-US" dirty="0" err="1" smtClean="0"/>
              <a:t>SceneBuilder</a:t>
            </a:r>
            <a:r>
              <a:rPr lang="en-US" dirty="0" smtClean="0"/>
              <a:t> de : </a:t>
            </a:r>
          </a:p>
          <a:p>
            <a:r>
              <a:rPr lang="en-US" sz="2000" dirty="0">
                <a:solidFill>
                  <a:srgbClr val="660066"/>
                </a:solidFill>
              </a:rPr>
              <a:t>http://</a:t>
            </a:r>
            <a:r>
              <a:rPr lang="en-US" sz="2000" dirty="0" err="1">
                <a:solidFill>
                  <a:srgbClr val="660066"/>
                </a:solidFill>
              </a:rPr>
              <a:t>gluonhq.com</a:t>
            </a:r>
            <a:r>
              <a:rPr lang="en-US" sz="2000" dirty="0">
                <a:solidFill>
                  <a:srgbClr val="660066"/>
                </a:solidFill>
              </a:rPr>
              <a:t>/open-source/scene-builder/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Scene Builder</a:t>
            </a:r>
            <a:endParaRPr lang="en-US" sz="4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Capture d’écran 2016-01-05 à 21.59.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7" y="1600200"/>
            <a:ext cx="7581900" cy="4896900"/>
          </a:xfrm>
          <a:prstGeom prst="rect">
            <a:avLst/>
          </a:prstGeom>
          <a:ln w="38100" cap="sq">
            <a:solidFill>
              <a:srgbClr val="AD010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88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6-01-05 à 22.09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96" y="958849"/>
            <a:ext cx="4199604" cy="2451100"/>
          </a:xfrm>
          <a:prstGeom prst="rect">
            <a:avLst/>
          </a:prstGeom>
          <a:ln>
            <a:solidFill>
              <a:srgbClr val="AD010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077103" y="2184399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Vous</a:t>
            </a:r>
            <a:r>
              <a:rPr lang="en-US" sz="1100" dirty="0" smtClean="0"/>
              <a:t> </a:t>
            </a:r>
            <a:r>
              <a:rPr lang="en-US" sz="1100" dirty="0" err="1" smtClean="0"/>
              <a:t>avez</a:t>
            </a:r>
            <a:r>
              <a:rPr lang="en-US" sz="1100" dirty="0" smtClean="0"/>
              <a:t> </a:t>
            </a:r>
            <a:r>
              <a:rPr lang="en-US" sz="1100" dirty="0" err="1" smtClean="0"/>
              <a:t>cliquer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665339" y="3963427"/>
            <a:ext cx="68707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Dans</a:t>
            </a:r>
            <a:r>
              <a:rPr lang="en-US" b="1" u="sng" dirty="0"/>
              <a:t> le </a:t>
            </a:r>
            <a:r>
              <a:rPr lang="en-US" b="1" u="sng" dirty="0" err="1"/>
              <a:t>contrôleur</a:t>
            </a:r>
            <a:r>
              <a:rPr lang="en-US" b="1" u="sng" dirty="0"/>
              <a:t> </a:t>
            </a:r>
            <a:r>
              <a:rPr lang="en-US" b="1" u="sng" dirty="0" smtClean="0"/>
              <a:t>(</a:t>
            </a:r>
            <a:r>
              <a:rPr lang="en-US" b="1" u="sng" dirty="0" err="1" smtClean="0"/>
              <a:t>une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classe</a:t>
            </a:r>
            <a:r>
              <a:rPr lang="en-US" b="1" u="sng" dirty="0" smtClean="0"/>
              <a:t> .java) :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de-DE" dirty="0" err="1" smtClean="0">
                <a:solidFill>
                  <a:srgbClr val="0000FF"/>
                </a:solidFill>
              </a:rPr>
              <a:t>ublic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class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MyController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implements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Initializable</a:t>
            </a:r>
            <a:r>
              <a:rPr lang="de-DE" dirty="0" smtClean="0">
                <a:solidFill>
                  <a:srgbClr val="008000"/>
                </a:solidFill>
              </a:rPr>
              <a:t>{</a:t>
            </a:r>
          </a:p>
          <a:p>
            <a:r>
              <a:rPr lang="de-DE" dirty="0" smtClean="0">
                <a:solidFill>
                  <a:srgbClr val="008000"/>
                </a:solidFill>
              </a:rPr>
              <a:t>......</a:t>
            </a:r>
          </a:p>
          <a:p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de-DE" dirty="0" err="1" smtClean="0">
                <a:solidFill>
                  <a:srgbClr val="0000FF"/>
                </a:solidFill>
              </a:rPr>
              <a:t>ublic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void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initialize</a:t>
            </a:r>
            <a:r>
              <a:rPr lang="en-US" dirty="0">
                <a:solidFill>
                  <a:srgbClr val="000000"/>
                </a:solidFill>
              </a:rPr>
              <a:t>(URL </a:t>
            </a:r>
            <a:r>
              <a:rPr lang="en-US" dirty="0" err="1">
                <a:solidFill>
                  <a:srgbClr val="000000"/>
                </a:solidFill>
              </a:rPr>
              <a:t>url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ResourceBundle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rb</a:t>
            </a:r>
            <a:r>
              <a:rPr lang="en-US" dirty="0">
                <a:solidFill>
                  <a:srgbClr val="000000"/>
                </a:solidFill>
              </a:rPr>
              <a:t>) {</a:t>
            </a:r>
          </a:p>
          <a:p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err="1" smtClean="0">
                <a:solidFill>
                  <a:srgbClr val="008000"/>
                </a:solidFill>
              </a:rPr>
              <a:t>button</a:t>
            </a:r>
            <a:r>
              <a:rPr lang="de-DE" dirty="0" err="1" smtClean="0"/>
              <a:t>.setOnAction</a:t>
            </a:r>
            <a:r>
              <a:rPr lang="de-DE" dirty="0"/>
              <a:t>(</a:t>
            </a:r>
            <a:r>
              <a:rPr lang="de-DE" dirty="0" err="1"/>
              <a:t>e</a:t>
            </a:r>
            <a:r>
              <a:rPr lang="de-DE" dirty="0"/>
              <a:t>-&gt;{</a:t>
            </a:r>
          </a:p>
          <a:p>
            <a:r>
              <a:rPr lang="de-DE" dirty="0" smtClean="0"/>
              <a:t>	</a:t>
            </a:r>
            <a:r>
              <a:rPr lang="de-DE" dirty="0" err="1" smtClean="0">
                <a:solidFill>
                  <a:srgbClr val="008000"/>
                </a:solidFill>
              </a:rPr>
              <a:t>textField</a:t>
            </a:r>
            <a:r>
              <a:rPr lang="de-DE" dirty="0" err="1" smtClean="0"/>
              <a:t>.setText</a:t>
            </a:r>
            <a:r>
              <a:rPr lang="de-DE" dirty="0" smtClean="0"/>
              <a:t>(</a:t>
            </a:r>
            <a:r>
              <a:rPr lang="de-DE" dirty="0" smtClean="0">
                <a:solidFill>
                  <a:srgbClr val="FF6600"/>
                </a:solidFill>
              </a:rPr>
              <a:t>“</a:t>
            </a:r>
            <a:r>
              <a:rPr lang="de-DE" dirty="0" err="1" smtClean="0">
                <a:solidFill>
                  <a:srgbClr val="FF6600"/>
                </a:solidFill>
              </a:rPr>
              <a:t>Vous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avez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cliquer</a:t>
            </a:r>
            <a:r>
              <a:rPr lang="de-DE" dirty="0" smtClean="0">
                <a:solidFill>
                  <a:srgbClr val="FF6600"/>
                </a:solidFill>
              </a:rPr>
              <a:t>"</a:t>
            </a:r>
            <a:r>
              <a:rPr lang="de-DE" dirty="0"/>
              <a:t>)</a:t>
            </a:r>
            <a:r>
              <a:rPr lang="de-DE" dirty="0" smtClean="0"/>
              <a:t>; </a:t>
            </a:r>
            <a:r>
              <a:rPr lang="de-DE" dirty="0"/>
              <a:t>})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493" y="545068"/>
            <a:ext cx="237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Dans</a:t>
            </a:r>
            <a:r>
              <a:rPr lang="en-US" b="1" u="sng" dirty="0" smtClean="0"/>
              <a:t> le </a:t>
            </a:r>
            <a:r>
              <a:rPr lang="en-US" b="1" u="sng" dirty="0" err="1" smtClean="0"/>
              <a:t>fichier</a:t>
            </a:r>
            <a:r>
              <a:rPr lang="en-US" b="1" u="sng" dirty="0" smtClean="0"/>
              <a:t> .</a:t>
            </a:r>
            <a:r>
              <a:rPr lang="en-US" b="1" u="sng" dirty="0" err="1" smtClean="0"/>
              <a:t>fxml</a:t>
            </a:r>
            <a:r>
              <a:rPr lang="en-US" b="1" u="sng" dirty="0" smtClean="0"/>
              <a:t> :</a:t>
            </a:r>
            <a:endParaRPr lang="en-US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9222" y="4624668"/>
            <a:ext cx="4619978" cy="933450"/>
          </a:xfrm>
        </p:spPr>
        <p:txBody>
          <a:bodyPr>
            <a:normAutofit fontScale="90000"/>
          </a:bodyPr>
          <a:lstStyle/>
          <a:p>
            <a:r>
              <a:rPr lang="en-US" sz="7000" dirty="0" smtClean="0"/>
              <a:t>Navigation</a:t>
            </a:r>
            <a:endParaRPr lang="en-US" sz="7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A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6910</TotalTime>
  <Words>647</Words>
  <Application>Microsoft Macintosh PowerPoint</Application>
  <PresentationFormat>Présentation à l'écran (4:3)</PresentationFormat>
  <Paragraphs>148</Paragraphs>
  <Slides>21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Avantage</vt:lpstr>
      <vt:lpstr>PiDev 3A – Sprint java</vt:lpstr>
      <vt:lpstr>Présentation PowerPoint</vt:lpstr>
      <vt:lpstr>MVC : Model View Controller</vt:lpstr>
      <vt:lpstr>Stage : Conteneur principal, habituellement une fenêtre.  Scene : Conteneur des UI elements, associé à un Stage.  </vt:lpstr>
      <vt:lpstr>GUI Java FX</vt:lpstr>
      <vt:lpstr>Hello World</vt:lpstr>
      <vt:lpstr>Scene Builder</vt:lpstr>
      <vt:lpstr>Présentation PowerPoint</vt:lpstr>
      <vt:lpstr>Navigation</vt:lpstr>
      <vt:lpstr>Présentation PowerPoint</vt:lpstr>
      <vt:lpstr>Insertion dans la BD </vt:lpstr>
      <vt:lpstr>Présentation PowerPoint</vt:lpstr>
      <vt:lpstr>Les alertes - Dialogs</vt:lpstr>
      <vt:lpstr>TableView</vt:lpstr>
      <vt:lpstr>Les Collections javaFX ObsevableList</vt:lpstr>
      <vt:lpstr>Présentation PowerPoint</vt:lpstr>
      <vt:lpstr>Présentation PowerPoint</vt:lpstr>
      <vt:lpstr>CSS javaFX</vt:lpstr>
      <vt:lpstr>Présentation PowerPoint</vt:lpstr>
      <vt:lpstr>Graphes</vt:lpstr>
      <vt:lpstr>Présentation PowerPoint</vt:lpstr>
    </vt:vector>
  </TitlesOfParts>
  <Company>Gis 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3A – Sprint java</dc:title>
  <dc:creator>Hjiri Abdelwaheb</dc:creator>
  <cp:lastModifiedBy>mallek</cp:lastModifiedBy>
  <cp:revision>111</cp:revision>
  <dcterms:created xsi:type="dcterms:W3CDTF">2015-12-28T10:32:58Z</dcterms:created>
  <dcterms:modified xsi:type="dcterms:W3CDTF">2018-02-06T18:41:53Z</dcterms:modified>
</cp:coreProperties>
</file>