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35EB2-B5D5-4B9D-918A-5F448B82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372" y="1219200"/>
            <a:ext cx="6663255" cy="1024088"/>
          </a:xfrm>
        </p:spPr>
        <p:txBody>
          <a:bodyPr/>
          <a:lstStyle/>
          <a:p>
            <a:pPr algn="ctr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vs </a:t>
            </a: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9D1D80-A2D6-4675-A5ED-1A87A429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17" y="4488802"/>
            <a:ext cx="11270961" cy="11499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NoSQL databases are designed to handle unstructured or semi-structured data efficiently, while SQL databases excel at managing structured data with complex relationships.</a:t>
            </a:r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1861993-734C-45C3-A20F-332C9B2D3D10}"/>
              </a:ext>
            </a:extLst>
          </p:cNvPr>
          <p:cNvSpPr txBox="1">
            <a:spLocks/>
          </p:cNvSpPr>
          <p:nvPr/>
        </p:nvSpPr>
        <p:spPr>
          <a:xfrm>
            <a:off x="446118" y="3429000"/>
            <a:ext cx="1127096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ECECEC"/>
                </a:solidFill>
                <a:latin typeface="Söhne"/>
              </a:rPr>
              <a:t>NoSQL databases, like MongoDB, and SQL databases represent two fundamental approaches to data storage and management.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3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35EB2-B5D5-4B9D-918A-5F448B82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372" y="1219200"/>
            <a:ext cx="6663255" cy="1024088"/>
          </a:xfrm>
        </p:spPr>
        <p:txBody>
          <a:bodyPr/>
          <a:lstStyle/>
          <a:p>
            <a:pPr algn="ctr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9D1D80-A2D6-4675-A5ED-1A87A429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17" y="4488802"/>
            <a:ext cx="11270961" cy="22097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Document-oriented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MongoDB stores data as flexible, schema-less documents. This means each document can have its own unique structure, allowing for easy updates and modifications without affecting other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Schema-less design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Unlike SQL databases, MongoDB doesn't require a predefined schema. This allows for dynamic and evolving data models, making it suitable for projects where the schema may change frequently.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1861993-734C-45C3-A20F-332C9B2D3D10}"/>
              </a:ext>
            </a:extLst>
          </p:cNvPr>
          <p:cNvSpPr txBox="1">
            <a:spLocks/>
          </p:cNvSpPr>
          <p:nvPr/>
        </p:nvSpPr>
        <p:spPr>
          <a:xfrm>
            <a:off x="446118" y="3429000"/>
            <a:ext cx="1127096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Is A NoSQL database known for its flexibility and scalability. It follows a document-oriented approach, where data is stored in JSON-like documents called BSON (Binary JSON).</a:t>
            </a:r>
          </a:p>
        </p:txBody>
      </p:sp>
    </p:spTree>
    <p:extLst>
      <p:ext uri="{BB962C8B-B14F-4D97-AF65-F5344CB8AC3E}">
        <p14:creationId xmlns:p14="http://schemas.microsoft.com/office/powerpoint/2010/main" val="428870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35EB2-B5D5-4B9D-918A-5F448B82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372" y="1219200"/>
            <a:ext cx="6663255" cy="1024088"/>
          </a:xfrm>
        </p:spPr>
        <p:txBody>
          <a:bodyPr/>
          <a:lstStyle/>
          <a:p>
            <a:pPr algn="ctr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9D1D80-A2D6-4675-A5ED-1A87A429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17" y="4488801"/>
            <a:ext cx="11270961" cy="21990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Table-based structure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Data in SQL databases is organized into tables, each containing rows and columns. Tables are related through primary and foreign keys, facilitating complex data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Schema-defined design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SQL databases require a predefined schema that defines the structure of each table and the relationships between them. Any changes to the schema typically require careful planning and migration procedures.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1861993-734C-45C3-A20F-332C9B2D3D10}"/>
              </a:ext>
            </a:extLst>
          </p:cNvPr>
          <p:cNvSpPr txBox="1">
            <a:spLocks/>
          </p:cNvSpPr>
          <p:nvPr/>
        </p:nvSpPr>
        <p:spPr>
          <a:xfrm>
            <a:off x="446118" y="3429000"/>
            <a:ext cx="1127096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is A traditional relational database management system (RDBMS) widely used for structured data management.it organizes data into tables consisting of rows and columns, following a predefined schema.</a:t>
            </a:r>
          </a:p>
        </p:txBody>
      </p:sp>
    </p:spTree>
    <p:extLst>
      <p:ext uri="{BB962C8B-B14F-4D97-AF65-F5344CB8AC3E}">
        <p14:creationId xmlns:p14="http://schemas.microsoft.com/office/powerpoint/2010/main" val="36643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35EB2-B5D5-4B9D-918A-5F448B82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18" y="1219200"/>
            <a:ext cx="11526142" cy="1024088"/>
          </a:xfrm>
        </p:spPr>
        <p:txBody>
          <a:bodyPr/>
          <a:lstStyle/>
          <a:p>
            <a:pPr algn="ctr"/>
            <a:r>
              <a:rPr lang="fr-FR" sz="6600" b="1" i="0" dirty="0" err="1">
                <a:solidFill>
                  <a:srgbClr val="ECECEC"/>
                </a:solidFill>
                <a:effectLst/>
                <a:latin typeface="Söhne"/>
              </a:rPr>
              <a:t>Comparison</a:t>
            </a:r>
            <a:endParaRPr lang="fr-FR" sz="66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1861993-734C-45C3-A20F-332C9B2D3D10}"/>
              </a:ext>
            </a:extLst>
          </p:cNvPr>
          <p:cNvSpPr txBox="1">
            <a:spLocks/>
          </p:cNvSpPr>
          <p:nvPr/>
        </p:nvSpPr>
        <p:spPr>
          <a:xfrm>
            <a:off x="116510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Data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Stores data in flexible JSON-like documents, allowing for easy storage of nested data structures and arrays within documents. This provides greater flexibility compared to the rigid tabular structure of SQL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Organizes data into tables with rows and columns, providing a structured format suitable for relational data modeling.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C5345BC-D2A0-40E4-98A2-034F29E2DE9D}"/>
              </a:ext>
            </a:extLst>
          </p:cNvPr>
          <p:cNvSpPr txBox="1">
            <a:spLocks/>
          </p:cNvSpPr>
          <p:nvPr/>
        </p:nvSpPr>
        <p:spPr>
          <a:xfrm>
            <a:off x="2931254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Schema: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Schema-less design allows for dynamic and evolving data models. New fields can be added to documents on-the-fly without requiring a predefined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Requires a predefined schema that specifies the structure of each table and the relationships between tables. Changes to the schema may require downtime and data migration.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8BBB1C0F-B0FC-42FC-AF04-CC446C1A24E5}"/>
              </a:ext>
            </a:extLst>
          </p:cNvPr>
          <p:cNvSpPr txBox="1">
            <a:spLocks/>
          </p:cNvSpPr>
          <p:nvPr/>
        </p:nvSpPr>
        <p:spPr>
          <a:xfrm>
            <a:off x="5944923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Scalability: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Offers horizontal scalability through </a:t>
            </a:r>
            <a:r>
              <a:rPr lang="en-US" sz="1400" b="0" i="0" dirty="0" err="1">
                <a:solidFill>
                  <a:srgbClr val="ECECEC"/>
                </a:solidFill>
                <a:effectLst/>
                <a:latin typeface="Söhne"/>
              </a:rPr>
              <a:t>sharding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, allowing data to be distributed across multiple servers to handle growing workloads. This enables MongoDB to scale more easily than SQL databases, which typically scale vertically by upgrading hardware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: Scales vertically by adding more CPU, memory, or storage to a single server. While this approach has limits, it may be sufficient for many applications.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831B81A-32FD-4DF9-85D0-3AAE985BD1FD}"/>
              </a:ext>
            </a:extLst>
          </p:cNvPr>
          <p:cNvSpPr txBox="1">
            <a:spLocks/>
          </p:cNvSpPr>
          <p:nvPr/>
        </p:nvSpPr>
        <p:spPr>
          <a:xfrm>
            <a:off x="9069123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sng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Query</a:t>
            </a:r>
            <a:r>
              <a:rPr lang="fr-FR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fr-FR" sz="1400" b="1" i="0" u="sng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Language</a:t>
            </a:r>
            <a:r>
              <a:rPr lang="fr-FR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: Uses a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query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language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similar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to JSON,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allowing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developers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to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query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and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manipulate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data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using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intuitive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commands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Queries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can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include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complex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conditions and projections.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: Uses the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Structured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Query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Language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(SQL), a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standardized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language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for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querying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relational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databases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. SQL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provides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powerful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querying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capabilities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for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filtering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joining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, and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aggregating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data </a:t>
            </a:r>
            <a:r>
              <a:rPr lang="fr-FR" sz="1400" b="0" i="0" dirty="0" err="1">
                <a:solidFill>
                  <a:srgbClr val="ECECEC"/>
                </a:solidFill>
                <a:effectLst/>
                <a:latin typeface="Söhne"/>
              </a:rPr>
              <a:t>across</a:t>
            </a:r>
            <a:r>
              <a:rPr lang="fr-FR" sz="1400" b="0" i="0" dirty="0">
                <a:solidFill>
                  <a:srgbClr val="ECECEC"/>
                </a:solidFill>
                <a:effectLst/>
                <a:latin typeface="Söhne"/>
              </a:rPr>
              <a:t>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4040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35EB2-B5D5-4B9D-918A-5F448B82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18" y="1219200"/>
            <a:ext cx="11526142" cy="1024088"/>
          </a:xfrm>
        </p:spPr>
        <p:txBody>
          <a:bodyPr/>
          <a:lstStyle/>
          <a:p>
            <a:pPr algn="ctr"/>
            <a:r>
              <a:rPr lang="fr-FR" sz="6600" b="1" i="0" dirty="0">
                <a:solidFill>
                  <a:srgbClr val="ECECEC"/>
                </a:solidFill>
                <a:effectLst/>
                <a:latin typeface="Söhne"/>
              </a:rPr>
              <a:t>Use Cases and </a:t>
            </a:r>
            <a:r>
              <a:rPr lang="fr-FR" sz="6600" b="1" i="0" dirty="0" err="1">
                <a:solidFill>
                  <a:srgbClr val="ECECEC"/>
                </a:solidFill>
                <a:effectLst/>
                <a:latin typeface="Söhne"/>
              </a:rPr>
              <a:t>Considerations</a:t>
            </a:r>
            <a:endParaRPr lang="fr-FR" sz="66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1861993-734C-45C3-A20F-332C9B2D3D10}"/>
              </a:ext>
            </a:extLst>
          </p:cNvPr>
          <p:cNvSpPr txBox="1">
            <a:spLocks/>
          </p:cNvSpPr>
          <p:nvPr/>
        </p:nvSpPr>
        <p:spPr>
          <a:xfrm>
            <a:off x="116510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Real-time analytics, content management systems, IoT data storage, mobile applications, and social networking platforms benefit from MongoDB's flexibility and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sz="2300" b="0" i="0" dirty="0">
                <a:solidFill>
                  <a:srgbClr val="ECECEC"/>
                </a:solidFill>
                <a:effectLst/>
                <a:latin typeface="Söhne"/>
              </a:rPr>
              <a:t>: Banking systems, e-commerce platforms, CRM software, and applications with complex data relationships require the transactional integrity and relational model provided by SQL databases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C5345BC-D2A0-40E4-98A2-034F29E2DE9D}"/>
              </a:ext>
            </a:extLst>
          </p:cNvPr>
          <p:cNvSpPr txBox="1">
            <a:spLocks/>
          </p:cNvSpPr>
          <p:nvPr/>
        </p:nvSpPr>
        <p:spPr>
          <a:xfrm>
            <a:off x="2931254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Considerations: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Consider MongoDB for projects with rapidly changing requirements or unstructured data. MongoDB's flexible schema and horizontal scalability make it suitable for agile development and handling large volumes of varied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SQL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Choose SQL databases for projects where data integrity, ACID compliance, and complex relationships are paramount. SQL databases are well-suited for applications with predictable data structures and transactional requirements.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8BBB1C0F-B0FC-42FC-AF04-CC446C1A24E5}"/>
              </a:ext>
            </a:extLst>
          </p:cNvPr>
          <p:cNvSpPr txBox="1">
            <a:spLocks/>
          </p:cNvSpPr>
          <p:nvPr/>
        </p:nvSpPr>
        <p:spPr>
          <a:xfrm>
            <a:off x="5944923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Project Considerations: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ECECEC"/>
                </a:solidFill>
                <a:effectLst/>
                <a:latin typeface="Söhne"/>
              </a:rPr>
              <a:t>Evaluate the specific needs of your project, including data structure, scalability requirements, query complexity, and transactional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ECECEC"/>
                </a:solidFill>
                <a:effectLst/>
                <a:latin typeface="Söhne"/>
              </a:rPr>
              <a:t>Consider factors such as development speed, scalability, data integrity, and ecosystem compatibility when choosing between MongoDB and SQL for your project.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831B81A-32FD-4DF9-85D0-3AAE985BD1FD}"/>
              </a:ext>
            </a:extLst>
          </p:cNvPr>
          <p:cNvSpPr txBox="1">
            <a:spLocks/>
          </p:cNvSpPr>
          <p:nvPr/>
        </p:nvSpPr>
        <p:spPr>
          <a:xfrm>
            <a:off x="9069123" y="2711302"/>
            <a:ext cx="2903137" cy="414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MongoDB and SQL databases offer distinct advantages and are suited to different types of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Consider the trade-offs between flexibility, scalability, and data integrity when selecting the appropriate database technology for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Thank the audience for their attention and invite questions or further discussion.</a:t>
            </a:r>
          </a:p>
        </p:txBody>
      </p:sp>
    </p:spTree>
    <p:extLst>
      <p:ext uri="{BB962C8B-B14F-4D97-AF65-F5344CB8AC3E}">
        <p14:creationId xmlns:p14="http://schemas.microsoft.com/office/powerpoint/2010/main" val="127080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744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Ion</vt:lpstr>
      <vt:lpstr>MongoDB vs SQL</vt:lpstr>
      <vt:lpstr>MongoDB</vt:lpstr>
      <vt:lpstr>SQL</vt:lpstr>
      <vt:lpstr>Comparison</vt:lpstr>
      <vt:lpstr>Use Cases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Moez</dc:creator>
  <cp:lastModifiedBy>Moez</cp:lastModifiedBy>
  <cp:revision>1</cp:revision>
  <dcterms:created xsi:type="dcterms:W3CDTF">2024-02-16T17:44:32Z</dcterms:created>
  <dcterms:modified xsi:type="dcterms:W3CDTF">2024-02-16T18:13:33Z</dcterms:modified>
</cp:coreProperties>
</file>