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embeddedFontLst>
    <p:embeddedFont>
      <p:font typeface="Cantarell" charset="0"/>
      <p:regular r:id="rId22"/>
      <p:bold r:id="rId23"/>
      <p:italic r:id="rId24"/>
      <p:boldItalic r:id="rId25"/>
    </p:embeddedFont>
    <p:embeddedFont>
      <p:font typeface="Calibri" pitchFamily="34" charset="0"/>
      <p:regular r:id="rId26"/>
      <p:bold r:id="rId27"/>
      <p:italic r:id="rId28"/>
      <p:boldItalic r:id="rId29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gradFill>
          <a:gsLst>
            <a:gs pos="0">
              <a:srgbClr val="CED4E3"/>
            </a:gs>
            <a:gs pos="12000">
              <a:srgbClr val="CED4E3"/>
            </a:gs>
            <a:gs pos="20000">
              <a:srgbClr val="CDD3E1"/>
            </a:gs>
            <a:gs pos="100000">
              <a:srgbClr val="3439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9143998" cy="51354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3355848"/>
            <a:ext cx="8077199" cy="16733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685800" y="1828800"/>
            <a:ext cx="8077199" cy="1499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accent1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560"/>
              </a:spcBef>
              <a:buClr>
                <a:schemeClr val="accent2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chemeClr val="accent3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chemeClr val="accent4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chemeClr val="accent5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chemeClr val="accent6"/>
              </a:buClr>
              <a:buFont typeface="Noto Symbol"/>
              <a:buNone/>
              <a:defRPr/>
            </a:lvl6pPr>
            <a:lvl7pPr marL="2743200" marR="0" indent="0" algn="ctr" rtl="0">
              <a:spcBef>
                <a:spcPts val="360"/>
              </a:spcBef>
              <a:buClr>
                <a:schemeClr val="accent1"/>
              </a:buClr>
              <a:buFont typeface="Noto Symbol"/>
              <a:buNone/>
              <a:defRPr/>
            </a:lvl7pPr>
            <a:lvl8pPr marL="3200400" marR="0" indent="0" algn="ctr" rtl="0">
              <a:spcBef>
                <a:spcPts val="360"/>
              </a:spcBef>
              <a:buClr>
                <a:schemeClr val="accent2"/>
              </a:buClr>
              <a:buFont typeface="Noto Symbol"/>
              <a:buNone/>
              <a:defRPr/>
            </a:lvl8pPr>
            <a:lvl9pPr marL="3657600" marR="0" indent="0" algn="ctr" rtl="0">
              <a:spcBef>
                <a:spcPts val="360"/>
              </a:spcBef>
              <a:buClr>
                <a:schemeClr val="accent3"/>
              </a:buClr>
              <a:buFont typeface="Noto Symbol"/>
              <a:buNone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baseline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0" y="5128333"/>
            <a:ext cx="9144000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2259195" y="-26804"/>
            <a:ext cx="4625608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38912" indent="-162052" algn="l" rtl="0">
              <a:spcBef>
                <a:spcPts val="0"/>
              </a:spcBef>
              <a:buClr>
                <a:schemeClr val="accent1"/>
              </a:buClr>
              <a:buFont typeface="Noto Symbol"/>
              <a:buChar char="◼"/>
              <a:defRPr/>
            </a:lvl1pPr>
            <a:lvl2pPr marL="731520" indent="-114300" algn="l" rtl="0">
              <a:spcBef>
                <a:spcPts val="56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marL="996696" indent="-82296" algn="l" rtl="0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marL="1216152" indent="-60452" algn="l" rtl="0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marL="1426464" indent="-67564" algn="l" rtl="0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marL="1627632" indent="-65532" algn="l" rtl="0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marL="1828800" indent="-7620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marL="2029968" indent="-74167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marL="2231136" indent="-72135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41414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6598920" y="0"/>
            <a:ext cx="4571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6647686" y="0"/>
            <a:ext cx="25146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 rot="5400000">
            <a:off x="4808537" y="2247902"/>
            <a:ext cx="5851525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41337" y="220662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38912" indent="-162052" algn="l" rtl="0">
              <a:spcBef>
                <a:spcPts val="0"/>
              </a:spcBef>
              <a:buClr>
                <a:schemeClr val="accent1"/>
              </a:buClr>
              <a:buFont typeface="Noto Symbol"/>
              <a:buChar char="◼"/>
              <a:defRPr/>
            </a:lvl1pPr>
            <a:lvl2pPr marL="731520" indent="-114300" algn="l" rtl="0">
              <a:spcBef>
                <a:spcPts val="56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marL="996696" indent="-82296" algn="l" rtl="0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marL="1216152" indent="-60452" algn="l" rtl="0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marL="1426464" indent="-67564" algn="l" rtl="0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marL="1627632" indent="-65532" algn="l" rtl="0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marL="1828800" indent="-7620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marL="2029968" indent="-74167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marL="2231136" indent="-72135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2640597" y="6377458"/>
            <a:ext cx="38364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41414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155447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438912" indent="-162052" rtl="0">
              <a:spcBef>
                <a:spcPts val="0"/>
              </a:spcBef>
              <a:buClr>
                <a:srgbClr val="6AA84F"/>
              </a:buClr>
              <a:buSzPct val="75000"/>
              <a:buFont typeface="Noto Symbol"/>
              <a:buChar char="◼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31520" indent="-114300" rtl="0">
              <a:spcBef>
                <a:spcPts val="0"/>
              </a:spcBef>
              <a:buClr>
                <a:srgbClr val="FF0000"/>
              </a:buClr>
              <a:buSzPct val="75000"/>
              <a:buFont typeface="Noto Symbol"/>
              <a:buChar char="▪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96696" indent="-82296" algn="l" rtl="0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marL="1216152" indent="-60452" algn="l" rtl="0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marL="1426464" indent="-67564" algn="l" rtl="0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marL="1627632" indent="-65532" algn="l" rtl="0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marL="1828800" indent="-7620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marL="2029968" indent="-74167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marL="2231136" indent="-72135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41414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gradFill>
          <a:gsLst>
            <a:gs pos="0">
              <a:srgbClr val="CED4E3"/>
            </a:gs>
            <a:gs pos="12000">
              <a:srgbClr val="CED4E3"/>
            </a:gs>
            <a:gs pos="20000">
              <a:srgbClr val="CDD3E1"/>
            </a:gs>
            <a:gs pos="100000">
              <a:srgbClr val="3439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0" y="2602519"/>
            <a:ext cx="9144000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49808" y="118871"/>
            <a:ext cx="8013191" cy="16367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40664" y="1828800"/>
            <a:ext cx="8022336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FFFFFF"/>
              </a:buClr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baseline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773935"/>
            <a:ext cx="4038599" cy="46238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648200" y="1773935"/>
            <a:ext cx="4038599" cy="46238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41414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698986"/>
            <a:ext cx="4040187" cy="7153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57200" y="2449511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4645025" y="1698986"/>
            <a:ext cx="4041774" cy="7153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4645025" y="2449511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41414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41414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41414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67838" y="152400"/>
            <a:ext cx="2523743" cy="978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019376" y="1743133"/>
            <a:ext cx="5920640" cy="45588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167838" y="1730017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41414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2855736" y="0"/>
            <a:ext cx="45719" cy="1453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2855736" y="0"/>
            <a:ext cx="45719" cy="1453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bg>
      <p:bgPr>
        <a:solidFill>
          <a:schemeClr val="lt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592" y="155447"/>
            <a:ext cx="2525149" cy="978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2903805" y="1484808"/>
            <a:ext cx="6247396" cy="5373192"/>
          </a:xfrm>
          <a:prstGeom prst="rect">
            <a:avLst/>
          </a:prstGeom>
          <a:solidFill>
            <a:srgbClr val="BBBBBC"/>
          </a:solidFill>
          <a:ln>
            <a:noFill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64592" y="1728216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164592" y="1170432"/>
            <a:ext cx="2523743" cy="201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/>
          <p:nvPr/>
        </p:nvSpPr>
        <p:spPr>
          <a:xfrm>
            <a:off x="2855736" y="0"/>
            <a:ext cx="4571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2855736" y="0"/>
            <a:ext cx="4571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035808" y="1170432"/>
            <a:ext cx="5193791" cy="201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41414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435895"/>
            <a:ext cx="9144000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3998" cy="14337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38912" marR="0" indent="-162052" algn="l" rtl="0">
              <a:spcBef>
                <a:spcPts val="0"/>
              </a:spcBef>
              <a:buClr>
                <a:schemeClr val="accent1"/>
              </a:buClr>
              <a:buFont typeface="Noto Symbol"/>
              <a:buChar char="◼"/>
              <a:defRPr/>
            </a:lvl1pPr>
            <a:lvl2pPr marL="731520" marR="0" indent="-114300" algn="l" rtl="0">
              <a:spcBef>
                <a:spcPts val="56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marL="996696" marR="0" indent="-82296" algn="l" rtl="0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marL="1216152" marR="0" indent="-60452" algn="l" rtl="0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marL="1426464" marR="0" indent="-67564" algn="l" rtl="0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marL="1627632" marR="0" indent="-65532" algn="l" rtl="0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marL="1828800" marR="0" indent="-7620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marL="2029968" marR="0" indent="-74167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marL="2231136" marR="0" indent="-72135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41414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Pt2dINI2MIZX2EtY81WI-lDkvhKziLK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Pt2dINI2MIayAafeRHZPVhIoL7yZTyB9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playlist?list=PLPt2dINI2MIZi6jW3pFvP9AHDsNi5XlD1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Pt2dINI2MIZPFq6HyUB1Uhxdh1UDnZM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9vqarATPy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685800" y="2593848"/>
            <a:ext cx="8077199" cy="987551"/>
          </a:xfrm>
          <a:prstGeom prst="rect">
            <a:avLst/>
          </a:prstGeom>
          <a:noFill/>
          <a:ln>
            <a:noFill/>
          </a:ln>
        </p:spPr>
        <p:txBody>
          <a:bodyPr lIns="91425" tIns="0" rIns="4570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imes New Roman"/>
              <a:buNone/>
            </a:pPr>
            <a:r>
              <a:rPr lang="en-US" sz="4250" b="1" i="0" u="none" strike="noStrike" cap="none" baseline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Competitive Programming</a:t>
            </a:r>
            <a:br>
              <a:rPr lang="en-US" sz="4250" b="1" i="0" u="none" strike="noStrike" cap="none" baseline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9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Problem 2 Solution in O(1)</a:t>
            </a:r>
            <a:br>
              <a:rPr lang="en-US" sz="9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9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  <a:prstGeom prst="rect">
            <a:avLst/>
          </a:prstGeom>
          <a:noFill/>
          <a:ln>
            <a:noFill/>
          </a:ln>
        </p:spPr>
        <p:txBody>
          <a:bodyPr lIns="118850" tIns="0" rIns="45700" bIns="0" anchor="b" anchorCtr="0">
            <a:noAutofit/>
          </a:bodyPr>
          <a:lstStyle/>
          <a:p>
            <a:pPr marL="0" marR="0" lvl="0" indent="0" algn="l" rtl="1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1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1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2000" b="1" i="0" u="none" strike="noStrike" cap="none" baseline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Mostafa Saad Ibrahim</a:t>
            </a:r>
          </a:p>
          <a:p>
            <a:pPr marL="0" marR="0" lvl="0" indent="0" algn="l" rtl="1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2000" b="0" i="0" u="none" strike="noStrike" cap="none" baseline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PhD Student @ Simon Fraser University</a:t>
            </a:r>
          </a:p>
        </p:txBody>
      </p:sp>
      <p:sp>
        <p:nvSpPr>
          <p:cNvPr id="98" name="Shape 98"/>
          <p:cNvSpPr/>
          <p:nvPr/>
        </p:nvSpPr>
        <p:spPr>
          <a:xfrm>
            <a:off x="2057400" y="1387763"/>
            <a:ext cx="457200" cy="457200"/>
          </a:xfrm>
          <a:prstGeom prst="flowChartConnector">
            <a:avLst/>
          </a:prstGeom>
          <a:solidFill>
            <a:schemeClr val="accent1"/>
          </a:solidFill>
          <a:ln w="48000" cap="flat" cmpd="thickThin">
            <a:solidFill>
              <a:srgbClr val="B07E0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P</a:t>
            </a:r>
          </a:p>
        </p:txBody>
      </p:sp>
      <p:sp>
        <p:nvSpPr>
          <p:cNvPr id="99" name="Shape 99"/>
          <p:cNvSpPr/>
          <p:nvPr/>
        </p:nvSpPr>
        <p:spPr>
          <a:xfrm>
            <a:off x="6705600" y="1387763"/>
            <a:ext cx="457200" cy="457200"/>
          </a:xfrm>
          <a:prstGeom prst="flowChartConnector">
            <a:avLst/>
          </a:prstGeom>
          <a:solidFill>
            <a:schemeClr val="accent1"/>
          </a:solidFill>
          <a:ln w="48000" cap="flat" cmpd="thickThin">
            <a:solidFill>
              <a:srgbClr val="B07E0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200400" y="1463963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T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761817" y="1463963"/>
            <a:ext cx="26321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I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935148" y="1463963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N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219017" y="1463963"/>
            <a:ext cx="35298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K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429000" y="1463963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H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953000" y="1463963"/>
            <a:ext cx="31290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F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514417" y="1463963"/>
            <a:ext cx="30649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718973" y="1463963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T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181600" y="1463963"/>
            <a:ext cx="36420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A</a:t>
            </a:r>
          </a:p>
        </p:txBody>
      </p:sp>
      <p:sp>
        <p:nvSpPr>
          <p:cNvPr id="109" name="Shape 109"/>
          <p:cNvSpPr/>
          <p:nvPr/>
        </p:nvSpPr>
        <p:spPr>
          <a:xfrm>
            <a:off x="2521526" y="1371600"/>
            <a:ext cx="4156363" cy="519545"/>
          </a:xfrm>
          <a:custGeom>
            <a:avLst/>
            <a:gdLst/>
            <a:ahLst/>
            <a:cxnLst/>
            <a:rect l="0" t="0" r="0" b="0"/>
            <a:pathLst>
              <a:path w="4156364" h="519546" extrusionOk="0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  <a:noFill/>
          <a:ln w="9525" cap="rnd" cmpd="sng">
            <a:solidFill>
              <a:srgbClr val="EDAA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1977" y="5257800"/>
            <a:ext cx="1345223" cy="15631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Shape 111"/>
          <p:cNvCxnSpPr>
            <a:endCxn id="109" idx="16"/>
          </p:cNvCxnSpPr>
          <p:nvPr/>
        </p:nvCxnSpPr>
        <p:spPr>
          <a:xfrm rot="10800000" flipH="1">
            <a:off x="6629399" y="1616400"/>
            <a:ext cx="48600" cy="136200"/>
          </a:xfrm>
          <a:prstGeom prst="straightConnector1">
            <a:avLst/>
          </a:prstGeom>
          <a:noFill/>
          <a:ln w="9525" cap="rnd" cmpd="sng">
            <a:solidFill>
              <a:srgbClr val="EDAA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2" name="Shape 112"/>
          <p:cNvSpPr txBox="1"/>
          <p:nvPr/>
        </p:nvSpPr>
        <p:spPr>
          <a:xfrm>
            <a:off x="152400" y="3733800"/>
            <a:ext cx="8077199" cy="987551"/>
          </a:xfrm>
          <a:prstGeom prst="rect">
            <a:avLst/>
          </a:prstGeom>
          <a:noFill/>
          <a:ln>
            <a:noFill/>
          </a:ln>
        </p:spPr>
        <p:txBody>
          <a:bodyPr lIns="91425" tIns="0" rIns="4570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Algorithms: What and Why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Sorting Problem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lIns="54850" tIns="91425" rIns="91425" bIns="457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Given N numbers, sort them (small first)?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What about following approach?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Get the minimum element in the array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Swap it with first element in array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Now, in the remaining numbers, do same, swap with 2d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>
                <a:solidFill>
                  <a:schemeClr val="dk1"/>
                </a:solidFill>
              </a:rPr>
              <a:t>Again, in the remaining numbers, do same, swap with 3rd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This </a:t>
            </a:r>
            <a:r>
              <a:rPr lang="en-US">
                <a:solidFill>
                  <a:schemeClr val="dk1"/>
                </a:solidFill>
              </a:rPr>
              <a:t>way, 1st element is smallest..2nd element is 2nd smallest...etc...so whole array is sorted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Let’s simulate a sample :)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Sorting Problem: Simulation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lIns="54850" tIns="91425" rIns="91425" bIns="457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5 </a:t>
            </a:r>
            <a:r>
              <a:rPr lang="en-US" dirty="0" smtClean="0"/>
              <a:t>4 </a:t>
            </a:r>
            <a:r>
              <a:rPr lang="en-US" dirty="0"/>
              <a:t>9 7 </a:t>
            </a:r>
            <a:r>
              <a:rPr lang="en-US" b="1" dirty="0"/>
              <a:t>1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Smallest in the array is 1, Swap it with 1st element</a:t>
            </a:r>
          </a:p>
          <a:p>
            <a:pPr marL="457200" lvl="0" indent="-228600"/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 4 9 </a:t>
            </a:r>
            <a:r>
              <a:rPr lang="en-US" dirty="0" smtClean="0"/>
              <a:t>7 </a:t>
            </a:r>
            <a:r>
              <a:rPr lang="en-US" dirty="0" smtClean="0"/>
              <a:t>5 </a:t>
            </a:r>
            <a:r>
              <a:rPr lang="en-US" b="1" dirty="0" smtClean="0"/>
              <a:t>2</a:t>
            </a:r>
            <a:r>
              <a:rPr lang="en-US" dirty="0" smtClean="0"/>
              <a:t> </a:t>
            </a:r>
            <a:endParaRPr lang="en-US" dirty="0" smtClean="0"/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</a:rPr>
              <a:t>Smallest </a:t>
            </a:r>
            <a:r>
              <a:rPr lang="en-US" dirty="0">
                <a:solidFill>
                  <a:schemeClr val="dk1"/>
                </a:solidFill>
              </a:rPr>
              <a:t>in the remaining is 2, Swap it with 2nd element</a:t>
            </a:r>
          </a:p>
          <a:p>
            <a:pPr marL="457200" lvl="0" indent="-228600"/>
            <a:r>
              <a:rPr lang="en-US" dirty="0">
                <a:solidFill>
                  <a:srgbClr val="0000FF"/>
                </a:solidFill>
              </a:rPr>
              <a:t>1 2</a:t>
            </a:r>
            <a:r>
              <a:rPr lang="en-US" dirty="0"/>
              <a:t> </a:t>
            </a:r>
            <a:r>
              <a:rPr lang="en-US" dirty="0" smtClean="0"/>
              <a:t>9 </a:t>
            </a:r>
            <a:r>
              <a:rPr lang="en-US" dirty="0"/>
              <a:t>7 </a:t>
            </a:r>
            <a:r>
              <a:rPr lang="en-US" dirty="0" smtClean="0"/>
              <a:t>5 </a:t>
            </a:r>
            <a:r>
              <a:rPr lang="en-US" b="1" dirty="0" smtClean="0"/>
              <a:t>4</a:t>
            </a:r>
            <a:endParaRPr lang="en-US" b="1" dirty="0"/>
          </a:p>
          <a:p>
            <a:pPr marL="914400" lvl="1" indent="-228600" rtl="0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</a:rPr>
              <a:t>Smallest in the remaining is 4, Swap it with 3rd element</a:t>
            </a:r>
          </a:p>
          <a:p>
            <a:pPr marL="457200" lvl="0" indent="-228600"/>
            <a:r>
              <a:rPr lang="en-US" dirty="0">
                <a:solidFill>
                  <a:srgbClr val="0000FF"/>
                </a:solidFill>
              </a:rPr>
              <a:t>1 2 4</a:t>
            </a:r>
            <a:r>
              <a:rPr lang="en-US" dirty="0"/>
              <a:t> </a:t>
            </a:r>
            <a:r>
              <a:rPr lang="en-US" dirty="0" smtClean="0"/>
              <a:t>7 </a:t>
            </a:r>
            <a:r>
              <a:rPr lang="en-US" b="1" dirty="0" smtClean="0"/>
              <a:t>5</a:t>
            </a:r>
            <a:r>
              <a:rPr lang="en-US" dirty="0" smtClean="0"/>
              <a:t> 9 </a:t>
            </a: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1 2 4 5</a:t>
            </a:r>
            <a:r>
              <a:rPr lang="en-US" dirty="0"/>
              <a:t> </a:t>
            </a:r>
            <a:r>
              <a:rPr lang="en-US" b="1" dirty="0" smtClean="0"/>
              <a:t>7 </a:t>
            </a:r>
            <a:r>
              <a:rPr lang="en-US" dirty="0" smtClean="0"/>
              <a:t>9</a:t>
            </a: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1 2 4 5 7</a:t>
            </a:r>
            <a:r>
              <a:rPr lang="en-US" dirty="0"/>
              <a:t> </a:t>
            </a:r>
            <a:r>
              <a:rPr lang="en-US" b="1" dirty="0"/>
              <a:t>9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1 2 4 5 7 9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Sorting Problem: Code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700" y="2153200"/>
            <a:ext cx="5269300" cy="344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Sorting Problem: Analysis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lIns="54850" tIns="91425" rIns="91425" bIns="457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Let’s analyze our performance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Memory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We need N integers for the array + some constants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So we are using </a:t>
            </a:r>
            <a:r>
              <a:rPr lang="en-US" b="1"/>
              <a:t>linear</a:t>
            </a:r>
            <a:r>
              <a:rPr lang="en-US"/>
              <a:t> memory</a:t>
            </a:r>
            <a:r>
              <a:rPr lang="en-US">
                <a:solidFill>
                  <a:schemeClr val="dk1"/>
                </a:solidFill>
              </a:rPr>
              <a:t> relative to 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Time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Given N numbers, we do around N * (N-1)/2 iterations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Each iteration has some comparison and assignments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So we are using </a:t>
            </a:r>
            <a:r>
              <a:rPr lang="en-US" b="1"/>
              <a:t>quadratic</a:t>
            </a:r>
            <a:r>
              <a:rPr lang="en-US"/>
              <a:t> (N</a:t>
            </a:r>
            <a:r>
              <a:rPr lang="en-US" baseline="30000"/>
              <a:t>2</a:t>
            </a:r>
            <a:r>
              <a:rPr lang="en-US"/>
              <a:t>) operations relative to 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This algorithm is called </a:t>
            </a:r>
            <a:r>
              <a:rPr lang="en-US" b="1"/>
              <a:t>Selection Sort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Quick Sort algorithm needs </a:t>
            </a:r>
            <a:r>
              <a:rPr lang="en-US" b="1"/>
              <a:t>NlogN</a:t>
            </a:r>
            <a:r>
              <a:rPr lang="en-US"/>
              <a:t> operations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lIns="54850" tIns="91425" rIns="91425" bIns="457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Data Structure is a </a:t>
            </a:r>
            <a:r>
              <a:rPr lang="en-US" b="1"/>
              <a:t>structure</a:t>
            </a:r>
            <a:r>
              <a:rPr lang="en-US"/>
              <a:t> of </a:t>
            </a:r>
            <a:r>
              <a:rPr lang="en-US" b="1"/>
              <a:t>data</a:t>
            </a:r>
            <a:r>
              <a:rPr lang="en-US"/>
              <a:t> elements associated with </a:t>
            </a:r>
            <a:r>
              <a:rPr lang="en-US" b="1" u="sng"/>
              <a:t>efficient</a:t>
            </a:r>
            <a:r>
              <a:rPr lang="en-US"/>
              <a:t> </a:t>
            </a:r>
            <a:r>
              <a:rPr lang="en-US" b="1"/>
              <a:t>operations</a:t>
            </a:r>
            <a:r>
              <a:rPr lang="en-US"/>
              <a:t> of interest over these data elements.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Example: We need to maintain some integers such that we can </a:t>
            </a:r>
            <a:r>
              <a:rPr lang="en-US" b="1"/>
              <a:t>push</a:t>
            </a:r>
            <a:r>
              <a:rPr lang="en-US"/>
              <a:t> them inside our data structure, but when </a:t>
            </a:r>
            <a:r>
              <a:rPr lang="en-US" b="1"/>
              <a:t>request</a:t>
            </a:r>
            <a:r>
              <a:rPr lang="en-US"/>
              <a:t> to get element, we get the </a:t>
            </a:r>
            <a:r>
              <a:rPr lang="en-US" b="1"/>
              <a:t>last </a:t>
            </a:r>
            <a:r>
              <a:rPr lang="en-US"/>
              <a:t>element...or the </a:t>
            </a:r>
            <a:r>
              <a:rPr lang="en-US" b="1"/>
              <a:t>smallest</a:t>
            </a:r>
            <a:r>
              <a:rPr lang="en-US"/>
              <a:t> element.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Basically, we may think in internal array with an operation to get this last/smallest/largest/median...element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Last element is </a:t>
            </a:r>
            <a:r>
              <a:rPr lang="en-US" b="1"/>
              <a:t>stack</a:t>
            </a:r>
            <a:r>
              <a:rPr lang="en-US"/>
              <a:t> structure...smallest is </a:t>
            </a:r>
            <a:r>
              <a:rPr lang="en-US" b="1"/>
              <a:t>heap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Structures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lIns="54850" tIns="91425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75000"/>
              <a:buFont typeface="Noto Symbol"/>
            </a:pPr>
            <a:r>
              <a:rPr lang="en-US"/>
              <a:t>There are basic structures...and advanced ones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75000"/>
              <a:buFont typeface="Noto Symbol"/>
            </a:pPr>
            <a:r>
              <a:rPr lang="en-US"/>
              <a:t>Things can be more complex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75000"/>
            </a:pPr>
            <a:r>
              <a:rPr lang="en-US"/>
              <a:t>E.g. a way to represent the airports relations and find trips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75000"/>
            </a:pPr>
            <a:r>
              <a:rPr lang="en-US"/>
              <a:t>E.g. we need to represent the streets and find paths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75000"/>
            </a:pPr>
            <a:r>
              <a:rPr lang="en-US"/>
              <a:t>E.g. given ranges (a, b), get how many ranges include c?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Usually studied after programming and before or with algorithms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See my data structures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playlist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Materials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lIns="54850" tIns="91425" rIns="91425" bIns="457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Introduction to Algorithms (CLR).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Algorithms in C++ (or Java)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The Algorithm Design Manual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The Art of Computer Programming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Videos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My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crash course</a:t>
            </a:r>
            <a:r>
              <a:rPr lang="en-US"/>
              <a:t> series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Other Arabic series can be found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here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Many on web for MIT, Stanford and others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Prerequisites 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lIns="54850" tIns="91425" rIns="91425" bIns="457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For the majority of algorithms you need </a:t>
            </a:r>
            <a:r>
              <a:rPr lang="en-US" b="1"/>
              <a:t>basic</a:t>
            </a:r>
            <a:r>
              <a:rPr lang="en-US"/>
              <a:t> programming concepts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Data types and variables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Selection, Repetition, Functions, Arrays, Struct (class)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See my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programming playlist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Yes just </a:t>
            </a:r>
            <a:r>
              <a:rPr lang="en-US" b="1"/>
              <a:t>basics</a:t>
            </a:r>
            <a:r>
              <a:rPr lang="en-US"/>
              <a:t>, but you need to be </a:t>
            </a:r>
            <a:r>
              <a:rPr lang="en-US" b="1"/>
              <a:t>clever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For little algorithms, a data structure course is needed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Algorithmic Interviews 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lIns="54850" tIns="91425" rIns="91425" bIns="457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Top companies run applications that has </a:t>
            </a:r>
            <a:r>
              <a:rPr lang="en-US" b="1"/>
              <a:t>millions of users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They perform many algorithmic &amp; data structures interviews to assess newcomers!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See my video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    about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interview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4">
            <a:alphaModFix/>
          </a:blip>
          <a:srcRect t="15090" r="29750" b="14852"/>
          <a:stretch/>
        </p:blipFill>
        <p:spPr>
          <a:xfrm>
            <a:off x="3917050" y="3840600"/>
            <a:ext cx="4268899" cy="23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155447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lIns="91425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 b="1" i="0" u="none" strike="noStrike" cap="none" baseline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تم بحمد الله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lIns="54850" tIns="91425" rIns="91425" bIns="45700" anchor="t" anchorCtr="0">
            <a:noAutofit/>
          </a:bodyPr>
          <a:lstStyle/>
          <a:p>
            <a:pPr marL="438912" marR="0" lvl="0" indent="-324612" algn="ctr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</a:rPr>
              <a:t>علمكم الله ما ينفعكم</a:t>
            </a:r>
          </a:p>
          <a:p>
            <a:pPr marL="438912" marR="0" lvl="0" indent="-324612" algn="ctr" rtl="0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endParaRPr sz="3200" b="0" i="0" u="none" strike="noStrike" cap="none" baseline="0">
              <a:solidFill>
                <a:schemeClr val="dk1"/>
              </a:solidFill>
            </a:endParaRPr>
          </a:p>
          <a:p>
            <a:pPr marL="438912" marR="0" lvl="0" indent="-324612" algn="ctr" rtl="0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endParaRPr sz="3200" b="0" i="0" u="none" strike="noStrike" cap="none" baseline="0">
              <a:solidFill>
                <a:schemeClr val="dk1"/>
              </a:solidFill>
            </a:endParaRPr>
          </a:p>
          <a:p>
            <a:pPr marL="438912" marR="0" lvl="0" indent="-324612" algn="ctr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</a:rPr>
              <a:t>ونفعكم بما تعلمتم</a:t>
            </a:r>
          </a:p>
          <a:p>
            <a:pPr marL="438912" marR="0" lvl="0" indent="-324612" algn="ctr" rtl="0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endParaRPr sz="3200" b="0" i="0" u="none" strike="noStrike" cap="none" baseline="0">
              <a:solidFill>
                <a:schemeClr val="dk1"/>
              </a:solidFill>
            </a:endParaRPr>
          </a:p>
          <a:p>
            <a:pPr marL="438912" marR="0" lvl="0" indent="-162052" algn="ctr" rtl="0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endParaRPr sz="3200" b="0" i="0" u="none" strike="noStrike" cap="none" baseline="0">
              <a:solidFill>
                <a:schemeClr val="dk1"/>
              </a:solidFill>
            </a:endParaRPr>
          </a:p>
          <a:p>
            <a:pPr marL="438912" marR="0" lvl="0" indent="-324612" algn="ctr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</a:rPr>
              <a:t>وزادكم علماً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implement?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lIns="54850" tIns="91425" rIns="91425" bIns="457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A </a:t>
            </a:r>
            <a:r>
              <a:rPr lang="en-US" b="1"/>
              <a:t>normal</a:t>
            </a:r>
            <a:r>
              <a:rPr lang="en-US"/>
              <a:t> calculator program. Direct translation for requirements can do it!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3100"/>
              <a:t>Remember to respect math: 2+1*5 = 7 NOT 15</a:t>
            </a:r>
            <a:r>
              <a:rPr lang="en-US"/>
              <a:t>  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850" y="3369050"/>
            <a:ext cx="3259099" cy="29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45700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implement?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lIns="54850" tIns="91425" rIns="91425" bIns="457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Given 1000 integers, find how many 3 numbers with sum 400?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We can do 3 loops and try every 3 numbers!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Hmm..1000000000 operations! Too much </a:t>
            </a:r>
            <a:r>
              <a:rPr lang="en-US" b="1"/>
              <a:t>Computations</a:t>
            </a:r>
            <a:r>
              <a:rPr lang="en-US"/>
              <a:t>!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Given 1000 integers, sort them?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>
                <a:solidFill>
                  <a:schemeClr val="dk1"/>
                </a:solidFill>
              </a:rPr>
              <a:t>Hmm...nothing direct in mind...I need to think more!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75000"/>
            </a:pPr>
            <a:r>
              <a:rPr lang="en-US"/>
              <a:t>Given airport locations and cost of every direct flight, </a:t>
            </a:r>
            <a:r>
              <a:rPr lang="en-US" b="1"/>
              <a:t>find flight </a:t>
            </a:r>
            <a:r>
              <a:rPr lang="en-US"/>
              <a:t>from cairo to new york with the </a:t>
            </a:r>
            <a:r>
              <a:rPr lang="en-US" b="1"/>
              <a:t>minimum cost</a:t>
            </a:r>
            <a:r>
              <a:rPr lang="en-US"/>
              <a:t>?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Hmm...how to represent airports relations!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45700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implement?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lIns="54850" tIns="91425" rIns="91425" bIns="457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Facebook site has 1.4 Billion users, please suggest to mostafa all </a:t>
            </a:r>
            <a:r>
              <a:rPr lang="en-US" b="1"/>
              <a:t>new friends</a:t>
            </a:r>
            <a:r>
              <a:rPr lang="en-US"/>
              <a:t> from them, where there is exactly </a:t>
            </a:r>
            <a:r>
              <a:rPr lang="en-US" b="1"/>
              <a:t>2 friends</a:t>
            </a:r>
            <a:r>
              <a:rPr lang="en-US"/>
              <a:t> between mostafa and each of a new friend?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For every user in the system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Count </a:t>
            </a:r>
            <a:r>
              <a:rPr lang="en-US"/>
              <a:t>intersection of mostafa users and this user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If count == 2, we suggest this friend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Hmm...too many billion operations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Hmm...</a:t>
            </a:r>
            <a:r>
              <a:rPr lang="en-US" b="1"/>
              <a:t>system memory</a:t>
            </a:r>
            <a:r>
              <a:rPr lang="en-US"/>
              <a:t> can’t hold even all of that!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Our solution </a:t>
            </a:r>
            <a:r>
              <a:rPr lang="en-US" b="1" u="sng"/>
              <a:t>performance</a:t>
            </a:r>
            <a:r>
              <a:rPr lang="en-US"/>
              <a:t> is too bad!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lIns="54850" tIns="91425" rIns="91425" bIns="457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In real life applications, we care with many factors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E.g. Usability, Security, Maintainability, Reliability...etc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One of the major factors is the </a:t>
            </a:r>
            <a:r>
              <a:rPr lang="en-US" b="1"/>
              <a:t>performance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A </a:t>
            </a:r>
            <a:r>
              <a:rPr lang="en-US" b="1"/>
              <a:t>memory</a:t>
            </a:r>
            <a:r>
              <a:rPr lang="en-US"/>
              <a:t> and </a:t>
            </a:r>
            <a:r>
              <a:rPr lang="en-US" b="1"/>
              <a:t>time</a:t>
            </a:r>
            <a:r>
              <a:rPr lang="en-US"/>
              <a:t> </a:t>
            </a:r>
            <a:r>
              <a:rPr lang="en-US" b="1" u="sng"/>
              <a:t>efficient</a:t>
            </a:r>
            <a:r>
              <a:rPr lang="en-US"/>
              <a:t> applications are desirable features.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Imagine if facebook is a slow application!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This is where </a:t>
            </a:r>
            <a:r>
              <a:rPr lang="en-US" b="1"/>
              <a:t>algorithms</a:t>
            </a:r>
            <a:r>
              <a:rPr lang="en-US"/>
              <a:t> field arises!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Computational solution that is efficient time and memory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performance real life apps 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75" y="1779075"/>
            <a:ext cx="1912675" cy="19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7450" y="1735722"/>
            <a:ext cx="3723850" cy="16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875" y="4490875"/>
            <a:ext cx="1719475" cy="17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9875" y="4414659"/>
            <a:ext cx="1719475" cy="171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11050" y="4267825"/>
            <a:ext cx="1120424" cy="228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57250" y="1627087"/>
            <a:ext cx="2737575" cy="236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82377" y="4267825"/>
            <a:ext cx="2384498" cy="17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- </a:t>
            </a:r>
            <a:r>
              <a:rPr lang="en-US" sz="4500" b="1">
                <a:solidFill>
                  <a:schemeClr val="accent1"/>
                </a:solidFill>
              </a:rPr>
              <a:t>خوارزميات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54850" tIns="91425" rIns="91425" bIns="457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b="1"/>
              <a:t>Algorithm</a:t>
            </a:r>
            <a:r>
              <a:rPr lang="en-US"/>
              <a:t>: A sequence of steps to solve a </a:t>
            </a:r>
            <a:r>
              <a:rPr lang="en-US" b="1"/>
              <a:t>Computational </a:t>
            </a:r>
            <a:r>
              <a:rPr lang="en-US"/>
              <a:t>problem.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 Decision - Search - Counting, Optimization ... </a:t>
            </a:r>
            <a:r>
              <a:rPr lang="en-US" b="1"/>
              <a:t>problems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Nature of Computational</a:t>
            </a:r>
            <a:r>
              <a:rPr lang="en-US" b="1"/>
              <a:t> </a:t>
            </a:r>
            <a:r>
              <a:rPr lang="en-US"/>
              <a:t>problem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Much of computations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Direct requirements translation is not doable..must </a:t>
            </a:r>
            <a:r>
              <a:rPr lang="en-US" b="1"/>
              <a:t>think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Or doable, but direct idea is so </a:t>
            </a:r>
            <a:r>
              <a:rPr lang="en-US" b="1"/>
              <a:t>slow</a:t>
            </a:r>
            <a:r>
              <a:rPr lang="en-US"/>
              <a:t>..or takes </a:t>
            </a:r>
            <a:r>
              <a:rPr lang="en-US" b="1"/>
              <a:t>much</a:t>
            </a:r>
            <a:r>
              <a:rPr lang="en-US"/>
              <a:t> </a:t>
            </a:r>
            <a:r>
              <a:rPr lang="en-US" b="1"/>
              <a:t>memory…</a:t>
            </a:r>
            <a:r>
              <a:rPr lang="en-US"/>
              <a:t>.we need a more efficient solution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75000"/>
            </a:pPr>
            <a:r>
              <a:rPr lang="en-US" sz="3200">
                <a:solidFill>
                  <a:schemeClr val="dk1"/>
                </a:solidFill>
              </a:rPr>
              <a:t>History:</a:t>
            </a:r>
            <a:r>
              <a:rPr lang="en-US" i="1">
                <a:solidFill>
                  <a:schemeClr val="dk1"/>
                </a:solidFill>
              </a:rPr>
              <a:t> </a:t>
            </a:r>
            <a:r>
              <a:rPr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محمد بن موسى الخوارزمی‎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Fields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54850" tIns="91425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Sort &amp; Search algorithms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Graph algorithms (E.g. shortest path problem)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Dynamic Programming &amp; Greedy algorithms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String algorithms (E.g. in search engines)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Game theory, Numerical algorithms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Number-theoretic algorithms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Combinatorial algorithms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Computational geometric algorithms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3000" b="1" i="1"/>
              <a:t>      We can’t solve efficiently every problem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lang="en-US" sz="45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Analysis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lIns="54850" tIns="91425" rIns="91425" bIns="457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Given an algorithm, we need to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1) Prove its Correctness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2) Measure time efficiency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3) Measure memory </a:t>
            </a:r>
            <a:r>
              <a:rPr lang="en-US">
                <a:solidFill>
                  <a:schemeClr val="dk1"/>
                </a:solidFill>
              </a:rPr>
              <a:t>efficiency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Steps 2 and 3 allow us to </a:t>
            </a:r>
            <a:r>
              <a:rPr lang="en-US" b="1"/>
              <a:t>compare</a:t>
            </a:r>
            <a:r>
              <a:rPr lang="en-US"/>
              <a:t> algorithms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Fall in complementary area: </a:t>
            </a:r>
            <a:r>
              <a:rPr lang="en-US" b="1"/>
              <a:t>Computational Complexity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An example of sorting algorithms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b="1"/>
              <a:t>Selection sort</a:t>
            </a:r>
            <a:r>
              <a:rPr lang="en-US"/>
              <a:t>, orders N numbers using </a:t>
            </a:r>
            <a:r>
              <a:rPr lang="en-US" b="1"/>
              <a:t>N*N operations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b="1"/>
              <a:t>Quicksort</a:t>
            </a:r>
            <a:r>
              <a:rPr lang="en-US"/>
              <a:t>, orders </a:t>
            </a:r>
            <a:r>
              <a:rPr lang="en-US">
                <a:solidFill>
                  <a:schemeClr val="dk1"/>
                </a:solidFill>
              </a:rPr>
              <a:t>N numbers using </a:t>
            </a:r>
            <a:r>
              <a:rPr lang="en-US" b="1">
                <a:solidFill>
                  <a:schemeClr val="dk1"/>
                </a:solidFill>
              </a:rPr>
              <a:t>N*log</a:t>
            </a:r>
            <a:r>
              <a:rPr lang="en-US" b="1" baseline="-25000">
                <a:solidFill>
                  <a:schemeClr val="dk1"/>
                </a:solidFill>
              </a:rPr>
              <a:t>2</a:t>
            </a:r>
            <a:r>
              <a:rPr lang="en-US" b="1">
                <a:solidFill>
                  <a:schemeClr val="dk1"/>
                </a:solidFill>
              </a:rPr>
              <a:t>N operations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Then </a:t>
            </a:r>
            <a:r>
              <a:rPr lang="en-US">
                <a:solidFill>
                  <a:schemeClr val="dk1"/>
                </a:solidFill>
              </a:rPr>
              <a:t>Quicksort is faster...and better algorithm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1013</Words>
  <Application>Microsoft Office PowerPoint</Application>
  <PresentationFormat>On-screen Show (4:3)</PresentationFormat>
  <Paragraphs>148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Times New Roman</vt:lpstr>
      <vt:lpstr>Noto Symbol</vt:lpstr>
      <vt:lpstr>Cantarell</vt:lpstr>
      <vt:lpstr>Calibri</vt:lpstr>
      <vt:lpstr>Module</vt:lpstr>
      <vt:lpstr>Competitive Programming From Problem 2 Solution in O(1) </vt:lpstr>
      <vt:lpstr>How to implement?</vt:lpstr>
      <vt:lpstr>How to implement?</vt:lpstr>
      <vt:lpstr>How to implement?</vt:lpstr>
      <vt:lpstr>Performance</vt:lpstr>
      <vt:lpstr>High performance real life apps </vt:lpstr>
      <vt:lpstr>Algorithms - خوارزميات</vt:lpstr>
      <vt:lpstr>Algorithms Fields</vt:lpstr>
      <vt:lpstr>Algorithms Analysis</vt:lpstr>
      <vt:lpstr>Sorting Problem</vt:lpstr>
      <vt:lpstr>Sorting Problem: Simulation</vt:lpstr>
      <vt:lpstr>Sorting Problem: Code</vt:lpstr>
      <vt:lpstr>Sorting Problem: Analysis</vt:lpstr>
      <vt:lpstr>Data Structures</vt:lpstr>
      <vt:lpstr>Data Structures</vt:lpstr>
      <vt:lpstr>Algorithms Materials</vt:lpstr>
      <vt:lpstr>Programming Prerequisites </vt:lpstr>
      <vt:lpstr>Algorithmic Interviews </vt:lpstr>
      <vt:lpstr>تم بحمد الله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 From Problem 2 Solution in O(1) </dc:title>
  <cp:lastModifiedBy>Mostafa Saad</cp:lastModifiedBy>
  <cp:revision>3</cp:revision>
  <dcterms:modified xsi:type="dcterms:W3CDTF">2015-10-13T15:36:56Z</dcterms:modified>
</cp:coreProperties>
</file>