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Calibri"/>
      <p:regular r:id="rId32"/>
      <p:bold r:id="rId33"/>
      <p:italic r:id="rId34"/>
      <p:boldItalic r:id="rId35"/>
    </p:embeddedFont>
    <p:embeddedFont>
      <p:font typeface="Cantarell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libri-bold.fntdata"/><Relationship Id="rId10" Type="http://schemas.openxmlformats.org/officeDocument/2006/relationships/slide" Target="slides/slide5.xml"/><Relationship Id="rId32" Type="http://schemas.openxmlformats.org/officeDocument/2006/relationships/font" Target="fonts/Calibri-regular.fntdata"/><Relationship Id="rId13" Type="http://schemas.openxmlformats.org/officeDocument/2006/relationships/slide" Target="slides/slide8.xml"/><Relationship Id="rId35" Type="http://schemas.openxmlformats.org/officeDocument/2006/relationships/font" Target="fonts/Calibri-boldItalic.fntdata"/><Relationship Id="rId12" Type="http://schemas.openxmlformats.org/officeDocument/2006/relationships/slide" Target="slides/slide7.xml"/><Relationship Id="rId34" Type="http://schemas.openxmlformats.org/officeDocument/2006/relationships/font" Target="fonts/Calibri-italic.fntdata"/><Relationship Id="rId15" Type="http://schemas.openxmlformats.org/officeDocument/2006/relationships/slide" Target="slides/slide10.xml"/><Relationship Id="rId37" Type="http://schemas.openxmlformats.org/officeDocument/2006/relationships/font" Target="fonts/Cantarell-bold.fntdata"/><Relationship Id="rId14" Type="http://schemas.openxmlformats.org/officeDocument/2006/relationships/slide" Target="slides/slide9.xml"/><Relationship Id="rId36" Type="http://schemas.openxmlformats.org/officeDocument/2006/relationships/font" Target="fonts/Cantarell-regular.fntdata"/><Relationship Id="rId17" Type="http://schemas.openxmlformats.org/officeDocument/2006/relationships/slide" Target="slides/slide12.xml"/><Relationship Id="rId39" Type="http://schemas.openxmlformats.org/officeDocument/2006/relationships/font" Target="fonts/Cantarell-boldItalic.fntdata"/><Relationship Id="rId16" Type="http://schemas.openxmlformats.org/officeDocument/2006/relationships/slide" Target="slides/slide11.xml"/><Relationship Id="rId38" Type="http://schemas.openxmlformats.org/officeDocument/2006/relationships/font" Target="fonts/Cantarel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39vqarATPy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cpbook.net/" TargetMode="External"/><Relationship Id="rId4" Type="http://schemas.openxmlformats.org/officeDocument/2006/relationships/hyperlink" Target="http://www.programming-challenges.com/pg.php?page=index" TargetMode="External"/><Relationship Id="rId10" Type="http://schemas.openxmlformats.org/officeDocument/2006/relationships/hyperlink" Target="http://code.wikia.com/wiki/Online_judge" TargetMode="External"/><Relationship Id="rId9" Type="http://schemas.openxmlformats.org/officeDocument/2006/relationships/hyperlink" Target="http://e-maxx.ru/algo/" TargetMode="External"/><Relationship Id="rId5" Type="http://schemas.openxmlformats.org/officeDocument/2006/relationships/hyperlink" Target="http://community.topcoder.com/tc?module=Static&amp;d1=tutorials&amp;d2=alg_index" TargetMode="External"/><Relationship Id="rId6" Type="http://schemas.openxmlformats.org/officeDocument/2006/relationships/hyperlink" Target="https://github.com/luisfcofv/competitive-programming/tree/master/Code" TargetMode="External"/><Relationship Id="rId7" Type="http://schemas.openxmlformats.org/officeDocument/2006/relationships/hyperlink" Target="https://github.com/Dumbear/Code-Library-for-Competitive-Programming" TargetMode="External"/><Relationship Id="rId8" Type="http://schemas.openxmlformats.org/officeDocument/2006/relationships/hyperlink" Target="https://web.stanford.edu/~liszt90/acm/notebook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quora.com/What-are-the-most-interesting-online-AI-competitions" TargetMode="External"/><Relationship Id="rId4" Type="http://schemas.openxmlformats.org/officeDocument/2006/relationships/hyperlink" Target="https://www.codingame.com/start" TargetMode="External"/><Relationship Id="rId5" Type="http://schemas.openxmlformats.org/officeDocument/2006/relationships/hyperlink" Target="http://psyho.gg/overview-of-programming-contests/#_=_" TargetMode="External"/><Relationship Id="rId6" Type="http://schemas.openxmlformats.org/officeDocument/2006/relationships/hyperlink" Target="http://cplus.about.com/od/glossary/a/ten-contests.ht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Competitions: What and Why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Styles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Source code submission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should submit your actual 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Usually expected solution to run in little seconds (may be mentioned)..using specific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Examples: ICPC, IOI, Topcoder, Codeforces, UVA..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Output file submission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submit output file. Write code in whatever language and may run it for minutes / hours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Examples: Codejam, Hackercup, IOI, IPSC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More: Contest time, Structure, Eligibility, Elimination rounds, Judge response, Scoring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Styles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You don’t have to study all these differences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Through your next years, you will learn them based on need.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For now care with: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Onsite: ACM ICPC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Online: CodeForces(CF) and Topcoder(TC)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And may be - Online Judges: UVA, SPOJ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When some new contest about to occur (e.g. CodeJam), just read about its details.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Judges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An online judge is an </a:t>
            </a:r>
            <a:r>
              <a:rPr b="1" lang="en-US"/>
              <a:t>online</a:t>
            </a:r>
            <a:r>
              <a:rPr lang="en-US"/>
              <a:t> system to </a:t>
            </a:r>
            <a:r>
              <a:rPr b="1" lang="en-US"/>
              <a:t>test</a:t>
            </a:r>
            <a:r>
              <a:rPr lang="en-US"/>
              <a:t> programs in programming contests and offline practice.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Most of the contests have online judges to allow people practice anytime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Topcoder and Codeforces have regular contests, and after contest problem put on the OJ for practice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Other OJs: UVA, SPOJ, Timus...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500">
                <a:solidFill>
                  <a:srgbClr val="F0A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Challenge Phases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Font typeface="Arial"/>
            </a:pPr>
            <a:r>
              <a:rPr lang="en-US"/>
              <a:t>In some online competitions, they allow you to check others code and challenge\hack it with a test case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Font typeface="Arial"/>
            </a:pPr>
            <a:r>
              <a:rPr lang="en-US"/>
              <a:t>If code failed, you get points..otherwise lose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Font typeface="Arial"/>
            </a:pPr>
            <a:r>
              <a:rPr lang="en-US"/>
              <a:t>Topcoder do that directly after the competitions..Codeforces during it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Much fun for many..learn to understand others code well..find case against 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Training Effort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There is no minimum training hours...just train as much as possible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Make it for fun/hobby...and you will put countless hours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is good average of problems to solve daily? =&gt; problems levels? your level?!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Can I do it to ICPC finals in 1 year? Very challenging! In 2 years? Challenging but doable. 3 years? Yes possible.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be in top 20 in ICPC? We never did it :(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Offline training only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Some people don’t like to join the contest. Just like to do some offline training by solving on different online judges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is still a good thing, and you will learn many things such as coding and debugging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will just miss fun of competitions and some skills such as team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 it still better than no algorithmic training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old graduates practice?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Some says, I am graduate since 2-3 years, never knew about ICPC, is it beneficial to participate in solving ? I am already in market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IF you wish to join giant companies (e.g. Google) =&gt; Highly advised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Otherwise =&gt; It is ok, but may be better now to focus on the many market needs of skills / knowledge of languages / technologies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Or target by passing juniors level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C++ and Java are the most popular languages in online judges (main in ICPC)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Topcoder offers too python and C#..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Codeforces too allows variety of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Most of competitive programmers use 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C++: Faster and shorter in code, superior in most cases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Debugging/Catching errors in Java much better (eclipse)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Java beats in some packages: Math, Geom (more in past)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Generally, going with any of the 2 languages is fine. Learning both is good and easy.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&amp; Industry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All gained skills directly affect your career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Competitions keep you aware with your code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fields are popular in industry (Graph)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companies (especially top) have algorithmic interviews...they even run competitions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CodeJam</a:t>
            </a:r>
            <a:r>
              <a:rPr lang="en-US"/>
              <a:t> for Google, </a:t>
            </a:r>
            <a:r>
              <a:rPr b="1" lang="en-US"/>
              <a:t>Imagine Cup </a:t>
            </a:r>
            <a:r>
              <a:rPr lang="en-US"/>
              <a:t>for Microsoft...etc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Why? software must be efficient to manage millions users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&amp; Industry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Competitions build your algorithmic background, which </a:t>
            </a:r>
            <a:r>
              <a:rPr b="1" lang="en-US"/>
              <a:t>ease</a:t>
            </a:r>
            <a:r>
              <a:rPr lang="en-US"/>
              <a:t> on you algorithmic interviews (e.g. by Google, Facebook, Microsoft, Amazon, Dropbox, Quora..etc)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However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You can gain such skills by practice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interviews books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You may be strong in competitions and fail to get accepted by a top company. Why? It depends on many other factors such as available opportunities, your other skills-knowledge, your CV, level vs others interviewing..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00" y="2528525"/>
            <a:ext cx="2064224" cy="21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927375" y="4822975"/>
            <a:ext cx="1303199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Lionel Messi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471950" y="4806125"/>
            <a:ext cx="2064299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Gennady Korotkevich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130" y="2509525"/>
            <a:ext cx="3183593" cy="21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3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doing </a:t>
            </a:r>
            <a:r>
              <a:rPr b="1" lang="en-US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countless</a:t>
            </a:r>
            <a:r>
              <a:rPr b="1" lang="en-US" sz="3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hours of training?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74" y="2509525"/>
            <a:ext cx="2811851" cy="21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879375" y="4822975"/>
            <a:ext cx="1633199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Roger Federer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&amp; Industry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Remember, success in industry needs much more other skills and areas of knowledge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Also, the learned skills from competitions simplified version from industry ones.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in market you need time management skills to manage a project for 5+ months not for 5 hours contest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Similarly, teamwork, Prioritizing skills..are more </a:t>
            </a:r>
            <a:r>
              <a:rPr b="1" lang="en-US"/>
              <a:t>complex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Many good software engineers never shared in competitions..it is optional, but highly advised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&amp; Industry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Things you won’t face in competitions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A large problem that need months of work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A problem with changing requirements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-US"/>
              <a:t>Approximate</a:t>
            </a:r>
            <a:r>
              <a:rPr lang="en-US"/>
              <a:t>/randomized/</a:t>
            </a:r>
            <a:r>
              <a:rPr b="1" lang="en-US"/>
              <a:t>parallel</a:t>
            </a:r>
            <a:r>
              <a:rPr lang="en-US"/>
              <a:t> algorithms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Caching, external memory accesses, device errors, 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Interactive problems (e.g. online game)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No customer experience with your product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Many algorithmic problems and data structures rarely used in real life applications.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Codeforces </a:t>
            </a:r>
            <a:r>
              <a:rPr b="1" lang="en-US"/>
              <a:t>Div2-C</a:t>
            </a:r>
            <a:r>
              <a:rPr lang="en-US"/>
              <a:t> &amp; Topcoder </a:t>
            </a:r>
            <a:r>
              <a:rPr b="1" lang="en-US"/>
              <a:t>Div2-500</a:t>
            </a:r>
            <a:r>
              <a:rPr lang="en-US"/>
              <a:t> are realistic levels for what you may need in market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If you are graduate with extreme problem solving skills...and nothing else = </a:t>
            </a:r>
            <a:r>
              <a:rPr b="1" lang="en-US"/>
              <a:t>SO BAD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 careful from the bad programming habits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Hate: writing comments, OOP, Software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Like: short variable names, everything global, algorithmic problems only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Do: So fast unnecessary code, even if not maintainable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Get the pros...and be careful from the cons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Care with other skills...do many normal projects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Learn to code professionally (read </a:t>
            </a:r>
            <a:r>
              <a:rPr b="1" lang="en-US"/>
              <a:t>clean code</a:t>
            </a:r>
            <a:r>
              <a:rPr lang="en-US"/>
              <a:t> book)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2800"/>
              <a:t>Give high attention to competitions in first 2 years</a:t>
            </a:r>
          </a:p>
          <a:p>
            <a:pPr indent="-228600" lvl="1" marL="9144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75000"/>
              <a:buFont typeface="Arial"/>
            </a:pPr>
            <a:r>
              <a:rPr lang="en-US"/>
              <a:t>In parallel, do many </a:t>
            </a:r>
            <a:r>
              <a:rPr b="1" lang="en-US"/>
              <a:t>console</a:t>
            </a:r>
            <a:r>
              <a:rPr lang="en-US"/>
              <a:t> projects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2800"/>
              <a:t>In later years, minimize competitions time, put time in software engineering, learn new languages,  technologies (web, mobile, frameworks, Database)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Arial"/>
            </a:pPr>
            <a:r>
              <a:rPr lang="en-US"/>
              <a:t>Little less in 3rd..and minimize more in 4th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2800"/>
              <a:t>Explore and be clever in some other intersting fields such as operating systems, networking, security...etc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800"/>
              <a:t>Share in open source..Google summer of code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My channel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Books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Competitive programming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Programming Challenges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Art of Programming Contest book (free)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Algorithms books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Tutorials: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Topcoder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Written Algorithms: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6"/>
              </a:rPr>
              <a:t>Link 1</a:t>
            </a:r>
            <a:r>
              <a:rPr lang="en-US"/>
              <a:t>.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Link 2</a:t>
            </a:r>
            <a:r>
              <a:rPr lang="en-US"/>
              <a:t>. Stanford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notebook</a:t>
            </a:r>
            <a:r>
              <a:rPr lang="en-US"/>
              <a:t>. Russian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10"/>
              </a:rPr>
              <a:t>Online Judges</a:t>
            </a:r>
            <a:r>
              <a:rPr lang="en-US"/>
              <a:t> for practice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types of competitions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Software Design / Architecture Competitions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Assembly competition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TopCoder Marathons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 Intelligence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competitions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Kaggle, HackerRank, Codingame, AI Challenge...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Game</a:t>
            </a:r>
            <a:r>
              <a:rPr lang="en-US"/>
              <a:t> Programming Competition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Cyber Competitions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See 1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See 2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Competitions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Programming Competitions (Competitive programming) is a </a:t>
            </a:r>
            <a:r>
              <a:rPr b="1" lang="en-US"/>
              <a:t>mind</a:t>
            </a:r>
            <a:r>
              <a:rPr lang="en-US"/>
              <a:t> (sport) competition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is a </a:t>
            </a:r>
            <a:r>
              <a:rPr b="1" lang="en-US"/>
              <a:t>hobby</a:t>
            </a:r>
            <a:r>
              <a:rPr lang="en-US"/>
              <a:t> and much </a:t>
            </a:r>
            <a:r>
              <a:rPr b="1" lang="en-US"/>
              <a:t>fun</a:t>
            </a:r>
            <a:r>
              <a:rPr lang="en-US"/>
              <a:t> for many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Task is solving </a:t>
            </a:r>
            <a:r>
              <a:rPr b="1" lang="en-US"/>
              <a:t>computational</a:t>
            </a:r>
            <a:r>
              <a:rPr lang="en-US"/>
              <a:t>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Competition can be individuals or teams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Competition can be online or onsite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Problems may be sorted by complexity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Problems may be known algorithms or adhock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Competitions?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3100"/>
              <a:t>Matter of </a:t>
            </a:r>
            <a:r>
              <a:rPr b="1" lang="en-US" sz="3100"/>
              <a:t>knowledge</a:t>
            </a:r>
            <a:r>
              <a:rPr lang="en-US" sz="3100"/>
              <a:t> learning vs </a:t>
            </a:r>
            <a:r>
              <a:rPr b="1" lang="en-US" sz="3100"/>
              <a:t>skills</a:t>
            </a:r>
            <a:r>
              <a:rPr lang="en-US" sz="3100"/>
              <a:t> over it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b="1" lang="en-US" sz="3100"/>
              <a:t>Knowledge</a:t>
            </a:r>
            <a:r>
              <a:rPr lang="en-US" sz="3100"/>
              <a:t> = easy + takes short time 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b="1" lang="en-US" sz="3100"/>
              <a:t>Skills</a:t>
            </a:r>
            <a:r>
              <a:rPr lang="en-US" sz="3100"/>
              <a:t> =hard + takes much time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3100"/>
              <a:t>Knowledge needs </a:t>
            </a:r>
            <a:r>
              <a:rPr b="1" lang="en-US" sz="3100"/>
              <a:t>reading</a:t>
            </a:r>
            <a:r>
              <a:rPr lang="en-US" sz="3100"/>
              <a:t>, Skills need </a:t>
            </a:r>
            <a:r>
              <a:rPr b="1" lang="en-US" sz="3100"/>
              <a:t>practice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3100"/>
              <a:t>Algorithms &amp; Data structures = </a:t>
            </a:r>
            <a:r>
              <a:rPr b="1" lang="en-US" sz="3100"/>
              <a:t>Knowledge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Arial"/>
            </a:pPr>
            <a:r>
              <a:rPr lang="en-US" sz="3100"/>
              <a:t>Algorithmic Problem Solving = </a:t>
            </a:r>
            <a:r>
              <a:rPr b="1" lang="en-US" sz="3100"/>
              <a:t>Skills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b="1" lang="en-US" sz="3100"/>
              <a:t>Competitions</a:t>
            </a:r>
            <a:r>
              <a:rPr lang="en-US" sz="3100"/>
              <a:t> is your gateway to do much practice to build Algorithmic Solving </a:t>
            </a:r>
            <a:r>
              <a:rPr b="1" lang="en-US" sz="3100"/>
              <a:t>skills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from competitions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Algorithmic thinking skills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Speed, Coding, Debugging, Testing Skills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Correctness of code almost from first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Teamwork - Working under pressure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Time and Resources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Prioritizing skills (which problem?)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Challenge spirit..Accept to fail..raise 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Challenge your boundaries and push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Adaptive behaviour (based on team status)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from competitions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One critical gain from competitions is the </a:t>
            </a:r>
            <a:r>
              <a:rPr b="1" lang="en-US"/>
              <a:t>increase</a:t>
            </a:r>
            <a:r>
              <a:rPr lang="en-US"/>
              <a:t> of your </a:t>
            </a:r>
            <a:r>
              <a:rPr b="1" lang="en-US"/>
              <a:t>tools</a:t>
            </a:r>
            <a:r>
              <a:rPr lang="en-US"/>
              <a:t> (data structures, algorithms, tricks and workarounds, ...etc)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Imagine, 2 engineers are working on a task, facing a problem. One never shared in competitions and other is guru in them.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 computational problems, first one may just know </a:t>
            </a:r>
            <a:r>
              <a:rPr b="1" lang="en-US"/>
              <a:t>1 way</a:t>
            </a:r>
            <a:r>
              <a:rPr lang="en-US"/>
              <a:t> to do it, the other one knows e.g. </a:t>
            </a:r>
            <a:r>
              <a:rPr b="1" lang="en-US"/>
              <a:t>4 ways</a:t>
            </a:r>
            <a:r>
              <a:rPr lang="en-US"/>
              <a:t> and know pros and cons of each!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from competitions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Travelling...Meeting smart people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Cash ….. if won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Much good fame among your colleges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Getting job in Giant companies (e.g. Google)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….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2"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800" y="1639825"/>
            <a:ext cx="52197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Competitions Styles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Onsite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ACM ICPC</a:t>
            </a:r>
            <a:r>
              <a:rPr lang="en-US"/>
              <a:t> (college level). 3-4 levels.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IOI (secondary schools). 2 Levels.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Google’s Code Jam, Facebook's Hacker Cup, Topcoder Open, Yandex.Algorithm (online rounds, then onsite)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Online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>
                <a:solidFill>
                  <a:schemeClr val="dk1"/>
                </a:solidFill>
              </a:rPr>
              <a:t>Codeforces and </a:t>
            </a:r>
            <a:r>
              <a:rPr b="1" lang="en-US"/>
              <a:t>Topcoder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Codechef, Hackerrank, </a:t>
            </a:r>
            <a:r>
              <a:rPr lang="en-US">
                <a:solidFill>
                  <a:schemeClr val="dk1"/>
                </a:solidFill>
              </a:rPr>
              <a:t>Codility, </a:t>
            </a:r>
            <a:r>
              <a:rPr lang="en-US"/>
              <a:t>CodeFights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Others: Bitwise, IEEEXtreme, Al Zimmermann’s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Teams (ACM ICPC, IPSC) vs Individual (IOI and most of online competitions)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