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3F69B8-74C7-4AF6-ADE3-C270AEB7C77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ECAA97-9198-48DA-A50C-0488874F743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1"/>
            <a:r>
              <a:rPr lang="en-US" dirty="0" err="1" smtClean="0"/>
              <a:t>Trie</a:t>
            </a:r>
            <a:r>
              <a:rPr lang="en-US" dirty="0" smtClean="0"/>
              <a:t> (Letter Tree)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1"/>
            <a:endParaRPr lang="en-US" dirty="0" smtClean="0"/>
          </a:p>
          <a:p>
            <a:pPr algn="l" rtl="1"/>
            <a:r>
              <a:rPr lang="en-US" dirty="0" smtClean="0"/>
              <a:t>Mostafa Saad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tree</a:t>
            </a:r>
          </a:p>
          <a:p>
            <a:r>
              <a:rPr lang="en-US" dirty="0" smtClean="0"/>
              <a:t>Common prefixes are created once</a:t>
            </a:r>
          </a:p>
          <a:p>
            <a:r>
              <a:rPr lang="en-US" dirty="0" smtClean="0"/>
              <a:t>Easy to know the nodes (red ones)</a:t>
            </a:r>
          </a:p>
          <a:p>
            <a:r>
              <a:rPr lang="en-US" dirty="0" smtClean="0"/>
              <a:t>Could answer Questions such as:</a:t>
            </a:r>
          </a:p>
          <a:p>
            <a:pPr lvl="1"/>
            <a:r>
              <a:rPr lang="en-US" dirty="0" smtClean="0"/>
              <a:t>Does word exist? Frequency?</a:t>
            </a:r>
          </a:p>
          <a:p>
            <a:pPr lvl="1"/>
            <a:r>
              <a:rPr lang="en-US" dirty="0" smtClean="0"/>
              <a:t>Does  </a:t>
            </a:r>
            <a:r>
              <a:rPr lang="en-US" dirty="0" smtClean="0"/>
              <a:t>prefix exist</a:t>
            </a:r>
            <a:r>
              <a:rPr lang="en-US" dirty="0" smtClean="0"/>
              <a:t>? Frequency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Any question is answered by a trace from root to maximum a leaf</a:t>
            </a:r>
          </a:p>
          <a:p>
            <a:pPr lvl="1"/>
            <a:r>
              <a:rPr lang="en-US" dirty="0" smtClean="0"/>
              <a:t>So O(L) where L is word length</a:t>
            </a:r>
          </a:p>
          <a:p>
            <a:pPr lvl="1"/>
            <a:r>
              <a:rPr lang="en-US" dirty="0" smtClean="0"/>
              <a:t>Could also print all strings on O(S), where S # of words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is similar to binary search tree, but we have many children</a:t>
            </a:r>
          </a:p>
          <a:p>
            <a:pPr lvl="1"/>
            <a:r>
              <a:rPr lang="en-US" dirty="0" smtClean="0"/>
              <a:t>Caring with memory?</a:t>
            </a:r>
          </a:p>
          <a:p>
            <a:pPr lvl="2"/>
            <a:r>
              <a:rPr lang="en-US" dirty="0" smtClean="0"/>
              <a:t>Either have linked list for the set of nodes</a:t>
            </a:r>
          </a:p>
          <a:p>
            <a:pPr lvl="2"/>
            <a:r>
              <a:rPr lang="en-US" dirty="0" smtClean="0"/>
              <a:t>Or more </a:t>
            </a:r>
            <a:r>
              <a:rPr lang="en-US" dirty="0" smtClean="0"/>
              <a:t>efficient. Use maps</a:t>
            </a:r>
          </a:p>
          <a:p>
            <a:pPr lvl="1"/>
            <a:r>
              <a:rPr lang="en-US" dirty="0" smtClean="0"/>
              <a:t>Memory not issue</a:t>
            </a:r>
          </a:p>
          <a:p>
            <a:pPr lvl="2"/>
            <a:r>
              <a:rPr lang="en-US" dirty="0" smtClean="0"/>
              <a:t>Has an array of nodes, its size the # of characters</a:t>
            </a:r>
          </a:p>
          <a:p>
            <a:r>
              <a:rPr lang="en-US" dirty="0" smtClean="0"/>
              <a:t>Node could contain whatever needed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boolean</a:t>
            </a:r>
            <a:r>
              <a:rPr lang="en-US" dirty="0" smtClean="0"/>
              <a:t> to know full words</a:t>
            </a:r>
          </a:p>
          <a:p>
            <a:pPr lvl="1"/>
            <a:r>
              <a:rPr lang="en-US" dirty="0" smtClean="0"/>
              <a:t>E.g. integer for frequency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but powerful data structure.</a:t>
            </a:r>
          </a:p>
          <a:p>
            <a:r>
              <a:rPr lang="en-US" dirty="0" smtClean="0"/>
              <a:t>It adds/searches for string in O(L)</a:t>
            </a:r>
          </a:p>
          <a:p>
            <a:endParaRPr lang="en-US" dirty="0" smtClean="0"/>
          </a:p>
          <a:p>
            <a:r>
              <a:rPr lang="en-US" dirty="0" smtClean="0"/>
              <a:t>It is a tree with branches as letters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Initially, root exist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1905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abcd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61722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388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rot="5400000">
            <a:off x="36576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8" idx="0"/>
          </p:cNvCxnSpPr>
          <p:nvPr/>
        </p:nvCxnSpPr>
        <p:spPr>
          <a:xfrm rot="5400000">
            <a:off x="37719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7" idx="0"/>
          </p:cNvCxnSpPr>
          <p:nvPr/>
        </p:nvCxnSpPr>
        <p:spPr>
          <a:xfrm rot="5400000">
            <a:off x="36957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6" idx="0"/>
          </p:cNvCxnSpPr>
          <p:nvPr/>
        </p:nvCxnSpPr>
        <p:spPr>
          <a:xfrm rot="5400000">
            <a:off x="36957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xyz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61722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388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rot="5400000">
            <a:off x="36576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8" idx="0"/>
          </p:cNvCxnSpPr>
          <p:nvPr/>
        </p:nvCxnSpPr>
        <p:spPr>
          <a:xfrm rot="5400000">
            <a:off x="37719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7" idx="0"/>
          </p:cNvCxnSpPr>
          <p:nvPr/>
        </p:nvCxnSpPr>
        <p:spPr>
          <a:xfrm rot="5400000">
            <a:off x="36957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6" idx="0"/>
          </p:cNvCxnSpPr>
          <p:nvPr/>
        </p:nvCxnSpPr>
        <p:spPr>
          <a:xfrm rot="5400000">
            <a:off x="36957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81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181600" y="51054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2" name="Oval 21"/>
          <p:cNvSpPr/>
          <p:nvPr/>
        </p:nvSpPr>
        <p:spPr>
          <a:xfrm>
            <a:off x="5181600" y="396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20" idx="1"/>
          </p:cNvCxnSpPr>
          <p:nvPr/>
        </p:nvCxnSpPr>
        <p:spPr>
          <a:xfrm rot="16200000" flipH="1">
            <a:off x="4210050" y="2000249"/>
            <a:ext cx="840115" cy="125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0"/>
          </p:cNvCxnSpPr>
          <p:nvPr/>
        </p:nvCxnSpPr>
        <p:spPr>
          <a:xfrm rot="5400000">
            <a:off x="52197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4"/>
            <a:endCxn id="21" idx="0"/>
          </p:cNvCxnSpPr>
          <p:nvPr/>
        </p:nvCxnSpPr>
        <p:spPr>
          <a:xfrm rot="5400000">
            <a:off x="51435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abf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61722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388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rot="5400000">
            <a:off x="36576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8" idx="0"/>
          </p:cNvCxnSpPr>
          <p:nvPr/>
        </p:nvCxnSpPr>
        <p:spPr>
          <a:xfrm rot="5400000">
            <a:off x="37719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7" idx="0"/>
          </p:cNvCxnSpPr>
          <p:nvPr/>
        </p:nvCxnSpPr>
        <p:spPr>
          <a:xfrm rot="5400000">
            <a:off x="36957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6" idx="0"/>
          </p:cNvCxnSpPr>
          <p:nvPr/>
        </p:nvCxnSpPr>
        <p:spPr>
          <a:xfrm rot="5400000">
            <a:off x="36957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81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181600" y="51054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2" name="Oval 21"/>
          <p:cNvSpPr/>
          <p:nvPr/>
        </p:nvSpPr>
        <p:spPr>
          <a:xfrm>
            <a:off x="5181600" y="396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20" idx="1"/>
          </p:cNvCxnSpPr>
          <p:nvPr/>
        </p:nvCxnSpPr>
        <p:spPr>
          <a:xfrm rot="16200000" flipH="1">
            <a:off x="4210050" y="2000249"/>
            <a:ext cx="840115" cy="125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0"/>
          </p:cNvCxnSpPr>
          <p:nvPr/>
        </p:nvCxnSpPr>
        <p:spPr>
          <a:xfrm rot="5400000">
            <a:off x="52197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4"/>
            <a:endCxn id="21" idx="0"/>
          </p:cNvCxnSpPr>
          <p:nvPr/>
        </p:nvCxnSpPr>
        <p:spPr>
          <a:xfrm rot="5400000">
            <a:off x="51435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14600" y="50292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6" name="Straight Arrow Connector 25"/>
          <p:cNvCxnSpPr>
            <a:stCxn id="8" idx="4"/>
            <a:endCxn id="18" idx="0"/>
          </p:cNvCxnSpPr>
          <p:nvPr/>
        </p:nvCxnSpPr>
        <p:spPr>
          <a:xfrm rot="5400000">
            <a:off x="3086100" y="4114800"/>
            <a:ext cx="609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61722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388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rot="5400000">
            <a:off x="36576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8" idx="0"/>
          </p:cNvCxnSpPr>
          <p:nvPr/>
        </p:nvCxnSpPr>
        <p:spPr>
          <a:xfrm rot="5400000">
            <a:off x="37719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7" idx="0"/>
          </p:cNvCxnSpPr>
          <p:nvPr/>
        </p:nvCxnSpPr>
        <p:spPr>
          <a:xfrm rot="5400000">
            <a:off x="36957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6" idx="0"/>
          </p:cNvCxnSpPr>
          <p:nvPr/>
        </p:nvCxnSpPr>
        <p:spPr>
          <a:xfrm rot="5400000">
            <a:off x="36957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81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181600" y="51054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81600" y="396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20" idx="1"/>
          </p:cNvCxnSpPr>
          <p:nvPr/>
        </p:nvCxnSpPr>
        <p:spPr>
          <a:xfrm rot="16200000" flipH="1">
            <a:off x="4210050" y="2000249"/>
            <a:ext cx="840115" cy="125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0"/>
          </p:cNvCxnSpPr>
          <p:nvPr/>
        </p:nvCxnSpPr>
        <p:spPr>
          <a:xfrm rot="5400000">
            <a:off x="52197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4"/>
            <a:endCxn id="21" idx="0"/>
          </p:cNvCxnSpPr>
          <p:nvPr/>
        </p:nvCxnSpPr>
        <p:spPr>
          <a:xfrm rot="5400000">
            <a:off x="51435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14600" y="50292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6" name="Straight Arrow Connector 25"/>
          <p:cNvCxnSpPr>
            <a:stCxn id="8" idx="4"/>
            <a:endCxn id="18" idx="0"/>
          </p:cNvCxnSpPr>
          <p:nvPr/>
        </p:nvCxnSpPr>
        <p:spPr>
          <a:xfrm rot="5400000">
            <a:off x="3086100" y="4114800"/>
            <a:ext cx="609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48400" y="39624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0" idx="4"/>
            <a:endCxn id="27" idx="0"/>
          </p:cNvCxnSpPr>
          <p:nvPr/>
        </p:nvCxnSpPr>
        <p:spPr>
          <a:xfrm rot="16200000" flipH="1">
            <a:off x="5753100" y="32004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61722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38862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rot="5400000">
            <a:off x="36576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8" idx="0"/>
          </p:cNvCxnSpPr>
          <p:nvPr/>
        </p:nvCxnSpPr>
        <p:spPr>
          <a:xfrm rot="5400000">
            <a:off x="37719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7" idx="0"/>
          </p:cNvCxnSpPr>
          <p:nvPr/>
        </p:nvCxnSpPr>
        <p:spPr>
          <a:xfrm rot="5400000">
            <a:off x="36957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6" idx="0"/>
          </p:cNvCxnSpPr>
          <p:nvPr/>
        </p:nvCxnSpPr>
        <p:spPr>
          <a:xfrm rot="5400000">
            <a:off x="36957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81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181600" y="51054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81600" y="3962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20" idx="1"/>
          </p:cNvCxnSpPr>
          <p:nvPr/>
        </p:nvCxnSpPr>
        <p:spPr>
          <a:xfrm rot="16200000" flipH="1">
            <a:off x="4210050" y="2000249"/>
            <a:ext cx="840115" cy="125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0"/>
          </p:cNvCxnSpPr>
          <p:nvPr/>
        </p:nvCxnSpPr>
        <p:spPr>
          <a:xfrm rot="5400000">
            <a:off x="52197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4"/>
            <a:endCxn id="21" idx="0"/>
          </p:cNvCxnSpPr>
          <p:nvPr/>
        </p:nvCxnSpPr>
        <p:spPr>
          <a:xfrm rot="5400000">
            <a:off x="51435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14600" y="50292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6" name="Straight Arrow Connector 25"/>
          <p:cNvCxnSpPr>
            <a:stCxn id="8" idx="4"/>
            <a:endCxn id="18" idx="0"/>
          </p:cNvCxnSpPr>
          <p:nvPr/>
        </p:nvCxnSpPr>
        <p:spPr>
          <a:xfrm rot="5400000">
            <a:off x="3086100" y="4114800"/>
            <a:ext cx="609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48400" y="39624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0" idx="4"/>
            <a:endCxn id="27" idx="0"/>
          </p:cNvCxnSpPr>
          <p:nvPr/>
        </p:nvCxnSpPr>
        <p:spPr>
          <a:xfrm rot="16200000" flipH="1">
            <a:off x="5753100" y="32004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bcd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60960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38100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rot="5400000">
            <a:off x="3695700" y="2514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8" idx="0"/>
          </p:cNvCxnSpPr>
          <p:nvPr/>
        </p:nvCxnSpPr>
        <p:spPr>
          <a:xfrm rot="5400000">
            <a:off x="3771900" y="3581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4"/>
            <a:endCxn id="7" idx="0"/>
          </p:cNvCxnSpPr>
          <p:nvPr/>
        </p:nvCxnSpPr>
        <p:spPr>
          <a:xfrm rot="5400000">
            <a:off x="3695700" y="464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6" idx="0"/>
          </p:cNvCxnSpPr>
          <p:nvPr/>
        </p:nvCxnSpPr>
        <p:spPr>
          <a:xfrm rot="5400000">
            <a:off x="3695700" y="579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5626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562600" y="49530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5626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20" idx="1"/>
          </p:cNvCxnSpPr>
          <p:nvPr/>
        </p:nvCxnSpPr>
        <p:spPr>
          <a:xfrm rot="16200000" flipH="1">
            <a:off x="4476750" y="1733549"/>
            <a:ext cx="687715" cy="164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0"/>
          </p:cNvCxnSpPr>
          <p:nvPr/>
        </p:nvCxnSpPr>
        <p:spPr>
          <a:xfrm rot="5400000">
            <a:off x="5600700" y="3581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4"/>
            <a:endCxn id="21" idx="0"/>
          </p:cNvCxnSpPr>
          <p:nvPr/>
        </p:nvCxnSpPr>
        <p:spPr>
          <a:xfrm rot="5400000">
            <a:off x="5524500" y="464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14600" y="49530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6" name="Straight Arrow Connector 25"/>
          <p:cNvCxnSpPr>
            <a:stCxn id="8" idx="4"/>
            <a:endCxn id="18" idx="0"/>
          </p:cNvCxnSpPr>
          <p:nvPr/>
        </p:nvCxnSpPr>
        <p:spPr>
          <a:xfrm rot="5400000">
            <a:off x="3086100" y="4038600"/>
            <a:ext cx="609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29400" y="38100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0" idx="4"/>
            <a:endCxn id="27" idx="0"/>
          </p:cNvCxnSpPr>
          <p:nvPr/>
        </p:nvCxnSpPr>
        <p:spPr>
          <a:xfrm rot="16200000" flipH="1">
            <a:off x="6134100" y="30480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66800" y="5181600"/>
            <a:ext cx="533400" cy="5334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066800" y="4038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2" name="Straight Arrow Connector 31"/>
          <p:cNvCxnSpPr>
            <a:stCxn id="4" idx="4"/>
            <a:endCxn id="31" idx="0"/>
          </p:cNvCxnSpPr>
          <p:nvPr/>
        </p:nvCxnSpPr>
        <p:spPr>
          <a:xfrm rot="5400000">
            <a:off x="2324100" y="1219200"/>
            <a:ext cx="6858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4"/>
            <a:endCxn id="30" idx="0"/>
          </p:cNvCxnSpPr>
          <p:nvPr/>
        </p:nvCxnSpPr>
        <p:spPr>
          <a:xfrm rot="5400000">
            <a:off x="10287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4"/>
            <a:endCxn id="29" idx="0"/>
          </p:cNvCxnSpPr>
          <p:nvPr/>
        </p:nvCxnSpPr>
        <p:spPr>
          <a:xfrm rot="5400000">
            <a:off x="1028700" y="4876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229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Trie (Letter Tree)</vt:lpstr>
      <vt:lpstr>Trie</vt:lpstr>
      <vt:lpstr>Initially, root exist</vt:lpstr>
      <vt:lpstr>Add abcd</vt:lpstr>
      <vt:lpstr>Add xyz</vt:lpstr>
      <vt:lpstr>Add abf</vt:lpstr>
      <vt:lpstr>Add xn</vt:lpstr>
      <vt:lpstr>Add ab</vt:lpstr>
      <vt:lpstr>Add bcd</vt:lpstr>
      <vt:lpstr>So</vt:lpstr>
      <vt:lpstr>Implementation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 (Letter Tree)</dc:title>
  <dc:creator>Mostafa Saad</dc:creator>
  <cp:lastModifiedBy>Mostafa Saad</cp:lastModifiedBy>
  <cp:revision>9</cp:revision>
  <dcterms:created xsi:type="dcterms:W3CDTF">2014-03-31T16:54:18Z</dcterms:created>
  <dcterms:modified xsi:type="dcterms:W3CDTF">2014-03-31T17:46:05Z</dcterms:modified>
</cp:coreProperties>
</file>