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7" r:id="rId13"/>
    <p:sldId id="286" r:id="rId14"/>
    <p:sldId id="266" r:id="rId15"/>
    <p:sldId id="268" r:id="rId16"/>
    <p:sldId id="270" r:id="rId17"/>
    <p:sldId id="283" r:id="rId18"/>
    <p:sldId id="269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81" r:id="rId27"/>
    <p:sldId id="279" r:id="rId28"/>
    <p:sldId id="280" r:id="rId29"/>
    <p:sldId id="284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4660"/>
  </p:normalViewPr>
  <p:slideViewPr>
    <p:cSldViewPr>
      <p:cViewPr varScale="1">
        <p:scale>
          <a:sx n="69" d="100"/>
          <a:sy n="69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5A4BB1-26EE-49A5-B5D8-2DB75BCBAAA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 smtClean="0"/>
              <a:t>KMP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5300" dirty="0" smtClean="0"/>
              <a:t>Knuth Morris Pratt  Algorithm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00864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Engineer @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NTPSoftware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function: </a:t>
            </a:r>
            <a:r>
              <a:rPr lang="en-US" dirty="0" err="1" smtClean="0"/>
              <a:t>ababcaba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4		=&gt;	 t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=&gt; F[4] = 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PPL = {a,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 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		=&gt;	 t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=&gt; F[5] = 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PPL = {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 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ca,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6		=&gt;	 t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=&gt; F[6] = 2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PPL = {a,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 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babcab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bcab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cab,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function: </a:t>
            </a:r>
            <a:r>
              <a:rPr lang="en-US" dirty="0" err="1" smtClean="0"/>
              <a:t>ababcaba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7		=&gt;	 t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=&gt; F[7] = 3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PPL = {a,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 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babcaba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bcaba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F[] = {0, 0, 1, 2, 0, 1, 2, 3}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function: </a:t>
            </a:r>
            <a:r>
              <a:rPr lang="en-US" dirty="0" err="1" smtClean="0"/>
              <a:t>ababcaba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5923407"/>
          <a:ext cx="7848600" cy="477393"/>
        </p:xfrm>
        <a:graphic>
          <a:graphicData uri="http://schemas.openxmlformats.org/drawingml/2006/table">
            <a:tbl>
              <a:tblPr/>
              <a:tblGrid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905000"/>
          <a:ext cx="7848600" cy="477393"/>
        </p:xfrm>
        <a:graphic>
          <a:graphicData uri="http://schemas.openxmlformats.org/drawingml/2006/table">
            <a:tbl>
              <a:tblPr/>
              <a:tblGrid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Minus 5"/>
          <p:cNvSpPr/>
          <p:nvPr/>
        </p:nvSpPr>
        <p:spPr>
          <a:xfrm>
            <a:off x="685800" y="2971800"/>
            <a:ext cx="22098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2819400" y="2971800"/>
            <a:ext cx="2209800" cy="381000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28194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Minus 11"/>
          <p:cNvSpPr/>
          <p:nvPr/>
        </p:nvSpPr>
        <p:spPr>
          <a:xfrm>
            <a:off x="304800" y="2743200"/>
            <a:ext cx="51054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838200" y="3886200"/>
            <a:ext cx="1029954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943600" y="3886200"/>
            <a:ext cx="990600" cy="381000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600" y="37338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Minus 15"/>
          <p:cNvSpPr/>
          <p:nvPr/>
        </p:nvSpPr>
        <p:spPr>
          <a:xfrm>
            <a:off x="-76200" y="3657600"/>
            <a:ext cx="79248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381000" y="4953000"/>
            <a:ext cx="40386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5410200" y="4953000"/>
            <a:ext cx="3810000" cy="381000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48006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Minus 19"/>
          <p:cNvSpPr/>
          <p:nvPr/>
        </p:nvSpPr>
        <p:spPr>
          <a:xfrm>
            <a:off x="-457200" y="4724400"/>
            <a:ext cx="105918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3" idx="1"/>
          </p:cNvCxnSpPr>
          <p:nvPr/>
        </p:nvCxnSpPr>
        <p:spPr>
          <a:xfrm rot="10800000" flipV="1">
            <a:off x="6781801" y="3585864"/>
            <a:ext cx="771663" cy="121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3463" y="3124200"/>
            <a:ext cx="1819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3 = last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function: </a:t>
            </a:r>
            <a:r>
              <a:rPr lang="en-US" dirty="0" err="1" smtClean="0"/>
              <a:t>aaaaaaaa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14400" y="3352800"/>
          <a:ext cx="7848600" cy="477393"/>
        </p:xfrm>
        <a:graphic>
          <a:graphicData uri="http://schemas.openxmlformats.org/drawingml/2006/table">
            <a:tbl>
              <a:tblPr/>
              <a:tblGrid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14400" y="2494407"/>
          <a:ext cx="7848600" cy="477393"/>
        </p:xfrm>
        <a:graphic>
          <a:graphicData uri="http://schemas.openxmlformats.org/drawingml/2006/table">
            <a:tbl>
              <a:tblPr/>
              <a:tblGrid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1600200" y="3657600"/>
            <a:ext cx="1524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0" y="5105400"/>
            <a:ext cx="3116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Remember:</a:t>
            </a:r>
          </a:p>
          <a:p>
            <a:r>
              <a:rPr lang="en-US" dirty="0" smtClean="0"/>
              <a:t>longest </a:t>
            </a:r>
            <a:r>
              <a:rPr lang="en-US" b="1" u="sng" dirty="0" smtClean="0"/>
              <a:t>proper</a:t>
            </a:r>
            <a:r>
              <a:rPr lang="en-US" dirty="0" smtClean="0"/>
              <a:t> prefix = suffix</a:t>
            </a:r>
          </a:p>
          <a:p>
            <a:r>
              <a:rPr lang="en-US" dirty="0" smtClean="0"/>
              <a:t>NOT</a:t>
            </a:r>
          </a:p>
          <a:p>
            <a:r>
              <a:rPr lang="en-US" dirty="0" smtClean="0"/>
              <a:t>longest </a:t>
            </a:r>
            <a:r>
              <a:rPr lang="en-US" dirty="0" smtClean="0"/>
              <a:t>prefix </a:t>
            </a:r>
            <a:r>
              <a:rPr lang="en-US" dirty="0" smtClean="0"/>
              <a:t>= </a:t>
            </a:r>
            <a:r>
              <a:rPr lang="en-US" dirty="0" smtClean="0"/>
              <a:t>suffix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Later we will now why named also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Failure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now, assume we calculate this table using Brute Force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Later, an O(m)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KMP Observation?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back to pattern matching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we have pattern P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ababcaba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we want to search inside string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ababcaba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ddd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BF will try matching from position 0, and will match 4 characters then fail with c letter.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it will try to match from 1, however, we already know the 3 matched characters  from 1(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Could we make use of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KMP Observation?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286000"/>
          <a:ext cx="6774177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1679"/>
                <a:gridCol w="521679"/>
                <a:gridCol w="521679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Minus 6"/>
          <p:cNvSpPr/>
          <p:nvPr/>
        </p:nvSpPr>
        <p:spPr>
          <a:xfrm>
            <a:off x="1143000" y="3124200"/>
            <a:ext cx="27432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124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inus 8"/>
          <p:cNvSpPr/>
          <p:nvPr/>
        </p:nvSpPr>
        <p:spPr>
          <a:xfrm>
            <a:off x="1676400" y="3886200"/>
            <a:ext cx="21336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1524000" y="42672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5562600"/>
            <a:ext cx="470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already know that we match these 3 letters…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make use of that?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KMP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matching t letters and failing, instead of trying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position, could we jump to next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promising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position?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Promising?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words, the t letters of pattern P, are prefix of P. Could we do minimum left shift of k letters  to have next matching?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KMP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we have pattern P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aaaaabc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we want to search inside string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aaaaab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cxy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starting from 0, we matched 5 characters, then failed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start to try from 1: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When could we match the 5-1 = 4 characters?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IFF these 4 characters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suffix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matched so far) = to first 4 characters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matched so far)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Matched so far: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suffix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prefix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if it matches less than 4? sure position 1 is useless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aaaaabc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286000"/>
          <a:ext cx="5209140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y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Minus 6"/>
          <p:cNvSpPr/>
          <p:nvPr/>
        </p:nvSpPr>
        <p:spPr>
          <a:xfrm>
            <a:off x="1143000" y="3124200"/>
            <a:ext cx="33528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124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inus 8"/>
          <p:cNvSpPr/>
          <p:nvPr/>
        </p:nvSpPr>
        <p:spPr>
          <a:xfrm>
            <a:off x="1676400" y="3886200"/>
            <a:ext cx="27432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1524000" y="42672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5562600"/>
            <a:ext cx="365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match these 4 letters in the pattern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of 4 letters = suffix of 4 letters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810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could these letters do match?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Given a string S, pattern P, find all P in 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abababcabaddd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matches: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babc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</a:t>
            </a:r>
            <a:r>
              <a:rPr lang="en-US" dirty="0" err="1" smtClean="0"/>
              <a:t>ababcaba</a:t>
            </a:r>
            <a:endParaRPr lang="en-US" dirty="0"/>
          </a:p>
        </p:txBody>
      </p:sp>
      <p:sp>
        <p:nvSpPr>
          <p:cNvPr id="7" name="Minus 6"/>
          <p:cNvSpPr/>
          <p:nvPr/>
        </p:nvSpPr>
        <p:spPr>
          <a:xfrm>
            <a:off x="1143000" y="3124200"/>
            <a:ext cx="27432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124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inus 8"/>
          <p:cNvSpPr/>
          <p:nvPr/>
        </p:nvSpPr>
        <p:spPr>
          <a:xfrm>
            <a:off x="1676400" y="3886200"/>
            <a:ext cx="21336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1524000" y="42672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5562600"/>
            <a:ext cx="3676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match these 3 letters in the pattern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of 3 letters = suffix of 3 letters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47800" y="2286000"/>
          <a:ext cx="6774177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1679"/>
                <a:gridCol w="521679"/>
                <a:gridCol w="521679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67400" y="4572000"/>
            <a:ext cx="263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can’t match from 1,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Could we match from 2?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</a:t>
            </a:r>
            <a:r>
              <a:rPr lang="en-US" dirty="0" err="1" smtClean="0"/>
              <a:t>ababcaba</a:t>
            </a:r>
            <a:endParaRPr lang="en-US" dirty="0"/>
          </a:p>
        </p:txBody>
      </p:sp>
      <p:sp>
        <p:nvSpPr>
          <p:cNvPr id="7" name="Minus 6"/>
          <p:cNvSpPr/>
          <p:nvPr/>
        </p:nvSpPr>
        <p:spPr>
          <a:xfrm>
            <a:off x="1143000" y="3124200"/>
            <a:ext cx="27432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124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inus 8"/>
          <p:cNvSpPr/>
          <p:nvPr/>
        </p:nvSpPr>
        <p:spPr>
          <a:xfrm>
            <a:off x="2209800" y="3886200"/>
            <a:ext cx="16002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1524000" y="42672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5562600"/>
            <a:ext cx="3714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match these 2 letters in the pattern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of 2 letters = suffix of 2 letters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47800" y="2286000"/>
          <a:ext cx="6774177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1679"/>
                <a:gridCol w="521679"/>
                <a:gridCol w="521679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67400" y="4572000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we know we could start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and see if we could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match after these first 4 letters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KMP Shift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matched N letters from </a:t>
            </a:r>
            <a:r>
              <a:rPr lang="en-US" dirty="0" err="1" smtClean="0"/>
              <a:t>i</a:t>
            </a:r>
            <a:r>
              <a:rPr lang="en-US" dirty="0" smtClean="0"/>
              <a:t>, but can’t match more</a:t>
            </a:r>
          </a:p>
          <a:p>
            <a:pPr lvl="1"/>
            <a:r>
              <a:rPr lang="en-US" dirty="0" smtClean="0"/>
              <a:t>The pattern could match the last c letters IFF last C letters are same as first C letters</a:t>
            </a:r>
          </a:p>
          <a:p>
            <a:pPr lvl="1"/>
            <a:r>
              <a:rPr lang="en-US" dirty="0" smtClean="0"/>
              <a:t>In other words prefix of C letters = suffix of C letters</a:t>
            </a:r>
          </a:p>
          <a:p>
            <a:pPr lvl="1"/>
            <a:r>
              <a:rPr lang="en-US" dirty="0" smtClean="0"/>
              <a:t>Make sense C != N, as N failed</a:t>
            </a:r>
          </a:p>
          <a:p>
            <a:pPr lvl="1"/>
            <a:r>
              <a:rPr lang="en-US" dirty="0" smtClean="0"/>
              <a:t>So actually prefix is a proper prefix</a:t>
            </a:r>
          </a:p>
          <a:p>
            <a:r>
              <a:rPr lang="en-US" dirty="0" smtClean="0"/>
              <a:t>If we matched N letters from </a:t>
            </a:r>
            <a:r>
              <a:rPr lang="en-US" dirty="0" err="1" smtClean="0"/>
              <a:t>i</a:t>
            </a:r>
            <a:r>
              <a:rPr lang="en-US" dirty="0" smtClean="0"/>
              <a:t>, but can’t match more</a:t>
            </a:r>
          </a:p>
          <a:p>
            <a:pPr lvl="1"/>
            <a:r>
              <a:rPr lang="en-US" dirty="0" smtClean="0"/>
              <a:t>The next nearest match need minimum shift</a:t>
            </a:r>
          </a:p>
          <a:p>
            <a:pPr lvl="1"/>
            <a:r>
              <a:rPr lang="en-US" dirty="0" smtClean="0"/>
              <a:t>Greedily we need the longest proper prefix = suffix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</a:t>
            </a:r>
            <a:r>
              <a:rPr lang="en-US" dirty="0" err="1" smtClean="0"/>
              <a:t>ababcaba</a:t>
            </a:r>
            <a:endParaRPr lang="en-US" dirty="0"/>
          </a:p>
        </p:txBody>
      </p:sp>
      <p:sp>
        <p:nvSpPr>
          <p:cNvPr id="7" name="Minus 6"/>
          <p:cNvSpPr/>
          <p:nvPr/>
        </p:nvSpPr>
        <p:spPr>
          <a:xfrm>
            <a:off x="1143000" y="3124200"/>
            <a:ext cx="27432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124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inus 8"/>
          <p:cNvSpPr/>
          <p:nvPr/>
        </p:nvSpPr>
        <p:spPr>
          <a:xfrm>
            <a:off x="2286000" y="3886200"/>
            <a:ext cx="15240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47800" y="2286000"/>
          <a:ext cx="6774177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1679"/>
                <a:gridCol w="521679"/>
                <a:gridCol w="521679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553200" y="3352800"/>
            <a:ext cx="23680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Longest proper prefix </a:t>
            </a:r>
          </a:p>
          <a:p>
            <a:r>
              <a:rPr lang="en-US" dirty="0" smtClean="0"/>
              <a:t>matching  suffix for</a:t>
            </a:r>
          </a:p>
          <a:p>
            <a:r>
              <a:rPr lang="en-US" dirty="0" err="1" smtClean="0"/>
              <a:t>ababcaba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47800" y="4628007"/>
          <a:ext cx="4167312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1" idx="1"/>
          </p:cNvCxnSpPr>
          <p:nvPr/>
        </p:nvCxnSpPr>
        <p:spPr>
          <a:xfrm rot="10800000" flipV="1">
            <a:off x="4114800" y="3814464"/>
            <a:ext cx="2438400" cy="68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5200" y="5867400"/>
            <a:ext cx="4884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failed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 5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position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best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start to match is from position 2 in 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is why called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Failure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2705101" y="5524501"/>
            <a:ext cx="129539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6598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F[]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</a:t>
            </a:r>
            <a:r>
              <a:rPr lang="en-US" dirty="0" err="1" smtClean="0"/>
              <a:t>aabbaabb</a:t>
            </a:r>
            <a:endParaRPr lang="en-US" dirty="0"/>
          </a:p>
        </p:txBody>
      </p:sp>
      <p:sp>
        <p:nvSpPr>
          <p:cNvPr id="7" name="Minus 6"/>
          <p:cNvSpPr/>
          <p:nvPr/>
        </p:nvSpPr>
        <p:spPr>
          <a:xfrm>
            <a:off x="838200" y="3877270"/>
            <a:ext cx="48768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877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inus 8"/>
          <p:cNvSpPr/>
          <p:nvPr/>
        </p:nvSpPr>
        <p:spPr>
          <a:xfrm>
            <a:off x="3352800" y="4495800"/>
            <a:ext cx="19812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4639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47800" y="3039070"/>
          <a:ext cx="6774177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1679"/>
                <a:gridCol w="521679"/>
                <a:gridCol w="521679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019800" y="3810000"/>
            <a:ext cx="301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matched 7 chars and failed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47800" y="2133600"/>
          <a:ext cx="4167312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216546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F[]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48255" y="4431268"/>
            <a:ext cx="31236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F[7] = 3. Start after suffix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 we can’t match with c</a:t>
            </a:r>
          </a:p>
        </p:txBody>
      </p:sp>
      <p:sp>
        <p:nvSpPr>
          <p:cNvPr id="23" name="Minus 22"/>
          <p:cNvSpPr/>
          <p:nvPr/>
        </p:nvSpPr>
        <p:spPr>
          <a:xfrm>
            <a:off x="5791200" y="5334000"/>
            <a:ext cx="762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" y="535287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8255" y="5144869"/>
            <a:ext cx="2912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F[3] = 0. Start after suffix “”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means we can’t match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c, even with pattern start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429000" y="5562600"/>
            <a:ext cx="2209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33600" y="6260068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to match from pattern start with position 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KMP Algorithm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1905000"/>
            <a:ext cx="803148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KMP(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 0, 1, 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KMP(</a:t>
            </a:r>
            <a:r>
              <a:rPr lang="en-US" dirty="0" err="1" smtClean="0"/>
              <a:t>ababacdab</a:t>
            </a:r>
            <a:r>
              <a:rPr lang="en-US" dirty="0" smtClean="0"/>
              <a:t>, </a:t>
            </a:r>
            <a:r>
              <a:rPr lang="en-US" dirty="0" err="1" smtClean="0"/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0, 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KMP(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KMP(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abcabca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0,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Function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 it efficiently?</a:t>
            </a:r>
          </a:p>
          <a:p>
            <a:r>
              <a:rPr lang="en-US" dirty="0" smtClean="0"/>
              <a:t>Match the pattern against itself!</a:t>
            </a:r>
          </a:p>
          <a:p>
            <a:r>
              <a:rPr lang="en-US" dirty="0" smtClean="0"/>
              <a:t>In other words, use similar code to KMP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Function Algorithm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888011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“Failure” of </a:t>
            </a:r>
            <a:r>
              <a:rPr lang="en-US" dirty="0" err="1" smtClean="0"/>
              <a:t>ababcaba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51054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81200" y="51054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95600" y="51054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6200" y="51054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00600" y="5085207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91200" y="5085207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781800" y="5085207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8600" y="5085207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0" y="2133600"/>
          <a:ext cx="7543800" cy="477393"/>
        </p:xfrm>
        <a:graphic>
          <a:graphicData uri="http://schemas.openxmlformats.org/drawingml/2006/table">
            <a:tbl>
              <a:tblPr/>
              <a:tblGrid>
                <a:gridCol w="942975"/>
                <a:gridCol w="942975"/>
                <a:gridCol w="942975"/>
                <a:gridCol w="942975"/>
                <a:gridCol w="942975"/>
                <a:gridCol w="942975"/>
                <a:gridCol w="942975"/>
                <a:gridCol w="942975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urved Connector 15"/>
          <p:cNvCxnSpPr>
            <a:stCxn id="5" idx="0"/>
            <a:endCxn id="4" idx="6"/>
          </p:cNvCxnSpPr>
          <p:nvPr/>
        </p:nvCxnSpPr>
        <p:spPr>
          <a:xfrm rot="16200000" flipH="1" flipV="1">
            <a:off x="1695450" y="4857750"/>
            <a:ext cx="266700" cy="762000"/>
          </a:xfrm>
          <a:prstGeom prst="curvedConnector4">
            <a:avLst>
              <a:gd name="adj1" fmla="val -85714"/>
              <a:gd name="adj2" fmla="val 6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  <a:endCxn id="5" idx="6"/>
          </p:cNvCxnSpPr>
          <p:nvPr/>
        </p:nvCxnSpPr>
        <p:spPr>
          <a:xfrm rot="16200000" flipH="1" flipV="1">
            <a:off x="2647950" y="4895850"/>
            <a:ext cx="266700" cy="685800"/>
          </a:xfrm>
          <a:prstGeom prst="curvedConnector4">
            <a:avLst>
              <a:gd name="adj1" fmla="val -85714"/>
              <a:gd name="adj2" fmla="val 6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16"/>
          <p:cNvCxnSpPr>
            <a:stCxn id="7" idx="0"/>
            <a:endCxn id="5" idx="7"/>
          </p:cNvCxnSpPr>
          <p:nvPr/>
        </p:nvCxnSpPr>
        <p:spPr>
          <a:xfrm rot="16200000" flipH="1" flipV="1">
            <a:off x="3204065" y="4272779"/>
            <a:ext cx="78115" cy="1743355"/>
          </a:xfrm>
          <a:prstGeom prst="curvedConnector3">
            <a:avLst>
              <a:gd name="adj1" fmla="val -11085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16"/>
          <p:cNvCxnSpPr>
            <a:stCxn id="8" idx="4"/>
            <a:endCxn id="4" idx="4"/>
          </p:cNvCxnSpPr>
          <p:nvPr/>
        </p:nvCxnSpPr>
        <p:spPr>
          <a:xfrm rot="5400000">
            <a:off x="3114104" y="3723703"/>
            <a:ext cx="20193" cy="3810000"/>
          </a:xfrm>
          <a:prstGeom prst="curvedConnector3">
            <a:avLst>
              <a:gd name="adj1" fmla="val 2947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16"/>
          <p:cNvCxnSpPr>
            <a:stCxn id="9" idx="4"/>
            <a:endCxn id="5" idx="4"/>
          </p:cNvCxnSpPr>
          <p:nvPr/>
        </p:nvCxnSpPr>
        <p:spPr>
          <a:xfrm rot="5400000">
            <a:off x="4104704" y="3723703"/>
            <a:ext cx="20193" cy="3810000"/>
          </a:xfrm>
          <a:prstGeom prst="curvedConnector3">
            <a:avLst>
              <a:gd name="adj1" fmla="val 45940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16"/>
          <p:cNvCxnSpPr>
            <a:stCxn id="10" idx="4"/>
            <a:endCxn id="6" idx="4"/>
          </p:cNvCxnSpPr>
          <p:nvPr/>
        </p:nvCxnSpPr>
        <p:spPr>
          <a:xfrm rot="5400000">
            <a:off x="5057204" y="3685603"/>
            <a:ext cx="20193" cy="3886200"/>
          </a:xfrm>
          <a:prstGeom prst="curvedConnector3">
            <a:avLst>
              <a:gd name="adj1" fmla="val 5348726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16"/>
          <p:cNvCxnSpPr>
            <a:stCxn id="11" idx="4"/>
            <a:endCxn id="7" idx="4"/>
          </p:cNvCxnSpPr>
          <p:nvPr/>
        </p:nvCxnSpPr>
        <p:spPr>
          <a:xfrm rot="5400000">
            <a:off x="6085904" y="3647503"/>
            <a:ext cx="20193" cy="3962400"/>
          </a:xfrm>
          <a:prstGeom prst="curvedConnector3">
            <a:avLst>
              <a:gd name="adj1" fmla="val 5760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24400" y="3200400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failed to match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position,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Fail and try to match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6781800" y="4191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Let: n = length(S) and m = length(P)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 every location in S, and check of it matches P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   to   n-m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t  = S[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…i+m-1]	=&gt; Substring from 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equal(P, t)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Display, we found a match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 (nm)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O(m) for failure 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O(n) for KMP matching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Overall: O(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n+m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instead of O(nm)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Simulate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to fully get it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prove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286000"/>
          <a:ext cx="6774177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0914"/>
                <a:gridCol w="521679"/>
                <a:gridCol w="521679"/>
                <a:gridCol w="521679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819400"/>
          <a:ext cx="1562742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3372993"/>
          <a:ext cx="1562742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66258" y="3962400"/>
          <a:ext cx="1562742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99658" y="4572000"/>
          <a:ext cx="1562742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33058" y="5181600"/>
          <a:ext cx="1562742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466458" y="5791200"/>
          <a:ext cx="1562742" cy="477393"/>
        </p:xfrm>
        <a:graphic>
          <a:graphicData uri="http://schemas.openxmlformats.org/drawingml/2006/table">
            <a:tbl>
              <a:tblPr/>
              <a:tblGrid>
                <a:gridCol w="520914"/>
                <a:gridCol w="520914"/>
                <a:gridCol w="520914"/>
              </a:tblGrid>
              <a:tr h="4773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98206" y="6400800"/>
            <a:ext cx="118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order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Much redundancy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if m = 5, We compare positions: 3 4 5 6 7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then compare: 4 5 6 7 8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clever solution should avoid redundancy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KMP does so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of 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string that start from first character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 Prefix of 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prefix of S, except S itself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a string of 1 letter, has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 prefixes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Suffix of 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string that ends at last character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 Suffix of 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suffix of S, except S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 = </a:t>
            </a:r>
            <a:r>
              <a:rPr lang="en-US" dirty="0" err="1" smtClean="0"/>
              <a:t>abcdef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of S: n prefixes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 = {a,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S: n-1 prefixes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PPL = {a,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Suffix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S: n suffixes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 = {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bcdef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def,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Suffix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S : n-1 suffixes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PSL = {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bcdef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cdef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def,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f}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did not consider the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string case for some reasons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String P of length m, define an array F[m]: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t = P[0..i]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length of longest proper prefix of t that is suffix of 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popular name: Failure 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references exclude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position in calculation, hence F has different numbers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function: </a:t>
            </a:r>
            <a:r>
              <a:rPr lang="en-US" dirty="0" err="1" smtClean="0"/>
              <a:t>ababcaba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0, F[0] = 0	=&gt; by definition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		=&gt;	 t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=&gt; F[1] = 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PPL = {a}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 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		=&gt;	 t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=&gt; F[2] = 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PPL = {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 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		=&gt;	 t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=&gt; F[3] = 2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PPL = {a,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 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2067</TotalTime>
  <Words>1287</Words>
  <Application>Microsoft Office PowerPoint</Application>
  <PresentationFormat>On-screen Show (4:3)</PresentationFormat>
  <Paragraphs>376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KMP  Knuth Morris Pratt  Algorithm</vt:lpstr>
      <vt:lpstr>Pattern Matching</vt:lpstr>
      <vt:lpstr>Brute Force</vt:lpstr>
      <vt:lpstr>Brute Force Example</vt:lpstr>
      <vt:lpstr>Hmm</vt:lpstr>
      <vt:lpstr>Helpful terminology</vt:lpstr>
      <vt:lpstr>Example: S = abcdef</vt:lpstr>
      <vt:lpstr>Prefix function</vt:lpstr>
      <vt:lpstr>Prefix function: ababcaba</vt:lpstr>
      <vt:lpstr>Prefix function: ababcaba</vt:lpstr>
      <vt:lpstr>Prefix function: ababcaba</vt:lpstr>
      <vt:lpstr>Prefix function: ababcaba</vt:lpstr>
      <vt:lpstr>Prefix function: aaaaaaaa</vt:lpstr>
      <vt:lpstr>Prefix function</vt:lpstr>
      <vt:lpstr>KMP Observation?</vt:lpstr>
      <vt:lpstr>KMP Observation?</vt:lpstr>
      <vt:lpstr>KMP Target</vt:lpstr>
      <vt:lpstr>KMP Question?</vt:lpstr>
      <vt:lpstr>Match aaaaabc</vt:lpstr>
      <vt:lpstr>Match ababcaba</vt:lpstr>
      <vt:lpstr>Match ababcaba</vt:lpstr>
      <vt:lpstr>KMP Shift Rule</vt:lpstr>
      <vt:lpstr>Match ababcaba</vt:lpstr>
      <vt:lpstr>Match aabbaabb</vt:lpstr>
      <vt:lpstr>KMP Algorithm</vt:lpstr>
      <vt:lpstr>Run Algorithm</vt:lpstr>
      <vt:lpstr>Failure Function Algorithm</vt:lpstr>
      <vt:lpstr>Failure Function Algorithm</vt:lpstr>
      <vt:lpstr>“Failure” of ababcaba</vt:lpstr>
      <vt:lpstr>Order Analysis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138</cp:revision>
  <dcterms:created xsi:type="dcterms:W3CDTF">2014-04-09T19:43:03Z</dcterms:created>
  <dcterms:modified xsi:type="dcterms:W3CDTF">2014-04-19T08:36:49Z</dcterms:modified>
</cp:coreProperties>
</file>