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8" r:id="rId4"/>
    <p:sldId id="291" r:id="rId5"/>
    <p:sldId id="289" r:id="rId6"/>
    <p:sldId id="292" r:id="rId7"/>
    <p:sldId id="293" r:id="rId8"/>
    <p:sldId id="295" r:id="rId9"/>
    <p:sldId id="296" r:id="rId10"/>
    <p:sldId id="297" r:id="rId11"/>
    <p:sldId id="299" r:id="rId12"/>
    <p:sldId id="298" r:id="rId13"/>
    <p:sldId id="300" r:id="rId14"/>
    <p:sldId id="302" r:id="rId15"/>
    <p:sldId id="301" r:id="rId16"/>
    <p:sldId id="303" r:id="rId17"/>
    <p:sldId id="304" r:id="rId18"/>
    <p:sldId id="305" r:id="rId19"/>
    <p:sldId id="306" r:id="rId20"/>
    <p:sldId id="30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94660"/>
  </p:normalViewPr>
  <p:slideViewPr>
    <p:cSldViewPr>
      <p:cViewPr varScale="1">
        <p:scale>
          <a:sx n="69" d="100"/>
          <a:sy n="69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5A4BB1-26EE-49A5-B5D8-2DB75BCBAAA1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dirty="0" err="1" smtClean="0"/>
              <a:t>Aho–Corasick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5300" dirty="0" smtClean="0"/>
              <a:t>Algorithm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400864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Teaching Assistant @ Cairo University</a:t>
            </a:r>
          </a:p>
          <a:p>
            <a:pPr algn="l"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Engineer @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NTPSoftware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Investigate by yourself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0200" y="1828800"/>
            <a:ext cx="3581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 Credit: </a:t>
            </a:r>
            <a:r>
              <a:rPr lang="en-US" sz="900" dirty="0" smtClean="0"/>
              <a:t>http://d.hatena.ne.jp/naoya/20090405/aho_corasick</a:t>
            </a:r>
            <a:endParaRPr lang="en-US" sz="900" dirty="0"/>
          </a:p>
        </p:txBody>
      </p:sp>
      <p:pic>
        <p:nvPicPr>
          <p:cNvPr id="5122" name="Picture 2" descr="http://cdn-ak.f.st-hatena.com/images/fotolife/n/naoya/20090405/200904052341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7620000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524000"/>
            <a:ext cx="40167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</a:t>
            </a:r>
            <a:r>
              <a:rPr lang="en-US" dirty="0" err="1" smtClean="0"/>
              <a:t>trie</a:t>
            </a:r>
            <a:r>
              <a:rPr lang="en-US" dirty="0" smtClean="0"/>
              <a:t> should have:</a:t>
            </a:r>
          </a:p>
          <a:p>
            <a:r>
              <a:rPr lang="en-US" dirty="0" smtClean="0"/>
              <a:t>Node *child[], vector&lt;char&gt;, Boolean</a:t>
            </a:r>
          </a:p>
          <a:p>
            <a:endParaRPr lang="en-US" dirty="0" smtClean="0"/>
          </a:p>
          <a:p>
            <a:r>
              <a:rPr lang="en-US" dirty="0" smtClean="0"/>
              <a:t>What is new?</a:t>
            </a:r>
          </a:p>
          <a:p>
            <a:endParaRPr lang="en-US" dirty="0" smtClean="0"/>
          </a:p>
          <a:p>
            <a:r>
              <a:rPr lang="en-US" dirty="0" smtClean="0"/>
              <a:t>Each node has </a:t>
            </a:r>
            <a:r>
              <a:rPr lang="en-US" b="1" dirty="0" smtClean="0"/>
              <a:t>node* fail</a:t>
            </a:r>
          </a:p>
          <a:p>
            <a:r>
              <a:rPr lang="en-US" dirty="0" smtClean="0"/>
              <a:t>This allow node fail on other node</a:t>
            </a:r>
          </a:p>
          <a:p>
            <a:endParaRPr lang="en-US" dirty="0" smtClean="0"/>
          </a:p>
          <a:p>
            <a:r>
              <a:rPr lang="en-US" dirty="0" smtClean="0"/>
              <a:t>Each node has 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en-US" dirty="0" smtClean="0"/>
              <a:t>, this for all</a:t>
            </a:r>
          </a:p>
          <a:p>
            <a:r>
              <a:rPr lang="en-US" dirty="0" smtClean="0"/>
              <a:t>Patterns that </a:t>
            </a:r>
            <a:r>
              <a:rPr lang="en-US" dirty="0" smtClean="0"/>
              <a:t>has prefix matches </a:t>
            </a:r>
          </a:p>
          <a:p>
            <a:r>
              <a:rPr lang="en-US" dirty="0" smtClean="0"/>
              <a:t>a proper suffix of current node string</a:t>
            </a:r>
          </a:p>
          <a:p>
            <a:endParaRPr lang="en-US" dirty="0" smtClean="0"/>
          </a:p>
          <a:p>
            <a:r>
              <a:rPr lang="en-US" dirty="0" smtClean="0"/>
              <a:t>Each node has a sequential </a:t>
            </a:r>
            <a:r>
              <a:rPr lang="en-US" b="1" dirty="0" smtClean="0"/>
              <a:t>ID</a:t>
            </a:r>
          </a:p>
          <a:p>
            <a:r>
              <a:rPr lang="en-US" dirty="0" smtClean="0"/>
              <a:t>This helps in solving problems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57400"/>
            <a:ext cx="489948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to build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BFS?</a:t>
            </a:r>
          </a:p>
          <a:p>
            <a:pPr lvl="1"/>
            <a:r>
              <a:rPr lang="en-US" dirty="0" smtClean="0"/>
              <a:t>It just allow faster implementation</a:t>
            </a:r>
          </a:p>
          <a:p>
            <a:pPr lvl="1"/>
            <a:r>
              <a:rPr lang="en-US" dirty="0" smtClean="0"/>
              <a:t>Say node X fail on node Y, Which fail on node Z</a:t>
            </a:r>
          </a:p>
          <a:p>
            <a:pPr lvl="1"/>
            <a:r>
              <a:rPr lang="en-US" dirty="0" smtClean="0"/>
              <a:t>Normally String of X &gt; Y &gt; Z</a:t>
            </a:r>
          </a:p>
          <a:p>
            <a:pPr lvl="1"/>
            <a:r>
              <a:rPr lang="en-US" dirty="0" smtClean="0"/>
              <a:t>X should have longest prefixes of Y and Z + its pattern</a:t>
            </a:r>
          </a:p>
          <a:p>
            <a:pPr lvl="1"/>
            <a:r>
              <a:rPr lang="en-US" dirty="0" smtClean="0"/>
              <a:t>If we build level by level, then Z build its patterns list</a:t>
            </a:r>
          </a:p>
          <a:p>
            <a:pPr lvl="1"/>
            <a:r>
              <a:rPr lang="en-US" dirty="0" smtClean="0"/>
              <a:t>Then when Y fails on Z, it takes Z list.</a:t>
            </a:r>
          </a:p>
          <a:p>
            <a:pPr lvl="1"/>
            <a:r>
              <a:rPr lang="en-US" dirty="0" smtClean="0"/>
              <a:t>Also when X fails on Y, it takes Y list, which has Z list inside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>
            <a:normAutofit/>
          </a:bodyPr>
          <a:lstStyle/>
          <a:p>
            <a:r>
              <a:rPr lang="en-US" dirty="0" smtClean="0"/>
              <a:t>Insert N patterns in the </a:t>
            </a:r>
            <a:r>
              <a:rPr lang="en-US" dirty="0" err="1" smtClean="0"/>
              <a:t>trie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each direct child node of root, let it </a:t>
            </a:r>
            <a:r>
              <a:rPr lang="en-US" u="sng" dirty="0" smtClean="0"/>
              <a:t>fails on root </a:t>
            </a:r>
            <a:r>
              <a:rPr lang="en-US" dirty="0" smtClean="0"/>
              <a:t>and insert in queue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429000"/>
            <a:ext cx="792230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Initialization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867400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Patterns start with h and s only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other letter will always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ignored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root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438400"/>
            <a:ext cx="61817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191000" y="2057400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level 1, nodes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 and 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points to root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Queue: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266700" y="3848100"/>
            <a:ext cx="2971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to build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Pick a node from queue, for each child</a:t>
            </a:r>
          </a:p>
          <a:p>
            <a:pPr lvl="1"/>
            <a:r>
              <a:rPr lang="en-US" dirty="0" smtClean="0"/>
              <a:t>Compute where does it fail and push it in the queue</a:t>
            </a:r>
          </a:p>
          <a:p>
            <a:pPr lvl="1"/>
            <a:r>
              <a:rPr lang="en-US" dirty="0" smtClean="0"/>
              <a:t>Child Node Failure: Let its parent fail once. Then as long as can’t add child char fail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From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last step: Queue: {3, 1}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Pick 3, it has 1 child: 4…Process it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 = 3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 to Child = h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k = failure of parent = 0, the root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 from root using h =&gt; k = node 1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sense: String SH, has H as suffix of it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Add Failure Link from child (4) to K (1)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child (4) to queue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Queue now has: {1, 4}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is done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057400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Level 2 processing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Queue: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4 6 2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19400"/>
            <a:ext cx="62007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From 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last step: Queue: {4, 6, 2}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Pick 4, it has 1 child: 5…Process it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 = 4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 to Child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k = failure of parent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 from root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k = node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sense: String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suffix of it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Add Failure Link from child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List of node 2, and add it to node 5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child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queue, Queue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has: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{6, 2, 5}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 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7010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0800000">
            <a:off x="4419600" y="2667000"/>
            <a:ext cx="39624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6858000" y="4800600"/>
            <a:ext cx="1524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15200" y="5334000"/>
            <a:ext cx="138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list of 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list of 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Given string S, set of pattern Ps, find all Ps in 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is of size 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Length of Ps is 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ababcdefefab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Ps 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def,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times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abab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cdefef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time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bab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cdefefab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time def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efab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times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ababcd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efef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Patterns in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64920"/>
          </a:xfrm>
        </p:spPr>
        <p:txBody>
          <a:bodyPr/>
          <a:lstStyle/>
          <a:p>
            <a:r>
              <a:rPr lang="en-US" dirty="0" smtClean="0"/>
              <a:t>This is similar to KMP. We use the fail link instead of the array.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429000"/>
            <a:ext cx="6629400" cy="194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Aho</a:t>
            </a:r>
            <a:r>
              <a:rPr lang="en-US" dirty="0" smtClean="0"/>
              <a:t>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Failure Function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KMP has failure for one string,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failure for N strings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(Letter Tree)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KMP find one pattern,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one pattern may be related with other patterns, we need to set them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handle strings relations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(Breadth First Search)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Process the strings in increasing length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Complexity: O(m + n + k), where k total # of occurrences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Failure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String P of length m, define an array F[m]: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t = P[0..i]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length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longest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proper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prefix of t that is suffix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= length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 that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longest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proper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suffix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Calculation are same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Last one better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Remember: “Failure” of </a:t>
            </a:r>
            <a:r>
              <a:rPr lang="en-US" dirty="0" err="1" smtClean="0"/>
              <a:t>ababcaba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0600" y="51054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81200" y="51054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95600" y="51054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86200" y="5105400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800600" y="5085207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91200" y="5085207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781800" y="5085207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48600" y="5085207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0" y="2133600"/>
          <a:ext cx="7543800" cy="477393"/>
        </p:xfrm>
        <a:graphic>
          <a:graphicData uri="http://schemas.openxmlformats.org/drawingml/2006/table">
            <a:tbl>
              <a:tblPr/>
              <a:tblGrid>
                <a:gridCol w="942975"/>
                <a:gridCol w="942975"/>
                <a:gridCol w="942975"/>
                <a:gridCol w="942975"/>
                <a:gridCol w="942975"/>
                <a:gridCol w="942975"/>
                <a:gridCol w="942975"/>
                <a:gridCol w="942975"/>
              </a:tblGrid>
              <a:tr h="477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urved Connector 15"/>
          <p:cNvCxnSpPr>
            <a:stCxn id="5" idx="0"/>
            <a:endCxn id="4" idx="6"/>
          </p:cNvCxnSpPr>
          <p:nvPr/>
        </p:nvCxnSpPr>
        <p:spPr>
          <a:xfrm rot="16200000" flipH="1" flipV="1">
            <a:off x="1695450" y="4857750"/>
            <a:ext cx="266700" cy="762000"/>
          </a:xfrm>
          <a:prstGeom prst="curvedConnector4">
            <a:avLst>
              <a:gd name="adj1" fmla="val -85714"/>
              <a:gd name="adj2" fmla="val 6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  <a:endCxn id="5" idx="6"/>
          </p:cNvCxnSpPr>
          <p:nvPr/>
        </p:nvCxnSpPr>
        <p:spPr>
          <a:xfrm rot="16200000" flipH="1" flipV="1">
            <a:off x="2647950" y="4895850"/>
            <a:ext cx="266700" cy="685800"/>
          </a:xfrm>
          <a:prstGeom prst="curvedConnector4">
            <a:avLst>
              <a:gd name="adj1" fmla="val -85714"/>
              <a:gd name="adj2" fmla="val 66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16"/>
          <p:cNvCxnSpPr>
            <a:stCxn id="7" idx="0"/>
            <a:endCxn id="5" idx="7"/>
          </p:cNvCxnSpPr>
          <p:nvPr/>
        </p:nvCxnSpPr>
        <p:spPr>
          <a:xfrm rot="16200000" flipH="1" flipV="1">
            <a:off x="3204065" y="4272779"/>
            <a:ext cx="78115" cy="1743355"/>
          </a:xfrm>
          <a:prstGeom prst="curvedConnector3">
            <a:avLst>
              <a:gd name="adj1" fmla="val -11085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16"/>
          <p:cNvCxnSpPr>
            <a:stCxn id="8" idx="4"/>
            <a:endCxn id="4" idx="4"/>
          </p:cNvCxnSpPr>
          <p:nvPr/>
        </p:nvCxnSpPr>
        <p:spPr>
          <a:xfrm rot="5400000">
            <a:off x="3114104" y="3723703"/>
            <a:ext cx="20193" cy="3810000"/>
          </a:xfrm>
          <a:prstGeom prst="curvedConnector3">
            <a:avLst>
              <a:gd name="adj1" fmla="val 2947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16"/>
          <p:cNvCxnSpPr>
            <a:stCxn id="9" idx="4"/>
            <a:endCxn id="5" idx="4"/>
          </p:cNvCxnSpPr>
          <p:nvPr/>
        </p:nvCxnSpPr>
        <p:spPr>
          <a:xfrm rot="5400000">
            <a:off x="4104704" y="3723703"/>
            <a:ext cx="20193" cy="3810000"/>
          </a:xfrm>
          <a:prstGeom prst="curvedConnector3">
            <a:avLst>
              <a:gd name="adj1" fmla="val 45940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16"/>
          <p:cNvCxnSpPr>
            <a:stCxn id="10" idx="4"/>
            <a:endCxn id="6" idx="4"/>
          </p:cNvCxnSpPr>
          <p:nvPr/>
        </p:nvCxnSpPr>
        <p:spPr>
          <a:xfrm rot="5400000">
            <a:off x="5057204" y="3685603"/>
            <a:ext cx="20193" cy="3886200"/>
          </a:xfrm>
          <a:prstGeom prst="curvedConnector3">
            <a:avLst>
              <a:gd name="adj1" fmla="val 5348726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16"/>
          <p:cNvCxnSpPr>
            <a:stCxn id="11" idx="4"/>
            <a:endCxn id="7" idx="4"/>
          </p:cNvCxnSpPr>
          <p:nvPr/>
        </p:nvCxnSpPr>
        <p:spPr>
          <a:xfrm rot="5400000">
            <a:off x="6085904" y="3647503"/>
            <a:ext cx="20193" cy="3962400"/>
          </a:xfrm>
          <a:prstGeom prst="curvedConnector3">
            <a:avLst>
              <a:gd name="adj1" fmla="val 57603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24400" y="3200400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failed to match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position,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Fail and try to match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6781800" y="4191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3429000"/>
            <a:ext cx="3785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extend this linear processing</a:t>
            </a:r>
          </a:p>
          <a:p>
            <a:r>
              <a:rPr lang="en-US" dirty="0" smtClean="0"/>
              <a:t>to set of strings?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Aho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 to KMP, process patterns first, then later match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Given the patterns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will have vector: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patterns such that a proper suffix of the current string is prefix of the pattern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node 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(string Pi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fails on node 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longest proper suffix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Pi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matches prefix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BFS to Calc Failure of each node. All nodes in level 1 fail on root.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 </a:t>
            </a:r>
            <a:r>
              <a:rPr lang="en-US" dirty="0" err="1" smtClean="0"/>
              <a:t>Trie</a:t>
            </a:r>
            <a:r>
              <a:rPr lang="en-US" dirty="0" smtClean="0"/>
              <a:t>: hers, his, he, she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0864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09600" y="6336268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</a:t>
            </a:r>
            <a:r>
              <a:rPr lang="en-US" sz="1200" dirty="0" smtClean="0"/>
              <a:t>http://www.cs.uku.fi/~kilpelai/BSA05/lectures/slides04.pdf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Trie</a:t>
            </a:r>
            <a:r>
              <a:rPr lang="en-US" dirty="0" smtClean="0"/>
              <a:t> Failure Function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7010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5562600" y="4419600"/>
            <a:ext cx="6096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6057900" y="5143500"/>
            <a:ext cx="762000" cy="685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0800" y="5867400"/>
            <a:ext cx="24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fail on node X</a:t>
            </a:r>
          </a:p>
          <a:p>
            <a:r>
              <a:rPr lang="en-US" dirty="0" smtClean="0"/>
              <a:t>Add its </a:t>
            </a:r>
            <a:r>
              <a:rPr lang="en-US" b="1" u="sng" dirty="0" smtClean="0"/>
              <a:t>patterns</a:t>
            </a:r>
            <a:r>
              <a:rPr lang="en-US" dirty="0" smtClean="0"/>
              <a:t> to 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502920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1 nodes (1, 3)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fail on root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14600" y="2743200"/>
            <a:ext cx="914400" cy="251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23" grpId="0"/>
      <p:bldP spid="23" grpId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Investigate by yourself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28800"/>
            <a:ext cx="36099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410200" y="1828800"/>
            <a:ext cx="3581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 Credit: </a:t>
            </a:r>
            <a:r>
              <a:rPr lang="en-US" sz="800" dirty="0" smtClean="0"/>
              <a:t>http://ja.wikipedia.org/wiki/%E3%82%A8%E3%82%A4%E3%83%9B-%E3%82%B3%E3%83%A9%E3%82%B7%E3%83%83%E3%82%AF%E6%B3%95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2237</TotalTime>
  <Words>926</Words>
  <Application>Microsoft Office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Aho–Corasick  Algorithm</vt:lpstr>
      <vt:lpstr>Pattern Matching</vt:lpstr>
      <vt:lpstr>Aho Prerequisites</vt:lpstr>
      <vt:lpstr>Remember Failure function</vt:lpstr>
      <vt:lpstr>Remember: “Failure” of ababcaba</vt:lpstr>
      <vt:lpstr>Aho Algorithm</vt:lpstr>
      <vt:lpstr>Construct Trie: hers, his, he, she</vt:lpstr>
      <vt:lpstr>Build Trie Failure Function</vt:lpstr>
      <vt:lpstr>Investigate by yourself</vt:lpstr>
      <vt:lpstr>Investigate by yourself</vt:lpstr>
      <vt:lpstr>Trie Node</vt:lpstr>
      <vt:lpstr>BFS to build Failure</vt:lpstr>
      <vt:lpstr>BFS Initialization</vt:lpstr>
      <vt:lpstr>BFS Initialization</vt:lpstr>
      <vt:lpstr>BFS to build Failure</vt:lpstr>
      <vt:lpstr>Trace From Level 2</vt:lpstr>
      <vt:lpstr>Level 2 is done</vt:lpstr>
      <vt:lpstr>Trace From Level 3</vt:lpstr>
      <vt:lpstr>And so on</vt:lpstr>
      <vt:lpstr>Matching Patterns in 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158</cp:revision>
  <dcterms:created xsi:type="dcterms:W3CDTF">2014-04-09T19:43:03Z</dcterms:created>
  <dcterms:modified xsi:type="dcterms:W3CDTF">2014-05-16T22:36:59Z</dcterms:modified>
</cp:coreProperties>
</file>