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6" r:id="rId4"/>
    <p:sldId id="279" r:id="rId5"/>
    <p:sldId id="278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305" r:id="rId15"/>
    <p:sldId id="306" r:id="rId16"/>
    <p:sldId id="289" r:id="rId17"/>
    <p:sldId id="290" r:id="rId18"/>
    <p:sldId id="291" r:id="rId19"/>
    <p:sldId id="303" r:id="rId20"/>
    <p:sldId id="304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3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E5388-9573-4116-B1ED-9D80EF32CF9A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FC01A-2049-4A9A-BFB9-09F16132D5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FC01A-2049-4A9A-BFB9-09F16132D5B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</a:t>
            </a:r>
            <a:r>
              <a:rPr lang="en-US" dirty="0" err="1" smtClean="0"/>
              <a:t>Src</a:t>
            </a:r>
            <a:r>
              <a:rPr lang="en-US" dirty="0" smtClean="0"/>
              <a:t>: http://upload.wikimedia.org/wikipedia/commons/f/f5/AVL_Tree_Rebalancing.svg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FC01A-2049-4A9A-BFB9-09F16132D5B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</a:t>
            </a:r>
            <a:r>
              <a:rPr lang="en-US" dirty="0" err="1" smtClean="0"/>
              <a:t>Src</a:t>
            </a:r>
            <a:r>
              <a:rPr lang="en-US" dirty="0" smtClean="0"/>
              <a:t>: http://upload.wikimedia.org/wikipedia/commons/f/f5/AVL_Tree_Rebalancing.svg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FC01A-2049-4A9A-BFB9-09F16132D5B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2C8014E-ED4E-442F-82C6-6A0BBE5F429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B7CA3B-7C13-49F8-8638-3C7608418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57912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Mostafa Saad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Unbalanced 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43400" y="1676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2590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34200" y="2514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019800" y="3352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/>
          </a:p>
        </p:txBody>
      </p:sp>
      <p:cxnSp>
        <p:nvCxnSpPr>
          <p:cNvPr id="30" name="Straight Connector 29"/>
          <p:cNvCxnSpPr>
            <a:stCxn id="5" idx="4"/>
            <a:endCxn id="18" idx="0"/>
          </p:cNvCxnSpPr>
          <p:nvPr/>
        </p:nvCxnSpPr>
        <p:spPr>
          <a:xfrm rot="5400000">
            <a:off x="3200400" y="1143000"/>
            <a:ext cx="4572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4"/>
            <a:endCxn id="19" idx="0"/>
          </p:cNvCxnSpPr>
          <p:nvPr/>
        </p:nvCxnSpPr>
        <p:spPr>
          <a:xfrm rot="16200000" flipH="1">
            <a:off x="5753100" y="1028700"/>
            <a:ext cx="3810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4"/>
            <a:endCxn id="20" idx="0"/>
          </p:cNvCxnSpPr>
          <p:nvPr/>
        </p:nvCxnSpPr>
        <p:spPr>
          <a:xfrm rot="5400000">
            <a:off x="1447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4"/>
            <a:endCxn id="21" idx="0"/>
          </p:cNvCxnSpPr>
          <p:nvPr/>
        </p:nvCxnSpPr>
        <p:spPr>
          <a:xfrm rot="16200000" flipH="1">
            <a:off x="2590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4"/>
            <a:endCxn id="22" idx="0"/>
          </p:cNvCxnSpPr>
          <p:nvPr/>
        </p:nvCxnSpPr>
        <p:spPr>
          <a:xfrm rot="5400000">
            <a:off x="6591300" y="2705100"/>
            <a:ext cx="381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43400" y="4267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 rot="16200000" flipH="1">
            <a:off x="3886200" y="35052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32507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Longest Path (e.g. 15-10-12-13-14) = </a:t>
            </a:r>
            <a:r>
              <a:rPr lang="en-US" b="1" dirty="0" smtClean="0"/>
              <a:t>4 steps</a:t>
            </a:r>
            <a:endParaRPr lang="en-US" dirty="0" smtClean="0"/>
          </a:p>
          <a:p>
            <a:r>
              <a:rPr lang="en-US" dirty="0" smtClean="0"/>
              <a:t>Shortest path (e.g. 15-10-7)= </a:t>
            </a:r>
            <a:r>
              <a:rPr lang="en-US" b="1" dirty="0" smtClean="0"/>
              <a:t>2 steps</a:t>
            </a:r>
          </a:p>
          <a:p>
            <a:r>
              <a:rPr lang="en-US" b="1" dirty="0" smtClean="0"/>
              <a:t>Longest – Shortest = 2&lt; 2 =&gt; unbalance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5715000" y="5029201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/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 rot="16200000" flipH="1">
            <a:off x="5257800" y="4267201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detect the unbalance, we calculate the </a:t>
            </a:r>
            <a:r>
              <a:rPr lang="en-US" b="1" dirty="0" smtClean="0"/>
              <a:t>balance factor</a:t>
            </a:r>
          </a:p>
          <a:p>
            <a:r>
              <a:rPr lang="en-US" dirty="0" smtClean="0"/>
              <a:t>Lead node factor = 0</a:t>
            </a:r>
          </a:p>
          <a:p>
            <a:r>
              <a:rPr lang="en-US" dirty="0" smtClean="0"/>
              <a:t>balance factor = left height – right height</a:t>
            </a:r>
          </a:p>
          <a:p>
            <a:r>
              <a:rPr lang="en-US" dirty="0" smtClean="0"/>
              <a:t>If factor &gt; 1, left is bigger</a:t>
            </a:r>
          </a:p>
          <a:p>
            <a:r>
              <a:rPr lang="en-US" dirty="0" smtClean="0"/>
              <a:t>If factor &lt; -1, right is bigger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Balance Factor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43400" y="1676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2590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34200" y="2514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019800" y="3352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/>
          </a:p>
        </p:txBody>
      </p:sp>
      <p:cxnSp>
        <p:nvCxnSpPr>
          <p:cNvPr id="30" name="Straight Connector 29"/>
          <p:cNvCxnSpPr>
            <a:stCxn id="5" idx="4"/>
            <a:endCxn id="18" idx="0"/>
          </p:cNvCxnSpPr>
          <p:nvPr/>
        </p:nvCxnSpPr>
        <p:spPr>
          <a:xfrm rot="5400000">
            <a:off x="3200400" y="1143000"/>
            <a:ext cx="4572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4"/>
            <a:endCxn id="19" idx="0"/>
          </p:cNvCxnSpPr>
          <p:nvPr/>
        </p:nvCxnSpPr>
        <p:spPr>
          <a:xfrm rot="16200000" flipH="1">
            <a:off x="5753100" y="1028700"/>
            <a:ext cx="3810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4"/>
            <a:endCxn id="20" idx="0"/>
          </p:cNvCxnSpPr>
          <p:nvPr/>
        </p:nvCxnSpPr>
        <p:spPr>
          <a:xfrm rot="5400000">
            <a:off x="1447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4"/>
            <a:endCxn id="21" idx="0"/>
          </p:cNvCxnSpPr>
          <p:nvPr/>
        </p:nvCxnSpPr>
        <p:spPr>
          <a:xfrm rot="16200000" flipH="1">
            <a:off x="2590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4"/>
            <a:endCxn id="22" idx="0"/>
          </p:cNvCxnSpPr>
          <p:nvPr/>
        </p:nvCxnSpPr>
        <p:spPr>
          <a:xfrm rot="5400000">
            <a:off x="6591300" y="2705100"/>
            <a:ext cx="381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43400" y="4267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 rot="16200000" flipH="1">
            <a:off x="3886200" y="35052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40386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32766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-1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71600" y="213360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1-2=-1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30480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9718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72400" y="243840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1-0=1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81600" y="160020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3-2=1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0" y="5410200"/>
            <a:ext cx="586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factor helps us to know if there is a problem or not</a:t>
            </a:r>
          </a:p>
          <a:p>
            <a:r>
              <a:rPr lang="en-US" dirty="0" smtClean="0"/>
              <a:t>And if there is a problem whether on left (+</a:t>
            </a:r>
            <a:r>
              <a:rPr lang="en-US" dirty="0" err="1" smtClean="0"/>
              <a:t>ve</a:t>
            </a:r>
            <a:r>
              <a:rPr lang="en-US" dirty="0" smtClean="0"/>
              <a:t>) or right (-</a:t>
            </a:r>
            <a:r>
              <a:rPr lang="en-US" dirty="0" err="1" smtClean="0"/>
              <a:t>ve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added a node, we goes up and update the BF, once |BF| &gt; 1, we know we have a problem starting from this node, then we fix it.</a:t>
            </a:r>
          </a:p>
          <a:p>
            <a:r>
              <a:rPr lang="en-US" dirty="0" smtClean="0"/>
              <a:t>To rebalance, we apply </a:t>
            </a:r>
            <a:r>
              <a:rPr lang="en-US" b="1" dirty="0" smtClean="0"/>
              <a:t>tree rotation </a:t>
            </a:r>
            <a:r>
              <a:rPr lang="en-US" dirty="0" smtClean="0"/>
              <a:t>concept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Balance Factor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43400" y="1676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2590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34200" y="2514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019800" y="3352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/>
          </a:p>
        </p:txBody>
      </p:sp>
      <p:cxnSp>
        <p:nvCxnSpPr>
          <p:cNvPr id="30" name="Straight Connector 29"/>
          <p:cNvCxnSpPr>
            <a:stCxn id="5" idx="4"/>
            <a:endCxn id="18" idx="0"/>
          </p:cNvCxnSpPr>
          <p:nvPr/>
        </p:nvCxnSpPr>
        <p:spPr>
          <a:xfrm rot="5400000">
            <a:off x="3200400" y="1143000"/>
            <a:ext cx="4572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4"/>
            <a:endCxn id="19" idx="0"/>
          </p:cNvCxnSpPr>
          <p:nvPr/>
        </p:nvCxnSpPr>
        <p:spPr>
          <a:xfrm rot="16200000" flipH="1">
            <a:off x="5753100" y="1028700"/>
            <a:ext cx="3810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4"/>
            <a:endCxn id="20" idx="0"/>
          </p:cNvCxnSpPr>
          <p:nvPr/>
        </p:nvCxnSpPr>
        <p:spPr>
          <a:xfrm rot="5400000">
            <a:off x="1447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4"/>
            <a:endCxn id="21" idx="0"/>
          </p:cNvCxnSpPr>
          <p:nvPr/>
        </p:nvCxnSpPr>
        <p:spPr>
          <a:xfrm rot="16200000" flipH="1">
            <a:off x="2590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4"/>
            <a:endCxn id="22" idx="0"/>
          </p:cNvCxnSpPr>
          <p:nvPr/>
        </p:nvCxnSpPr>
        <p:spPr>
          <a:xfrm rot="5400000">
            <a:off x="6591300" y="2705100"/>
            <a:ext cx="381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43400" y="4267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 rot="16200000" flipH="1">
            <a:off x="3886200" y="35052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3200" y="49530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41910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-1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0" y="29718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0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715000" y="5029201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/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 rot="16200000" flipH="1">
            <a:off x="5257800" y="4267201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0" y="33528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</a:t>
            </a:r>
            <a:r>
              <a:rPr lang="en-US" dirty="0" smtClean="0"/>
              <a:t>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Balance Factor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43400" y="1676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2590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34200" y="2514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019800" y="3352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/>
          </a:p>
        </p:txBody>
      </p:sp>
      <p:cxnSp>
        <p:nvCxnSpPr>
          <p:cNvPr id="30" name="Straight Connector 29"/>
          <p:cNvCxnSpPr>
            <a:stCxn id="5" idx="4"/>
            <a:endCxn id="18" idx="0"/>
          </p:cNvCxnSpPr>
          <p:nvPr/>
        </p:nvCxnSpPr>
        <p:spPr>
          <a:xfrm rot="5400000">
            <a:off x="3200400" y="1143000"/>
            <a:ext cx="4572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4"/>
            <a:endCxn id="19" idx="0"/>
          </p:cNvCxnSpPr>
          <p:nvPr/>
        </p:nvCxnSpPr>
        <p:spPr>
          <a:xfrm rot="16200000" flipH="1">
            <a:off x="5753100" y="1028700"/>
            <a:ext cx="3810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4"/>
            <a:endCxn id="20" idx="0"/>
          </p:cNvCxnSpPr>
          <p:nvPr/>
        </p:nvCxnSpPr>
        <p:spPr>
          <a:xfrm rot="5400000">
            <a:off x="1447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4"/>
            <a:endCxn id="21" idx="0"/>
          </p:cNvCxnSpPr>
          <p:nvPr/>
        </p:nvCxnSpPr>
        <p:spPr>
          <a:xfrm rot="16200000" flipH="1">
            <a:off x="2590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4"/>
            <a:endCxn id="22" idx="0"/>
          </p:cNvCxnSpPr>
          <p:nvPr/>
        </p:nvCxnSpPr>
        <p:spPr>
          <a:xfrm rot="5400000">
            <a:off x="6591300" y="2705100"/>
            <a:ext cx="381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38600" y="4267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dirty="0"/>
          </a:p>
        </p:txBody>
      </p:sp>
      <p:cxnSp>
        <p:nvCxnSpPr>
          <p:cNvPr id="16" name="Straight Connector 15"/>
          <p:cNvCxnSpPr>
            <a:stCxn id="21" idx="4"/>
            <a:endCxn id="15" idx="0"/>
          </p:cNvCxnSpPr>
          <p:nvPr/>
        </p:nvCxnSpPr>
        <p:spPr>
          <a:xfrm rot="16200000" flipH="1">
            <a:off x="3657600" y="3581400"/>
            <a:ext cx="381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0" y="44196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00600" y="43434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438400" y="4267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dirty="0"/>
          </a:p>
        </p:txBody>
      </p:sp>
      <p:cxnSp>
        <p:nvCxnSpPr>
          <p:cNvPr id="35" name="Straight Connector 34"/>
          <p:cNvCxnSpPr>
            <a:stCxn id="21" idx="4"/>
            <a:endCxn id="33" idx="0"/>
          </p:cNvCxnSpPr>
          <p:nvPr/>
        </p:nvCxnSpPr>
        <p:spPr>
          <a:xfrm rot="5400000">
            <a:off x="2857500" y="3771900"/>
            <a:ext cx="381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0" y="33528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26670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</a:t>
            </a:r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16002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</a:t>
            </a:r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change in </a:t>
            </a:r>
            <a:r>
              <a:rPr lang="en-US" dirty="0" smtClean="0"/>
              <a:t>the </a:t>
            </a:r>
            <a:r>
              <a:rPr lang="en-US" b="1" dirty="0" smtClean="0"/>
              <a:t>structure</a:t>
            </a:r>
            <a:r>
              <a:rPr lang="en-US" dirty="0" smtClean="0"/>
              <a:t> without interfering with the </a:t>
            </a:r>
            <a:r>
              <a:rPr lang="en-US" b="1" dirty="0" smtClean="0"/>
              <a:t>order</a:t>
            </a:r>
            <a:r>
              <a:rPr lang="en-US" dirty="0" smtClean="0"/>
              <a:t> of the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Typically </a:t>
            </a:r>
            <a:r>
              <a:rPr lang="en-US" dirty="0" smtClean="0"/>
              <a:t>moves one node </a:t>
            </a:r>
            <a:r>
              <a:rPr lang="en-US" b="1" dirty="0" smtClean="0"/>
              <a:t>up</a:t>
            </a:r>
            <a:r>
              <a:rPr lang="en-US" dirty="0" smtClean="0"/>
              <a:t> in the tree and one node </a:t>
            </a:r>
            <a:r>
              <a:rPr lang="en-US" b="1" dirty="0" smtClean="0"/>
              <a:t>down</a:t>
            </a:r>
          </a:p>
          <a:p>
            <a:r>
              <a:rPr lang="en-US" dirty="0" smtClean="0"/>
              <a:t>Popular usage: </a:t>
            </a:r>
            <a:r>
              <a:rPr lang="en-US" b="1" dirty="0" smtClean="0"/>
              <a:t>decrease</a:t>
            </a:r>
            <a:r>
              <a:rPr lang="en-US" dirty="0" smtClean="0"/>
              <a:t> </a:t>
            </a:r>
            <a:r>
              <a:rPr lang="en-US" dirty="0" smtClean="0"/>
              <a:t>tree height </a:t>
            </a:r>
            <a:r>
              <a:rPr lang="en-US" dirty="0" smtClean="0"/>
              <a:t>by moving smaller </a:t>
            </a:r>
            <a:r>
              <a:rPr lang="en-US" dirty="0" err="1" smtClean="0"/>
              <a:t>subtrees</a:t>
            </a:r>
            <a:r>
              <a:rPr lang="en-US" dirty="0" smtClean="0"/>
              <a:t> down and larger </a:t>
            </a:r>
            <a:r>
              <a:rPr lang="en-US" dirty="0" err="1" smtClean="0"/>
              <a:t>subtrees</a:t>
            </a:r>
            <a:r>
              <a:rPr lang="en-US" dirty="0" smtClean="0"/>
              <a:t> </a:t>
            </a:r>
            <a:r>
              <a:rPr lang="en-US" dirty="0" smtClean="0"/>
              <a:t>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in 3 nodes </a:t>
            </a:r>
            <a:r>
              <a:rPr lang="en-US" dirty="0" smtClean="0"/>
              <a:t>=&gt; 5 cases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1600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3276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4"/>
            <a:endCxn id="8" idx="7"/>
          </p:cNvCxnSpPr>
          <p:nvPr/>
        </p:nvCxnSpPr>
        <p:spPr>
          <a:xfrm rot="5400000">
            <a:off x="1217286" y="2046240"/>
            <a:ext cx="447955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3"/>
            <a:endCxn id="5" idx="0"/>
          </p:cNvCxnSpPr>
          <p:nvPr/>
        </p:nvCxnSpPr>
        <p:spPr>
          <a:xfrm rot="5400000">
            <a:off x="315960" y="2817485"/>
            <a:ext cx="447955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5800" y="2438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33600" y="1600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038600" y="3124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/>
          </a:p>
        </p:txBody>
      </p:sp>
      <p:cxnSp>
        <p:nvCxnSpPr>
          <p:cNvPr id="15" name="Straight Connector 14"/>
          <p:cNvCxnSpPr>
            <a:stCxn id="13" idx="4"/>
            <a:endCxn id="17" idx="1"/>
          </p:cNvCxnSpPr>
          <p:nvPr/>
        </p:nvCxnSpPr>
        <p:spPr>
          <a:xfrm rot="16200000" flipH="1">
            <a:off x="2601960" y="1893840"/>
            <a:ext cx="447955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7" idx="5"/>
            <a:endCxn id="14" idx="0"/>
          </p:cNvCxnSpPr>
          <p:nvPr/>
        </p:nvCxnSpPr>
        <p:spPr>
          <a:xfrm rot="16200000" flipH="1">
            <a:off x="3846186" y="2626985"/>
            <a:ext cx="295555" cy="69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24200" y="2438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715000" y="1600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867400" y="3505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/>
          </a:p>
        </p:txBody>
      </p:sp>
      <p:cxnSp>
        <p:nvCxnSpPr>
          <p:cNvPr id="39" name="Straight Connector 38"/>
          <p:cNvCxnSpPr>
            <a:stCxn id="37" idx="4"/>
            <a:endCxn id="41" idx="7"/>
          </p:cNvCxnSpPr>
          <p:nvPr/>
        </p:nvCxnSpPr>
        <p:spPr>
          <a:xfrm rot="5400000">
            <a:off x="5560686" y="2046240"/>
            <a:ext cx="447955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1" idx="3"/>
            <a:endCxn id="38" idx="0"/>
          </p:cNvCxnSpPr>
          <p:nvPr/>
        </p:nvCxnSpPr>
        <p:spPr>
          <a:xfrm rot="16200000" flipH="1">
            <a:off x="5307060" y="2640059"/>
            <a:ext cx="676555" cy="105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29200" y="2438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10400" y="1600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315200" y="3505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/>
          </a:p>
        </p:txBody>
      </p:sp>
      <p:cxnSp>
        <p:nvCxnSpPr>
          <p:cNvPr id="44" name="Straight Connector 43"/>
          <p:cNvCxnSpPr>
            <a:stCxn id="42" idx="4"/>
            <a:endCxn id="46" idx="1"/>
          </p:cNvCxnSpPr>
          <p:nvPr/>
        </p:nvCxnSpPr>
        <p:spPr>
          <a:xfrm rot="16200000" flipH="1">
            <a:off x="7478760" y="1893840"/>
            <a:ext cx="447955" cy="77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6" idx="5"/>
            <a:endCxn id="43" idx="0"/>
          </p:cNvCxnSpPr>
          <p:nvPr/>
        </p:nvCxnSpPr>
        <p:spPr>
          <a:xfrm rot="5400000">
            <a:off x="7732386" y="2716259"/>
            <a:ext cx="676555" cy="90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001000" y="2438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4495800" y="5867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505200" y="5867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/>
          </a:p>
        </p:txBody>
      </p:sp>
      <p:cxnSp>
        <p:nvCxnSpPr>
          <p:cNvPr id="55" name="Straight Connector 54"/>
          <p:cNvCxnSpPr>
            <a:stCxn id="53" idx="0"/>
            <a:endCxn id="57" idx="5"/>
          </p:cNvCxnSpPr>
          <p:nvPr/>
        </p:nvCxnSpPr>
        <p:spPr>
          <a:xfrm rot="16200000" flipV="1">
            <a:off x="4455786" y="5522586"/>
            <a:ext cx="371755" cy="31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3"/>
            <a:endCxn id="54" idx="0"/>
          </p:cNvCxnSpPr>
          <p:nvPr/>
        </p:nvCxnSpPr>
        <p:spPr>
          <a:xfrm rot="5400000">
            <a:off x="3744960" y="5560685"/>
            <a:ext cx="371755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962400" y="5105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0" y="411480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1-L</a:t>
            </a:r>
            <a:r>
              <a:rPr lang="en-US" dirty="0" smtClean="0"/>
              <a:t>eft Left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62200" y="41148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2-Right </a:t>
            </a:r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334000" y="41148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3-Left Right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467600" y="41148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4-Right Left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7200" y="16002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95600" y="1600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-2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800600" y="16002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924800" y="16002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-2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-76200" y="24384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286000" y="25146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15000" y="25146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-1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5146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Bf = 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" y="5906869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Left </a:t>
            </a:r>
            <a:r>
              <a:rPr lang="en-US" dirty="0" smtClean="0"/>
              <a:t>rotation over (3-4) in case 3</a:t>
            </a:r>
          </a:p>
          <a:p>
            <a:r>
              <a:rPr lang="en-US" dirty="0" smtClean="0"/>
              <a:t>Convert it to Case 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62600" y="5830669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 </a:t>
            </a:r>
            <a:r>
              <a:rPr lang="en-US" dirty="0" smtClean="0"/>
              <a:t>rotation over (4-5) in case 3</a:t>
            </a:r>
          </a:p>
          <a:p>
            <a:r>
              <a:rPr lang="en-US" dirty="0" smtClean="0"/>
              <a:t>Convert it to Case 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" y="480060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ve</a:t>
            </a:r>
            <a:r>
              <a:rPr lang="en-US" dirty="0" smtClean="0"/>
              <a:t> =&gt; Left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755659" y="48006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=&gt; Right</a:t>
            </a:r>
            <a:endParaRPr lang="en-US" dirty="0"/>
          </a:p>
        </p:txBody>
      </p:sp>
      <p:sp>
        <p:nvSpPr>
          <p:cNvPr id="51" name="Down Arrow 50"/>
          <p:cNvSpPr/>
          <p:nvPr/>
        </p:nvSpPr>
        <p:spPr>
          <a:xfrm>
            <a:off x="4114800" y="38862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47" grpId="0"/>
      <p:bldP spid="48" grpId="0"/>
      <p:bldP spid="49" grpId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bigger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bigger tree, each node of the 3 might have 0-2 children.</a:t>
            </a:r>
          </a:p>
          <a:p>
            <a:r>
              <a:rPr lang="en-US" dirty="0" smtClean="0"/>
              <a:t>When doing the balance, make sure the sub-trees are re-allocated without violating a BST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=&gt; LL =&gt; 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" y="1752600"/>
            <a:ext cx="19621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1676400"/>
            <a:ext cx="19335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2286000"/>
            <a:ext cx="2095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1752600" y="3276600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953000" y="3276600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334000"/>
            <a:ext cx="6776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Imagine that: A, B, C, D are possible 4 sub-trees</a:t>
            </a:r>
          </a:p>
          <a:p>
            <a:r>
              <a:rPr lang="en-US" dirty="0" smtClean="0"/>
              <a:t>We would like to do rotations to balance the 3 nodes causing a problem</a:t>
            </a:r>
          </a:p>
          <a:p>
            <a:r>
              <a:rPr lang="en-US" dirty="0" smtClean="0"/>
              <a:t>But keep the BST property correct</a:t>
            </a:r>
          </a:p>
          <a:p>
            <a:endParaRPr lang="en-US" dirty="0" smtClean="0"/>
          </a:p>
          <a:p>
            <a:r>
              <a:rPr lang="en-US" dirty="0" smtClean="0"/>
              <a:t>You may think: A = 2, B = 3.5, C = 4.5, D =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What?</a:t>
            </a:r>
          </a:p>
          <a:p>
            <a:r>
              <a:rPr lang="en-US" dirty="0" smtClean="0"/>
              <a:t>Basic Idea</a:t>
            </a:r>
            <a:endParaRPr lang="en-US" dirty="0" smtClean="0"/>
          </a:p>
          <a:p>
            <a:r>
              <a:rPr lang="en-US" dirty="0" smtClean="0"/>
              <a:t>Balance Examples</a:t>
            </a:r>
            <a:endParaRPr lang="en-US" dirty="0" smtClean="0"/>
          </a:p>
          <a:p>
            <a:r>
              <a:rPr lang="en-US" dirty="0" smtClean="0"/>
              <a:t>Balance Factor</a:t>
            </a:r>
          </a:p>
          <a:p>
            <a:r>
              <a:rPr lang="en-US" dirty="0" smtClean="0"/>
              <a:t>Tree Rotation 4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=&gt; RR =&gt; B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2300" y="2286000"/>
            <a:ext cx="20955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1752600" y="3276600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448300" y="3276600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5562600"/>
            <a:ext cx="758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checked to the A, B, C, D order in the 3 shapes, you will find them sorted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914525"/>
            <a:ext cx="16002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7125" y="1914525"/>
            <a:ext cx="18954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Now, we are ready for a full example trace</a:t>
            </a:r>
          </a:p>
          <a:p>
            <a:r>
              <a:rPr lang="en-US" dirty="0" smtClean="0"/>
              <a:t>The flow is simple</a:t>
            </a:r>
          </a:p>
          <a:p>
            <a:pPr lvl="1"/>
            <a:r>
              <a:rPr lang="en-US" dirty="0" smtClean="0"/>
              <a:t>1- Add the element to the BST in normal way</a:t>
            </a:r>
          </a:p>
          <a:p>
            <a:pPr lvl="1"/>
            <a:r>
              <a:rPr lang="en-US" dirty="0" smtClean="0"/>
              <a:t>2- Let current node = just added one</a:t>
            </a:r>
          </a:p>
          <a:p>
            <a:pPr lvl="1"/>
            <a:r>
              <a:rPr lang="en-US" dirty="0" smtClean="0"/>
              <a:t>3- Calculate BF</a:t>
            </a:r>
          </a:p>
          <a:p>
            <a:pPr lvl="1"/>
            <a:r>
              <a:rPr lang="en-US" dirty="0" smtClean="0"/>
              <a:t>4- if |BF</a:t>
            </a:r>
            <a:r>
              <a:rPr lang="en-US" dirty="0" smtClean="0"/>
              <a:t>| &gt; 1, we have an AVL unbalance</a:t>
            </a:r>
          </a:p>
          <a:p>
            <a:pPr lvl="2"/>
            <a:r>
              <a:rPr lang="en-US" dirty="0" smtClean="0"/>
              <a:t>If we are in case (3 or 4), convert to case (1 or 2)</a:t>
            </a:r>
          </a:p>
          <a:p>
            <a:pPr lvl="2"/>
            <a:r>
              <a:rPr lang="en-US" dirty="0" smtClean="0"/>
              <a:t>If new in case 1 or 2, handle them</a:t>
            </a:r>
          </a:p>
          <a:p>
            <a:pPr lvl="1"/>
            <a:r>
              <a:rPr lang="en-US" dirty="0" smtClean="0"/>
              <a:t>Let current </a:t>
            </a:r>
            <a:r>
              <a:rPr lang="en-US" dirty="0" smtClean="0"/>
              <a:t>node = parent</a:t>
            </a:r>
          </a:p>
          <a:p>
            <a:pPr lvl="1"/>
            <a:r>
              <a:rPr lang="en-US" dirty="0" smtClean="0"/>
              <a:t>Go to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962400" cy="4625609"/>
          </a:xfrm>
        </p:spPr>
        <p:txBody>
          <a:bodyPr/>
          <a:lstStyle/>
          <a:p>
            <a:r>
              <a:rPr lang="en-US" dirty="0" smtClean="0"/>
              <a:t>In BST, we said when data are almost sorted, The shape is like a branch</a:t>
            </a:r>
          </a:p>
          <a:p>
            <a:r>
              <a:rPr lang="en-US" dirty="0" smtClean="0"/>
              <a:t>The problem is all operations are O(N)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4008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0" y="1600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62600" y="4191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4953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3"/>
            <a:endCxn id="11" idx="7"/>
          </p:cNvCxnSpPr>
          <p:nvPr/>
        </p:nvCxnSpPr>
        <p:spPr>
          <a:xfrm rot="5400000">
            <a:off x="7895945" y="2006226"/>
            <a:ext cx="591110" cy="55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7" idx="7"/>
          </p:cNvCxnSpPr>
          <p:nvPr/>
        </p:nvCxnSpPr>
        <p:spPr>
          <a:xfrm rot="5400000">
            <a:off x="5228945" y="4597026"/>
            <a:ext cx="438710" cy="40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7"/>
          </p:cNvCxnSpPr>
          <p:nvPr/>
        </p:nvCxnSpPr>
        <p:spPr>
          <a:xfrm rot="5400000">
            <a:off x="6067145" y="3835026"/>
            <a:ext cx="438710" cy="40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91400" y="2514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3"/>
            <a:endCxn id="4" idx="7"/>
          </p:cNvCxnSpPr>
          <p:nvPr/>
        </p:nvCxnSpPr>
        <p:spPr>
          <a:xfrm rot="5400000">
            <a:off x="6905345" y="2920626"/>
            <a:ext cx="591110" cy="55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962400" cy="4625609"/>
          </a:xfrm>
        </p:spPr>
        <p:txBody>
          <a:bodyPr/>
          <a:lstStyle/>
          <a:p>
            <a:r>
              <a:rPr lang="en-US" dirty="0" smtClean="0"/>
              <a:t>We wish a tree be balanced</a:t>
            </a:r>
          </a:p>
          <a:p>
            <a:r>
              <a:rPr lang="en-US" dirty="0" smtClean="0"/>
              <a:t>Its height is minimal</a:t>
            </a:r>
          </a:p>
          <a:p>
            <a:r>
              <a:rPr lang="en-US" dirty="0" smtClean="0"/>
              <a:t>Minimal height is log(N)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4008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00" y="4800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62600" y="4191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24400" y="4953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/>
          </a:p>
        </p:txBody>
      </p:sp>
      <p:cxnSp>
        <p:nvCxnSpPr>
          <p:cNvPr id="8" name="Straight Connector 7"/>
          <p:cNvCxnSpPr>
            <a:stCxn id="5" idx="1"/>
            <a:endCxn id="11" idx="5"/>
          </p:cNvCxnSpPr>
          <p:nvPr/>
        </p:nvCxnSpPr>
        <p:spPr>
          <a:xfrm rot="16200000" flipV="1">
            <a:off x="8086445" y="4482726"/>
            <a:ext cx="438710" cy="33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7" idx="7"/>
          </p:cNvCxnSpPr>
          <p:nvPr/>
        </p:nvCxnSpPr>
        <p:spPr>
          <a:xfrm rot="5400000">
            <a:off x="5228945" y="4597026"/>
            <a:ext cx="438710" cy="40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6" idx="7"/>
          </p:cNvCxnSpPr>
          <p:nvPr/>
        </p:nvCxnSpPr>
        <p:spPr>
          <a:xfrm rot="5400000">
            <a:off x="6067145" y="3835026"/>
            <a:ext cx="438710" cy="40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20000" y="4038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dirty="0"/>
          </a:p>
        </p:txBody>
      </p:sp>
      <p:cxnSp>
        <p:nvCxnSpPr>
          <p:cNvPr id="12" name="Straight Connector 11"/>
          <p:cNvCxnSpPr>
            <a:stCxn id="11" idx="1"/>
            <a:endCxn id="4" idx="7"/>
          </p:cNvCxnSpPr>
          <p:nvPr/>
        </p:nvCxnSpPr>
        <p:spPr>
          <a:xfrm rot="16200000" flipV="1">
            <a:off x="7010400" y="3406681"/>
            <a:ext cx="609600" cy="788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solve this problem, many binary trees were proposed to solve this problem </a:t>
            </a:r>
            <a:r>
              <a:rPr lang="en-US" b="1" dirty="0" smtClean="0"/>
              <a:t>automatically</a:t>
            </a:r>
          </a:p>
          <a:p>
            <a:r>
              <a:rPr lang="en-US" dirty="0" smtClean="0"/>
              <a:t>These trees are called </a:t>
            </a:r>
            <a:r>
              <a:rPr lang="en-US" b="1" u="sng" dirty="0" smtClean="0"/>
              <a:t>balanced</a:t>
            </a:r>
            <a:r>
              <a:rPr lang="en-US" b="1" dirty="0" smtClean="0"/>
              <a:t> binary search trees</a:t>
            </a:r>
          </a:p>
          <a:p>
            <a:r>
              <a:rPr lang="en-US" dirty="0" smtClean="0"/>
              <a:t>One of the first and simplest trees is AVL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says </a:t>
            </a:r>
            <a:r>
              <a:rPr lang="en-US" b="1" u="sng" dirty="0" smtClean="0"/>
              <a:t>ONCE</a:t>
            </a:r>
            <a:r>
              <a:rPr lang="en-US" b="1" dirty="0" smtClean="0"/>
              <a:t> </a:t>
            </a:r>
            <a:r>
              <a:rPr lang="en-US" dirty="0" smtClean="0"/>
              <a:t>a tree is unbalanced, we simply find our way to rebalance it</a:t>
            </a:r>
          </a:p>
          <a:p>
            <a:r>
              <a:rPr lang="en-US" dirty="0" smtClean="0"/>
              <a:t>In AVL, this is highlighted when the </a:t>
            </a:r>
            <a:r>
              <a:rPr lang="en-US" b="1" dirty="0" smtClean="0"/>
              <a:t>difference</a:t>
            </a:r>
            <a:r>
              <a:rPr lang="en-US" dirty="0" smtClean="0"/>
              <a:t> between </a:t>
            </a:r>
            <a:r>
              <a:rPr lang="en-US" b="1" dirty="0" smtClean="0"/>
              <a:t>smallest</a:t>
            </a:r>
            <a:r>
              <a:rPr lang="en-US" dirty="0" smtClean="0"/>
              <a:t> root-leaf path and </a:t>
            </a:r>
            <a:r>
              <a:rPr lang="en-US" b="1" dirty="0" smtClean="0"/>
              <a:t>biggest</a:t>
            </a:r>
            <a:r>
              <a:rPr lang="en-US" dirty="0" smtClean="0"/>
              <a:t> one &gt;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Balanced 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43400" y="1676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2590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34200" y="2514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019800" y="3352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/>
          </a:p>
        </p:txBody>
      </p:sp>
      <p:cxnSp>
        <p:nvCxnSpPr>
          <p:cNvPr id="30" name="Straight Connector 29"/>
          <p:cNvCxnSpPr>
            <a:stCxn id="5" idx="4"/>
            <a:endCxn id="18" idx="0"/>
          </p:cNvCxnSpPr>
          <p:nvPr/>
        </p:nvCxnSpPr>
        <p:spPr>
          <a:xfrm rot="5400000">
            <a:off x="3200400" y="1143000"/>
            <a:ext cx="4572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4"/>
            <a:endCxn id="19" idx="0"/>
          </p:cNvCxnSpPr>
          <p:nvPr/>
        </p:nvCxnSpPr>
        <p:spPr>
          <a:xfrm rot="16200000" flipH="1">
            <a:off x="5753100" y="1028700"/>
            <a:ext cx="3810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4"/>
            <a:endCxn id="20" idx="0"/>
          </p:cNvCxnSpPr>
          <p:nvPr/>
        </p:nvCxnSpPr>
        <p:spPr>
          <a:xfrm rot="5400000">
            <a:off x="1447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4"/>
            <a:endCxn id="21" idx="0"/>
          </p:cNvCxnSpPr>
          <p:nvPr/>
        </p:nvCxnSpPr>
        <p:spPr>
          <a:xfrm rot="16200000" flipH="1">
            <a:off x="2590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4"/>
            <a:endCxn id="22" idx="0"/>
          </p:cNvCxnSpPr>
          <p:nvPr/>
        </p:nvCxnSpPr>
        <p:spPr>
          <a:xfrm rot="5400000">
            <a:off x="6591300" y="2705100"/>
            <a:ext cx="381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4572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Longest Path (e.g. 15-20-16) = </a:t>
            </a:r>
            <a:r>
              <a:rPr lang="en-US" b="1" dirty="0" smtClean="0"/>
              <a:t>2 steps</a:t>
            </a:r>
            <a:endParaRPr lang="en-US" dirty="0" smtClean="0"/>
          </a:p>
          <a:p>
            <a:r>
              <a:rPr lang="en-US" dirty="0" smtClean="0"/>
              <a:t>Shortest path (e.g. 15-10-7)= </a:t>
            </a:r>
            <a:r>
              <a:rPr lang="en-US" b="1" dirty="0" smtClean="0"/>
              <a:t>2 steps</a:t>
            </a:r>
          </a:p>
          <a:p>
            <a:r>
              <a:rPr lang="en-US" b="1" dirty="0" smtClean="0"/>
              <a:t>Longest – Shortest = 0 &lt; 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Balanced 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43400" y="16764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2590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6934200" y="2514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019800" y="3352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/>
          </a:p>
        </p:txBody>
      </p:sp>
      <p:cxnSp>
        <p:nvCxnSpPr>
          <p:cNvPr id="30" name="Straight Connector 29"/>
          <p:cNvCxnSpPr>
            <a:stCxn id="5" idx="4"/>
            <a:endCxn id="18" idx="0"/>
          </p:cNvCxnSpPr>
          <p:nvPr/>
        </p:nvCxnSpPr>
        <p:spPr>
          <a:xfrm rot="5400000">
            <a:off x="3200400" y="1143000"/>
            <a:ext cx="4572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4"/>
            <a:endCxn id="19" idx="0"/>
          </p:cNvCxnSpPr>
          <p:nvPr/>
        </p:nvCxnSpPr>
        <p:spPr>
          <a:xfrm rot="16200000" flipH="1">
            <a:off x="5753100" y="1028700"/>
            <a:ext cx="38100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4"/>
            <a:endCxn id="20" idx="0"/>
          </p:cNvCxnSpPr>
          <p:nvPr/>
        </p:nvCxnSpPr>
        <p:spPr>
          <a:xfrm rot="5400000">
            <a:off x="1447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4"/>
            <a:endCxn id="21" idx="0"/>
          </p:cNvCxnSpPr>
          <p:nvPr/>
        </p:nvCxnSpPr>
        <p:spPr>
          <a:xfrm rot="16200000" flipH="1">
            <a:off x="2590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4"/>
            <a:endCxn id="22" idx="0"/>
          </p:cNvCxnSpPr>
          <p:nvPr/>
        </p:nvCxnSpPr>
        <p:spPr>
          <a:xfrm rot="5400000">
            <a:off x="6591300" y="2705100"/>
            <a:ext cx="381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43400" y="42672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 rot="16200000" flipH="1">
            <a:off x="3886200" y="35052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32507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Longest Path (e.g. 15-10-12-13) = </a:t>
            </a:r>
            <a:r>
              <a:rPr lang="en-US" b="1" dirty="0" smtClean="0"/>
              <a:t>3 steps</a:t>
            </a:r>
            <a:endParaRPr lang="en-US" dirty="0" smtClean="0"/>
          </a:p>
          <a:p>
            <a:r>
              <a:rPr lang="en-US" dirty="0" smtClean="0"/>
              <a:t>Shortest path (e.g. 15-10-7)= </a:t>
            </a:r>
            <a:r>
              <a:rPr lang="en-US" b="1" dirty="0" smtClean="0"/>
              <a:t>2 steps</a:t>
            </a:r>
          </a:p>
          <a:p>
            <a:r>
              <a:rPr lang="en-US" b="1" dirty="0" smtClean="0"/>
              <a:t>Longest – Shortest = 1 &lt; 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Balanced Example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43600" y="2590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905000" y="2590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772400" y="33528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2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0480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29200" y="34290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/>
          </a:p>
        </p:txBody>
      </p:sp>
      <p:cxnSp>
        <p:nvCxnSpPr>
          <p:cNvPr id="30" name="Straight Connector 29"/>
          <p:cNvCxnSpPr>
            <a:stCxn id="15" idx="0"/>
            <a:endCxn id="18" idx="0"/>
          </p:cNvCxnSpPr>
          <p:nvPr/>
        </p:nvCxnSpPr>
        <p:spPr>
          <a:xfrm rot="16200000" flipH="1" flipV="1">
            <a:off x="2781300" y="1181100"/>
            <a:ext cx="8382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6"/>
            <a:endCxn id="19" idx="1"/>
          </p:cNvCxnSpPr>
          <p:nvPr/>
        </p:nvCxnSpPr>
        <p:spPr>
          <a:xfrm>
            <a:off x="6553200" y="2819400"/>
            <a:ext cx="1308474" cy="60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4"/>
            <a:endCxn id="20" idx="0"/>
          </p:cNvCxnSpPr>
          <p:nvPr/>
        </p:nvCxnSpPr>
        <p:spPr>
          <a:xfrm rot="5400000">
            <a:off x="1447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8" idx="4"/>
            <a:endCxn id="21" idx="0"/>
          </p:cNvCxnSpPr>
          <p:nvPr/>
        </p:nvCxnSpPr>
        <p:spPr>
          <a:xfrm rot="16200000" flipH="1">
            <a:off x="2590800" y="26670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3"/>
            <a:endCxn id="22" idx="0"/>
          </p:cNvCxnSpPr>
          <p:nvPr/>
        </p:nvCxnSpPr>
        <p:spPr>
          <a:xfrm rot="5400000">
            <a:off x="5459460" y="2855585"/>
            <a:ext cx="447955" cy="69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86200" y="1752600"/>
            <a:ext cx="6096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532507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Note, the </a:t>
            </a:r>
            <a:r>
              <a:rPr lang="en-US" b="1" dirty="0" smtClean="0"/>
              <a:t>optimal</a:t>
            </a:r>
            <a:r>
              <a:rPr lang="en-US" dirty="0" smtClean="0"/>
              <a:t> tree could be built by centralizing the numbers when are sorted in BST</a:t>
            </a:r>
          </a:p>
          <a:p>
            <a:r>
              <a:rPr lang="en-US" dirty="0" smtClean="0"/>
              <a:t>However, AVL doesn’t care when difference  = 0 or 1</a:t>
            </a:r>
            <a:endParaRPr lang="en-US" dirty="0"/>
          </a:p>
        </p:txBody>
      </p:sp>
      <p:cxnSp>
        <p:nvCxnSpPr>
          <p:cNvPr id="35" name="Straight Connector 34"/>
          <p:cNvCxnSpPr>
            <a:stCxn id="15" idx="6"/>
            <a:endCxn id="5" idx="1"/>
          </p:cNvCxnSpPr>
          <p:nvPr/>
        </p:nvCxnSpPr>
        <p:spPr>
          <a:xfrm>
            <a:off x="4495800" y="1981200"/>
            <a:ext cx="1537074" cy="67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2395</TotalTime>
  <Words>866</Words>
  <Application>Microsoft Office PowerPoint</Application>
  <PresentationFormat>On-screen Show (4:3)</PresentationFormat>
  <Paragraphs>197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AVL Tree</vt:lpstr>
      <vt:lpstr>AVL Tree</vt:lpstr>
      <vt:lpstr>AVL Tree</vt:lpstr>
      <vt:lpstr>AVL Tree</vt:lpstr>
      <vt:lpstr>AVL Tree</vt:lpstr>
      <vt:lpstr>AVL Tree</vt:lpstr>
      <vt:lpstr>AVL Balanced Example</vt:lpstr>
      <vt:lpstr>AVL Balanced Example</vt:lpstr>
      <vt:lpstr>Best Balanced Example</vt:lpstr>
      <vt:lpstr>AVL Unbalanced Example</vt:lpstr>
      <vt:lpstr>AVL tree</vt:lpstr>
      <vt:lpstr>AVL Balance Factor</vt:lpstr>
      <vt:lpstr>AVL tree</vt:lpstr>
      <vt:lpstr>AVL Balance Factor</vt:lpstr>
      <vt:lpstr>AVL Balance Factor</vt:lpstr>
      <vt:lpstr>Binary Tree rotation</vt:lpstr>
      <vt:lpstr>Think in 3 nodes =&gt; 5 cases</vt:lpstr>
      <vt:lpstr>In a bigger tree</vt:lpstr>
      <vt:lpstr>LR =&gt; LL =&gt; B</vt:lpstr>
      <vt:lpstr>RL =&gt; RR =&gt; B</vt:lpstr>
      <vt:lpstr>The general flow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Tree</dc:title>
  <dc:creator>Mostafa Saad</dc:creator>
  <cp:lastModifiedBy>Mostafa Saad</cp:lastModifiedBy>
  <cp:revision>76</cp:revision>
  <dcterms:created xsi:type="dcterms:W3CDTF">2014-01-03T19:20:18Z</dcterms:created>
  <dcterms:modified xsi:type="dcterms:W3CDTF">2014-01-08T06:18:36Z</dcterms:modified>
</cp:coreProperties>
</file>