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8" r:id="rId3"/>
    <p:sldId id="257" r:id="rId4"/>
    <p:sldId id="259" r:id="rId5"/>
    <p:sldId id="262" r:id="rId6"/>
    <p:sldId id="260" r:id="rId7"/>
    <p:sldId id="263" r:id="rId8"/>
    <p:sldId id="268" r:id="rId9"/>
    <p:sldId id="280" r:id="rId10"/>
    <p:sldId id="264" r:id="rId11"/>
    <p:sldId id="267" r:id="rId12"/>
    <p:sldId id="266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77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71" autoAdjust="0"/>
    <p:restoredTop sz="83979" autoAdjust="0"/>
  </p:normalViewPr>
  <p:slideViewPr>
    <p:cSldViewPr>
      <p:cViewPr varScale="1">
        <p:scale>
          <a:sx n="62" d="100"/>
          <a:sy n="62" d="100"/>
        </p:scale>
        <p:origin x="-16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7/4/2014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http://cdn.mamamia.com.au/wp-content/uploads/2013/02/80472281.jpg</a:t>
            </a:r>
          </a:p>
          <a:p>
            <a:r>
              <a:rPr lang="en-US" dirty="0" smtClean="0"/>
              <a:t>http://onefunnymotha.com/wp-content/uploads/2013/04/frustrated-guy-at-computer.jpg</a:t>
            </a:r>
          </a:p>
          <a:p>
            <a:r>
              <a:rPr lang="en-US" dirty="0" smtClean="0"/>
              <a:t>http://3.bp.blogspot.com/-beAnqbrDx3g/TsYTAYSyHUI/AAAAAAAAC_E/QnL_YbBQmP8/s1600/ComputerFrustration.jpg</a:t>
            </a:r>
          </a:p>
          <a:p>
            <a:r>
              <a:rPr lang="en-US" dirty="0" smtClean="0"/>
              <a:t>https://cdn.tutsplus.com/webdesign/uploads/2013/12/photodune-3007348-confused-boy-with-a-computer-s.jpg</a:t>
            </a:r>
          </a:p>
          <a:p>
            <a:r>
              <a:rPr lang="en-US" dirty="0" smtClean="0"/>
              <a:t>http://assets.inhabitat.com/wp-content/blogs.dir/1/files/2012/07/boy-computer-537x357.jpg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7/4/2014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algn="l"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Teaching Assistant @ Cairo University</a:t>
            </a: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Life\identity pics\myfac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977" y="5257800"/>
            <a:ext cx="1345223" cy="156316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Introduction to Programming</a:t>
            </a:r>
            <a:r>
              <a:rPr kumimoji="0" lang="en-US" sz="4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Source Code Example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057400"/>
            <a:ext cx="74295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905000" y="4267200"/>
            <a:ext cx="6019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and Run Exe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81200"/>
            <a:ext cx="7739535" cy="351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304800" y="30480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IDE: Integrated development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could write the code in a </a:t>
            </a:r>
            <a:r>
              <a:rPr lang="en-US" b="1" dirty="0" smtClean="0"/>
              <a:t>notepad</a:t>
            </a:r>
            <a:r>
              <a:rPr lang="en-US" dirty="0" smtClean="0"/>
              <a:t> file, then go to compiler to </a:t>
            </a:r>
            <a:r>
              <a:rPr lang="en-US" b="1" dirty="0" smtClean="0"/>
              <a:t>compile</a:t>
            </a:r>
            <a:r>
              <a:rPr lang="en-US" dirty="0" smtClean="0"/>
              <a:t> and generate </a:t>
            </a:r>
            <a:r>
              <a:rPr lang="en-US" b="1" dirty="0" smtClean="0"/>
              <a:t>exe</a:t>
            </a:r>
            <a:r>
              <a:rPr lang="en-US" dirty="0" smtClean="0"/>
              <a:t> to run</a:t>
            </a:r>
          </a:p>
          <a:p>
            <a:endParaRPr lang="en-US" dirty="0" smtClean="0"/>
          </a:p>
          <a:p>
            <a:r>
              <a:rPr lang="en-US" dirty="0" smtClean="0"/>
              <a:t>What about something gathers all in simple way?</a:t>
            </a:r>
          </a:p>
          <a:p>
            <a:endParaRPr lang="en-US" dirty="0" smtClean="0"/>
          </a:p>
          <a:p>
            <a:r>
              <a:rPr lang="en-US" dirty="0" smtClean="0"/>
              <a:t>IDE = tools integrate staff for u</a:t>
            </a:r>
          </a:p>
          <a:p>
            <a:endParaRPr lang="en-US" dirty="0" smtClean="0"/>
          </a:p>
          <a:p>
            <a:r>
              <a:rPr lang="en-US" dirty="0" smtClean="0"/>
              <a:t>Many ones: </a:t>
            </a:r>
            <a:r>
              <a:rPr lang="en-US" dirty="0" err="1" smtClean="0"/>
              <a:t>CodeBlocks</a:t>
            </a:r>
            <a:r>
              <a:rPr lang="en-US" dirty="0" smtClean="0"/>
              <a:t>, Eclipse, C++Dev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CodeBlocks</a:t>
            </a:r>
            <a:r>
              <a:rPr lang="en-US" dirty="0" smtClean="0"/>
              <a:t> IDE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IDE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399" y="1600200"/>
            <a:ext cx="731520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CodeBlocks</a:t>
            </a:r>
            <a:r>
              <a:rPr lang="en-US" dirty="0" smtClean="0"/>
              <a:t> is an easier start</a:t>
            </a:r>
          </a:p>
          <a:p>
            <a:endParaRPr lang="en-US" dirty="0" smtClean="0"/>
          </a:p>
          <a:p>
            <a:r>
              <a:rPr lang="en-US" dirty="0" smtClean="0"/>
              <a:t>Eclipse is more professional and many companies use it</a:t>
            </a:r>
          </a:p>
          <a:p>
            <a:pPr lvl="1"/>
            <a:r>
              <a:rPr lang="en-US" dirty="0" smtClean="0"/>
              <a:t>Need little effort to start with it</a:t>
            </a:r>
          </a:p>
          <a:p>
            <a:pPr lvl="1"/>
            <a:r>
              <a:rPr lang="en-US" dirty="0" smtClean="0"/>
              <a:t>I suggest it more</a:t>
            </a:r>
          </a:p>
          <a:p>
            <a:endParaRPr lang="en-US" dirty="0" smtClean="0"/>
          </a:p>
          <a:p>
            <a:r>
              <a:rPr lang="en-US" b="1" dirty="0" smtClean="0"/>
              <a:t>Note</a:t>
            </a:r>
            <a:r>
              <a:rPr lang="en-US" dirty="0" smtClean="0"/>
              <a:t>: Good programmer knows how to compile through command.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Summing 2 numbers 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54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Powering 2 numbers Example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 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say you want to find square root of 25, which is 5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day you will write code to do it. But in real life, why let you write it from scratch!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some libraries ready for use to save your time. This is the #include part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Allows you to write to console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&lt;&lt;“Competitions";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Display statement competition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&lt;&lt;“\n";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Display an empty line</a:t>
            </a:r>
          </a:p>
          <a:p>
            <a:pPr lvl="2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also allows you to read from user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first_number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Reads number from user of the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problem…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grow up = can’t code medium thinking problem</a:t>
            </a:r>
          </a:p>
          <a:p>
            <a:endParaRPr lang="en-US" dirty="0" smtClean="0"/>
          </a:p>
          <a:p>
            <a:r>
              <a:rPr lang="en-US" dirty="0" smtClean="0"/>
              <a:t>Students grow up = can’t code</a:t>
            </a:r>
            <a:r>
              <a:rPr lang="en-US" b="1" dirty="0" smtClean="0"/>
              <a:t> </a:t>
            </a:r>
            <a:r>
              <a:rPr lang="en-US" dirty="0" smtClean="0"/>
              <a:t>medium project</a:t>
            </a:r>
          </a:p>
          <a:p>
            <a:endParaRPr lang="en-US" dirty="0" smtClean="0"/>
          </a:p>
          <a:p>
            <a:r>
              <a:rPr lang="en-US" dirty="0" smtClean="0"/>
              <a:t>Problem: </a:t>
            </a:r>
            <a:r>
              <a:rPr lang="en-US" b="1" u="sng" dirty="0" smtClean="0"/>
              <a:t>Much</a:t>
            </a:r>
            <a:r>
              <a:rPr lang="en-US" dirty="0" smtClean="0"/>
              <a:t> knowledge + </a:t>
            </a:r>
            <a:r>
              <a:rPr lang="en-US" b="1" u="sng" dirty="0" smtClean="0"/>
              <a:t>Little</a:t>
            </a:r>
            <a:r>
              <a:rPr lang="en-US" dirty="0" smtClean="0"/>
              <a:t> Exercises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Cmath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where many math functions implemented for you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get square root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gets power of 2 numbers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called functions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many other 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u="sng" dirty="0" smtClean="0"/>
              <a:t>main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your code, Computer needs </a:t>
            </a:r>
            <a:r>
              <a:rPr lang="en-US" dirty="0" smtClean="0"/>
              <a:t>to know where is your </a:t>
            </a:r>
            <a:r>
              <a:rPr lang="en-US" dirty="0" smtClean="0"/>
              <a:t>code start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searches for main()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refers to status of finishing. </a:t>
            </a:r>
          </a:p>
          <a:p>
            <a:endParaRPr lang="en-US" dirty="0" smtClean="0"/>
          </a:p>
          <a:p>
            <a:r>
              <a:rPr lang="en-US" dirty="0" smtClean="0"/>
              <a:t>Return 0; means code finished with no run time mistakes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first_number</a:t>
            </a:r>
            <a:r>
              <a:rPr lang="en-US" dirty="0" smtClean="0"/>
              <a:t> = 5;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line do following</a:t>
            </a:r>
          </a:p>
          <a:p>
            <a:pPr lvl="1"/>
            <a:r>
              <a:rPr lang="en-US" dirty="0" smtClean="0"/>
              <a:t>Reserve memory blocks</a:t>
            </a:r>
          </a:p>
          <a:p>
            <a:pPr lvl="1"/>
            <a:r>
              <a:rPr lang="en-US" dirty="0" smtClean="0"/>
              <a:t>Name it </a:t>
            </a:r>
            <a:r>
              <a:rPr lang="en-US" dirty="0" err="1" smtClean="0"/>
              <a:t>first_number</a:t>
            </a:r>
            <a:endParaRPr lang="en-US" dirty="0" smtClean="0"/>
          </a:p>
          <a:p>
            <a:pPr lvl="1"/>
            <a:r>
              <a:rPr lang="en-US" dirty="0" smtClean="0"/>
              <a:t>Set its value to 5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means integer. This is the type of memory reserved.</a:t>
            </a:r>
          </a:p>
          <a:p>
            <a:endParaRPr lang="en-US" dirty="0" smtClean="0"/>
          </a:p>
          <a:p>
            <a:r>
              <a:rPr lang="en-US" dirty="0" smtClean="0"/>
              <a:t>; =&gt; semicolon end of any statement in C++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worry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first time to see source code</a:t>
            </a:r>
          </a:p>
          <a:p>
            <a:endParaRPr lang="en-US" dirty="0" smtClean="0"/>
          </a:p>
          <a:p>
            <a:r>
              <a:rPr lang="en-US" dirty="0" smtClean="0"/>
              <a:t>Most of it will be weird now</a:t>
            </a:r>
          </a:p>
          <a:p>
            <a:endParaRPr lang="en-US" dirty="0" smtClean="0"/>
          </a:p>
          <a:p>
            <a:r>
              <a:rPr lang="en-US" dirty="0" smtClean="0"/>
              <a:t>The more you see code…the more you get 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magic fact: Write =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could write Programs as much as what you read</a:t>
            </a:r>
          </a:p>
          <a:p>
            <a:endParaRPr lang="en-US" dirty="0" smtClean="0"/>
          </a:p>
          <a:p>
            <a:r>
              <a:rPr lang="en-US" dirty="0" smtClean="0"/>
              <a:t>Want to write long code? Read long ones</a:t>
            </a:r>
          </a:p>
          <a:p>
            <a:endParaRPr lang="en-US" dirty="0" smtClean="0"/>
          </a:p>
          <a:p>
            <a:r>
              <a:rPr lang="en-US" dirty="0" smtClean="0"/>
              <a:t>Want to write smart code? Read smart ones</a:t>
            </a:r>
          </a:p>
          <a:p>
            <a:endParaRPr lang="en-US" dirty="0" smtClean="0"/>
          </a:p>
          <a:p>
            <a:r>
              <a:rPr lang="en-US" dirty="0" smtClean="0"/>
              <a:t>You must read too much=&gt; to write too much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in? What is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series is oriented for competitions</a:t>
            </a:r>
          </a:p>
          <a:p>
            <a:endParaRPr lang="en-US" dirty="0" smtClean="0"/>
          </a:p>
          <a:p>
            <a:r>
              <a:rPr lang="en-US" dirty="0" smtClean="0"/>
              <a:t>It covers only the basics needed for them</a:t>
            </a:r>
          </a:p>
          <a:p>
            <a:endParaRPr lang="en-US" dirty="0" smtClean="0"/>
          </a:p>
          <a:p>
            <a:r>
              <a:rPr lang="en-US" dirty="0" smtClean="0"/>
              <a:t>Series = </a:t>
            </a:r>
            <a:r>
              <a:rPr lang="en-US" b="1" u="sng" dirty="0" smtClean="0"/>
              <a:t>Basic</a:t>
            </a:r>
            <a:r>
              <a:rPr lang="en-US" dirty="0" smtClean="0"/>
              <a:t> knowledge + </a:t>
            </a:r>
            <a:r>
              <a:rPr lang="en-US" b="1" u="sng" dirty="0" smtClean="0"/>
              <a:t>Much</a:t>
            </a:r>
            <a:r>
              <a:rPr lang="en-US" dirty="0" smtClean="0"/>
              <a:t> Exercises</a:t>
            </a:r>
          </a:p>
          <a:p>
            <a:endParaRPr lang="en-US" dirty="0" smtClean="0"/>
          </a:p>
          <a:p>
            <a:r>
              <a:rPr lang="en-US" dirty="0" smtClean="0"/>
              <a:t>For competitions guys only? No</a:t>
            </a:r>
          </a:p>
          <a:p>
            <a:endParaRPr lang="en-US" dirty="0" smtClean="0"/>
          </a:p>
          <a:p>
            <a:r>
              <a:rPr lang="en-US" dirty="0" smtClean="0"/>
              <a:t>You Later: major book from A-Z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Program?</a:t>
            </a:r>
            <a:endParaRPr lang="en-US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381000" y="1905000"/>
            <a:ext cx="3352800" cy="3048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 Number 1 from user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 Number 2 from user</a:t>
            </a: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 Them</a:t>
            </a: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even Say YES, EVEN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Else Say So Bad</a:t>
            </a: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2838450"/>
            <a:ext cx="17716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" y="6477000"/>
            <a:ext cx="445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</a:t>
            </a:r>
            <a:r>
              <a:rPr lang="en-US" dirty="0" err="1" smtClean="0"/>
              <a:t>src</a:t>
            </a:r>
            <a:r>
              <a:rPr lang="en-US" dirty="0" smtClean="0"/>
              <a:t>: </a:t>
            </a:r>
            <a:r>
              <a:rPr lang="en-US" sz="900" dirty="0" smtClean="0"/>
              <a:t>http://www.bbc.co.uk/schools/gcsebitesize/ict/images/processor.jpg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2305050"/>
            <a:ext cx="177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+ CPU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962400" y="3448050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0" y="5943600"/>
            <a:ext cx="396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Program = Set of instructions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  <a:endCxn id="4" idx="1"/>
          </p:cNvCxnSpPr>
          <p:nvPr/>
        </p:nvCxnSpPr>
        <p:spPr>
          <a:xfrm rot="10800000">
            <a:off x="2057400" y="4953000"/>
            <a:ext cx="228600" cy="1175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5181600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Computations + </a:t>
            </a:r>
          </a:p>
          <a:p>
            <a:r>
              <a:rPr lang="en-US" dirty="0" smtClean="0"/>
              <a:t>Logical Decisions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1"/>
            <a:endCxn id="1027" idx="2"/>
          </p:cNvCxnSpPr>
          <p:nvPr/>
        </p:nvCxnSpPr>
        <p:spPr>
          <a:xfrm rot="10800000">
            <a:off x="6143626" y="4343400"/>
            <a:ext cx="638175" cy="1161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talk to the computer (source code)</a:t>
            </a:r>
          </a:p>
          <a:p>
            <a:endParaRPr lang="en-US" dirty="0" smtClean="0"/>
          </a:p>
          <a:p>
            <a:r>
              <a:rPr lang="en-US" dirty="0" smtClean="0"/>
              <a:t>Many ones: C++, Java, C#...</a:t>
            </a:r>
          </a:p>
          <a:p>
            <a:r>
              <a:rPr lang="en-US" dirty="0" smtClean="0"/>
              <a:t>Each language has pros and cons</a:t>
            </a:r>
          </a:p>
          <a:p>
            <a:endParaRPr lang="en-US" dirty="0" smtClean="0"/>
          </a:p>
          <a:p>
            <a:r>
              <a:rPr lang="en-US" dirty="0" smtClean="0"/>
              <a:t>C++ is a very popular start for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Language States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752600"/>
            <a:ext cx="14573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1905000"/>
            <a:ext cx="20764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95800" y="1905000"/>
            <a:ext cx="18764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81800" y="1905000"/>
            <a:ext cx="21431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1000" y="4038600"/>
            <a:ext cx="377892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495800" y="4507468"/>
            <a:ext cx="442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Remember, new human language takes time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0" y="5052536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Programming Language is same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5574268"/>
            <a:ext cx="415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Struggle &lt;= </a:t>
            </a:r>
            <a:r>
              <a:rPr lang="en-US" b="1" dirty="0" smtClean="0"/>
              <a:t>2 months</a:t>
            </a:r>
            <a:r>
              <a:rPr lang="en-US" dirty="0" smtClean="0"/>
              <a:t>…then you admire it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1800" y="6324600"/>
            <a:ext cx="2121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sources in notes section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Computer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 </a:t>
            </a:r>
            <a:r>
              <a:rPr lang="en-US" b="1" dirty="0" smtClean="0"/>
              <a:t>language </a:t>
            </a:r>
          </a:p>
          <a:p>
            <a:endParaRPr lang="en-US" dirty="0" smtClean="0"/>
          </a:p>
          <a:p>
            <a:r>
              <a:rPr lang="en-US" dirty="0" smtClean="0"/>
              <a:t>Write </a:t>
            </a:r>
            <a:r>
              <a:rPr lang="en-US" b="1" dirty="0" smtClean="0"/>
              <a:t>Source Code (</a:t>
            </a:r>
            <a:r>
              <a:rPr lang="en-US" dirty="0" smtClean="0"/>
              <a:t>text</a:t>
            </a:r>
            <a:r>
              <a:rPr lang="en-US" b="1" dirty="0" smtClean="0"/>
              <a:t>) </a:t>
            </a:r>
            <a:r>
              <a:rPr lang="en-US" dirty="0" smtClean="0"/>
              <a:t>that follows language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b="1" dirty="0" smtClean="0"/>
              <a:t>compiler</a:t>
            </a:r>
            <a:r>
              <a:rPr lang="en-US" dirty="0" smtClean="0"/>
              <a:t> of language to convert code to what computer understands</a:t>
            </a:r>
          </a:p>
          <a:p>
            <a:endParaRPr lang="en-US" dirty="0" smtClean="0"/>
          </a:p>
          <a:p>
            <a:r>
              <a:rPr lang="en-US" dirty="0" smtClean="0"/>
              <a:t>Get an exe file..double click it (for windows)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 Code Life Cycle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793432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781800" y="2819400"/>
            <a:ext cx="1524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1524000"/>
            <a:ext cx="1524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6324600"/>
            <a:ext cx="501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: </a:t>
            </a:r>
            <a:r>
              <a:rPr lang="en-US" sz="1100" dirty="0" smtClean="0"/>
              <a:t>http://commons.wikimedia.org/wiki/File:Program_life_cycle_IPL.png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5638800"/>
            <a:ext cx="731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Learn more </a:t>
            </a:r>
            <a:r>
              <a:rPr lang="en-US" b="1" u="sng" dirty="0" smtClean="0"/>
              <a:t>details</a:t>
            </a:r>
            <a:r>
              <a:rPr lang="en-US" b="1" dirty="0" smtClean="0"/>
              <a:t> </a:t>
            </a:r>
            <a:r>
              <a:rPr lang="en-US" dirty="0" smtClean="0"/>
              <a:t>about cycle: http://www.tenouk.com/ModuleW.html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4038600"/>
            <a:ext cx="1524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Computer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displays to user</a:t>
            </a:r>
          </a:p>
          <a:p>
            <a:pPr lvl="1"/>
            <a:r>
              <a:rPr lang="en-US" dirty="0" smtClean="0"/>
              <a:t>My First Program. </a:t>
            </a:r>
            <a:r>
              <a:rPr lang="en-US" dirty="0" err="1" smtClean="0"/>
              <a:t>Hellllllo</a:t>
            </a:r>
            <a:r>
              <a:rPr lang="en-US" dirty="0" smtClean="0"/>
              <a:t>.</a:t>
            </a:r>
          </a:p>
          <a:p>
            <a:pPr lvl="1"/>
            <a:endParaRPr lang="en-US" u="sng" dirty="0" smtClean="0"/>
          </a:p>
          <a:p>
            <a:r>
              <a:rPr lang="en-US" dirty="0" smtClean="0"/>
              <a:t>Use C++ Language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4641</TotalTime>
  <Words>704</Words>
  <Application>Microsoft Office PowerPoint</Application>
  <PresentationFormat>On-screen Show (4:3)</PresentationFormat>
  <Paragraphs>160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Module</vt:lpstr>
      <vt:lpstr>Competitive Programming From Problem 2 Solution in O(1) </vt:lpstr>
      <vt:lpstr>The big problem…</vt:lpstr>
      <vt:lpstr>What is in? What is out?</vt:lpstr>
      <vt:lpstr>Computer Program?</vt:lpstr>
      <vt:lpstr>Programming Language</vt:lpstr>
      <vt:lpstr>Learning Language States</vt:lpstr>
      <vt:lpstr>Writing a Computer Program</vt:lpstr>
      <vt:lpstr>Source Code Life Cycle</vt:lpstr>
      <vt:lpstr>Our first Computer Program</vt:lpstr>
      <vt:lpstr>C++ Source Code Example</vt:lpstr>
      <vt:lpstr>Compile and Run Exe</vt:lpstr>
      <vt:lpstr>IDE: Integrated development environment</vt:lpstr>
      <vt:lpstr>CodeBlocks IDE</vt:lpstr>
      <vt:lpstr>Eclipse IDE</vt:lpstr>
      <vt:lpstr>Which IDE?</vt:lpstr>
      <vt:lpstr>Summing 2 numbers Example</vt:lpstr>
      <vt:lpstr>Powering 2 numbers Example</vt:lpstr>
      <vt:lpstr>#include ??</vt:lpstr>
      <vt:lpstr>#include &lt;iostream&gt;</vt:lpstr>
      <vt:lpstr>#include &lt;Cmath&gt;</vt:lpstr>
      <vt:lpstr>Int main()</vt:lpstr>
      <vt:lpstr>int first_number = 5;</vt:lpstr>
      <vt:lpstr>Don’t worry </vt:lpstr>
      <vt:lpstr>The magic fact: Write = Read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320</cp:revision>
  <dcterms:created xsi:type="dcterms:W3CDTF">2014-04-09T19:43:03Z</dcterms:created>
  <dcterms:modified xsi:type="dcterms:W3CDTF">2014-07-04T20:40:39Z</dcterms:modified>
</cp:coreProperties>
</file>