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06" r:id="rId3"/>
    <p:sldId id="309" r:id="rId4"/>
    <p:sldId id="307" r:id="rId5"/>
    <p:sldId id="321" r:id="rId6"/>
    <p:sldId id="327" r:id="rId7"/>
    <p:sldId id="328" r:id="rId8"/>
    <p:sldId id="331" r:id="rId9"/>
    <p:sldId id="332" r:id="rId10"/>
    <p:sldId id="330" r:id="rId11"/>
    <p:sldId id="319" r:id="rId12"/>
    <p:sldId id="324" r:id="rId13"/>
    <p:sldId id="333" r:id="rId14"/>
    <p:sldId id="347" r:id="rId15"/>
    <p:sldId id="318" r:id="rId16"/>
    <p:sldId id="326" r:id="rId17"/>
    <p:sldId id="325" r:id="rId18"/>
    <p:sldId id="286" r:id="rId19"/>
    <p:sldId id="287" r:id="rId20"/>
    <p:sldId id="28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http://images.slideplayer.com/1/241219/slides/slide_22.jpg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http://images.slideplayer.com/11/3222342/slides/slide_2.jpg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https://camo.githubusercontent.com/4823739564f6fb8aa9a49f0b6a47bee4282b7bfc/687474703a2f2f747279636174636832322e636f6d2f626c6f672f77702d636f6e74656e742f75706c6f6164732f323031322f31302f50726f6772616d6d696e67546f6f6c636861696e2e706e67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http://image.slidesharecdn.com/isjavalowlevelorhighlevellanguage-141212200446-conversion-gate01/95/is-java-low-level-or-high-level-language-4-638.jpg?cb=1418414742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http://introcomputing.org/software-cpu.png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http://images.slideplayer.com/11/3256549/slides/slide_7.jpg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The Compilation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Process - 1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Language: Pros/Cons</a:t>
            </a:r>
            <a:endParaRPr lang="en-US" dirty="0"/>
          </a:p>
        </p:txBody>
      </p:sp>
      <p:pic>
        <p:nvPicPr>
          <p:cNvPr id="81922" name="Picture 2" descr="http://image.slidesharecdn.com/isjavalowlevelorhighlevellanguage-141212200446-conversion-gate01/95/is-java-low-level-or-high-level-language-4-638.jpg?cb=14184147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477000" cy="48628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 (Lowest)</a:t>
            </a:r>
            <a:endParaRPr lang="en-US" dirty="0"/>
          </a:p>
        </p:txBody>
      </p:sp>
      <p:pic>
        <p:nvPicPr>
          <p:cNvPr id="86018" name="Picture 2" descr="http://image.slidesharecdn.com/computerprogramminglecture0102-141117100704-conversion-gate01/95/computer-programming-lecture-01-02-24-638.jpg?cb=1416218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63555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pic>
        <p:nvPicPr>
          <p:cNvPr id="1026" name="Picture 2" descr="http://www.dspguide.com/graphics/T_4_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50033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6096000"/>
            <a:ext cx="490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http://www.dspguide.com/graphics/T_4_3.gif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 for converting instructions written in </a:t>
            </a:r>
            <a:r>
              <a:rPr lang="en-US" b="1" dirty="0" smtClean="0"/>
              <a:t>assembly </a:t>
            </a:r>
            <a:r>
              <a:rPr lang="en-US" dirty="0" smtClean="0"/>
              <a:t>into </a:t>
            </a:r>
            <a:r>
              <a:rPr lang="en-US" b="1" dirty="0" smtClean="0"/>
              <a:t>machine code.</a:t>
            </a:r>
          </a:p>
          <a:p>
            <a:endParaRPr lang="en-US" b="1" dirty="0" smtClean="0"/>
          </a:p>
          <a:p>
            <a:r>
              <a:rPr lang="en-US" sz="2800" dirty="0" smtClean="0"/>
              <a:t>C++ Code (</a:t>
            </a:r>
            <a:r>
              <a:rPr lang="en-US" sz="2800" u="sng" dirty="0" smtClean="0"/>
              <a:t>High</a:t>
            </a:r>
            <a:r>
              <a:rPr lang="en-US" sz="2800" dirty="0" smtClean="0"/>
              <a:t> Level)</a:t>
            </a:r>
          </a:p>
          <a:p>
            <a:pPr lvl="1"/>
            <a:r>
              <a:rPr lang="en-US" b="1" dirty="0" smtClean="0"/>
              <a:t>Compiled</a:t>
            </a:r>
          </a:p>
          <a:p>
            <a:pPr lvl="2"/>
            <a:r>
              <a:rPr lang="en-US" sz="2800" dirty="0" smtClean="0"/>
              <a:t>=&gt; Assembly code  (</a:t>
            </a:r>
            <a:r>
              <a:rPr lang="en-US" sz="2800" u="sng" dirty="0" smtClean="0"/>
              <a:t>Low</a:t>
            </a:r>
            <a:r>
              <a:rPr lang="en-US" sz="2800" dirty="0" smtClean="0"/>
              <a:t> Level)</a:t>
            </a:r>
          </a:p>
          <a:p>
            <a:pPr lvl="3"/>
            <a:r>
              <a:rPr lang="en-US" sz="2800" b="1" dirty="0" smtClean="0"/>
              <a:t>Assembled</a:t>
            </a:r>
            <a:r>
              <a:rPr lang="en-US" sz="2800" dirty="0" smtClean="0"/>
              <a:t> by Assembler </a:t>
            </a:r>
          </a:p>
          <a:p>
            <a:pPr lvl="4"/>
            <a:r>
              <a:rPr lang="en-US" sz="2800" dirty="0" smtClean="0"/>
              <a:t>=&gt; Machine Code </a:t>
            </a:r>
            <a:r>
              <a:rPr lang="en-US" sz="2800" dirty="0"/>
              <a:t> </a:t>
            </a:r>
            <a:r>
              <a:rPr lang="en-US" sz="2800" dirty="0" smtClean="0"/>
              <a:t>(The </a:t>
            </a:r>
            <a:r>
              <a:rPr lang="en-US" sz="2800" u="sng" dirty="0" smtClean="0"/>
              <a:t>Lowest</a:t>
            </a:r>
            <a:r>
              <a:rPr lang="en-US" sz="2800" dirty="0" smtClean="0"/>
              <a:t> Level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(Machine Code into RAM)</a:t>
            </a:r>
            <a:endParaRPr lang="en-US" dirty="0"/>
          </a:p>
        </p:txBody>
      </p:sp>
      <p:pic>
        <p:nvPicPr>
          <p:cNvPr id="76802" name="Picture 2" descr="http://introcomputing.org/software-cp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24200"/>
            <a:ext cx="6610350" cy="1943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pic>
        <p:nvPicPr>
          <p:cNvPr id="71682" name="Picture 2" descr="http://images.slideplayer.com/11/3256549/slides/slide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00200"/>
            <a:ext cx="6743700" cy="5057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Assembly/C++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both written in notepad files</a:t>
            </a:r>
          </a:p>
          <a:p>
            <a:endParaRPr lang="en-US" dirty="0" smtClean="0"/>
          </a:p>
          <a:p>
            <a:r>
              <a:rPr lang="en-US" dirty="0" smtClean="0"/>
              <a:t>They are Ascii</a:t>
            </a:r>
          </a:p>
          <a:p>
            <a:endParaRPr lang="en-US" dirty="0" smtClean="0"/>
          </a:p>
          <a:p>
            <a:r>
              <a:rPr lang="en-US" dirty="0" smtClean="0"/>
              <a:t>So just open them</a:t>
            </a:r>
          </a:p>
          <a:p>
            <a:endParaRPr lang="en-US" dirty="0" smtClean="0"/>
          </a:p>
          <a:p>
            <a:r>
              <a:rPr lang="en-US" dirty="0" smtClean="0"/>
              <a:t>Note, usually you don’t have assembly code in your project, as it is intermediate step and you don’t need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view them with hexeditor</a:t>
            </a:r>
          </a:p>
          <a:p>
            <a:pPr lvl="1"/>
            <a:r>
              <a:rPr lang="en-US" dirty="0" smtClean="0"/>
              <a:t>http://www.hexedit.com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7970837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Project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86200"/>
            <a:ext cx="1447800" cy="242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30475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600200"/>
            <a:ext cx="2286000" cy="16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962400"/>
            <a:ext cx="244119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4495800"/>
            <a:ext cx="19500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1676400"/>
            <a:ext cx="24885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Compile and Check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4267200" cy="264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48400" y="1752600"/>
            <a:ext cx="1928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 binary files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object files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executable.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click on 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with hexEdit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the time, we have code and its executable</a:t>
            </a:r>
          </a:p>
          <a:p>
            <a:pPr lvl="1"/>
            <a:r>
              <a:rPr lang="en-US" dirty="0" smtClean="0"/>
              <a:t>Today, we will know more about internals</a:t>
            </a:r>
          </a:p>
          <a:p>
            <a:endParaRPr lang="en-US" dirty="0" smtClean="0"/>
          </a:p>
          <a:p>
            <a:r>
              <a:rPr lang="en-US" dirty="0" smtClean="0"/>
              <a:t>If you couldn’t understand some parts =&gt; ok</a:t>
            </a:r>
          </a:p>
          <a:p>
            <a:endParaRPr lang="en-US" dirty="0" smtClean="0"/>
          </a:p>
          <a:p>
            <a:r>
              <a:rPr lang="en-US" dirty="0" smtClean="0"/>
              <a:t>After Compiler, Assembly language and Computer Architecture </a:t>
            </a:r>
            <a:r>
              <a:rPr lang="en-US" b="1" dirty="0" smtClean="0"/>
              <a:t>COURSES</a:t>
            </a:r>
            <a:r>
              <a:rPr lang="en-US" dirty="0" smtClean="0"/>
              <a:t> =&gt; </a:t>
            </a:r>
          </a:p>
          <a:p>
            <a:pPr lvl="1"/>
            <a:r>
              <a:rPr lang="en-US" dirty="0" smtClean="0"/>
              <a:t>You will really understand what happens </a:t>
            </a:r>
            <a:r>
              <a:rPr lang="en-US" b="1" dirty="0" smtClean="0"/>
              <a:t>behind the scene</a:t>
            </a:r>
          </a:p>
          <a:p>
            <a:pPr lvl="1"/>
            <a:r>
              <a:rPr lang="en-US" dirty="0" smtClean="0"/>
              <a:t>These theortical courses are just to </a:t>
            </a:r>
            <a:r>
              <a:rPr lang="en-US" b="1" dirty="0" smtClean="0"/>
              <a:t>understand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Homework: Explore the binary files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58200" cy="49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Generations</a:t>
            </a:r>
            <a:endParaRPr lang="en-US" dirty="0"/>
          </a:p>
        </p:txBody>
      </p:sp>
      <p:pic>
        <p:nvPicPr>
          <p:cNvPr id="73730" name="Picture 2" descr="http://images.slideplayer.com/1/241219/slides/slide_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76400"/>
            <a:ext cx="6858000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Languages Hierarchy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087" y="2590800"/>
            <a:ext cx="2983113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400800"/>
            <a:ext cx="623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http://images.slideplayer.com/11/3222342/slides/slide_2.jpg</a:t>
            </a:r>
          </a:p>
          <a:p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55054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=&gt; 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are doing all the time </a:t>
            </a:r>
            <a:r>
              <a:rPr lang="en-US" dirty="0" smtClean="0">
                <a:sym typeface="Wingdings" pitchFamily="2" charset="2"/>
              </a:rPr>
              <a:t>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4876800" cy="235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language (low)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low</a:t>
            </a:r>
            <a:r>
              <a:rPr lang="en-US" dirty="0" smtClean="0"/>
              <a:t> level programming language </a:t>
            </a:r>
          </a:p>
          <a:p>
            <a:pPr lvl="1"/>
            <a:r>
              <a:rPr lang="en-US" dirty="0" smtClean="0"/>
              <a:t>Between Human and Machine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It is a language were there is a </a:t>
            </a:r>
            <a:r>
              <a:rPr lang="en-US" b="1" dirty="0" smtClean="0"/>
              <a:t>one-to-one correspondence</a:t>
            </a:r>
            <a:r>
              <a:rPr lang="en-US" dirty="0" smtClean="0"/>
              <a:t> between the </a:t>
            </a:r>
            <a:r>
              <a:rPr lang="en-US" b="1" dirty="0" smtClean="0"/>
              <a:t>language</a:t>
            </a:r>
            <a:r>
              <a:rPr lang="en-US" dirty="0" smtClean="0"/>
              <a:t> and the architecture's </a:t>
            </a:r>
            <a:r>
              <a:rPr lang="en-US" b="1" dirty="0" smtClean="0"/>
              <a:t>machine code </a:t>
            </a:r>
            <a:r>
              <a:rPr lang="en-US" dirty="0" smtClean="0"/>
              <a:t>instructions. [wiki]</a:t>
            </a:r>
          </a:p>
          <a:p>
            <a:endParaRPr lang="en-US" dirty="0" smtClean="0"/>
          </a:p>
          <a:p>
            <a:r>
              <a:rPr lang="en-US" dirty="0" smtClean="0"/>
              <a:t>Each assembly language is </a:t>
            </a:r>
            <a:r>
              <a:rPr lang="en-US" b="1" dirty="0" smtClean="0"/>
              <a:t>specific</a:t>
            </a:r>
            <a:r>
              <a:rPr lang="en-US" dirty="0" smtClean="0"/>
              <a:t> to a particular computer </a:t>
            </a:r>
            <a:r>
              <a:rPr lang="en-US" b="1" dirty="0" smtClean="0"/>
              <a:t>architecture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Hello world program</a:t>
            </a:r>
            <a:endParaRPr lang="en-US" dirty="0"/>
          </a:p>
        </p:txBody>
      </p:sp>
      <p:pic>
        <p:nvPicPr>
          <p:cNvPr id="53250" name="Picture 2" descr="http://cssimplified.com/wp-content/uploads/2013/10/Asm_program_Hello_Wor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5714997" cy="304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248400"/>
            <a:ext cx="864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http://cssimplified.com/wp-content/uploads/2013/10/Asm_program_Hello_World.jpg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C++ to Assembly</a:t>
            </a:r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648700" cy="442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Converstion website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604000" cy="442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8560</TotalTime>
  <Words>351</Words>
  <Application>Microsoft Office PowerPoint</Application>
  <PresentationFormat>On-screen Show (4:3)</PresentationFormat>
  <Paragraphs>99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Competitive Programming From Problem 2 Solution in O(1) </vt:lpstr>
      <vt:lpstr>Behind the scene</vt:lpstr>
      <vt:lpstr>Languages Generations</vt:lpstr>
      <vt:lpstr>Computer Languages Hierarchy</vt:lpstr>
      <vt:lpstr>C++ =&gt; High Level language</vt:lpstr>
      <vt:lpstr>Assembly language (low)</vt:lpstr>
      <vt:lpstr>Assembly: Hello world program</vt:lpstr>
      <vt:lpstr>From C++ to Assembly</vt:lpstr>
      <vt:lpstr>Converstion website</vt:lpstr>
      <vt:lpstr>Assembly Language: Pros/Cons</vt:lpstr>
      <vt:lpstr>Machine Language (Lowest)</vt:lpstr>
      <vt:lpstr>Machine Language</vt:lpstr>
      <vt:lpstr>Assembler</vt:lpstr>
      <vt:lpstr>Loader (Machine Code into RAM)</vt:lpstr>
      <vt:lpstr>In Summary</vt:lpstr>
      <vt:lpstr>Viewing Assembly/C++</vt:lpstr>
      <vt:lpstr>Viewing Machine Code</vt:lpstr>
      <vt:lpstr>Simple Project</vt:lpstr>
      <vt:lpstr>Let’s Compile and Check</vt:lpstr>
      <vt:lpstr>Homework: Explore the binary files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661</cp:revision>
  <dcterms:created xsi:type="dcterms:W3CDTF">2014-04-09T19:43:03Z</dcterms:created>
  <dcterms:modified xsi:type="dcterms:W3CDTF">2015-08-23T19:19:23Z</dcterms:modified>
</cp:coreProperties>
</file>