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364" r:id="rId3"/>
    <p:sldId id="376" r:id="rId4"/>
    <p:sldId id="363" r:id="rId5"/>
    <p:sldId id="349" r:id="rId6"/>
    <p:sldId id="350" r:id="rId7"/>
    <p:sldId id="362" r:id="rId8"/>
    <p:sldId id="375" r:id="rId9"/>
    <p:sldId id="358" r:id="rId10"/>
    <p:sldId id="359" r:id="rId11"/>
    <p:sldId id="361" r:id="rId12"/>
    <p:sldId id="365" r:id="rId13"/>
    <p:sldId id="366" r:id="rId14"/>
    <p:sldId id="351" r:id="rId15"/>
    <p:sldId id="367" r:id="rId16"/>
    <p:sldId id="374" r:id="rId17"/>
    <p:sldId id="368" r:id="rId18"/>
    <p:sldId id="369" r:id="rId19"/>
    <p:sldId id="384" r:id="rId20"/>
    <p:sldId id="370" r:id="rId21"/>
    <p:sldId id="377" r:id="rId22"/>
    <p:sldId id="380" r:id="rId23"/>
    <p:sldId id="378" r:id="rId24"/>
    <p:sldId id="381" r:id="rId25"/>
    <p:sldId id="382" r:id="rId26"/>
    <p:sldId id="353" r:id="rId27"/>
    <p:sldId id="371" r:id="rId28"/>
    <p:sldId id="383" r:id="rId29"/>
    <p:sldId id="385" r:id="rId30"/>
    <p:sldId id="386" r:id="rId31"/>
    <p:sldId id="388" r:id="rId32"/>
    <p:sldId id="391" r:id="rId33"/>
    <p:sldId id="389" r:id="rId34"/>
    <p:sldId id="390" r:id="rId35"/>
    <p:sldId id="387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http://university.utest.com/wp-content/uploads/sites/5/2014/07/311_0.jpg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Src: Codeforces</a:t>
            </a:r>
            <a:r>
              <a:rPr lang="en-US" baseline="0" dirty="0" smtClean="0"/>
              <a:t> article...todo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tyleguide" TargetMode="External"/><Relationship Id="rId2" Type="http://schemas.openxmlformats.org/officeDocument/2006/relationships/hyperlink" Target="https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sdn.microsoft.com/en-us/library/windows/desktop/ms681382(v=vs.85)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Bugs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Unauthorized Buffer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Created pointer. Used it. Freed it.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Used it!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causes program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Crash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confusing error in mult-threaded systems (to be studied in future)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810000"/>
            <a:ext cx="45073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Invalid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invalid operation. E.g. arithmetic overflows and division by zero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Divison by zero of integer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undefiend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Divison by zero of float =&gt; may =&gt; inf or –inf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again, the compiler plays critical role in what it does (e.g. Does’t it follow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IEEE floating point standard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Integer Divison by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Usually, application crash. It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exception (To be studied in future)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 studio can handle as exception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Informal flow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happens on hardware level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returns to the Operating system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 Interrupts the c++ main program with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terminate it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when program is running and you do CTrl+C =&gt; You are sending aborting signal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Signals Interruption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b="1" dirty="0" smtClean="0"/>
              <a:t>detect</a:t>
            </a:r>
            <a:r>
              <a:rPr lang="en-US" dirty="0" smtClean="0"/>
              <a:t> these Interruption signals through header </a:t>
            </a:r>
            <a:r>
              <a:rPr lang="en-US" b="1" dirty="0" smtClean="0"/>
              <a:t>#include &lt;csignal&gt;</a:t>
            </a:r>
          </a:p>
          <a:p>
            <a:pPr lvl="1"/>
            <a:r>
              <a:rPr lang="en-US" dirty="0" smtClean="0"/>
              <a:t>However, not guaranteed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99149"/>
            <a:ext cx="6477000" cy="335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Signals Interruption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5105400" cy="43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895600"/>
            <a:ext cx="3733800" cy="278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Infinite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may hang (memory leark, or finite processing)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others, e.g. crash for Index out of boundry error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886200"/>
            <a:ext cx="3581400" cy="2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Infinite Loops: Real life case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64770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Simply created a memory and did not free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Watching memory of a function before calling and after may tell you if some leak is there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Shared Pointer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Decreases such errors highly. But watchout from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circular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shared pointers..Object will never be freed.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Leaks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3962400" cy="435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Bugs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199"/>
            <a:ext cx="4495800" cy="511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software bug </a:t>
            </a:r>
            <a:r>
              <a:rPr lang="en-US" dirty="0" smtClean="0"/>
              <a:t>is an error, flaw, failure, or fault in a computer program or system that causes it to produce an incorrect or unexpected result, or to behave in unintended ways.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Debugger</a:t>
            </a:r>
            <a:r>
              <a:rPr lang="en-US" dirty="0" smtClean="0"/>
              <a:t>, tool to help in catching bugs</a:t>
            </a:r>
          </a:p>
          <a:p>
            <a:endParaRPr lang="en-US" dirty="0" smtClean="0"/>
          </a:p>
          <a:p>
            <a:r>
              <a:rPr lang="en-US" dirty="0" smtClean="0"/>
              <a:t>Let’s see some bugs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5122" name="Picture 2" descr="http://university.utest.com/wp-content/uploads/sites/5/2014/07/311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5105400"/>
            <a:ext cx="2609850" cy="1099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Little on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Severity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Critical, Major, Moderate, Minor, ... Etc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 causes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Firefox restarts every 3 hours =&gt; Critical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click twice on facebook icon to open facebook app? =&gt; Moderate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 display “thm” instead of “them” =&gt; Minor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Priority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2050, Firefox restarts every 3 hours =&gt; Low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 tracking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Always code as if the guy who ends up </a:t>
            </a:r>
            <a:r>
              <a:rPr lang="en-US" b="1" i="1" dirty="0" smtClean="0"/>
              <a:t>maintaining</a:t>
            </a:r>
            <a:r>
              <a:rPr lang="en-US" i="1" dirty="0" smtClean="0"/>
              <a:t> your code will be a violent psychopath who knows where you live. </a:t>
            </a:r>
          </a:p>
          <a:p>
            <a:pPr>
              <a:buNone/>
            </a:pPr>
            <a:endParaRPr lang="en-US" i="1" dirty="0" smtClean="0"/>
          </a:p>
          <a:p>
            <a:pPr algn="r">
              <a:buNone/>
            </a:pPr>
            <a:r>
              <a:rPr lang="en-US" b="1" dirty="0" smtClean="0"/>
              <a:t>Rick Osborne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Tips to minimize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 specific coding styles. E.g.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Google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clean code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Eclipse Formatter: Ctrl+Shift+F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download Google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XML formatter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Validate as possible (e.g. Check for division by zero before dividing)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Divide code to methods\functions (~40 lines)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every function, create corresponding test function. Evaluate all possible cases.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Tips to minimize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smarter implementations, run it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stress test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vs the slowest implementations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copy-paste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...it causes problems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using a library function,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its documentation.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Experiment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seperately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ToDos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about coding best practices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in scott meyers effective c++ series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dicovered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realize a bug during run time..y0u handle it (e.g. You are about to divide / 0)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variety of ways that people may use. There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debates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around them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Styles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Codes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Exceptions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Codes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list of error codes and messages</a:t>
            </a:r>
          </a:p>
          <a:p>
            <a:r>
              <a:rPr lang="en-US" dirty="0" smtClean="0"/>
              <a:t>When facing a problem, return error code for that. Microsoft is using that. </a:t>
            </a:r>
          </a:p>
          <a:p>
            <a:pPr lvl="1"/>
            <a:r>
              <a:rPr lang="en-US" dirty="0" smtClean="0"/>
              <a:t>See Microsoft Error </a:t>
            </a:r>
            <a:r>
              <a:rPr lang="en-US" dirty="0" smtClean="0">
                <a:hlinkClick r:id="rId2"/>
              </a:rPr>
              <a:t>codes list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14800"/>
            <a:ext cx="3505200" cy="244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Codes approach</a:t>
            </a:r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881237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 studied later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514600"/>
            <a:ext cx="4495800" cy="369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developers use assertion. There are debates on usage reasons.</a:t>
            </a:r>
          </a:p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19400"/>
            <a:ext cx="5486400" cy="381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skill is important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Boundry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cases: Test the very smallest input and largest ones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Manually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designed cases: Design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sure every part of code is traced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Think about input varities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f(x) =&gt; Try negative, positive, even, odd, prime, 0, 1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General/random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 cases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 from your mistakes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time Bugs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compilation ones.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can’t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continue processing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Crash, Hang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network errors, hardware errors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Bugs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designed approach to solve the problem is wrong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Bugs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Designed solution is correct, but implemetned wrongly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Bug in interst rate calculations (0.5% instead 5%)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using print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 is the activity of finding bugs, solving them. This may involve </a:t>
            </a:r>
            <a:r>
              <a:rPr lang="en-US" b="1" dirty="0" smtClean="0"/>
              <a:t>Code Tracing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 popular, but not effective approach, is printing messages </a:t>
            </a:r>
            <a:r>
              <a:rPr lang="en-US" b="1" dirty="0" smtClean="0">
                <a:sym typeface="Wingdings" pitchFamily="2" charset="2"/>
              </a:rPr>
              <a:t>(echo printing) </a:t>
            </a:r>
            <a:r>
              <a:rPr lang="en-US" dirty="0" smtClean="0">
                <a:sym typeface="Wingdings" pitchFamily="2" charset="2"/>
              </a:rPr>
              <a:t>to find the bugs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 more effective approach, is to use a </a:t>
            </a:r>
            <a:r>
              <a:rPr lang="en-US" b="1" dirty="0" smtClean="0">
                <a:sym typeface="Wingdings" pitchFamily="2" charset="2"/>
              </a:rPr>
              <a:t>debugger</a:t>
            </a:r>
            <a:r>
              <a:rPr lang="en-US" dirty="0" smtClean="0">
                <a:sym typeface="Wingdings" pitchFamily="2" charset="2"/>
              </a:rPr>
              <a:t>, a program that let you inspect run time behaviour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using print statement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19800" cy="500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C++ 11 in print statement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6248400" cy="52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286000"/>
            <a:ext cx="200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professional development, we use a </a:t>
            </a:r>
            <a:r>
              <a:rPr lang="en-US" b="1" dirty="0" smtClean="0"/>
              <a:t>logger</a:t>
            </a:r>
            <a:r>
              <a:rPr lang="en-US" dirty="0" smtClean="0"/>
              <a:t> mechnism...instead of echo printing</a:t>
            </a:r>
          </a:p>
          <a:p>
            <a:r>
              <a:rPr lang="en-US" dirty="0" smtClean="0"/>
              <a:t>It is a </a:t>
            </a:r>
            <a:r>
              <a:rPr lang="en-US" b="1" dirty="0" smtClean="0"/>
              <a:t>library</a:t>
            </a:r>
            <a:r>
              <a:rPr lang="en-US" dirty="0" smtClean="0"/>
              <a:t> that prints on different levels (info, warning, errors)</a:t>
            </a:r>
          </a:p>
          <a:p>
            <a:r>
              <a:rPr lang="en-US" dirty="0" smtClean="0"/>
              <a:t>It can </a:t>
            </a:r>
            <a:r>
              <a:rPr lang="en-US" b="1" dirty="0" smtClean="0"/>
              <a:t>print time </a:t>
            </a:r>
            <a:r>
              <a:rPr lang="en-US" dirty="0" smtClean="0"/>
              <a:t>before statement</a:t>
            </a:r>
          </a:p>
          <a:p>
            <a:r>
              <a:rPr lang="en-US" dirty="0" smtClean="0"/>
              <a:t>You control which </a:t>
            </a:r>
            <a:r>
              <a:rPr lang="en-US" b="1" dirty="0" smtClean="0"/>
              <a:t>level</a:t>
            </a:r>
            <a:r>
              <a:rPr lang="en-US" dirty="0" smtClean="0"/>
              <a:t> to log (e.g. Only errors) .. Or All if if we have hidden bug</a:t>
            </a:r>
          </a:p>
          <a:p>
            <a:r>
              <a:rPr lang="en-US" dirty="0" smtClean="0"/>
              <a:t>We save logging on file to examine when wrong behaviour happens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Development: glog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make bugs...now and later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clever developer minimizes them highly</a:t>
            </a:r>
          </a:p>
          <a:p>
            <a:endParaRPr lang="en-US" dirty="0" smtClean="0"/>
          </a:p>
          <a:p>
            <a:r>
              <a:rPr lang="en-US" dirty="0" smtClean="0"/>
              <a:t>Learn from your mistakes...repeating a mistake is a bad sign!</a:t>
            </a:r>
          </a:p>
          <a:p>
            <a:endParaRPr lang="en-US" dirty="0" smtClean="0"/>
          </a:p>
          <a:p>
            <a:r>
              <a:rPr lang="en-US" dirty="0" smtClean="0"/>
              <a:t>Record all your mistakes in a file..revise them from time to time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Undefined 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 of errors are </a:t>
            </a:r>
            <a:r>
              <a:rPr lang="en-US" b="1" dirty="0" smtClean="0"/>
              <a:t>undefined</a:t>
            </a:r>
            <a:r>
              <a:rPr lang="en-US" dirty="0" smtClean="0"/>
              <a:t> behaviour in C++ Standard (why?!)</a:t>
            </a:r>
          </a:p>
          <a:p>
            <a:r>
              <a:rPr lang="en-US" dirty="0" smtClean="0"/>
              <a:t>This means, when the problem occurs, no one knows what may happen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Application may crash! May continue!</a:t>
            </a:r>
          </a:p>
          <a:p>
            <a:r>
              <a:rPr lang="en-US" dirty="0" smtClean="0"/>
              <a:t>Sometimes, </a:t>
            </a:r>
            <a:r>
              <a:rPr lang="en-US" b="1" dirty="0" smtClean="0"/>
              <a:t>compilers</a:t>
            </a:r>
            <a:r>
              <a:rPr lang="en-US" dirty="0" smtClean="0"/>
              <a:t> may handle the error in a specific ways regardless of standard</a:t>
            </a:r>
          </a:p>
          <a:p>
            <a:r>
              <a:rPr lang="en-US" dirty="0" smtClean="0"/>
              <a:t>Result =&gt; E.g. Sometimes buggy code works on g++ and fails on VS!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Invalid Array Indexing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Simply, we accessed position beyond range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causes program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Crash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array bound checking in C++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undetected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Java/C# detect that easily..they are between code and machine...C++ makes direct control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will corrupt allocationed data structures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you, the popular case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you, e.g. By usnig large unsigned index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Invalid Array Indexing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62200"/>
            <a:ext cx="4267200" cy="308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Illegal 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Corruption surrounds local variables. Not frequent error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048000"/>
            <a:ext cx="54406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Illegal Stack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096000" cy="500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Uninitialized Pointer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pointer has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garbage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address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causes program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Crash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Corruption might be located in completely unrelated area of the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Speical case: Accessing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Java/C# doesn’t give pointers =&gt; No powerful memory access, but more safer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structs, sometimes first member access works, and others causes crash!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9876</TotalTime>
  <Words>1183</Words>
  <Application>Microsoft Office PowerPoint</Application>
  <PresentationFormat>On-screen Show (4:3)</PresentationFormat>
  <Paragraphs>185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Module</vt:lpstr>
      <vt:lpstr>Competitive Programming From Problem 2 Solution in O(1) </vt:lpstr>
      <vt:lpstr>Bugs</vt:lpstr>
      <vt:lpstr>Bugs</vt:lpstr>
      <vt:lpstr>Note: Undefined behaviours</vt:lpstr>
      <vt:lpstr>Invalid Array Indexing</vt:lpstr>
      <vt:lpstr>Invalid Array Indexing</vt:lpstr>
      <vt:lpstr>Illegal Stack Operations</vt:lpstr>
      <vt:lpstr>Illegal Stack Operations</vt:lpstr>
      <vt:lpstr>Uninitialized Pointer Operations</vt:lpstr>
      <vt:lpstr>Unauthorized Buffer Operations</vt:lpstr>
      <vt:lpstr>Invalid operations</vt:lpstr>
      <vt:lpstr>Integer Divison by Zero</vt:lpstr>
      <vt:lpstr>Signals Interruption</vt:lpstr>
      <vt:lpstr>Signals Interruption</vt:lpstr>
      <vt:lpstr>Infinite Loops</vt:lpstr>
      <vt:lpstr>Infinite Loops: Real life case</vt:lpstr>
      <vt:lpstr>Memory Leaks</vt:lpstr>
      <vt:lpstr>Memory Leaks</vt:lpstr>
      <vt:lpstr>Implementation Bugs</vt:lpstr>
      <vt:lpstr>Little on real life</vt:lpstr>
      <vt:lpstr>Slide 21</vt:lpstr>
      <vt:lpstr>Tips to minimize bugs</vt:lpstr>
      <vt:lpstr>Tips to minimize bugs</vt:lpstr>
      <vt:lpstr>Handling dicovered bugs</vt:lpstr>
      <vt:lpstr>Error Codes approach</vt:lpstr>
      <vt:lpstr>Error Codes approach</vt:lpstr>
      <vt:lpstr>Exceptions</vt:lpstr>
      <vt:lpstr>Using assertions</vt:lpstr>
      <vt:lpstr>Testing</vt:lpstr>
      <vt:lpstr>Debugging using print statement</vt:lpstr>
      <vt:lpstr>Debugging using print statement</vt:lpstr>
      <vt:lpstr>C++ 11 in print statement style</vt:lpstr>
      <vt:lpstr>Professional Development</vt:lpstr>
      <vt:lpstr>Professional Development: glog</vt:lpstr>
      <vt:lpstr>Finally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736</cp:revision>
  <dcterms:created xsi:type="dcterms:W3CDTF">2014-04-09T19:43:03Z</dcterms:created>
  <dcterms:modified xsi:type="dcterms:W3CDTF">2015-08-27T06:30:08Z</dcterms:modified>
</cp:coreProperties>
</file>