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Calibri"/>
      <p:regular r:id="rId28"/>
      <p:bold r:id="rId29"/>
      <p:italic r:id="rId30"/>
      <p:boldItalic r:id="rId31"/>
    </p:embeddedFont>
    <p:embeddedFont>
      <p:font typeface="Cantarell"/>
      <p:regular r:id="rId32"/>
      <p:bold r:id="rId33"/>
      <p:italic r:id="rId34"/>
      <p:boldItalic r:id="rId3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libri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libri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libri-boldItalic.fntdata"/><Relationship Id="rId30" Type="http://schemas.openxmlformats.org/officeDocument/2006/relationships/font" Target="fonts/Calibri-italic.fntdata"/><Relationship Id="rId11" Type="http://schemas.openxmlformats.org/officeDocument/2006/relationships/slide" Target="slides/slide6.xml"/><Relationship Id="rId33" Type="http://schemas.openxmlformats.org/officeDocument/2006/relationships/font" Target="fonts/Cantarell-bold.fntdata"/><Relationship Id="rId10" Type="http://schemas.openxmlformats.org/officeDocument/2006/relationships/slide" Target="slides/slide5.xml"/><Relationship Id="rId32" Type="http://schemas.openxmlformats.org/officeDocument/2006/relationships/font" Target="fonts/Cantarell-regular.fntdata"/><Relationship Id="rId13" Type="http://schemas.openxmlformats.org/officeDocument/2006/relationships/slide" Target="slides/slide8.xml"/><Relationship Id="rId35" Type="http://schemas.openxmlformats.org/officeDocument/2006/relationships/font" Target="fonts/Cantarell-boldItalic.fntdata"/><Relationship Id="rId12" Type="http://schemas.openxmlformats.org/officeDocument/2006/relationships/slide" Target="slides/slide7.xml"/><Relationship Id="rId34" Type="http://schemas.openxmlformats.org/officeDocument/2006/relationships/font" Target="fonts/Cantarell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3998" cy="51354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3355848"/>
            <a:ext cx="8077199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1828800"/>
            <a:ext cx="8077199" cy="14996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chemeClr val="accent2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chemeClr val="accent3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chemeClr val="accent5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chemeClr val="accent6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>
            <a:off x="0" y="5128333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259195" y="-26804"/>
            <a:ext cx="462560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598920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6647686" y="0"/>
            <a:ext cx="25146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 rot="5400000">
            <a:off x="4808537" y="2247902"/>
            <a:ext cx="5851525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41337" y="220662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640597" y="6377458"/>
            <a:ext cx="38364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162052" marL="438912" rtl="0">
              <a:spcBef>
                <a:spcPts val="0"/>
              </a:spcBef>
              <a:buClr>
                <a:srgbClr val="6AA84F"/>
              </a:buClr>
              <a:buSzPct val="75000"/>
              <a:buFont typeface="Noto Symbol"/>
              <a:buChar char="◼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14300" marL="731520" rtl="0">
              <a:spcBef>
                <a:spcPts val="0"/>
              </a:spcBef>
              <a:buClr>
                <a:srgbClr val="FF0000"/>
              </a:buClr>
              <a:buSzPct val="75000"/>
              <a:buFont typeface="Noto Symbol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2602519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749808" y="118871"/>
            <a:ext cx="8013191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40664" y="1828800"/>
            <a:ext cx="8022336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8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98986"/>
            <a:ext cx="4040187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" y="2449511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45025" y="1698986"/>
            <a:ext cx="4041774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45025" y="2449511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67838" y="152400"/>
            <a:ext cx="2523743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019376" y="1743133"/>
            <a:ext cx="5920640" cy="45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67838" y="1730017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  <p:sp>
        <p:nvSpPr>
          <p:cNvPr id="70" name="Shape 70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592" y="155447"/>
            <a:ext cx="2525149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2903805" y="1484808"/>
            <a:ext cx="6247396" cy="5373192"/>
          </a:xfrm>
          <a:prstGeom prst="rect">
            <a:avLst/>
          </a:prstGeom>
          <a:solidFill>
            <a:srgbClr val="BBBBBC"/>
          </a:solidFill>
          <a:ln>
            <a:noFill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164592" y="1170432"/>
            <a:ext cx="2523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35808" y="1170432"/>
            <a:ext cx="5193791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435895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3998" cy="14337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775191"/>
            <a:ext cx="8229600" cy="4625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marR="0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marR="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marR="0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marR="0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marR="0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marR="0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marR="0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marR="0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odeproject.com/Articles/9900/Identifying-Object-Oriented-Class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01.png"/><Relationship Id="rId5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gle-styleguide.googlecode.com/svn/trunk/cppguide.html" TargetMode="External"/><Relationship Id="rId4" Type="http://schemas.openxmlformats.org/officeDocument/2006/relationships/hyperlink" Target="https://github.com/kayhadrin/google-code-styleguide/blob/master/eclipse-cpp-google-style.xml" TargetMode="External"/><Relationship Id="rId5" Type="http://schemas.openxmlformats.org/officeDocument/2006/relationships/hyperlink" Target="http://www.randomprogramming.com/2014/10/googles-c-style-guide/" TargetMode="External"/><Relationship Id="rId6" Type="http://schemas.openxmlformats.org/officeDocument/2006/relationships/hyperlink" Target="https://www.linkedin.com/pulse/20140503193653-3046051-why-google-style-guide-for-c-is-a-deal-breaker" TargetMode="External"/><Relationship Id="rId7" Type="http://schemas.openxmlformats.org/officeDocument/2006/relationships/hyperlink" Target="http://stackoverflow.com/questions/1266862/most-useful-shortcut-in-eclipse-cd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Comparison_of_programming_paradigm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Relationship Id="rId5" Type="http://schemas.openxmlformats.org/officeDocument/2006/relationships/image" Target="../media/image02.png"/><Relationship Id="rId6" Type="http://schemas.openxmlformats.org/officeDocument/2006/relationships/image" Target="../media/image07.png"/><Relationship Id="rId7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2593848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baseline="0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Programming</a:t>
            </a:r>
            <a:br>
              <a:rPr b="1" baseline="0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baseline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Problem 2 Solution in O(1)</a:t>
            </a:r>
            <a:br>
              <a:rPr b="0" baseline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533400" y="5181600"/>
            <a:ext cx="785469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rIns="45700" tIns="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1" baseline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Mostafa Saad Ibrahim</a:t>
            </a: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PhD Student @ Simon Fraser University</a:t>
            </a:r>
          </a:p>
        </p:txBody>
      </p:sp>
      <p:sp>
        <p:nvSpPr>
          <p:cNvPr id="98" name="Shape 98"/>
          <p:cNvSpPr/>
          <p:nvPr/>
        </p:nvSpPr>
        <p:spPr>
          <a:xfrm>
            <a:off x="20574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</a:t>
            </a:r>
          </a:p>
        </p:txBody>
      </p:sp>
      <p:sp>
        <p:nvSpPr>
          <p:cNvPr id="99" name="Shape 99"/>
          <p:cNvSpPr/>
          <p:nvPr/>
        </p:nvSpPr>
        <p:spPr>
          <a:xfrm>
            <a:off x="67056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200400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761817" y="1463963"/>
            <a:ext cx="2632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935148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219017" y="1463963"/>
            <a:ext cx="3529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K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429000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H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953000" y="1463963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514417" y="1463963"/>
            <a:ext cx="306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718973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181600" y="1463963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</a:t>
            </a:r>
          </a:p>
        </p:txBody>
      </p:sp>
      <p:sp>
        <p:nvSpPr>
          <p:cNvPr id="109" name="Shape 109"/>
          <p:cNvSpPr/>
          <p:nvPr/>
        </p:nvSpPr>
        <p:spPr>
          <a:xfrm>
            <a:off x="2521526" y="1371600"/>
            <a:ext cx="4156363" cy="519545"/>
          </a:xfrm>
          <a:custGeom>
            <a:pathLst>
              <a:path extrusionOk="0" h="519546" w="4156364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  <a:noFill/>
          <a:ln cap="rnd" cmpd="sng" w="9525">
            <a:solidFill>
              <a:srgbClr val="ED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977" y="5257800"/>
            <a:ext cx="1345223" cy="15631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>
            <a:endCxn id="109" idx="16"/>
          </p:cNvCxnSpPr>
          <p:nvPr/>
        </p:nvCxnSpPr>
        <p:spPr>
          <a:xfrm flipH="1" rot="10800000">
            <a:off x="6629399" y="1616400"/>
            <a:ext cx="48600" cy="136200"/>
          </a:xfrm>
          <a:prstGeom prst="straightConnector1">
            <a:avLst/>
          </a:prstGeom>
          <a:noFill/>
          <a:ln cap="rnd" cmpd="sng" w="9525">
            <a:solidFill>
              <a:srgbClr val="EDAA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2" name="Shape 112"/>
          <p:cNvSpPr txBox="1"/>
          <p:nvPr/>
        </p:nvSpPr>
        <p:spPr>
          <a:xfrm>
            <a:off x="152400" y="3733800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Management System - 2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the </a:t>
            </a:r>
            <a:r>
              <a:rPr b="1" lang="en-US" sz="4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relationships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Doctor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 teach many courses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Student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 register in many courses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 submit many solutions (1 per assignment)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Course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 be registered by many students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 be taught by 1 course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Assignment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Belong to 1 course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 have many submitted solutions (1 per student)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the relationships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50" y="3822050"/>
            <a:ext cx="7191099" cy="23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550" y="1784625"/>
            <a:ext cx="5843875" cy="16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the relationships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275" y="3524225"/>
            <a:ext cx="6568825" cy="14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50" y="5233400"/>
            <a:ext cx="4419114" cy="142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529387"/>
            <a:ext cx="6050224" cy="18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5485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Misc concerns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relationships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  <a:buFont typeface="Noto Symbol"/>
            </a:pPr>
            <a:r>
              <a:rPr lang="en-US"/>
              <a:t>Course need attribute of student...but student too need attribute of course! Compiler fails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Code that...see what is the compiler error message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One way to solve that...to declare the struct … and later define it….this generally better from #include...as it saves compiling time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This is know as forward declaration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You can have methods of declared variables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Or pointer attributes of declared variables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Declaration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5" y="1560850"/>
            <a:ext cx="4206725" cy="201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475" y="4185050"/>
            <a:ext cx="3251324" cy="141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00" y="3729900"/>
            <a:ext cx="4992874" cy="27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Dummy Data Generation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Usually, real system has much data inside it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Instead of run the program, and keep add (e.g. students...courses)...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Add dummy data...for each class add dummy data...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You need to maintain the relationships correct (integrity)...e.g. if student X has course Y...then course Y has student X in its vector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See project description data / running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 Global Variables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  <a:buFont typeface="Noto Symbol"/>
            </a:pPr>
            <a:r>
              <a:rPr lang="en-US"/>
              <a:t>Sometimes, we need a global variable to be visible through all the project files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To do so, we use keyword extern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Define it as </a:t>
            </a:r>
            <a:r>
              <a:rPr b="1" lang="en-US"/>
              <a:t>extern in header…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Implement it ONCE in </a:t>
            </a:r>
            <a:r>
              <a:rPr b="1" lang="en-US"/>
              <a:t>.cpp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00" y="4887775"/>
            <a:ext cx="7270074" cy="2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650" y="3914425"/>
            <a:ext cx="7106479" cy="2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Style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As advised before, stick to a writing style, such as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Google one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For eclipse, You can download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google XML file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Or find it by yourself by searching web “eclipse cpp google style filetype:xml 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There are many details. Start with naming convention...and from time to time learn more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Some people are against google writing guidelines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5"/>
              </a:rPr>
              <a:t>Link 1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Link 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Ctrl + Shift + F in eclipse format code according to the current formatter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Please learn more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eclipse shortcuts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Style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Every formatter has limit on line (e.g. 80 chars). Personally, I change it to 160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Edit Google XML file (line 7). Change 80 to your preferred one (e.g. 160)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50" y="4156375"/>
            <a:ext cx="7399200" cy="4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Whenever you face something that you can’t handle...feel lost...not sure how to start…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This means your mind is not adult enough to handle that...but handle something simpler!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Simply, start to simplify the problem/project as much as needed till you feel I know how to solve this simplified thing =&gt; do/solve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Then, start to add what you removed and make things more complex =&gt; do/solve it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Simplification Technique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Style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Window =&gt; Preferences =&gt; Follow screen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62" y="2470525"/>
            <a:ext cx="61817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  <a:buFont typeface="Noto Symbol"/>
            </a:pPr>
            <a:r>
              <a:rPr lang="en-US"/>
              <a:t>For every struct, think what are the </a:t>
            </a:r>
            <a:r>
              <a:rPr b="1" lang="en-US"/>
              <a:t>methods</a:t>
            </a:r>
            <a:r>
              <a:rPr lang="en-US"/>
              <a:t> we may need to use it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Read/Practice Forward Declaration / Extern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Add methd of </a:t>
            </a:r>
            <a:r>
              <a:rPr b="1" lang="en-US"/>
              <a:t>GenerateDummyData</a:t>
            </a:r>
            <a:r>
              <a:rPr lang="en-US"/>
              <a:t>() for the structs...build dummy data (e.g. list of students..etc)...and maintain correct relationships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Try to complete the system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baseline="0" i="0" lang="en-US" sz="4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تم بحمد الله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علمكم الله ما ينفعكم</a:t>
            </a: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ونفعكم بما تعلمتم</a:t>
            </a: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16205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وزادكم علماً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Simplification Technique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Imagine we give you a document of 50 pages describing the target educational system!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Some people, based on experience, can have the full picture in mind and design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Others can’t: start to create a simplified level (basic level) with small subset of the requirements...do it first..then add further features / sub-systems.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 See basic level, advanced level, Acadox in project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Paradigm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 programming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paradigm</a:t>
            </a:r>
            <a:r>
              <a:rPr lang="en-US"/>
              <a:t> is a fundamental </a:t>
            </a:r>
            <a:r>
              <a:rPr b="1" lang="en-US"/>
              <a:t>style</a:t>
            </a:r>
            <a:r>
              <a:rPr lang="en-US"/>
              <a:t> of computer </a:t>
            </a:r>
            <a:r>
              <a:rPr b="1" lang="en-US"/>
              <a:t>programming</a:t>
            </a:r>
            <a:r>
              <a:rPr lang="en-US"/>
              <a:t>, serving as a way of building the structure and elements of computer programs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programming language may support one or more paradigm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C++</a:t>
            </a:r>
            <a:r>
              <a:rPr lang="en-US"/>
              <a:t> allows some paradigms such as </a:t>
            </a:r>
            <a:r>
              <a:rPr b="1" lang="en-US"/>
              <a:t>Procedural</a:t>
            </a:r>
            <a:r>
              <a:rPr lang="en-US"/>
              <a:t> programming or </a:t>
            </a:r>
            <a:r>
              <a:rPr b="1" lang="en-US"/>
              <a:t>Object Oriented</a:t>
            </a:r>
            <a:r>
              <a:rPr lang="en-US"/>
              <a:t> programming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Procedural Programming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-US"/>
              <a:t>Procedure</a:t>
            </a:r>
            <a:r>
              <a:rPr lang="en-US"/>
              <a:t> = Subroutine =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want do something (e.g. sqrt of function), do step-by-step function that solves that.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Our </a:t>
            </a:r>
            <a:r>
              <a:rPr b="1" lang="en-US"/>
              <a:t>data</a:t>
            </a:r>
            <a:r>
              <a:rPr lang="en-US"/>
              <a:t> (e.g. array of employees) is stored usually using struct (with no methods)...and functions process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Kind of mess when projects are large scale...anyone access data..can change it..etc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-US"/>
              <a:t>Data</a:t>
            </a:r>
            <a:r>
              <a:rPr lang="en-US"/>
              <a:t> and their related </a:t>
            </a:r>
            <a:r>
              <a:rPr b="1" lang="en-US"/>
              <a:t>methods</a:t>
            </a:r>
            <a:r>
              <a:rPr lang="en-US"/>
              <a:t> are coupled in one location...a class...instance of it is </a:t>
            </a:r>
            <a:r>
              <a:rPr b="1" lang="en-US"/>
              <a:t>object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1 joined concept instead of 2 separate concepts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 it is all about thinking in your application in terms of </a:t>
            </a:r>
            <a:r>
              <a:rPr b="1" lang="en-US"/>
              <a:t>objects</a:t>
            </a:r>
            <a:r>
              <a:rPr lang="en-US"/>
              <a:t> and how they </a:t>
            </a:r>
            <a:r>
              <a:rPr b="1" lang="en-US"/>
              <a:t>interact</a:t>
            </a:r>
            <a:r>
              <a:rPr lang="en-US"/>
              <a:t> together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+ some more advanced things (Abstraction, Encapsulation, Inheritance, Polymorphism, ...etc)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hybrid approach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  <a:buFont typeface="Noto Symbol"/>
            </a:pPr>
            <a:r>
              <a:rPr lang="en-US"/>
              <a:t>We can implement the project as procedural...but real life is not that now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We also did not study OOP features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 will show a middle solution...we will use structs with methods inside it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We will identify objects: Attributes / Methods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We will create managers...flow controllers for objects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This will learn you the core idea of OOP...thinking in application in terms of objects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As your first real app...it will be little hard :)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the Objects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Read project description...identify all </a:t>
            </a:r>
            <a:r>
              <a:rPr b="1" lang="en-US"/>
              <a:t>nouns</a:t>
            </a:r>
            <a:r>
              <a:rPr lang="en-US"/>
              <a:t>...see if any of these nouns is composed of attributes….and need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Findings: </a:t>
            </a:r>
            <a:r>
              <a:rPr b="1" lang="en-US"/>
              <a:t>Student, Doctor, Teaching Assistant, Assignment, Solution, Grade, Course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Seems promising 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 reality, we can think in many, but final design has subset of them..experience helps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the Attributes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75" y="1696088"/>
            <a:ext cx="2952599" cy="1974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140850"/>
            <a:ext cx="2102011" cy="1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0700" y="3288800"/>
            <a:ext cx="2952600" cy="1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5325" y="1626675"/>
            <a:ext cx="2538374" cy="1068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4000" y="5183200"/>
            <a:ext cx="3034690" cy="10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