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alibri"/>
      <p:regular r:id="rId25"/>
      <p:bold r:id="rId26"/>
      <p:italic r:id="rId27"/>
      <p:boldItalic r:id="rId28"/>
    </p:embeddedFont>
    <p:embeddedFont>
      <p:font typeface="Cantarell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libri-bold.fntdata"/><Relationship Id="rId25" Type="http://schemas.openxmlformats.org/officeDocument/2006/relationships/font" Target="fonts/Calibri-regular.fntdata"/><Relationship Id="rId28" Type="http://schemas.openxmlformats.org/officeDocument/2006/relationships/font" Target="fonts/Calibri-boldItalic.fntdata"/><Relationship Id="rId27" Type="http://schemas.openxmlformats.org/officeDocument/2006/relationships/font" Target="fonts/Calibr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tarel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tarell-italic.fntdata"/><Relationship Id="rId30" Type="http://schemas.openxmlformats.org/officeDocument/2006/relationships/font" Target="fonts/Cantarell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antarell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0"/>
            <a:ext cx="9143998" cy="51354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3355848"/>
            <a:ext cx="8077199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5800" y="1828800"/>
            <a:ext cx="8077199" cy="14996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chemeClr val="accent2"/>
              </a:buClr>
              <a:buFont typeface="Noto Symbo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3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4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chemeClr val="accent5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chemeClr val="accent6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60"/>
              </a:spcBef>
              <a:buClr>
                <a:schemeClr val="accent3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23" name="Shape 23"/>
          <p:cNvSpPr/>
          <p:nvPr/>
        </p:nvSpPr>
        <p:spPr>
          <a:xfrm>
            <a:off x="0" y="5128333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259195" y="-26804"/>
            <a:ext cx="462560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598920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6647686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 rot="5400000">
            <a:off x="4808537" y="2247902"/>
            <a:ext cx="5851525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41337" y="220662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640597" y="6377458"/>
            <a:ext cx="38364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162052" marL="438912" rtl="0">
              <a:spcBef>
                <a:spcPts val="0"/>
              </a:spcBef>
              <a:buClr>
                <a:srgbClr val="6AA84F"/>
              </a:buClr>
              <a:buSzPct val="750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14300" marL="731520" rtl="0">
              <a:spcBef>
                <a:spcPts val="0"/>
              </a:spcBef>
              <a:buClr>
                <a:srgbClr val="FF0000"/>
              </a:buClr>
              <a:buSzPct val="750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2296" marL="996696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2602519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749808" y="118871"/>
            <a:ext cx="8013191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40664" y="1828800"/>
            <a:ext cx="8022336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Clr>
                <a:schemeClr val="lt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648200" y="1773935"/>
            <a:ext cx="4038599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698986"/>
            <a:ext cx="4040187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" y="244951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4645025" y="1698986"/>
            <a:ext cx="4041774" cy="71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4645025" y="244951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67838" y="152400"/>
            <a:ext cx="2523743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019376" y="1743133"/>
            <a:ext cx="5920640" cy="45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67838" y="1730017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  <p:sp>
        <p:nvSpPr>
          <p:cNvPr id="70" name="Shape 70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2855736" y="0"/>
            <a:ext cx="45719" cy="1453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592" y="155447"/>
            <a:ext cx="2525149" cy="9784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2903805" y="1484808"/>
            <a:ext cx="6247396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ntarell"/>
              <a:buNone/>
              <a:defRPr/>
            </a:lvl1pPr>
            <a:lvl2pPr indent="0" marL="457200" rtl="0">
              <a:spcBef>
                <a:spcPts val="0"/>
              </a:spcBef>
              <a:buFont typeface="Cantarell"/>
              <a:buNone/>
              <a:defRPr/>
            </a:lvl2pPr>
            <a:lvl3pPr indent="0" marL="914400" rtl="0">
              <a:spcBef>
                <a:spcPts val="0"/>
              </a:spcBef>
              <a:buFont typeface="Cantarell"/>
              <a:buNone/>
              <a:defRPr/>
            </a:lvl3pPr>
            <a:lvl4pPr indent="0" marL="1371600" rtl="0">
              <a:spcBef>
                <a:spcPts val="0"/>
              </a:spcBef>
              <a:buFont typeface="Cantarell"/>
              <a:buNone/>
              <a:defRPr/>
            </a:lvl4pPr>
            <a:lvl5pPr indent="0" marL="1828800" rtl="0">
              <a:spcBef>
                <a:spcPts val="0"/>
              </a:spcBef>
              <a:buFont typeface="Cantarell"/>
              <a:buNone/>
              <a:defRPr/>
            </a:lvl5pPr>
            <a:lvl6pPr indent="0" marL="2286000" rtl="0">
              <a:spcBef>
                <a:spcPts val="0"/>
              </a:spcBef>
              <a:buFont typeface="Cantarell"/>
              <a:buNone/>
              <a:defRPr/>
            </a:lvl6pPr>
            <a:lvl7pPr indent="0" marL="2743200" rtl="0">
              <a:spcBef>
                <a:spcPts val="0"/>
              </a:spcBef>
              <a:buFont typeface="Cantarell"/>
              <a:buNone/>
              <a:defRPr/>
            </a:lvl7pPr>
            <a:lvl8pPr indent="0" marL="3200400" rtl="0">
              <a:spcBef>
                <a:spcPts val="0"/>
              </a:spcBef>
              <a:buFont typeface="Cantarell"/>
              <a:buNone/>
              <a:defRPr/>
            </a:lvl8pPr>
            <a:lvl9pPr indent="0" marL="3657600" rtl="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64592" y="1170432"/>
            <a:ext cx="2523743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855736" y="0"/>
            <a:ext cx="457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35808" y="1170432"/>
            <a:ext cx="5193791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435895"/>
            <a:ext cx="9144000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3998" cy="143373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accent1"/>
              </a:buClr>
              <a:buFont typeface="Cantarel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775191"/>
            <a:ext cx="8229600" cy="4625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2052" marL="438912" marR="0" rtl="0" algn="l">
              <a:spcBef>
                <a:spcPts val="0"/>
              </a:spcBef>
              <a:buClr>
                <a:schemeClr val="accent1"/>
              </a:buClr>
              <a:buFont typeface="Noto Symbol"/>
              <a:buChar char="◼"/>
              <a:defRPr/>
            </a:lvl1pPr>
            <a:lvl2pPr indent="-114300" marL="731520" marR="0" rtl="0" algn="l">
              <a:spcBef>
                <a:spcPts val="560"/>
              </a:spcBef>
              <a:buClr>
                <a:schemeClr val="accent2"/>
              </a:buClr>
              <a:buFont typeface="Noto Symbol"/>
              <a:buChar char="▪"/>
              <a:defRPr/>
            </a:lvl2pPr>
            <a:lvl3pPr indent="-82296" marL="996696" marR="0" rtl="0" algn="l">
              <a:spcBef>
                <a:spcPts val="480"/>
              </a:spcBef>
              <a:buClr>
                <a:schemeClr val="accent3"/>
              </a:buClr>
              <a:buFont typeface="Arial"/>
              <a:buChar char="▪"/>
              <a:defRPr/>
            </a:lvl3pPr>
            <a:lvl4pPr indent="-60452" marL="1216152" marR="0" rtl="0" algn="l">
              <a:spcBef>
                <a:spcPts val="400"/>
              </a:spcBef>
              <a:buClr>
                <a:schemeClr val="accent4"/>
              </a:buClr>
              <a:buFont typeface="Arial"/>
              <a:buChar char="▪"/>
              <a:defRPr/>
            </a:lvl4pPr>
            <a:lvl5pPr indent="-67564" marL="1426464" marR="0" rtl="0" algn="l">
              <a:spcBef>
                <a:spcPts val="400"/>
              </a:spcBef>
              <a:buClr>
                <a:schemeClr val="accent5"/>
              </a:buClr>
              <a:buFont typeface="Noto Symbol"/>
              <a:buChar char=""/>
              <a:defRPr/>
            </a:lvl5pPr>
            <a:lvl6pPr indent="-65532" marL="1627632" marR="0" rtl="0" algn="l">
              <a:spcBef>
                <a:spcPts val="400"/>
              </a:spcBef>
              <a:buClr>
                <a:schemeClr val="accent6"/>
              </a:buClr>
              <a:buFont typeface="Noto Symbol"/>
              <a:buChar char="⚫"/>
              <a:defRPr/>
            </a:lvl6pPr>
            <a:lvl7pPr indent="-76200" marL="1828800" marR="0" rtl="0" algn="l">
              <a:spcBef>
                <a:spcPts val="360"/>
              </a:spcBef>
              <a:buClr>
                <a:schemeClr val="accent1"/>
              </a:buClr>
              <a:buFont typeface="Noto Symbol"/>
              <a:buChar char="⚫"/>
              <a:defRPr/>
            </a:lvl7pPr>
            <a:lvl8pPr indent="-74167" marL="2029968" marR="0" rtl="0" algn="l">
              <a:spcBef>
                <a:spcPts val="360"/>
              </a:spcBef>
              <a:buClr>
                <a:schemeClr val="accent2"/>
              </a:buClr>
              <a:buFont typeface="Noto Symbol"/>
              <a:buChar char="⚫"/>
              <a:defRPr/>
            </a:lvl8pPr>
            <a:lvl9pPr indent="-72135" marL="2231136" marR="0" rtl="0" algn="l">
              <a:spcBef>
                <a:spcPts val="360"/>
              </a:spcBef>
              <a:buClr>
                <a:schemeClr val="accent3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476998"/>
            <a:ext cx="213359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2640596" y="6476998"/>
            <a:ext cx="5507719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204396" y="6476998"/>
            <a:ext cx="733864" cy="2743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5" Type="http://schemas.openxmlformats.org/officeDocument/2006/relationships/image" Target="../media/image09.png"/><Relationship Id="rId6" Type="http://schemas.openxmlformats.org/officeDocument/2006/relationships/image" Target="../media/image00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odeproject.com/Articles/9900/Identifying-Object-Oriented-Class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685800" y="2593848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imes New Roman"/>
              <a:buNone/>
            </a:pPr>
            <a: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baseline="0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baseline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rIns="45700" tIns="0">
            <a:noAutofit/>
          </a:bodyPr>
          <a:lstStyle/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1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</a:p>
          <a:p>
            <a:pPr indent="0" lvl="0" marL="0" marR="0" rtl="1" algn="l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</a:p>
        </p:txBody>
      </p:sp>
      <p:sp>
        <p:nvSpPr>
          <p:cNvPr id="98" name="Shape 98"/>
          <p:cNvSpPr/>
          <p:nvPr/>
        </p:nvSpPr>
        <p:spPr>
          <a:xfrm>
            <a:off x="20574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</a:p>
        </p:txBody>
      </p:sp>
      <p:sp>
        <p:nvSpPr>
          <p:cNvPr id="99" name="Shape 99"/>
          <p:cNvSpPr/>
          <p:nvPr/>
        </p:nvSpPr>
        <p:spPr>
          <a:xfrm>
            <a:off x="6705600" y="1387763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200400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761817" y="1463963"/>
            <a:ext cx="263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935148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219017" y="1463963"/>
            <a:ext cx="352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29000" y="146396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53000" y="1463963"/>
            <a:ext cx="312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514417" y="1463963"/>
            <a:ext cx="3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718973" y="1463963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181600" y="146396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</a:p>
        </p:txBody>
      </p:sp>
      <p:sp>
        <p:nvSpPr>
          <p:cNvPr id="109" name="Shape 109"/>
          <p:cNvSpPr/>
          <p:nvPr/>
        </p:nvSpPr>
        <p:spPr>
          <a:xfrm>
            <a:off x="2521526" y="1371600"/>
            <a:ext cx="4156363" cy="519545"/>
          </a:xfrm>
          <a:custGeom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Shape 111"/>
          <p:cNvCxnSpPr>
            <a:endCxn id="109" idx="16"/>
          </p:cNvCxnSpPr>
          <p:nvPr/>
        </p:nvCxnSpPr>
        <p:spPr>
          <a:xfrm flipH="1" rot="10800000">
            <a:off x="6629399" y="1616400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2" name="Shape 112"/>
          <p:cNvSpPr txBox="1"/>
          <p:nvPr/>
        </p:nvSpPr>
        <p:spPr>
          <a:xfrm>
            <a:off x="152400" y="3733800"/>
            <a:ext cx="8077199" cy="98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rIns="4570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Management System - 3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Controlling the flow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real application interact with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allows signin - signup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Once logged in, it display customized menu for him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in doctor menu: Create Assignment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E.g. in student menu: Show my grades stat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It will also be responsible on printing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Let’s have some flow classes…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General one for sign 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Specific one for each user (doctor, student…)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flow controller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5" y="2521750"/>
            <a:ext cx="8620349" cy="24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flow controller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100" y="1616880"/>
            <a:ext cx="5618900" cy="443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Responsibility Principle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Develop your code such that it minimizes its responsibilities..do minimum things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This way, function has less lines….class has only related 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Whenever you feel some lines of code can be moved to a new function..move them...this makes code cleaner - maintainable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Can separate 1 class staff to many classes, each has different responsibilities? =&gt; do 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Responsibilities around Student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We can have 1 student struct...put </a:t>
            </a:r>
            <a:r>
              <a:rPr b="1" lang="en-US"/>
              <a:t>all methods</a:t>
            </a:r>
            <a:r>
              <a:rPr lang="en-US"/>
              <a:t> in it….this makes it big..hard to maintain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We broke that to 3 responsibilities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-US"/>
              <a:t>student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attributes, methods on attributes (except show methods)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-US"/>
              <a:t>students-manager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collection of students, any operation on all of them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-US"/>
              <a:t>student-flow-controller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menu, login, logout, signup, show student data (course, grades)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Dummy Data Generation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75000"/>
              <a:buFont typeface="Noto Symbol"/>
            </a:pPr>
            <a:r>
              <a:rPr lang="en-US"/>
              <a:t>Each struct has its own data...and pointers to others..so we have circular data!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An approach to fill data..fill basic data of each struct manager…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Then back again fill relationships...e.g. get some students add them to course...and link each student to this course...etc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Driver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550" y="1574025"/>
            <a:ext cx="5585199" cy="479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54850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Let’s jump in the code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Attached eclipse project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It compiles and run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It implements most of basic level, but not all (e.g. no teaching assistant struct)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Your turn...understand the code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Finalize the basic level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Do the advanced level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Add more features from acadox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Do other projects (e.g. facebook)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155447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baseline="0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rIns="91425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n-US" sz="3200" u="none" cap="none" strike="noStrike">
                <a:solidFill>
                  <a:schemeClr val="dk1"/>
                </a:solidFill>
              </a:rPr>
              <a:t>وزادكم علماً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Objects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Read project description...identify all nouns...see if any of these nouns is composed of attributes….and need operations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-US"/>
              <a:t>Student, Doctor, Teaching Assistant, Assignment, Course</a:t>
            </a:r>
            <a:r>
              <a:rPr lang="en-US"/>
              <a:t> =&gt; Seems promising objects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Attributes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75" y="1696088"/>
            <a:ext cx="2952599" cy="1974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140850"/>
            <a:ext cx="2102011" cy="1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700" y="3288800"/>
            <a:ext cx="2952600" cy="1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5325" y="1626675"/>
            <a:ext cx="2538374" cy="106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4000" y="5183200"/>
            <a:ext cx="3034690" cy="10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the </a:t>
            </a:r>
            <a:r>
              <a:rPr b="1" lang="en-US" sz="4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relationships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Doctor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teach many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Student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register in many courses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submit many solutions (1 per assignment)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Course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be registered by many students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be taught by 1 course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Assignment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Belong to 1 course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Can have many submitted solutions (1 per student)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the relationships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3822050"/>
            <a:ext cx="7191099" cy="2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50" y="1784625"/>
            <a:ext cx="5843875" cy="16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the relationships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275" y="3524225"/>
            <a:ext cx="6568825" cy="14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50" y="5233400"/>
            <a:ext cx="4419114" cy="142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529387"/>
            <a:ext cx="6050224" cy="18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Objects methods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What can we do over a student object?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850" y="2663575"/>
            <a:ext cx="60674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sets of objects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system has more than 1 instance of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have many courses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have many doctors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 have many students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Let’s have a </a:t>
            </a:r>
            <a:r>
              <a:rPr b="1" lang="en-US"/>
              <a:t>manager class </a:t>
            </a:r>
            <a:r>
              <a:rPr lang="en-US"/>
              <a:t>for each type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-US"/>
              <a:t>Responsibility</a:t>
            </a:r>
            <a:r>
              <a:rPr lang="en-US"/>
              <a:t>: Do operations over set of items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447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ntarell"/>
              <a:buNone/>
            </a:pPr>
            <a:r>
              <a:rPr b="1"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Manager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5" y="2488600"/>
            <a:ext cx="7639300" cy="224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