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Calibri"/>
      <p:regular r:id="rId25"/>
      <p:bold r:id="rId26"/>
      <p:italic r:id="rId27"/>
      <p:boldItalic r:id="rId28"/>
    </p:embeddedFont>
    <p:embeddedFont>
      <p:font typeface="Cantarell"/>
      <p:regular r:id="rId29"/>
      <p:bold r:id="rId30"/>
      <p:italic r:id="rId31"/>
      <p:boldItalic r:id="rId3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libri-bold.fntdata"/><Relationship Id="rId25" Type="http://schemas.openxmlformats.org/officeDocument/2006/relationships/font" Target="fonts/Calibri-regular.fntdata"/><Relationship Id="rId28" Type="http://schemas.openxmlformats.org/officeDocument/2006/relationships/font" Target="fonts/Calibri-boldItalic.fntdata"/><Relationship Id="rId27" Type="http://schemas.openxmlformats.org/officeDocument/2006/relationships/font" Target="fonts/Calibri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ntarel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ntarell-italic.fntdata"/><Relationship Id="rId30" Type="http://schemas.openxmlformats.org/officeDocument/2006/relationships/font" Target="fonts/Cantarell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antarell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Src https://wiki.physik.uni-muenchen.de/etp/images/3/3e/Kcachegrind.png</a:t>
            </a:r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Src: http://i.ytimg.com/vi/nZ9Mejld2lI/hqdefault.jpg</a:t>
            </a:r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3998" cy="51354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685800" y="3355848"/>
            <a:ext cx="8077199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5800" y="1828800"/>
            <a:ext cx="8077199" cy="14996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chemeClr val="accent2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chemeClr val="accent3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chemeClr val="accent4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chemeClr val="accent5"/>
              </a:buClr>
              <a:buFont typeface="Noto Symbo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chemeClr val="accent6"/>
              </a:buClr>
              <a:buFont typeface="Noto Symbol"/>
              <a:buNone/>
              <a:defRPr/>
            </a:lvl6pPr>
            <a:lvl7pPr indent="0" marL="2743200" marR="0" rtl="0" algn="ctr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7pPr>
            <a:lvl8pPr indent="0" marL="3200400" marR="0" rtl="0" algn="ctr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8pPr>
            <a:lvl9pPr indent="0" marL="3657600" marR="0" rtl="0" algn="ctr">
              <a:spcBef>
                <a:spcPts val="360"/>
              </a:spcBef>
              <a:buClr>
                <a:schemeClr val="accent3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  <p:sp>
        <p:nvSpPr>
          <p:cNvPr id="23" name="Shape 23"/>
          <p:cNvSpPr/>
          <p:nvPr/>
        </p:nvSpPr>
        <p:spPr>
          <a:xfrm>
            <a:off x="0" y="5128333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259195" y="-26804"/>
            <a:ext cx="462560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marL="438912" rtl="0" algn="l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indent="-114300" marL="731520" rtl="0" algn="l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indent="-82296" marL="996696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6598920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6647686" y="0"/>
            <a:ext cx="25146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 rot="5400000">
            <a:off x="4808537" y="2247902"/>
            <a:ext cx="5851525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41337" y="220662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marL="438912" rtl="0" algn="l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indent="-114300" marL="731520" rtl="0" algn="l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indent="-82296" marL="996696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640597" y="6377458"/>
            <a:ext cx="38364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155447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162052" marL="438912" rtl="0">
              <a:spcBef>
                <a:spcPts val="0"/>
              </a:spcBef>
              <a:buClr>
                <a:srgbClr val="6AA84F"/>
              </a:buClr>
              <a:buSzPct val="75000"/>
              <a:buFont typeface="Noto Symbol"/>
              <a:buChar char="◼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14300" marL="731520" rtl="0">
              <a:spcBef>
                <a:spcPts val="0"/>
              </a:spcBef>
              <a:buClr>
                <a:srgbClr val="FF0000"/>
              </a:buClr>
              <a:buSzPct val="75000"/>
              <a:buFont typeface="Noto Symbol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2296" marL="996696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2602519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749808" y="118871"/>
            <a:ext cx="8013191" cy="16367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40664" y="1828800"/>
            <a:ext cx="8022336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773935"/>
            <a:ext cx="4038599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48200" y="1773935"/>
            <a:ext cx="4038599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98986"/>
            <a:ext cx="4040187" cy="715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57200" y="2449511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645025" y="1698986"/>
            <a:ext cx="4041774" cy="715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645025" y="2449511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67838" y="152400"/>
            <a:ext cx="2523743" cy="9784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019376" y="1743133"/>
            <a:ext cx="5920640" cy="45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67838" y="1730017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  <p:sp>
        <p:nvSpPr>
          <p:cNvPr id="70" name="Shape 70"/>
          <p:cNvSpPr/>
          <p:nvPr/>
        </p:nvSpPr>
        <p:spPr>
          <a:xfrm>
            <a:off x="2855736" y="0"/>
            <a:ext cx="45719" cy="1453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2855736" y="0"/>
            <a:ext cx="45719" cy="1453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592" y="155447"/>
            <a:ext cx="2525149" cy="9784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2903805" y="1484808"/>
            <a:ext cx="6247396" cy="5373192"/>
          </a:xfrm>
          <a:prstGeom prst="rect">
            <a:avLst/>
          </a:prstGeom>
          <a:solidFill>
            <a:srgbClr val="BBBBBC"/>
          </a:solidFill>
          <a:ln>
            <a:noFill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164592" y="1170432"/>
            <a:ext cx="2523743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/>
          <p:nvPr/>
        </p:nvSpPr>
        <p:spPr>
          <a:xfrm>
            <a:off x="2855736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2855736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35808" y="1170432"/>
            <a:ext cx="5193791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435895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3998" cy="14337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775191"/>
            <a:ext cx="8229600" cy="4625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marL="438912" marR="0" rtl="0" algn="l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indent="-114300" marL="731520" marR="0" rtl="0" algn="l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indent="-82296" marL="996696" marR="0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marR="0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marR="0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marR="0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marR="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marR="0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marR="0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stackoverflow.com/questions/777764/what-modern-c-libraries-should-be-in-my-toolbox" TargetMode="External"/><Relationship Id="rId4" Type="http://schemas.openxmlformats.org/officeDocument/2006/relationships/hyperlink" Target="http://dirkraffel.com/2008/06/27/developing-shared-libraries-with-eclipse-cdt/" TargetMode="External"/><Relationship Id="rId5" Type="http://schemas.openxmlformats.org/officeDocument/2006/relationships/hyperlink" Target="http://linuxtortures.blogspot.com/2012/02/shared-libraries-with-eclips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codeproject.com/Articles/31488/Makefiles-in-Linux-An-Overview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xpapad.wordpress.com/2009/05/18/debugging-and-profiling-your-cc-programs-using-free-software/" TargetMode="External"/><Relationship Id="rId4" Type="http://schemas.openxmlformats.org/officeDocument/2006/relationships/hyperlink" Target="http://valgrind.org/info/tool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programmers.stackexchange.com/questions/88685/why-arent-more-desktop-apps-written-with-qt" TargetMode="External"/><Relationship Id="rId4" Type="http://schemas.openxmlformats.org/officeDocument/2006/relationships/hyperlink" Target="http://www.quora.com/How-popular-is-Qt" TargetMode="External"/><Relationship Id="rId5" Type="http://schemas.openxmlformats.org/officeDocument/2006/relationships/image" Target="../media/image0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amazon.com/Clean-Code-Handbook-Software-Craftsmanship/dp/0132350882" TargetMode="External"/><Relationship Id="rId4" Type="http://schemas.openxmlformats.org/officeDocument/2006/relationships/hyperlink" Target="http://www.aristeia.com/books.html" TargetMode="External"/><Relationship Id="rId5" Type="http://schemas.openxmlformats.org/officeDocument/2006/relationships/hyperlink" Target="https://google-styleguide.googlecode.com/svn/trunk/cppguide.html" TargetMode="External"/><Relationship Id="rId6" Type="http://schemas.openxmlformats.org/officeDocument/2006/relationships/hyperlink" Target="https://github.com/trending?l=cpp" TargetMode="External"/><Relationship Id="rId7" Type="http://schemas.openxmlformats.org/officeDocument/2006/relationships/hyperlink" Target="https://github.com/trending?l=cp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sdn.microsoft.com/en-us/library/windows/desktop/ff381399%28v=vs.85%29.aspx" TargetMode="External"/><Relationship Id="rId4" Type="http://schemas.openxmlformats.org/officeDocument/2006/relationships/hyperlink" Target="http://www.w3.org/International/questions/qa-i18n" TargetMode="External"/><Relationship Id="rId9" Type="http://schemas.openxmlformats.org/officeDocument/2006/relationships/hyperlink" Target="http://felix.abecassis.me/2011/09/cpp-getting-started-with-sse/" TargetMode="External"/><Relationship Id="rId5" Type="http://schemas.openxmlformats.org/officeDocument/2006/relationships/hyperlink" Target="http://stackoverflow.com/questions/2258332/distributed-computing-in-c" TargetMode="External"/><Relationship Id="rId6" Type="http://schemas.openxmlformats.org/officeDocument/2006/relationships/hyperlink" Target="https://en.wikipedia.org/wiki/GNU_General_Public_License" TargetMode="External"/><Relationship Id="rId7" Type="http://schemas.openxmlformats.org/officeDocument/2006/relationships/hyperlink" Target="http://www.boost.org/users/license.html" TargetMode="External"/><Relationship Id="rId8" Type="http://schemas.openxmlformats.org/officeDocument/2006/relationships/hyperlink" Target="http://www.codeproject.com/Articles/15971/Using-Inline-Assembly-in-C-C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YftDmAWjkw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800" y="2593848"/>
            <a:ext cx="8077199" cy="987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baseline="0" i="0" lang="en-US" sz="425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Competitive Programming</a:t>
            </a:r>
            <a:br>
              <a:rPr b="1" baseline="0" i="0" lang="en-US" sz="425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baseline="0" i="0" lang="en-US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Problem 2 Solution in O(1)</a:t>
            </a:r>
            <a:br>
              <a:rPr b="0" baseline="0" i="0" lang="en-US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533400" y="5181600"/>
            <a:ext cx="7854696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rIns="45700" tIns="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1" baseline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Mostafa Saad Ibrahim</a:t>
            </a:r>
          </a:p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PhD Student @ Simon Fraser University</a:t>
            </a:r>
          </a:p>
        </p:txBody>
      </p:sp>
      <p:sp>
        <p:nvSpPr>
          <p:cNvPr id="98" name="Shape 98"/>
          <p:cNvSpPr/>
          <p:nvPr/>
        </p:nvSpPr>
        <p:spPr>
          <a:xfrm>
            <a:off x="2057400" y="1387763"/>
            <a:ext cx="457200" cy="457200"/>
          </a:xfrm>
          <a:prstGeom prst="flowChartConnector">
            <a:avLst/>
          </a:prstGeom>
          <a:solidFill>
            <a:schemeClr val="accent1"/>
          </a:solidFill>
          <a:ln cap="flat" cmpd="thickThin" w="48000">
            <a:solidFill>
              <a:srgbClr val="B07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P</a:t>
            </a:r>
          </a:p>
        </p:txBody>
      </p:sp>
      <p:sp>
        <p:nvSpPr>
          <p:cNvPr id="99" name="Shape 99"/>
          <p:cNvSpPr/>
          <p:nvPr/>
        </p:nvSpPr>
        <p:spPr>
          <a:xfrm>
            <a:off x="6705600" y="1387763"/>
            <a:ext cx="457200" cy="457200"/>
          </a:xfrm>
          <a:prstGeom prst="flowChartConnector">
            <a:avLst/>
          </a:prstGeom>
          <a:solidFill>
            <a:schemeClr val="accent1"/>
          </a:solidFill>
          <a:ln cap="flat" cmpd="thickThin" w="48000">
            <a:solidFill>
              <a:srgbClr val="B07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200400" y="1463963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761817" y="1463963"/>
            <a:ext cx="2632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I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935148" y="1463963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219017" y="1463963"/>
            <a:ext cx="3529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K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429000" y="1463963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H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953000" y="1463963"/>
            <a:ext cx="3129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F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514417" y="1463963"/>
            <a:ext cx="306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718973" y="1463963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181600" y="1463963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A</a:t>
            </a:r>
          </a:p>
        </p:txBody>
      </p:sp>
      <p:sp>
        <p:nvSpPr>
          <p:cNvPr id="109" name="Shape 109"/>
          <p:cNvSpPr/>
          <p:nvPr/>
        </p:nvSpPr>
        <p:spPr>
          <a:xfrm>
            <a:off x="2521526" y="1371600"/>
            <a:ext cx="4156363" cy="519545"/>
          </a:xfrm>
          <a:custGeom>
            <a:pathLst>
              <a:path extrusionOk="0" h="519546" w="4156364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  <a:noFill/>
          <a:ln cap="rnd" cmpd="sng" w="9525">
            <a:solidFill>
              <a:srgbClr val="ED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977" y="5257800"/>
            <a:ext cx="1345223" cy="15631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Shape 111"/>
          <p:cNvCxnSpPr>
            <a:endCxn id="109" idx="16"/>
          </p:cNvCxnSpPr>
          <p:nvPr/>
        </p:nvCxnSpPr>
        <p:spPr>
          <a:xfrm flipH="1" rot="10800000">
            <a:off x="6629399" y="1616400"/>
            <a:ext cx="48600" cy="136200"/>
          </a:xfrm>
          <a:prstGeom prst="straightConnector1">
            <a:avLst/>
          </a:prstGeom>
          <a:noFill/>
          <a:ln cap="rnd" cmpd="sng" w="9525">
            <a:solidFill>
              <a:srgbClr val="EDAA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2" name="Shape 112"/>
          <p:cNvSpPr txBox="1"/>
          <p:nvPr/>
        </p:nvSpPr>
        <p:spPr>
          <a:xfrm>
            <a:off x="152400" y="3733800"/>
            <a:ext cx="8077199" cy="987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else to learn?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-US" sz="4800"/>
              <a:t>Going Deeper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Libraries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We used before C++ Standard Library and C++ Standard Template Library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Someone implemented that for us :)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What if you want to make </a:t>
            </a:r>
            <a:r>
              <a:rPr b="1" lang="en-US"/>
              <a:t>library </a:t>
            </a:r>
            <a:r>
              <a:rPr lang="en-US"/>
              <a:t>of your work to install and use by others?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Imagine you coded a fast function to do matrix multiplication and want others to use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Libraries: Static - Shared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Libraries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We also need to use other people's libraries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One of the </a:t>
            </a:r>
            <a:r>
              <a:rPr b="1" lang="en-US"/>
              <a:t>major </a:t>
            </a:r>
            <a:r>
              <a:rPr lang="en-US"/>
              <a:t>libraries to learn is the </a:t>
            </a:r>
            <a:r>
              <a:rPr b="1" lang="en-US"/>
              <a:t>boost library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Armadillo / Eigen </a:t>
            </a:r>
            <a:r>
              <a:rPr lang="en-US"/>
              <a:t>are popular math libraries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Download Armadillo, try to build it and use it.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Use Libs to parse text formats (XML, JSON)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And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more</a:t>
            </a:r>
            <a:r>
              <a:rPr lang="en-US"/>
              <a:t> libraries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Configure eclipse?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See 1</a:t>
            </a:r>
            <a:r>
              <a:rPr lang="en-US"/>
              <a:t>.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See 2</a:t>
            </a:r>
            <a:r>
              <a:rPr lang="en-US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Makefile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Managing compilation of C++ project is easy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But when project is really big, we need more </a:t>
            </a:r>
            <a:r>
              <a:rPr b="1" lang="en-US"/>
              <a:t>professional </a:t>
            </a:r>
            <a:r>
              <a:rPr lang="en-US"/>
              <a:t>way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Make </a:t>
            </a:r>
            <a:r>
              <a:rPr b="1" lang="en-US"/>
              <a:t>tool </a:t>
            </a:r>
            <a:r>
              <a:rPr lang="en-US"/>
              <a:t>is a program to read some text files (makefiles) that tell us how to build the project, in which order and use what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To build a makefile, use command </a:t>
            </a:r>
            <a:r>
              <a:rPr b="1" lang="en-US"/>
              <a:t>make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Nice starting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tutorial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More: Learn </a:t>
            </a:r>
            <a:r>
              <a:rPr b="1" lang="en-US"/>
              <a:t>cmake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Profiling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Say you run your program, but found overall is very slow. Code is big to analyze </a:t>
            </a:r>
            <a:r>
              <a:rPr b="1" lang="en-US"/>
              <a:t>manually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Or you have memory leaks and want to get report on memory consumption of functions?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What if some program can run test case and give us time estimate of every function?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3"/>
              </a:rPr>
              <a:t>Profiling </a:t>
            </a:r>
            <a:r>
              <a:rPr lang="en-US"/>
              <a:t>is </a:t>
            </a:r>
            <a:r>
              <a:rPr b="1" lang="en-US"/>
              <a:t>dynamic </a:t>
            </a:r>
            <a:r>
              <a:rPr lang="en-US"/>
              <a:t>program </a:t>
            </a:r>
            <a:r>
              <a:rPr b="1" lang="en-US"/>
              <a:t>analysis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Static analyser checks code without running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4"/>
              </a:rPr>
              <a:t>Valgrind</a:t>
            </a:r>
            <a:r>
              <a:rPr lang="en-US"/>
              <a:t>'s Tool Suite are great on linux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Profiling Example(kcachegrind)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50" y="1811625"/>
            <a:ext cx="8850299" cy="47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QT 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QT is a framework that uses C++ and add some extension for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It can be used for GUI and server applications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It is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not so wide </a:t>
            </a:r>
            <a:r>
              <a:rPr lang="en-US"/>
              <a:t>in usage. But used in some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popular apps</a:t>
            </a:r>
            <a:r>
              <a:rPr lang="en-US"/>
              <a:t>.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8200" y="3890050"/>
            <a:ext cx="3210150" cy="24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Development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We can write </a:t>
            </a:r>
            <a:r>
              <a:rPr b="1" lang="en-US"/>
              <a:t>Spaghetti </a:t>
            </a:r>
            <a:r>
              <a:rPr lang="en-US"/>
              <a:t>code...or be professional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To write professional code, read/practice it :)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 sz="2400"/>
              <a:t>E.g. Generally, read “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Clean Code</a:t>
            </a:r>
            <a:r>
              <a:rPr lang="en-US" sz="2400"/>
              <a:t>” book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 sz="2400"/>
              <a:t>E.g. In C++, see  </a:t>
            </a:r>
            <a:r>
              <a:rPr lang="en-US" sz="2400" u="sng">
                <a:solidFill>
                  <a:srgbClr val="168BBA"/>
                </a:solidFill>
                <a:hlinkClick r:id="rId4"/>
              </a:rPr>
              <a:t>Scott Meyers</a:t>
            </a:r>
            <a:r>
              <a:rPr lang="en-US" sz="2400"/>
              <a:t> Effective C++ books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Follow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writing </a:t>
            </a:r>
            <a:r>
              <a:rPr lang="en-US"/>
              <a:t>style 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Read</a:t>
            </a:r>
            <a:r>
              <a:rPr lang="en-US">
                <a:hlinkClick r:id="rId6"/>
              </a:rPr>
              <a:t>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Open Source </a:t>
            </a:r>
            <a:r>
              <a:rPr lang="en-US"/>
              <a:t>Projects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Sharing in </a:t>
            </a:r>
            <a:r>
              <a:rPr b="1" lang="en-US"/>
              <a:t>Google Summer of code </a:t>
            </a:r>
            <a:r>
              <a:rPr lang="en-US"/>
              <a:t>is nice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points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3"/>
              </a:rPr>
              <a:t>Windows Programming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4"/>
              </a:rPr>
              <a:t>Internationalization and localization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Serialization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Networking (e.g. chat program) </a:t>
            </a:r>
            <a:r>
              <a:rPr lang="en-US" u="sng"/>
              <a:t>course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Distributed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Computing</a:t>
            </a:r>
            <a:r>
              <a:rPr lang="en-US"/>
              <a:t> </a:t>
            </a:r>
            <a:r>
              <a:rPr lang="en-US" u="sng"/>
              <a:t>course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Licenses (non tech): E.g.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GPL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Boost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Going low for faster processing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Low: Using Inline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Assembly </a:t>
            </a:r>
            <a:r>
              <a:rPr lang="en-US">
                <a:solidFill>
                  <a:schemeClr val="dk1"/>
                </a:solidFill>
              </a:rPr>
              <a:t>in C/C++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Very Low: Using SSE </a:t>
            </a:r>
            <a:r>
              <a:rPr lang="en-US" u="sng">
                <a:solidFill>
                  <a:schemeClr val="hlink"/>
                </a:solidFill>
                <a:hlinkClick r:id="rId9"/>
              </a:rPr>
              <a:t>Instructions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155447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baseline="0" i="0" lang="en-US" sz="4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تم بحمد الله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</a:rPr>
              <a:t>علمكم الله ما ينفعكم</a:t>
            </a: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</a:rPr>
              <a:t>ونفعكم بما تعلمتم</a:t>
            </a: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16205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</a:rPr>
              <a:t>وزادكم علماً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Learning More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Make sure to read from a book the corresponding chapters of what you learned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E.g. A first book of C++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Solve much exercises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Do many projects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E.g. Faculty Project, Ask.fm, Facebook =&gt; Console apps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Optionally, but highly advised, share in programming competitions.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See</a:t>
            </a:r>
            <a:r>
              <a:rPr lang="en-US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More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We can think in further 2 stages (after prog 1)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Stage 2</a:t>
            </a:r>
            <a:r>
              <a:rPr lang="en-US"/>
              <a:t>: Further programming concepts that are important to learn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Stage 3</a:t>
            </a:r>
            <a:r>
              <a:rPr lang="en-US"/>
              <a:t>: If and only if you plan to use C++ as your major language in market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Note, C++ has less market share in arabian countries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Java, C#, Python have bigger market share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54850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-US" sz="4800"/>
              <a:t>Major Concepts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Programming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We referred before to structures and classes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Our Educational system is good base for learning OOP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Object = Data + Methods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Circle Object = (Center, Radius) + Area(), Draw()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How to think in the world in terms of objects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How to define relationships between them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Circle, Rectangle are Shapes who have </a:t>
            </a:r>
            <a:r>
              <a:rPr b="1" lang="en-US"/>
              <a:t>area</a:t>
            </a:r>
            <a:r>
              <a:rPr lang="en-US"/>
              <a:t>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Building </a:t>
            </a:r>
            <a:r>
              <a:rPr b="1" lang="en-US"/>
              <a:t>OOP skill</a:t>
            </a:r>
            <a:r>
              <a:rPr lang="en-US"/>
              <a:t> is so important for a software engineer….do many projects...ask some TA to give feedback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We need to catch/propagate mistakes!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25" y="2480550"/>
            <a:ext cx="45148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Programming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3000"/>
              <a:t>Things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3000"/>
              <a:t>Can 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3000"/>
              <a:t>Be 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3000"/>
              <a:t>More 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3000"/>
              <a:t>Generic!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3000"/>
              <a:t>..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3000"/>
              <a:t>vector&lt;int&gt;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3000"/>
              <a:t>vector&lt;double&gt;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3000"/>
              <a:t>Same code!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275" y="1895300"/>
            <a:ext cx="4743350" cy="43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Concurrency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Major concept to learn...tough in practice!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Imagine a 1000x1000 array to sum its content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Assume reading element and adding it takes x ms. Then Total time is ~ x * 10^6 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What if we can do </a:t>
            </a:r>
            <a:r>
              <a:rPr b="1" lang="en-US"/>
              <a:t>parallel</a:t>
            </a:r>
            <a:r>
              <a:rPr lang="en-US"/>
              <a:t> processing?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E.g. someone sum first row, on same time other one sum second row, etc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If we can run 100 parallel code, our time ~x * 10^4 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#include&lt;</a:t>
            </a:r>
            <a:r>
              <a:rPr b="1" lang="en-US"/>
              <a:t>thread</a:t>
            </a:r>
            <a:r>
              <a:rPr lang="en-US"/>
              <a:t>&gt; in c++11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C++11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We described small features in C++, but there are more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Also, check C++11 for OOP staff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Check new coming releases of C++ too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