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Calibri"/>
      <p:regular r:id="rId27"/>
      <p:bold r:id="rId28"/>
      <p:italic r:id="rId29"/>
      <p:boldItalic r:id="rId30"/>
    </p:embeddedFont>
    <p:embeddedFont>
      <p:font typeface="Cantarell"/>
      <p:regular r:id="rId31"/>
      <p:bold r:id="rId32"/>
      <p:italic r:id="rId33"/>
      <p:boldItalic r:id="rId3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libri-bold.fntdata"/><Relationship Id="rId27" Type="http://schemas.openxmlformats.org/officeDocument/2006/relationships/font" Target="fonts/Calibr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libri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ntarell-regular.fntdata"/><Relationship Id="rId30" Type="http://schemas.openxmlformats.org/officeDocument/2006/relationships/font" Target="fonts/Calibri-boldItalic.fntdata"/><Relationship Id="rId11" Type="http://schemas.openxmlformats.org/officeDocument/2006/relationships/slide" Target="slides/slide6.xml"/><Relationship Id="rId33" Type="http://schemas.openxmlformats.org/officeDocument/2006/relationships/font" Target="fonts/Cantarell-italic.fntdata"/><Relationship Id="rId10" Type="http://schemas.openxmlformats.org/officeDocument/2006/relationships/slide" Target="slides/slide5.xml"/><Relationship Id="rId32" Type="http://schemas.openxmlformats.org/officeDocument/2006/relationships/font" Target="fonts/Cantarell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antarell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Src: http://regulargeek.com/wordpress/wp-content/uploads/2011/02/indeedWebJobTrendsAug20103.png</a:t>
            </a: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</a:rPr>
              <a:t>Src http://www.dinkuminteractive.com/wp-content/uploads/2011/11/Thank-You.jpg</a:t>
            </a:r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Src: http://doc.qt.io/qt-5/images/worldtimeclockbuilder-example.png</a:t>
            </a: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Src: http://img.svbtle.com/pugis6oroxzxcg.png</a:t>
            </a: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Src: http://www.adweek.com/socialtimes/files/2013/01/BidalgoiPhoneAd.jpg</a:t>
            </a:r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3998" cy="51354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85800" y="3355848"/>
            <a:ext cx="8077199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1828800"/>
            <a:ext cx="8077199" cy="14996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chemeClr val="accent2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chemeClr val="accent3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chemeClr val="accent5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chemeClr val="accent6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  <p:sp>
        <p:nvSpPr>
          <p:cNvPr id="23" name="Shape 23"/>
          <p:cNvSpPr/>
          <p:nvPr/>
        </p:nvSpPr>
        <p:spPr>
          <a:xfrm>
            <a:off x="0" y="5128333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259195" y="-26804"/>
            <a:ext cx="462560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598920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6647686" y="0"/>
            <a:ext cx="25146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 rot="5400000">
            <a:off x="4808537" y="2247902"/>
            <a:ext cx="5851525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41337" y="220662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640597" y="6377458"/>
            <a:ext cx="38364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162052" marL="438912" rtl="0">
              <a:spcBef>
                <a:spcPts val="0"/>
              </a:spcBef>
              <a:buClr>
                <a:srgbClr val="6AA84F"/>
              </a:buClr>
              <a:buSzPct val="75000"/>
              <a:buFont typeface="Noto Symbol"/>
              <a:buChar char="◼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14300" marL="731520" rtl="0">
              <a:spcBef>
                <a:spcPts val="0"/>
              </a:spcBef>
              <a:buClr>
                <a:srgbClr val="FF0000"/>
              </a:buClr>
              <a:buSzPct val="75000"/>
              <a:buFont typeface="Noto Symbol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2602519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749808" y="118871"/>
            <a:ext cx="8013191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40664" y="1828800"/>
            <a:ext cx="8022336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8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98986"/>
            <a:ext cx="4040187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" y="2449511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45025" y="1698986"/>
            <a:ext cx="4041774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45025" y="2449511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67838" y="152400"/>
            <a:ext cx="2523743" cy="9784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019376" y="1743133"/>
            <a:ext cx="5920640" cy="45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67838" y="1730017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  <p:sp>
        <p:nvSpPr>
          <p:cNvPr id="70" name="Shape 70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592" y="155447"/>
            <a:ext cx="2525149" cy="9784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2903805" y="1484808"/>
            <a:ext cx="6247396" cy="5373192"/>
          </a:xfrm>
          <a:prstGeom prst="rect">
            <a:avLst/>
          </a:prstGeom>
          <a:solidFill>
            <a:srgbClr val="BBBBBC"/>
          </a:solidFill>
          <a:ln>
            <a:noFill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164592" y="1170432"/>
            <a:ext cx="2523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35808" y="1170432"/>
            <a:ext cx="5193791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435895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3998" cy="14337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775191"/>
            <a:ext cx="8229600" cy="4625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marR="0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marR="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marR="0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marR="0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marR="0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marR="0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marR="0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marR="0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sitepoint.com/whats-best-programming-language-learn-2015/" TargetMode="External"/><Relationship Id="rId4" Type="http://schemas.openxmlformats.org/officeDocument/2006/relationships/hyperlink" Target="https://pythonconquerstheuniverse.wordpress.com/2009/10/03/python-java-a-side-by-side-comparison/" TargetMode="External"/><Relationship Id="rId5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fastcpp.blogspot.com/2012/02/calculating-length-of-3d-vector-using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ites.google.com/site/mostafasibrahim/misc/my-slides#TOC-Undergraduate-Sessions" TargetMode="External"/><Relationship Id="rId4" Type="http://schemas.openxmlformats.org/officeDocument/2006/relationships/hyperlink" Target="https://www.youtube.com/watch?v=39vqarATPy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google.com/search?q=Google+Search+tricks&amp;ie=utf-8&amp;oe=utf-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2593848"/>
            <a:ext cx="8077199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baseline="0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Programming</a:t>
            </a:r>
            <a:br>
              <a:rPr b="1" baseline="0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baseline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Problem 2 Solution in O(1)</a:t>
            </a:r>
            <a:br>
              <a:rPr b="0" baseline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533400" y="5181600"/>
            <a:ext cx="785469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rIns="45700" tIns="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1" baseline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Mostafa Saad Ibrahim</a:t>
            </a: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PhD Student @ Simon Fraser University</a:t>
            </a:r>
          </a:p>
        </p:txBody>
      </p:sp>
      <p:sp>
        <p:nvSpPr>
          <p:cNvPr id="98" name="Shape 98"/>
          <p:cNvSpPr/>
          <p:nvPr/>
        </p:nvSpPr>
        <p:spPr>
          <a:xfrm>
            <a:off x="2057400" y="1387763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</a:t>
            </a:r>
          </a:p>
        </p:txBody>
      </p:sp>
      <p:sp>
        <p:nvSpPr>
          <p:cNvPr id="99" name="Shape 99"/>
          <p:cNvSpPr/>
          <p:nvPr/>
        </p:nvSpPr>
        <p:spPr>
          <a:xfrm>
            <a:off x="6705600" y="1387763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200400" y="1463963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761817" y="1463963"/>
            <a:ext cx="2632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935148" y="146396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219017" y="1463963"/>
            <a:ext cx="3529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K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429000" y="146396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H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953000" y="1463963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F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514417" y="1463963"/>
            <a:ext cx="306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718973" y="1463963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181600" y="1463963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</a:t>
            </a:r>
          </a:p>
        </p:txBody>
      </p:sp>
      <p:sp>
        <p:nvSpPr>
          <p:cNvPr id="109" name="Shape 109"/>
          <p:cNvSpPr/>
          <p:nvPr/>
        </p:nvSpPr>
        <p:spPr>
          <a:xfrm>
            <a:off x="2521526" y="1371600"/>
            <a:ext cx="4156363" cy="519545"/>
          </a:xfrm>
          <a:custGeom>
            <a:pathLst>
              <a:path extrusionOk="0" h="519546" w="4156364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  <a:noFill/>
          <a:ln cap="rnd" cmpd="sng" w="9525">
            <a:solidFill>
              <a:srgbClr val="ED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977" y="5257800"/>
            <a:ext cx="1345223" cy="15631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>
            <a:endCxn id="109" idx="16"/>
          </p:cNvCxnSpPr>
          <p:nvPr/>
        </p:nvCxnSpPr>
        <p:spPr>
          <a:xfrm flipH="1" rot="10800000">
            <a:off x="6629399" y="1616400"/>
            <a:ext cx="48600" cy="136200"/>
          </a:xfrm>
          <a:prstGeom prst="straightConnector1">
            <a:avLst/>
          </a:prstGeom>
          <a:noFill/>
          <a:ln cap="rnd" cmpd="sng" w="9525">
            <a:solidFill>
              <a:srgbClr val="EDAA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2" name="Shape 112"/>
          <p:cNvSpPr txBox="1"/>
          <p:nvPr/>
        </p:nvSpPr>
        <p:spPr>
          <a:xfrm>
            <a:off x="152400" y="3733800"/>
            <a:ext cx="8077199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words...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There are </a:t>
            </a:r>
            <a:r>
              <a:rPr b="1" lang="en-US"/>
              <a:t>debates</a:t>
            </a:r>
            <a:r>
              <a:rPr lang="en-US"/>
              <a:t> about which languages to learn first (e.g. C++/Java/C#/Python)?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Every side has strong reasons .. so start with any :)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You must learn </a:t>
            </a:r>
            <a:r>
              <a:rPr b="1" lang="en-US"/>
              <a:t>more</a:t>
            </a:r>
            <a:r>
              <a:rPr lang="en-US"/>
              <a:t> than a language before graduation to know different concepts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If you managed the </a:t>
            </a:r>
            <a:r>
              <a:rPr b="1" lang="en-US"/>
              <a:t>first language</a:t>
            </a:r>
            <a:r>
              <a:rPr lang="en-US"/>
              <a:t>, learning others is matter of 1-3 weeks.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 languages we must read in </a:t>
            </a:r>
            <a:r>
              <a:rPr b="1" lang="en-US"/>
              <a:t>books</a:t>
            </a:r>
            <a:r>
              <a:rPr lang="en-US"/>
              <a:t>. In your major language, read in </a:t>
            </a:r>
            <a:r>
              <a:rPr b="1" lang="en-US"/>
              <a:t>different levels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Trends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There many languages..languages usages go </a:t>
            </a:r>
            <a:r>
              <a:rPr b="1" lang="en-US"/>
              <a:t>up and down.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Read about the recent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programming trends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Given Trends are not so accurate..so just read to know top 5-10 active languages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Read in languages comparisons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Productivity? Performance?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Portability?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 vs C++? J2ee vs .Net?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4"/>
              </a:rPr>
              <a:t>Java vs Python</a:t>
            </a:r>
            <a:r>
              <a:rPr lang="en-US"/>
              <a:t>?...etc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800" y="4782675"/>
            <a:ext cx="2678649" cy="14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3000"/>
              <a:t>C++ has some special features (good for CS education) such as (Pointers, memory management,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SSE</a:t>
            </a:r>
            <a:r>
              <a:rPr lang="en-US" sz="3000"/>
              <a:t> instructions..)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3000"/>
              <a:t>C++ has major advantages that will make it part of the future...the </a:t>
            </a:r>
            <a:r>
              <a:rPr b="1" lang="en-US" sz="3000"/>
              <a:t>performance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3000"/>
              <a:t>C/C++ can beat many other languages in performance...But such performance point is not critical for every application...or critical for every code block</a:t>
            </a:r>
          </a:p>
          <a:p>
            <a:pPr indent="-228600" lvl="1" marL="914400" rtl="0">
              <a:spcBef>
                <a:spcPts val="0"/>
              </a:spcBef>
              <a:buSzPct val="75000"/>
            </a:pPr>
            <a:r>
              <a:rPr lang="en-US"/>
              <a:t>That is why C++ has </a:t>
            </a:r>
            <a:r>
              <a:rPr b="1" lang="en-US"/>
              <a:t>small market </a:t>
            </a:r>
            <a:r>
              <a:rPr lang="en-US"/>
              <a:t>share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and .Net Tracks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Java (J2SE and J2EE) and .Net are 2 big stack of technologies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Many frameworks/libraries available to support you in web, mobile, front end, back end….not just language to learn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Abstraction, Security, Support.... are in mind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You can develop any app with them…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eat much of the software market share...but this changes from time to time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 Mix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In many companies, they would pick a general purpose language (specially Java or .Net) and develop whole application using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But, Languages can </a:t>
            </a:r>
            <a:r>
              <a:rPr b="1" lang="en-US"/>
              <a:t>communicate </a:t>
            </a:r>
            <a:r>
              <a:rPr lang="en-US"/>
              <a:t>together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 Other companies, they </a:t>
            </a:r>
            <a:r>
              <a:rPr b="1" lang="en-US"/>
              <a:t>mix</a:t>
            </a:r>
            <a:r>
              <a:rPr lang="en-US"/>
              <a:t> the language and use each language where it is so powerful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E.g. C++ for performance operations (e.g. matrices)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E.g. Use Java for networking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E.g. Use Python in the overall code for less coding lines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Languages: Plan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800"/>
              <a:t>Learn C++ (first 2 years)</a:t>
            </a:r>
          </a:p>
          <a:p>
            <a:pPr indent="-228600" lvl="1" marL="914400" rtl="0">
              <a:spcBef>
                <a:spcPts val="0"/>
              </a:spcBef>
              <a:buSzPct val="75000"/>
            </a:pPr>
            <a:r>
              <a:rPr lang="en-US"/>
              <a:t>Read “A first book of C++” from cover to cover or any</a:t>
            </a:r>
          </a:p>
          <a:p>
            <a:pPr indent="-228600" lvl="1" marL="914400" rtl="0">
              <a:spcBef>
                <a:spcPts val="0"/>
              </a:spcBef>
              <a:buSzPct val="75000"/>
            </a:pPr>
            <a:r>
              <a:rPr lang="en-US"/>
              <a:t>Solve many exercises...Do many projects</a:t>
            </a:r>
          </a:p>
          <a:p>
            <a:pPr indent="-228600" lvl="1" marL="914400" rtl="0">
              <a:spcBef>
                <a:spcPts val="0"/>
              </a:spcBef>
              <a:buSzPct val="75000"/>
            </a:pPr>
            <a:r>
              <a:rPr lang="en-US"/>
              <a:t>Optional: Share in Programming Competitions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800"/>
              <a:t>Pick Major Track (Java or .Net (C#) stack)</a:t>
            </a:r>
          </a:p>
          <a:p>
            <a:pPr indent="-228600" lvl="1" marL="914400" rtl="0">
              <a:spcBef>
                <a:spcPts val="0"/>
              </a:spcBef>
              <a:buSzPct val="75000"/>
            </a:pPr>
            <a:r>
              <a:rPr lang="en-US"/>
              <a:t>Learn it in the last 3 weeks of 2nd year vacation</a:t>
            </a:r>
          </a:p>
          <a:p>
            <a:pPr indent="-228600" lvl="1" marL="914400" rtl="0">
              <a:spcBef>
                <a:spcPts val="0"/>
              </a:spcBef>
              <a:buSzPct val="75000"/>
            </a:pPr>
            <a:r>
              <a:rPr lang="en-US"/>
              <a:t>Keep learning in this stack for following years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800"/>
              <a:t>Before 3rd year vacation learn web basics</a:t>
            </a:r>
          </a:p>
          <a:p>
            <a:pPr indent="-228600" lvl="1" marL="914400" rtl="0">
              <a:spcBef>
                <a:spcPts val="0"/>
              </a:spcBef>
              <a:buSzPct val="80000"/>
            </a:pPr>
            <a:r>
              <a:rPr lang="en-US" sz="3000"/>
              <a:t> </a:t>
            </a:r>
            <a:r>
              <a:rPr lang="en-US"/>
              <a:t>(HTML, Javascript, CSS) + JSP/ASP or PhP or Ruby on rails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-US" sz="2800"/>
              <a:t>Learn Python in 4th year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and Market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Highly utilize your vacations. See my 2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slides</a:t>
            </a:r>
            <a:r>
              <a:rPr lang="en-US"/>
              <a:t> for variety of advises.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Go to internship in 3rd year not earlier.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Try to get internship in top companies (e.g. Facebook, Google).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See</a:t>
            </a:r>
            <a:r>
              <a:rPr lang="en-US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DON’T WORK</a:t>
            </a:r>
            <a:r>
              <a:rPr lang="en-US"/>
              <a:t> before graduation. Use ALL this time to learn and Practice.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Start early to think about your </a:t>
            </a:r>
            <a:r>
              <a:rPr b="1" lang="en-US"/>
              <a:t>graduation project</a:t>
            </a:r>
            <a:r>
              <a:rPr lang="en-US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Vs Skills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Learn Something...is easy / short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Being skilled...is hard &amp; needs much practice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Learning Programming Basics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VS programing mentality (e.g. from much coding)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Learning OOP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VS OOP design skills (e.g. from projects OOP design)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Learning Algorithms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sz="2400"/>
              <a:t>VS problem solving skills (e.g. from competitions)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Advice: Learn little and Practice Much first and so on = strong knowledge / experience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Googling Skills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 developers search in google heavily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face many problems..compile/run time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may wonder what are people's thoughts about something (Can shared pointer cause memory leak? - Is exception handling good?)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And there many answers on web!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Learn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Google Search tricks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Google: map&lt;string, vector&lt;int&gt;&gt; </a:t>
            </a:r>
            <a:r>
              <a:rPr b="1" lang="en-US"/>
              <a:t>filetype</a:t>
            </a:r>
            <a:r>
              <a:rPr lang="en-US"/>
              <a:t>:cpp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Find every cpp file with this line :)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CV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All the time think about your future CV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Showing Diversity of programming languages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Showing Diversity of projects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Share in Programming Competitions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Share in Google Summer of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Learn/Share in Open Source Projects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You will see great codes, designs and learn much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Do good internship...Do many projects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Select your 4th year GP project carefully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types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We can develop several application types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Console 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GUI \ Desktop 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Web Applications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Mobile Applications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C++ is major in Console applications, but can be used with others too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75" y="2100550"/>
            <a:ext cx="591502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baseline="0" i="0" lang="en-US" sz="4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تم بحمد الله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علمكم الله ما ينفعكم</a:t>
            </a: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ونفعكم بما تعلمتم</a:t>
            </a: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16205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وزادكم علماً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Type: Console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What we are doing all the time :)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My opinion: Very good to focus on it during the</a:t>
            </a:r>
            <a:r>
              <a:rPr b="1" lang="en-US"/>
              <a:t> first 2 years.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Don’t waste your time with the other application types while being young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25" y="4511050"/>
            <a:ext cx="69818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Type: Desktop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Nice to learn..but don’t go deep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 is limited in use...only when you need to develop tools to your computer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Think in clock app - Bank app for employee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750" y="4110262"/>
            <a:ext cx="33909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Type: Web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More popular. Banking apps, Facebook, email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111" y="2596925"/>
            <a:ext cx="4531767" cy="338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Type: Mobile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More mobiles in our hands today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More mobile apps are developed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550" y="2912825"/>
            <a:ext cx="1885449" cy="34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Mentality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Language syntax is not your main concern...but the </a:t>
            </a:r>
            <a:r>
              <a:rPr b="1" lang="en-US"/>
              <a:t>programming mentality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That is...your ability to think in program flow regardless the language syntax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E.g. If you know how to think recursively, you can code it any language...or top down thinking vs bottom up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Language </a:t>
            </a:r>
            <a:r>
              <a:rPr b="1" lang="en-US"/>
              <a:t>syntax</a:t>
            </a:r>
            <a:r>
              <a:rPr lang="en-US"/>
              <a:t> is just a mean to express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Concepts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There are many different programming languages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They </a:t>
            </a:r>
            <a:r>
              <a:rPr b="1" lang="en-US"/>
              <a:t>share</a:t>
            </a:r>
            <a:r>
              <a:rPr lang="en-US"/>
              <a:t> much of the </a:t>
            </a:r>
            <a:r>
              <a:rPr b="1" lang="en-US"/>
              <a:t>programming concepts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Each language has some </a:t>
            </a:r>
            <a:r>
              <a:rPr b="1" lang="en-US"/>
              <a:t>specific</a:t>
            </a:r>
            <a:r>
              <a:rPr lang="en-US"/>
              <a:t> features</a:t>
            </a:r>
          </a:p>
          <a:p>
            <a:pPr indent="-228600" lvl="1" marL="914400" rtl="0">
              <a:spcBef>
                <a:spcPts val="0"/>
              </a:spcBef>
              <a:buClr>
                <a:srgbClr val="FF0000"/>
              </a:buClr>
              <a:buSzPct val="75000"/>
            </a:pPr>
            <a:r>
              <a:rPr lang="en-US" sz="2400"/>
              <a:t>C++ return only </a:t>
            </a:r>
            <a:r>
              <a:rPr b="1" lang="en-US" sz="2400"/>
              <a:t>one</a:t>
            </a:r>
            <a:r>
              <a:rPr lang="en-US" sz="2400"/>
              <a:t> parameter or void</a:t>
            </a:r>
          </a:p>
          <a:p>
            <a:pPr indent="-228600" lvl="1" marL="914400" rtl="0">
              <a:spcBef>
                <a:spcPts val="0"/>
              </a:spcBef>
              <a:buClr>
                <a:srgbClr val="FF0000"/>
              </a:buClr>
              <a:buSzPct val="75000"/>
            </a:pPr>
            <a:r>
              <a:rPr lang="en-US" sz="2400"/>
              <a:t>Python returns </a:t>
            </a:r>
            <a:r>
              <a:rPr b="1" lang="en-US" sz="2400"/>
              <a:t>multiple</a:t>
            </a:r>
            <a:r>
              <a:rPr lang="en-US" sz="2400"/>
              <a:t> values</a:t>
            </a:r>
          </a:p>
          <a:p>
            <a:pPr indent="-228600" lvl="1" marL="914400" rtl="0">
              <a:spcBef>
                <a:spcPts val="0"/>
              </a:spcBef>
              <a:buClr>
                <a:srgbClr val="FF0000"/>
              </a:buClr>
              <a:buSzPct val="75000"/>
            </a:pPr>
            <a:r>
              <a:rPr b="1" lang="en-US" sz="2400"/>
              <a:t>Garbage collect</a:t>
            </a:r>
            <a:r>
              <a:rPr b="1" lang="en-US"/>
              <a:t>or</a:t>
            </a:r>
            <a:r>
              <a:rPr lang="en-US" sz="2400"/>
              <a:t> in Java but not C++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One language may </a:t>
            </a:r>
            <a:r>
              <a:rPr b="1" lang="en-US"/>
              <a:t>fit</a:t>
            </a:r>
            <a:r>
              <a:rPr lang="en-US"/>
              <a:t> in a situation more than another one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Some languages are </a:t>
            </a:r>
            <a:r>
              <a:rPr b="1" lang="en-US"/>
              <a:t>general purpose </a:t>
            </a:r>
            <a:r>
              <a:rPr lang="en-US"/>
              <a:t>(e.g. C++ / Java / C# / Python)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Some languages although can be used as general purpose, but it works well only when used in its specific purpose (e.g. PhP for web)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Some languages are for </a:t>
            </a:r>
            <a:r>
              <a:rPr b="1" lang="en-US"/>
              <a:t>specific purpose </a:t>
            </a:r>
            <a:r>
              <a:rPr lang="en-US"/>
              <a:t>(e.g. R language for statistical computing/graphics)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Some languages are </a:t>
            </a:r>
            <a:r>
              <a:rPr b="1" lang="en-US"/>
              <a:t>compiled</a:t>
            </a:r>
            <a:r>
              <a:rPr lang="en-US"/>
              <a:t> (C++/Java/C#) and others </a:t>
            </a:r>
            <a:r>
              <a:rPr b="1" lang="en-US"/>
              <a:t>interpreted</a:t>
            </a:r>
            <a:r>
              <a:rPr lang="en-US"/>
              <a:t> (Python)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