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8288000" cy="10287000"/>
  <p:notesSz cx="6858000" cy="9144000"/>
  <p:embeddedFontLst>
    <p:embeddedFont>
      <p:font typeface="Oswald Bold" charset="1" panose="00000800000000000000"/>
      <p:regular r:id="rId41"/>
    </p:embeddedFont>
    <p:embeddedFont>
      <p:font typeface="Oswald" charset="1" panose="00000500000000000000"/>
      <p:regular r:id="rId42"/>
    </p:embeddedFont>
    <p:embeddedFont>
      <p:font typeface="DM Sans Bold" charset="1" panose="00000000000000000000"/>
      <p:regular r:id="rId43"/>
    </p:embeddedFont>
    <p:embeddedFont>
      <p:font typeface="Open Sauce Bold" charset="1" panose="00000800000000000000"/>
      <p:regular r:id="rId44"/>
    </p:embeddedFont>
    <p:embeddedFont>
      <p:font typeface="Courier Prime Bold" charset="1" panose="00000809000000000000"/>
      <p:regular r:id="rId45"/>
    </p:embeddedFont>
    <p:embeddedFont>
      <p:font typeface="Open Sauce" charset="1" panose="0000050000000000000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47.svg" Type="http://schemas.openxmlformats.org/officeDocument/2006/relationships/image"/><Relationship Id="rId14" Target="../media/image48.png" Type="http://schemas.openxmlformats.org/officeDocument/2006/relationships/image"/><Relationship Id="rId15" Target="../media/image49.svg" Type="http://schemas.openxmlformats.org/officeDocument/2006/relationships/image"/><Relationship Id="rId16" Target="../media/image50.png" Type="http://schemas.openxmlformats.org/officeDocument/2006/relationships/image"/><Relationship Id="rId17" Target="../media/image51.svg" Type="http://schemas.openxmlformats.org/officeDocument/2006/relationships/image"/><Relationship Id="rId18" Target="../media/image52.png" Type="http://schemas.openxmlformats.org/officeDocument/2006/relationships/image"/><Relationship Id="rId19" Target="../media/image53.svg" Type="http://schemas.openxmlformats.org/officeDocument/2006/relationships/image"/><Relationship Id="rId2" Target="../media/image36.png" Type="http://schemas.openxmlformats.org/officeDocument/2006/relationships/image"/><Relationship Id="rId20" Target="../media/image54.png" Type="http://schemas.openxmlformats.org/officeDocument/2006/relationships/image"/><Relationship Id="rId21" Target="../media/image55.svg" Type="http://schemas.openxmlformats.org/officeDocument/2006/relationships/image"/><Relationship Id="rId22" Target="../media/image56.png" Type="http://schemas.openxmlformats.org/officeDocument/2006/relationships/image"/><Relationship Id="rId23" Target="../media/image57.svg" Type="http://schemas.openxmlformats.org/officeDocument/2006/relationships/image"/><Relationship Id="rId24" Target="../media/image58.png" Type="http://schemas.openxmlformats.org/officeDocument/2006/relationships/image"/><Relationship Id="rId25" Target="../media/image59.sv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png" Type="http://schemas.openxmlformats.org/officeDocument/2006/relationships/image"/><Relationship Id="rId11" Target="../media/image61.svg" Type="http://schemas.openxmlformats.org/officeDocument/2006/relationships/image"/><Relationship Id="rId12" Target="../media/image62.png" Type="http://schemas.openxmlformats.org/officeDocument/2006/relationships/image"/><Relationship Id="rId13" Target="../media/image63.svg" Type="http://schemas.openxmlformats.org/officeDocument/2006/relationships/image"/><Relationship Id="rId2" Target="../media/image52.png" Type="http://schemas.openxmlformats.org/officeDocument/2006/relationships/image"/><Relationship Id="rId3" Target="../media/image53.svg" Type="http://schemas.openxmlformats.org/officeDocument/2006/relationships/image"/><Relationship Id="rId4" Target="../media/image54.png" Type="http://schemas.openxmlformats.org/officeDocument/2006/relationships/image"/><Relationship Id="rId5" Target="../media/image55.svg" Type="http://schemas.openxmlformats.org/officeDocument/2006/relationships/image"/><Relationship Id="rId6" Target="../media/image56.png" Type="http://schemas.openxmlformats.org/officeDocument/2006/relationships/image"/><Relationship Id="rId7" Target="../media/image57.svg" Type="http://schemas.openxmlformats.org/officeDocument/2006/relationships/image"/><Relationship Id="rId8" Target="../media/image58.png" Type="http://schemas.openxmlformats.org/officeDocument/2006/relationships/image"/><Relationship Id="rId9" Target="../media/image5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png" Type="http://schemas.openxmlformats.org/officeDocument/2006/relationships/image"/><Relationship Id="rId11" Target="../media/image65.svg" Type="http://schemas.openxmlformats.org/officeDocument/2006/relationships/image"/><Relationship Id="rId12" Target="../media/image66.png" Type="http://schemas.openxmlformats.org/officeDocument/2006/relationships/image"/><Relationship Id="rId13" Target="../media/image67.svg" Type="http://schemas.openxmlformats.org/officeDocument/2006/relationships/image"/><Relationship Id="rId14" Target="../media/image68.png" Type="http://schemas.openxmlformats.org/officeDocument/2006/relationships/image"/><Relationship Id="rId15" Target="../media/image69.svg" Type="http://schemas.openxmlformats.org/officeDocument/2006/relationships/image"/><Relationship Id="rId16" Target="../media/image70.png" Type="http://schemas.openxmlformats.org/officeDocument/2006/relationships/image"/><Relationship Id="rId17" Target="../media/image71.svg" Type="http://schemas.openxmlformats.org/officeDocument/2006/relationships/image"/><Relationship Id="rId18" Target="../media/image72.png" Type="http://schemas.openxmlformats.org/officeDocument/2006/relationships/image"/><Relationship Id="rId19" Target="../media/image73.svg" Type="http://schemas.openxmlformats.org/officeDocument/2006/relationships/image"/><Relationship Id="rId2" Target="../media/image52.png" Type="http://schemas.openxmlformats.org/officeDocument/2006/relationships/image"/><Relationship Id="rId3" Target="../media/image53.svg" Type="http://schemas.openxmlformats.org/officeDocument/2006/relationships/image"/><Relationship Id="rId4" Target="../media/image54.png" Type="http://schemas.openxmlformats.org/officeDocument/2006/relationships/image"/><Relationship Id="rId5" Target="../media/image55.svg" Type="http://schemas.openxmlformats.org/officeDocument/2006/relationships/image"/><Relationship Id="rId6" Target="../media/image56.png" Type="http://schemas.openxmlformats.org/officeDocument/2006/relationships/image"/><Relationship Id="rId7" Target="../media/image57.svg" Type="http://schemas.openxmlformats.org/officeDocument/2006/relationships/image"/><Relationship Id="rId8" Target="../media/image58.png" Type="http://schemas.openxmlformats.org/officeDocument/2006/relationships/image"/><Relationship Id="rId9" Target="../media/image59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53.svg" Type="http://schemas.openxmlformats.org/officeDocument/2006/relationships/image"/><Relationship Id="rId12" Target="../media/image54.png" Type="http://schemas.openxmlformats.org/officeDocument/2006/relationships/image"/><Relationship Id="rId13" Target="../media/image55.svg" Type="http://schemas.openxmlformats.org/officeDocument/2006/relationships/image"/><Relationship Id="rId14" Target="../media/image56.png" Type="http://schemas.openxmlformats.org/officeDocument/2006/relationships/image"/><Relationship Id="rId15" Target="../media/image57.svg" Type="http://schemas.openxmlformats.org/officeDocument/2006/relationships/image"/><Relationship Id="rId16" Target="../media/image58.png" Type="http://schemas.openxmlformats.org/officeDocument/2006/relationships/image"/><Relationship Id="rId17" Target="../media/image59.svg" Type="http://schemas.openxmlformats.org/officeDocument/2006/relationships/image"/><Relationship Id="rId2" Target="../media/image66.png" Type="http://schemas.openxmlformats.org/officeDocument/2006/relationships/image"/><Relationship Id="rId3" Target="../media/image67.svg" Type="http://schemas.openxmlformats.org/officeDocument/2006/relationships/image"/><Relationship Id="rId4" Target="../media/image70.png" Type="http://schemas.openxmlformats.org/officeDocument/2006/relationships/image"/><Relationship Id="rId5" Target="../media/image71.svg" Type="http://schemas.openxmlformats.org/officeDocument/2006/relationships/image"/><Relationship Id="rId6" Target="../media/image68.png" Type="http://schemas.openxmlformats.org/officeDocument/2006/relationships/image"/><Relationship Id="rId7" Target="../media/image69.svg" Type="http://schemas.openxmlformats.org/officeDocument/2006/relationships/image"/><Relationship Id="rId8" Target="../media/image72.png" Type="http://schemas.openxmlformats.org/officeDocument/2006/relationships/image"/><Relationship Id="rId9" Target="../media/image7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4.png" Type="http://schemas.openxmlformats.org/officeDocument/2006/relationships/image"/><Relationship Id="rId3" Target="../media/image75.svg" Type="http://schemas.openxmlformats.org/officeDocument/2006/relationships/image"/><Relationship Id="rId4" Target="../media/image76.png" Type="http://schemas.openxmlformats.org/officeDocument/2006/relationships/image"/><Relationship Id="rId5" Target="../media/image77.svg" Type="http://schemas.openxmlformats.org/officeDocument/2006/relationships/image"/><Relationship Id="rId6" Target="../media/image78.png" Type="http://schemas.openxmlformats.org/officeDocument/2006/relationships/image"/><Relationship Id="rId7" Target="../media/image79.svg" Type="http://schemas.openxmlformats.org/officeDocument/2006/relationships/image"/><Relationship Id="rId8" Target="../media/image80.png" Type="http://schemas.openxmlformats.org/officeDocument/2006/relationships/image"/><Relationship Id="rId9" Target="../media/image8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47.svg" Type="http://schemas.openxmlformats.org/officeDocument/2006/relationships/image"/><Relationship Id="rId14" Target="../media/image48.png" Type="http://schemas.openxmlformats.org/officeDocument/2006/relationships/image"/><Relationship Id="rId15" Target="../media/image49.svg" Type="http://schemas.openxmlformats.org/officeDocument/2006/relationships/image"/><Relationship Id="rId16" Target="../media/image50.png" Type="http://schemas.openxmlformats.org/officeDocument/2006/relationships/image"/><Relationship Id="rId17" Target="../media/image51.svg" Type="http://schemas.openxmlformats.org/officeDocument/2006/relationships/image"/><Relationship Id="rId18" Target="../media/image82.png" Type="http://schemas.openxmlformats.org/officeDocument/2006/relationships/image"/><Relationship Id="rId19" Target="../media/image83.svg" Type="http://schemas.openxmlformats.org/officeDocument/2006/relationships/image"/><Relationship Id="rId2" Target="../media/image36.png" Type="http://schemas.openxmlformats.org/officeDocument/2006/relationships/image"/><Relationship Id="rId20" Target="../media/image84.png" Type="http://schemas.openxmlformats.org/officeDocument/2006/relationships/image"/><Relationship Id="rId21" Target="../media/image85.svg" Type="http://schemas.openxmlformats.org/officeDocument/2006/relationships/image"/><Relationship Id="rId22" Target="../media/image86.png" Type="http://schemas.openxmlformats.org/officeDocument/2006/relationships/image"/><Relationship Id="rId23" Target="../media/image87.svg" Type="http://schemas.openxmlformats.org/officeDocument/2006/relationships/image"/><Relationship Id="rId24" Target="../media/image88.png" Type="http://schemas.openxmlformats.org/officeDocument/2006/relationships/image"/><Relationship Id="rId25" Target="../media/image89.sv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0.png" Type="http://schemas.openxmlformats.org/officeDocument/2006/relationships/image"/><Relationship Id="rId11" Target="../media/image91.svg" Type="http://schemas.openxmlformats.org/officeDocument/2006/relationships/image"/><Relationship Id="rId12" Target="../media/image92.png" Type="http://schemas.openxmlformats.org/officeDocument/2006/relationships/image"/><Relationship Id="rId13" Target="../media/image93.svg" Type="http://schemas.openxmlformats.org/officeDocument/2006/relationships/image"/><Relationship Id="rId14" Target="../media/image94.png" Type="http://schemas.openxmlformats.org/officeDocument/2006/relationships/image"/><Relationship Id="rId15" Target="../media/image95.svg" Type="http://schemas.openxmlformats.org/officeDocument/2006/relationships/image"/><Relationship Id="rId16" Target="../media/image96.png" Type="http://schemas.openxmlformats.org/officeDocument/2006/relationships/image"/><Relationship Id="rId17" Target="../media/image97.svg" Type="http://schemas.openxmlformats.org/officeDocument/2006/relationships/image"/><Relationship Id="rId18" Target="../media/image98.png" Type="http://schemas.openxmlformats.org/officeDocument/2006/relationships/image"/><Relationship Id="rId19" Target="../media/image99.svg" Type="http://schemas.openxmlformats.org/officeDocument/2006/relationships/image"/><Relationship Id="rId2" Target="../media/image82.png" Type="http://schemas.openxmlformats.org/officeDocument/2006/relationships/image"/><Relationship Id="rId20" Target="../media/image100.png" Type="http://schemas.openxmlformats.org/officeDocument/2006/relationships/image"/><Relationship Id="rId21" Target="../media/image101.svg" Type="http://schemas.openxmlformats.org/officeDocument/2006/relationships/image"/><Relationship Id="rId22" Target="../media/image102.png" Type="http://schemas.openxmlformats.org/officeDocument/2006/relationships/image"/><Relationship Id="rId23" Target="../media/image103.svg" Type="http://schemas.openxmlformats.org/officeDocument/2006/relationships/image"/><Relationship Id="rId24" Target="../media/image104.png" Type="http://schemas.openxmlformats.org/officeDocument/2006/relationships/image"/><Relationship Id="rId25" Target="../media/image105.svg" Type="http://schemas.openxmlformats.org/officeDocument/2006/relationships/image"/><Relationship Id="rId3" Target="../media/image83.svg" Type="http://schemas.openxmlformats.org/officeDocument/2006/relationships/image"/><Relationship Id="rId4" Target="../media/image84.png" Type="http://schemas.openxmlformats.org/officeDocument/2006/relationships/image"/><Relationship Id="rId5" Target="../media/image85.svg" Type="http://schemas.openxmlformats.org/officeDocument/2006/relationships/image"/><Relationship Id="rId6" Target="../media/image86.png" Type="http://schemas.openxmlformats.org/officeDocument/2006/relationships/image"/><Relationship Id="rId7" Target="../media/image87.svg" Type="http://schemas.openxmlformats.org/officeDocument/2006/relationships/image"/><Relationship Id="rId8" Target="../media/image88.png" Type="http://schemas.openxmlformats.org/officeDocument/2006/relationships/image"/><Relationship Id="rId9" Target="../media/image89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4.png" Type="http://schemas.openxmlformats.org/officeDocument/2006/relationships/image"/><Relationship Id="rId11" Target="../media/image115.svg" Type="http://schemas.openxmlformats.org/officeDocument/2006/relationships/image"/><Relationship Id="rId12" Target="../media/image116.png" Type="http://schemas.openxmlformats.org/officeDocument/2006/relationships/image"/><Relationship Id="rId13" Target="../media/image117.svg" Type="http://schemas.openxmlformats.org/officeDocument/2006/relationships/image"/><Relationship Id="rId14" Target="../media/image118.png" Type="http://schemas.openxmlformats.org/officeDocument/2006/relationships/image"/><Relationship Id="rId15" Target="../media/image119.svg" Type="http://schemas.openxmlformats.org/officeDocument/2006/relationships/image"/><Relationship Id="rId16" Target="../media/image120.png" Type="http://schemas.openxmlformats.org/officeDocument/2006/relationships/image"/><Relationship Id="rId17" Target="../media/image121.svg" Type="http://schemas.openxmlformats.org/officeDocument/2006/relationships/image"/><Relationship Id="rId2" Target="../media/image106.png" Type="http://schemas.openxmlformats.org/officeDocument/2006/relationships/image"/><Relationship Id="rId3" Target="../media/image107.svg" Type="http://schemas.openxmlformats.org/officeDocument/2006/relationships/image"/><Relationship Id="rId4" Target="../media/image108.png" Type="http://schemas.openxmlformats.org/officeDocument/2006/relationships/image"/><Relationship Id="rId5" Target="../media/image109.svg" Type="http://schemas.openxmlformats.org/officeDocument/2006/relationships/image"/><Relationship Id="rId6" Target="../media/image110.png" Type="http://schemas.openxmlformats.org/officeDocument/2006/relationships/image"/><Relationship Id="rId7" Target="../media/image111.svg" Type="http://schemas.openxmlformats.org/officeDocument/2006/relationships/image"/><Relationship Id="rId8" Target="../media/image112.png" Type="http://schemas.openxmlformats.org/officeDocument/2006/relationships/image"/><Relationship Id="rId9" Target="../media/image113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2.png" Type="http://schemas.openxmlformats.org/officeDocument/2006/relationships/image"/><Relationship Id="rId11" Target="../media/image123.svg" Type="http://schemas.openxmlformats.org/officeDocument/2006/relationships/image"/><Relationship Id="rId12" Target="../media/image124.png" Type="http://schemas.openxmlformats.org/officeDocument/2006/relationships/image"/><Relationship Id="rId13" Target="../media/image125.svg" Type="http://schemas.openxmlformats.org/officeDocument/2006/relationships/image"/><Relationship Id="rId14" Target="../media/image126.png" Type="http://schemas.openxmlformats.org/officeDocument/2006/relationships/image"/><Relationship Id="rId15" Target="../media/image127.svg" Type="http://schemas.openxmlformats.org/officeDocument/2006/relationships/image"/><Relationship Id="rId16" Target="../media/image128.png" Type="http://schemas.openxmlformats.org/officeDocument/2006/relationships/image"/><Relationship Id="rId17" Target="../media/image129.svg" Type="http://schemas.openxmlformats.org/officeDocument/2006/relationships/image"/><Relationship Id="rId18" Target="../media/image130.png" Type="http://schemas.openxmlformats.org/officeDocument/2006/relationships/image"/><Relationship Id="rId19" Target="../media/image131.svg" Type="http://schemas.openxmlformats.org/officeDocument/2006/relationships/image"/><Relationship Id="rId2" Target="../media/image82.png" Type="http://schemas.openxmlformats.org/officeDocument/2006/relationships/image"/><Relationship Id="rId20" Target="../media/image132.png" Type="http://schemas.openxmlformats.org/officeDocument/2006/relationships/image"/><Relationship Id="rId21" Target="../media/image133.svg" Type="http://schemas.openxmlformats.org/officeDocument/2006/relationships/image"/><Relationship Id="rId22" Target="../media/image134.png" Type="http://schemas.openxmlformats.org/officeDocument/2006/relationships/image"/><Relationship Id="rId23" Target="../media/image135.svg" Type="http://schemas.openxmlformats.org/officeDocument/2006/relationships/image"/><Relationship Id="rId24" Target="../media/image136.png" Type="http://schemas.openxmlformats.org/officeDocument/2006/relationships/image"/><Relationship Id="rId25" Target="../media/image137.svg" Type="http://schemas.openxmlformats.org/officeDocument/2006/relationships/image"/><Relationship Id="rId3" Target="../media/image83.svg" Type="http://schemas.openxmlformats.org/officeDocument/2006/relationships/image"/><Relationship Id="rId4" Target="../media/image84.png" Type="http://schemas.openxmlformats.org/officeDocument/2006/relationships/image"/><Relationship Id="rId5" Target="../media/image85.svg" Type="http://schemas.openxmlformats.org/officeDocument/2006/relationships/image"/><Relationship Id="rId6" Target="../media/image86.png" Type="http://schemas.openxmlformats.org/officeDocument/2006/relationships/image"/><Relationship Id="rId7" Target="../media/image87.svg" Type="http://schemas.openxmlformats.org/officeDocument/2006/relationships/image"/><Relationship Id="rId8" Target="../media/image88.png" Type="http://schemas.openxmlformats.org/officeDocument/2006/relationships/image"/><Relationship Id="rId9" Target="../media/image89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8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9.png" Type="http://schemas.openxmlformats.org/officeDocument/2006/relationships/image"/><Relationship Id="rId3" Target="../media/image140.svg" Type="http://schemas.openxmlformats.org/officeDocument/2006/relationships/image"/><Relationship Id="rId4" Target="../media/image141.png" Type="http://schemas.openxmlformats.org/officeDocument/2006/relationships/image"/><Relationship Id="rId5" Target="../media/image142.svg" Type="http://schemas.openxmlformats.org/officeDocument/2006/relationships/image"/><Relationship Id="rId6" Target="../media/image143.png" Type="http://schemas.openxmlformats.org/officeDocument/2006/relationships/image"/><Relationship Id="rId7" Target="../media/image14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1.png" Type="http://schemas.openxmlformats.org/officeDocument/2006/relationships/image"/><Relationship Id="rId11" Target="../media/image152.svg" Type="http://schemas.openxmlformats.org/officeDocument/2006/relationships/image"/><Relationship Id="rId12" Target="../media/image153.png" Type="http://schemas.openxmlformats.org/officeDocument/2006/relationships/image"/><Relationship Id="rId13" Target="../media/image154.svg" Type="http://schemas.openxmlformats.org/officeDocument/2006/relationships/image"/><Relationship Id="rId2" Target="../media/image143.png" Type="http://schemas.openxmlformats.org/officeDocument/2006/relationships/image"/><Relationship Id="rId3" Target="../media/image144.svg" Type="http://schemas.openxmlformats.org/officeDocument/2006/relationships/image"/><Relationship Id="rId4" Target="../media/image145.png" Type="http://schemas.openxmlformats.org/officeDocument/2006/relationships/image"/><Relationship Id="rId5" Target="../media/image146.svg" Type="http://schemas.openxmlformats.org/officeDocument/2006/relationships/image"/><Relationship Id="rId6" Target="../media/image147.png" Type="http://schemas.openxmlformats.org/officeDocument/2006/relationships/image"/><Relationship Id="rId7" Target="../media/image148.svg" Type="http://schemas.openxmlformats.org/officeDocument/2006/relationships/image"/><Relationship Id="rId8" Target="../media/image149.png" Type="http://schemas.openxmlformats.org/officeDocument/2006/relationships/image"/><Relationship Id="rId9" Target="../media/image150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47.svg" Type="http://schemas.openxmlformats.org/officeDocument/2006/relationships/image"/><Relationship Id="rId14" Target="../media/image48.png" Type="http://schemas.openxmlformats.org/officeDocument/2006/relationships/image"/><Relationship Id="rId15" Target="../media/image49.svg" Type="http://schemas.openxmlformats.org/officeDocument/2006/relationships/image"/><Relationship Id="rId16" Target="../media/image50.png" Type="http://schemas.openxmlformats.org/officeDocument/2006/relationships/image"/><Relationship Id="rId17" Target="../media/image51.svg" Type="http://schemas.openxmlformats.org/officeDocument/2006/relationships/image"/><Relationship Id="rId18" Target="../media/image155.png" Type="http://schemas.openxmlformats.org/officeDocument/2006/relationships/image"/><Relationship Id="rId19" Target="../media/image156.svg" Type="http://schemas.openxmlformats.org/officeDocument/2006/relationships/image"/><Relationship Id="rId2" Target="../media/image36.png" Type="http://schemas.openxmlformats.org/officeDocument/2006/relationships/image"/><Relationship Id="rId20" Target="../media/image157.png" Type="http://schemas.openxmlformats.org/officeDocument/2006/relationships/image"/><Relationship Id="rId21" Target="../media/image158.svg" Type="http://schemas.openxmlformats.org/officeDocument/2006/relationships/image"/><Relationship Id="rId22" Target="../media/image159.png" Type="http://schemas.openxmlformats.org/officeDocument/2006/relationships/image"/><Relationship Id="rId23" Target="../media/image160.svg" Type="http://schemas.openxmlformats.org/officeDocument/2006/relationships/image"/><Relationship Id="rId24" Target="../media/image161.png" Type="http://schemas.openxmlformats.org/officeDocument/2006/relationships/image"/><Relationship Id="rId25" Target="../media/image162.svg" Type="http://schemas.openxmlformats.org/officeDocument/2006/relationships/image"/><Relationship Id="rId26" Target="../media/image163.png" Type="http://schemas.openxmlformats.org/officeDocument/2006/relationships/image"/><Relationship Id="rId27" Target="../media/image164.svg" Type="http://schemas.openxmlformats.org/officeDocument/2006/relationships/image"/><Relationship Id="rId28" Target="../media/image165.png" Type="http://schemas.openxmlformats.org/officeDocument/2006/relationships/image"/><Relationship Id="rId29" Target="../media/image166.svg" Type="http://schemas.openxmlformats.org/officeDocument/2006/relationships/image"/><Relationship Id="rId3" Target="../media/image37.svg" Type="http://schemas.openxmlformats.org/officeDocument/2006/relationships/image"/><Relationship Id="rId30" Target="../media/image167.png" Type="http://schemas.openxmlformats.org/officeDocument/2006/relationships/image"/><Relationship Id="rId31" Target="../media/image168.svg" Type="http://schemas.openxmlformats.org/officeDocument/2006/relationships/image"/><Relationship Id="rId32" Target="../media/image169.png" Type="http://schemas.openxmlformats.org/officeDocument/2006/relationships/image"/><Relationship Id="rId33" Target="../media/image170.svg" Type="http://schemas.openxmlformats.org/officeDocument/2006/relationships/image"/><Relationship Id="rId34" Target="../media/image171.png" Type="http://schemas.openxmlformats.org/officeDocument/2006/relationships/image"/><Relationship Id="rId35" Target="../media/image172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3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63157" y="6659056"/>
            <a:ext cx="4361686" cy="3269447"/>
          </a:xfrm>
          <a:custGeom>
            <a:avLst/>
            <a:gdLst/>
            <a:ahLst/>
            <a:cxnLst/>
            <a:rect r="r" b="b" t="t" l="l"/>
            <a:pathLst>
              <a:path h="3269447" w="4361686">
                <a:moveTo>
                  <a:pt x="0" y="0"/>
                </a:moveTo>
                <a:lnTo>
                  <a:pt x="4361686" y="0"/>
                </a:lnTo>
                <a:lnTo>
                  <a:pt x="4361686" y="3269447"/>
                </a:lnTo>
                <a:lnTo>
                  <a:pt x="0" y="3269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433" y="1490089"/>
            <a:ext cx="18088567" cy="3747198"/>
            <a:chOff x="0" y="0"/>
            <a:chExt cx="24118089" cy="49962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118089" cy="4996264"/>
            </a:xfrm>
            <a:custGeom>
              <a:avLst/>
              <a:gdLst/>
              <a:ahLst/>
              <a:cxnLst/>
              <a:rect r="r" b="b" t="t" l="l"/>
              <a:pathLst>
                <a:path h="4996264" w="24118089">
                  <a:moveTo>
                    <a:pt x="0" y="0"/>
                  </a:moveTo>
                  <a:lnTo>
                    <a:pt x="24118089" y="0"/>
                  </a:lnTo>
                  <a:lnTo>
                    <a:pt x="24118089" y="4996264"/>
                  </a:lnTo>
                  <a:lnTo>
                    <a:pt x="0" y="49962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 rot="0">
              <a:off x="1532409" y="1266386"/>
              <a:ext cx="20787360" cy="2267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87"/>
                </a:lnSpc>
              </a:pPr>
              <a:r>
                <a:rPr lang="en-US" sz="6099">
                  <a:solidFill>
                    <a:srgbClr val="FFFFFF"/>
                  </a:solidFill>
                  <a:latin typeface="Oswald Bold"/>
                </a:rPr>
                <a:t>Gaussian Elimination </a:t>
              </a:r>
            </a:p>
            <a:p>
              <a:pPr algn="ctr">
                <a:lnSpc>
                  <a:spcPts val="6587"/>
                </a:lnSpc>
              </a:pPr>
              <a:r>
                <a:rPr lang="en-US" sz="6099">
                  <a:solidFill>
                    <a:srgbClr val="FFFFFF"/>
                  </a:solidFill>
                  <a:latin typeface="Oswald Bold"/>
                </a:rPr>
                <a:t>High-Performance Implementation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377440" y="5670742"/>
            <a:ext cx="13533120" cy="988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33">
                <a:solidFill>
                  <a:srgbClr val="000066"/>
                </a:solidFill>
                <a:latin typeface="Oswald"/>
              </a:rPr>
              <a:t>Mohamed Imad Eddine Ghodbane</a:t>
            </a:r>
          </a:p>
          <a:p>
            <a:pPr algn="ctr">
              <a:lnSpc>
                <a:spcPts val="3888"/>
              </a:lnSpc>
            </a:pPr>
            <a:r>
              <a:rPr lang="en-US" sz="3600" spc="33">
                <a:solidFill>
                  <a:srgbClr val="000066"/>
                </a:solidFill>
                <a:latin typeface="Oswald"/>
              </a:rPr>
              <a:t>May,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997450" y="4092548"/>
            <a:ext cx="4596629" cy="1278699"/>
          </a:xfrm>
          <a:custGeom>
            <a:avLst/>
            <a:gdLst/>
            <a:ahLst/>
            <a:cxnLst/>
            <a:rect r="r" b="b" t="t" l="l"/>
            <a:pathLst>
              <a:path h="1278699" w="4596629">
                <a:moveTo>
                  <a:pt x="0" y="0"/>
                </a:moveTo>
                <a:lnTo>
                  <a:pt x="4596629" y="0"/>
                </a:lnTo>
                <a:lnTo>
                  <a:pt x="4596629" y="1278698"/>
                </a:lnTo>
                <a:lnTo>
                  <a:pt x="0" y="1278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25847" y="3589079"/>
            <a:ext cx="5662612" cy="2285636"/>
          </a:xfrm>
          <a:custGeom>
            <a:avLst/>
            <a:gdLst/>
            <a:ahLst/>
            <a:cxnLst/>
            <a:rect r="r" b="b" t="t" l="l"/>
            <a:pathLst>
              <a:path h="2285636" w="5662612">
                <a:moveTo>
                  <a:pt x="0" y="0"/>
                </a:moveTo>
                <a:lnTo>
                  <a:pt x="5662613" y="0"/>
                </a:lnTo>
                <a:lnTo>
                  <a:pt x="5662613" y="2285636"/>
                </a:lnTo>
                <a:lnTo>
                  <a:pt x="0" y="2285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70944" y="342514"/>
            <a:ext cx="7005398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PLUQ FACTORIZATION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0944" y="1743062"/>
            <a:ext cx="743316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9"/>
              </a:lnSpc>
            </a:pPr>
            <a:r>
              <a:rPr lang="en-US" sz="3599">
                <a:solidFill>
                  <a:srgbClr val="000066"/>
                </a:solidFill>
                <a:latin typeface="Open Sauce Bold"/>
              </a:rPr>
              <a:t>Row Reduction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6046" y="7109227"/>
            <a:ext cx="14973950" cy="260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  <a:ea typeface="Open Sauce Bold"/>
              </a:rPr>
              <a:t>Compute the inverse of the pivot modulo 𝑝.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Multiply the pivot inverse by the elements of the pivot row.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Use the updated pivot row to eliminate the elements below the pivot in the current column.</a:t>
            </a:r>
          </a:p>
          <a:p>
            <a:pPr algn="l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791075" y="3645958"/>
            <a:ext cx="5662612" cy="2285636"/>
          </a:xfrm>
          <a:custGeom>
            <a:avLst/>
            <a:gdLst/>
            <a:ahLst/>
            <a:cxnLst/>
            <a:rect r="r" b="b" t="t" l="l"/>
            <a:pathLst>
              <a:path h="2285636" w="5662612">
                <a:moveTo>
                  <a:pt x="0" y="0"/>
                </a:moveTo>
                <a:lnTo>
                  <a:pt x="5662612" y="0"/>
                </a:lnTo>
                <a:lnTo>
                  <a:pt x="5662612" y="2285636"/>
                </a:lnTo>
                <a:lnTo>
                  <a:pt x="0" y="2285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66626" y="3202021"/>
            <a:ext cx="6578935" cy="1267940"/>
          </a:xfrm>
          <a:custGeom>
            <a:avLst/>
            <a:gdLst/>
            <a:ahLst/>
            <a:cxnLst/>
            <a:rect r="r" b="b" t="t" l="l"/>
            <a:pathLst>
              <a:path h="1267940" w="6578935">
                <a:moveTo>
                  <a:pt x="0" y="0"/>
                </a:moveTo>
                <a:lnTo>
                  <a:pt x="6578935" y="0"/>
                </a:lnTo>
                <a:lnTo>
                  <a:pt x="6578935" y="1267940"/>
                </a:lnTo>
                <a:lnTo>
                  <a:pt x="0" y="1267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66644" y="4993836"/>
            <a:ext cx="6578918" cy="1267937"/>
          </a:xfrm>
          <a:custGeom>
            <a:avLst/>
            <a:gdLst/>
            <a:ahLst/>
            <a:cxnLst/>
            <a:rect r="r" b="b" t="t" l="l"/>
            <a:pathLst>
              <a:path h="1267937" w="6578918">
                <a:moveTo>
                  <a:pt x="0" y="0"/>
                </a:moveTo>
                <a:lnTo>
                  <a:pt x="6578917" y="0"/>
                </a:lnTo>
                <a:lnTo>
                  <a:pt x="6578917" y="1267937"/>
                </a:lnTo>
                <a:lnTo>
                  <a:pt x="0" y="12679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70944" y="342514"/>
            <a:ext cx="7005398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PLUQ FACTORIZATION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0944" y="1743062"/>
            <a:ext cx="743316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9"/>
              </a:lnSpc>
            </a:pPr>
            <a:r>
              <a:rPr lang="en-US" sz="3599">
                <a:solidFill>
                  <a:srgbClr val="000066"/>
                </a:solidFill>
                <a:latin typeface="Open Sauce Bold"/>
              </a:rPr>
              <a:t>Row Reduction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86046" y="7109227"/>
            <a:ext cx="14973950" cy="260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  <a:ea typeface="Open Sauce Bold"/>
              </a:rPr>
              <a:t>Compute the inverse of the pivot modulo 𝑝.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Multiply the pivot inverse by the elements of the pivot row.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Use the updated pivot row to eliminate the elements below the pivot in the current column.</a:t>
            </a:r>
          </a:p>
          <a:p>
            <a:pPr algn="l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273452" y="4417565"/>
            <a:ext cx="5741096" cy="2286000"/>
          </a:xfrm>
          <a:custGeom>
            <a:avLst/>
            <a:gdLst/>
            <a:ahLst/>
            <a:cxnLst/>
            <a:rect r="r" b="b" t="t" l="l"/>
            <a:pathLst>
              <a:path h="2286000" w="5741096">
                <a:moveTo>
                  <a:pt x="0" y="0"/>
                </a:moveTo>
                <a:lnTo>
                  <a:pt x="5741096" y="0"/>
                </a:lnTo>
                <a:lnTo>
                  <a:pt x="5741096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0944" y="4417565"/>
            <a:ext cx="2800223" cy="2286000"/>
          </a:xfrm>
          <a:custGeom>
            <a:avLst/>
            <a:gdLst/>
            <a:ahLst/>
            <a:cxnLst/>
            <a:rect r="r" b="b" t="t" l="l"/>
            <a:pathLst>
              <a:path h="2286000" w="2800223">
                <a:moveTo>
                  <a:pt x="0" y="0"/>
                </a:moveTo>
                <a:lnTo>
                  <a:pt x="2800223" y="0"/>
                </a:lnTo>
                <a:lnTo>
                  <a:pt x="2800223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19573" y="4417565"/>
            <a:ext cx="2757237" cy="2286000"/>
          </a:xfrm>
          <a:custGeom>
            <a:avLst/>
            <a:gdLst/>
            <a:ahLst/>
            <a:cxnLst/>
            <a:rect r="r" b="b" t="t" l="l"/>
            <a:pathLst>
              <a:path h="2286000" w="2757237">
                <a:moveTo>
                  <a:pt x="0" y="0"/>
                </a:moveTo>
                <a:lnTo>
                  <a:pt x="2757237" y="0"/>
                </a:lnTo>
                <a:lnTo>
                  <a:pt x="2757237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70944" y="342514"/>
            <a:ext cx="7005398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PLUQ FACTORIZATION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0944" y="1743062"/>
            <a:ext cx="743316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9"/>
              </a:lnSpc>
            </a:pPr>
            <a:r>
              <a:rPr lang="en-US" sz="3599">
                <a:solidFill>
                  <a:srgbClr val="000066"/>
                </a:solidFill>
                <a:latin typeface="Open Sauce Bold"/>
              </a:rPr>
              <a:t>Output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16346" y="2654481"/>
            <a:ext cx="12542277" cy="6603819"/>
            <a:chOff x="0" y="0"/>
            <a:chExt cx="16723037" cy="880509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926643"/>
              <a:ext cx="16723037" cy="58784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56"/>
                </a:lnSpc>
              </a:pPr>
              <a:r>
                <a:rPr lang="en-US" sz="3200">
                  <a:solidFill>
                    <a:srgbClr val="000066"/>
                  </a:solidFill>
                  <a:latin typeface="Courier Prime Bold"/>
                </a:rPr>
                <a:t>// Row Reduction</a:t>
              </a:r>
            </a:p>
            <a:p>
              <a:pPr algn="l">
                <a:lnSpc>
                  <a:spcPts val="3456"/>
                </a:lnSpc>
              </a:pPr>
              <a:r>
                <a:rPr lang="en-US" sz="3200">
                  <a:solidFill>
                    <a:srgbClr val="000066"/>
                  </a:solidFill>
                  <a:latin typeface="Courier Prime Bold"/>
                </a:rPr>
                <a:t>for </a:t>
              </a: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(</a:t>
              </a:r>
              <a:r>
                <a:rPr lang="en-US" sz="3200">
                  <a:solidFill>
                    <a:srgbClr val="000066"/>
                  </a:solidFill>
                  <a:latin typeface="Courier Prime Bold"/>
                </a:rPr>
                <a:t>int </a:t>
              </a: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k = matrixRank + 1; k &lt; m; k++) {</a:t>
              </a:r>
            </a:p>
            <a:p>
              <a:pPr algn="l">
                <a:lnSpc>
                  <a:spcPts val="3456"/>
                </a:lnSpc>
              </a:pP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    A-&gt;data[k * n + matrixRank] = </a:t>
              </a:r>
              <a:r>
                <a:rPr lang="en-US" sz="3200">
                  <a:solidFill>
                    <a:srgbClr val="000066"/>
                  </a:solidFill>
                  <a:latin typeface="Courier Prime Bold"/>
                </a:rPr>
                <a:t>mult</a:t>
              </a: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(</a:t>
              </a:r>
            </a:p>
            <a:p>
              <a:pPr algn="l">
                <a:lnSpc>
                  <a:spcPts val="3456"/>
                </a:lnSpc>
              </a:pP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    </a:t>
              </a: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A-&gt;data[k * n + matrixRank], inv, p);</a:t>
              </a:r>
            </a:p>
            <a:p>
              <a:pPr algn="l">
                <a:lnSpc>
                  <a:spcPts val="3456"/>
                </a:lnSpc>
              </a:pP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    </a:t>
              </a:r>
              <a:r>
                <a:rPr lang="en-US" sz="3200">
                  <a:solidFill>
                    <a:srgbClr val="000066"/>
                  </a:solidFill>
                  <a:latin typeface="Courier Prime Bold"/>
                </a:rPr>
                <a:t>for</a:t>
              </a: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 (</a:t>
              </a:r>
              <a:r>
                <a:rPr lang="en-US" sz="3200">
                  <a:solidFill>
                    <a:srgbClr val="000066"/>
                  </a:solidFill>
                  <a:latin typeface="Courier Prime Bold"/>
                </a:rPr>
                <a:t>int</a:t>
              </a: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 j = matrixRank + 1; j &lt; n; j++)</a:t>
              </a:r>
            </a:p>
            <a:p>
              <a:pPr algn="l">
                <a:lnSpc>
                  <a:spcPts val="3456"/>
                </a:lnSpc>
              </a:pP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        A-&gt;data[k * n + j] = </a:t>
              </a:r>
              <a:r>
                <a:rPr lang="en-US" sz="3200">
                  <a:solidFill>
                    <a:srgbClr val="000066"/>
                  </a:solidFill>
                  <a:latin typeface="Courier Prime Bold"/>
                </a:rPr>
                <a:t>sub</a:t>
              </a: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(</a:t>
              </a:r>
            </a:p>
            <a:p>
              <a:pPr algn="l">
                <a:lnSpc>
                  <a:spcPts val="3456"/>
                </a:lnSpc>
              </a:pP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        </a:t>
              </a: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A-&gt;data[k * n + j], </a:t>
              </a:r>
            </a:p>
            <a:p>
              <a:pPr algn="l">
                <a:lnSpc>
                  <a:spcPts val="3456"/>
                </a:lnSpc>
              </a:pP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        </a:t>
              </a:r>
              <a:r>
                <a:rPr lang="en-US" sz="3200">
                  <a:solidFill>
                    <a:srgbClr val="000066"/>
                  </a:solidFill>
                  <a:latin typeface="Courier Prime Bold"/>
                </a:rPr>
                <a:t>mult</a:t>
              </a: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(A-&gt;data[k * n + matrixRank],</a:t>
              </a:r>
            </a:p>
            <a:p>
              <a:pPr algn="l">
                <a:lnSpc>
                  <a:spcPts val="3456"/>
                </a:lnSpc>
              </a:pP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        A-&gt;data[matrixRank * n + j], p), p);</a:t>
              </a:r>
            </a:p>
            <a:p>
              <a:pPr algn="l">
                <a:lnSpc>
                  <a:spcPts val="345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Courier Prime Bold"/>
                </a:rPr>
                <a:t>}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38100"/>
              <a:ext cx="4525181" cy="2079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>
                  <a:solidFill>
                    <a:srgbClr val="000066"/>
                  </a:solidFill>
                  <a:latin typeface="Courier Prime Bold"/>
                </a:rPr>
                <a:t>/*</a:t>
              </a:r>
            </a:p>
            <a:p>
              <a:pPr algn="l">
                <a:lnSpc>
                  <a:spcPts val="4160"/>
                </a:lnSpc>
              </a:pPr>
              <a:r>
                <a:rPr lang="en-US" sz="3200">
                  <a:solidFill>
                    <a:srgbClr val="000066"/>
                  </a:solidFill>
                  <a:latin typeface="Courier Prime Bold"/>
                </a:rPr>
                <a:t> Find Pivot</a:t>
              </a:r>
            </a:p>
            <a:p>
              <a:pPr algn="l">
                <a:lnSpc>
                  <a:spcPts val="416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66"/>
                  </a:solidFill>
                  <a:latin typeface="Courier Prime Bold"/>
                </a:rPr>
                <a:t>*/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70944" y="342514"/>
            <a:ext cx="7005398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PLUQ FACTORIZATION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0944" y="1743062"/>
            <a:ext cx="743316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9"/>
              </a:lnSpc>
            </a:pPr>
            <a:r>
              <a:rPr lang="en-US" sz="3599">
                <a:solidFill>
                  <a:srgbClr val="000066"/>
                </a:solidFill>
                <a:latin typeface="Open Sauce Bold"/>
              </a:rPr>
              <a:t>One Iteration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0064" y="2485072"/>
            <a:ext cx="375178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Subtraction 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34184" y="3370707"/>
            <a:ext cx="12542277" cy="1772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3200">
                <a:solidFill>
                  <a:srgbClr val="000066"/>
                </a:solidFill>
                <a:latin typeface="Courier Prime Bold"/>
              </a:rPr>
              <a:t>int </a:t>
            </a:r>
            <a:r>
              <a:rPr lang="en-US" sz="3200">
                <a:solidFill>
                  <a:srgbClr val="000000"/>
                </a:solidFill>
                <a:latin typeface="Courier Prime Bold"/>
              </a:rPr>
              <a:t>sub(</a:t>
            </a:r>
            <a:r>
              <a:rPr lang="en-US" sz="3200">
                <a:solidFill>
                  <a:srgbClr val="000066"/>
                </a:solidFill>
                <a:latin typeface="Courier Prime Bold"/>
              </a:rPr>
              <a:t>int</a:t>
            </a:r>
            <a:r>
              <a:rPr lang="en-US" sz="3200">
                <a:solidFill>
                  <a:srgbClr val="000000"/>
                </a:solidFill>
                <a:latin typeface="Courier Prime Bold"/>
              </a:rPr>
              <a:t> a, </a:t>
            </a:r>
            <a:r>
              <a:rPr lang="en-US" sz="3200">
                <a:solidFill>
                  <a:srgbClr val="000066"/>
                </a:solidFill>
                <a:latin typeface="Courier Prime Bold"/>
              </a:rPr>
              <a:t>int </a:t>
            </a:r>
            <a:r>
              <a:rPr lang="en-US" sz="3200">
                <a:solidFill>
                  <a:srgbClr val="000000"/>
                </a:solidFill>
                <a:latin typeface="Courier Prime Bold"/>
              </a:rPr>
              <a:t>b, </a:t>
            </a:r>
            <a:r>
              <a:rPr lang="en-US" sz="3200">
                <a:solidFill>
                  <a:srgbClr val="000066"/>
                </a:solidFill>
                <a:latin typeface="Courier Prime Bold"/>
              </a:rPr>
              <a:t>int </a:t>
            </a:r>
            <a:r>
              <a:rPr lang="en-US" sz="3200">
                <a:solidFill>
                  <a:srgbClr val="000000"/>
                </a:solidFill>
                <a:latin typeface="Courier Prime Bold"/>
              </a:rPr>
              <a:t>p) {</a:t>
            </a:r>
          </a:p>
          <a:p>
            <a:pPr algn="l">
              <a:lnSpc>
                <a:spcPts val="3456"/>
              </a:lnSpc>
            </a:pPr>
            <a:r>
              <a:rPr lang="en-US" sz="32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200">
                <a:solidFill>
                  <a:srgbClr val="000066"/>
                </a:solidFill>
                <a:latin typeface="Courier Prime Bold"/>
              </a:rPr>
              <a:t>int </a:t>
            </a:r>
            <a:r>
              <a:rPr lang="en-US" sz="3200">
                <a:solidFill>
                  <a:srgbClr val="000000"/>
                </a:solidFill>
                <a:latin typeface="Courier Prime Bold"/>
              </a:rPr>
              <a:t>r = a - b;</a:t>
            </a:r>
          </a:p>
          <a:p>
            <a:pPr algn="l">
              <a:lnSpc>
                <a:spcPts val="3456"/>
              </a:lnSpc>
            </a:pPr>
            <a:r>
              <a:rPr lang="en-US" sz="32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200">
                <a:solidFill>
                  <a:srgbClr val="000066"/>
                </a:solidFill>
                <a:latin typeface="Courier Prime Bold"/>
              </a:rPr>
              <a:t>return</a:t>
            </a:r>
            <a:r>
              <a:rPr lang="en-US" sz="3200">
                <a:solidFill>
                  <a:srgbClr val="000000"/>
                </a:solidFill>
                <a:latin typeface="Courier Prime Bold"/>
              </a:rPr>
              <a:t> r &lt; 0 ?  r + p : r;</a:t>
            </a:r>
          </a:p>
          <a:p>
            <a:pPr algn="l">
              <a:lnSpc>
                <a:spcPts val="3456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ourier Prime Bold"/>
              </a:rPr>
              <a:t>}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370944" y="342514"/>
            <a:ext cx="9385092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 </a:t>
            </a:r>
            <a:r>
              <a:rPr lang="en-US" sz="4400">
                <a:solidFill>
                  <a:srgbClr val="FFFFFF"/>
                </a:solidFill>
                <a:latin typeface="Oswald Bold"/>
              </a:rPr>
              <a:t>Modular Arithmetic Using SIMD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40064" y="6090930"/>
            <a:ext cx="428207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Multiplication</a:t>
            </a:r>
            <a:r>
              <a:rPr lang="en-US" sz="3600">
                <a:solidFill>
                  <a:srgbClr val="000066"/>
                </a:solidFill>
                <a:latin typeface="Open Sauce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4184" y="6976755"/>
            <a:ext cx="12542277" cy="1772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3200">
                <a:solidFill>
                  <a:srgbClr val="000066"/>
                </a:solidFill>
                <a:latin typeface="Courier Prime Bold"/>
              </a:rPr>
              <a:t>int</a:t>
            </a:r>
            <a:r>
              <a:rPr lang="en-US" sz="3200">
                <a:solidFill>
                  <a:srgbClr val="000000"/>
                </a:solidFill>
                <a:latin typeface="Courier Prime Bold"/>
              </a:rPr>
              <a:t> mult(</a:t>
            </a:r>
            <a:r>
              <a:rPr lang="en-US" sz="3200">
                <a:solidFill>
                  <a:srgbClr val="000066"/>
                </a:solidFill>
                <a:latin typeface="Courier Prime Bold"/>
              </a:rPr>
              <a:t>int </a:t>
            </a:r>
            <a:r>
              <a:rPr lang="en-US" sz="3200">
                <a:solidFill>
                  <a:srgbClr val="000000"/>
                </a:solidFill>
                <a:latin typeface="Courier Prime Bold"/>
              </a:rPr>
              <a:t>a, </a:t>
            </a:r>
            <a:r>
              <a:rPr lang="en-US" sz="3200">
                <a:solidFill>
                  <a:srgbClr val="000066"/>
                </a:solidFill>
                <a:latin typeface="Courier Prime Bold"/>
              </a:rPr>
              <a:t>int</a:t>
            </a:r>
            <a:r>
              <a:rPr lang="en-US" sz="3200">
                <a:solidFill>
                  <a:srgbClr val="000000"/>
                </a:solidFill>
                <a:latin typeface="Courier Prime Bold"/>
              </a:rPr>
              <a:t> b, </a:t>
            </a:r>
            <a:r>
              <a:rPr lang="en-US" sz="3200">
                <a:solidFill>
                  <a:srgbClr val="000066"/>
                </a:solidFill>
                <a:latin typeface="Courier Prime Bold"/>
              </a:rPr>
              <a:t>int </a:t>
            </a:r>
            <a:r>
              <a:rPr lang="en-US" sz="3200">
                <a:solidFill>
                  <a:srgbClr val="000000"/>
                </a:solidFill>
                <a:latin typeface="Courier Prime Bold"/>
              </a:rPr>
              <a:t>p) {</a:t>
            </a:r>
          </a:p>
          <a:p>
            <a:pPr algn="l">
              <a:lnSpc>
                <a:spcPts val="3456"/>
              </a:lnSpc>
            </a:pPr>
            <a:r>
              <a:rPr lang="en-US" sz="32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200">
                <a:solidFill>
                  <a:srgbClr val="000066"/>
                </a:solidFill>
                <a:latin typeface="Courier Prime Bold"/>
              </a:rPr>
              <a:t>long long </a:t>
            </a:r>
            <a:r>
              <a:rPr lang="en-US" sz="3200">
                <a:solidFill>
                  <a:srgbClr val="000000"/>
                </a:solidFill>
                <a:latin typeface="Courier Prime Bold"/>
              </a:rPr>
              <a:t>r = (</a:t>
            </a:r>
            <a:r>
              <a:rPr lang="en-US" sz="3200">
                <a:solidFill>
                  <a:srgbClr val="000066"/>
                </a:solidFill>
                <a:latin typeface="Courier Prime Bold"/>
              </a:rPr>
              <a:t>long long</a:t>
            </a:r>
            <a:r>
              <a:rPr lang="en-US" sz="3200">
                <a:solidFill>
                  <a:srgbClr val="000000"/>
                </a:solidFill>
                <a:latin typeface="Courier Prime Bold"/>
              </a:rPr>
              <a:t>)a * b;</a:t>
            </a:r>
          </a:p>
          <a:p>
            <a:pPr algn="l">
              <a:lnSpc>
                <a:spcPts val="3456"/>
              </a:lnSpc>
            </a:pPr>
            <a:r>
              <a:rPr lang="en-US" sz="32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200">
                <a:solidFill>
                  <a:srgbClr val="000066"/>
                </a:solidFill>
                <a:latin typeface="Courier Prime Bold"/>
              </a:rPr>
              <a:t>return </a:t>
            </a:r>
            <a:r>
              <a:rPr lang="en-US" sz="3200">
                <a:solidFill>
                  <a:srgbClr val="000000"/>
                </a:solidFill>
                <a:latin typeface="Courier Prime Bold"/>
              </a:rPr>
              <a:t>r % p;</a:t>
            </a:r>
          </a:p>
          <a:p>
            <a:pPr algn="l">
              <a:lnSpc>
                <a:spcPts val="3456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ourier Prime Bold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94067" y="2722339"/>
            <a:ext cx="6284460" cy="4195966"/>
            <a:chOff x="0" y="0"/>
            <a:chExt cx="8379281" cy="559462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094820" cy="1283666"/>
              <a:chOff x="0" y="0"/>
              <a:chExt cx="524424" cy="32135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094820" y="0"/>
              <a:ext cx="2094820" cy="1283666"/>
              <a:chOff x="0" y="0"/>
              <a:chExt cx="524424" cy="32135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4189640" y="0"/>
              <a:ext cx="2094820" cy="1283666"/>
              <a:chOff x="0" y="0"/>
              <a:chExt cx="524424" cy="32135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6284460" y="0"/>
              <a:ext cx="2094820" cy="1283666"/>
              <a:chOff x="0" y="0"/>
              <a:chExt cx="524424" cy="32135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4310955"/>
              <a:ext cx="2094820" cy="1283666"/>
              <a:chOff x="0" y="0"/>
              <a:chExt cx="524424" cy="32135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2094820" y="4310955"/>
              <a:ext cx="2094820" cy="1283666"/>
              <a:chOff x="0" y="0"/>
              <a:chExt cx="524424" cy="32135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4189640" y="4310955"/>
              <a:ext cx="2094820" cy="1283666"/>
              <a:chOff x="0" y="0"/>
              <a:chExt cx="524424" cy="32135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6284460" y="4310955"/>
              <a:ext cx="2094820" cy="1283666"/>
              <a:chOff x="0" y="0"/>
              <a:chExt cx="524424" cy="321357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Freeform 27" id="27"/>
            <p:cNvSpPr/>
            <p:nvPr/>
          </p:nvSpPr>
          <p:spPr>
            <a:xfrm flipH="false" flipV="false" rot="0">
              <a:off x="623881" y="397276"/>
              <a:ext cx="799991" cy="581811"/>
            </a:xfrm>
            <a:custGeom>
              <a:avLst/>
              <a:gdLst/>
              <a:ahLst/>
              <a:cxnLst/>
              <a:rect r="r" b="b" t="t" l="l"/>
              <a:pathLst>
                <a:path h="581811" w="799991">
                  <a:moveTo>
                    <a:pt x="0" y="0"/>
                  </a:moveTo>
                  <a:lnTo>
                    <a:pt x="799991" y="0"/>
                  </a:lnTo>
                  <a:lnTo>
                    <a:pt x="799991" y="581811"/>
                  </a:lnTo>
                  <a:lnTo>
                    <a:pt x="0" y="5818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625914" y="351668"/>
              <a:ext cx="862701" cy="627419"/>
            </a:xfrm>
            <a:custGeom>
              <a:avLst/>
              <a:gdLst/>
              <a:ahLst/>
              <a:cxnLst/>
              <a:rect r="r" b="b" t="t" l="l"/>
              <a:pathLst>
                <a:path h="627419" w="862701">
                  <a:moveTo>
                    <a:pt x="0" y="0"/>
                  </a:moveTo>
                  <a:lnTo>
                    <a:pt x="862701" y="0"/>
                  </a:lnTo>
                  <a:lnTo>
                    <a:pt x="862701" y="627419"/>
                  </a:lnTo>
                  <a:lnTo>
                    <a:pt x="0" y="627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4763369" y="351668"/>
              <a:ext cx="812529" cy="590930"/>
            </a:xfrm>
            <a:custGeom>
              <a:avLst/>
              <a:gdLst/>
              <a:ahLst/>
              <a:cxnLst/>
              <a:rect r="r" b="b" t="t" l="l"/>
              <a:pathLst>
                <a:path h="590930" w="812529">
                  <a:moveTo>
                    <a:pt x="0" y="0"/>
                  </a:moveTo>
                  <a:lnTo>
                    <a:pt x="812529" y="0"/>
                  </a:lnTo>
                  <a:lnTo>
                    <a:pt x="812529" y="590930"/>
                  </a:lnTo>
                  <a:lnTo>
                    <a:pt x="0" y="5909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6946634" y="371529"/>
              <a:ext cx="808083" cy="587696"/>
            </a:xfrm>
            <a:custGeom>
              <a:avLst/>
              <a:gdLst/>
              <a:ahLst/>
              <a:cxnLst/>
              <a:rect r="r" b="b" t="t" l="l"/>
              <a:pathLst>
                <a:path h="587696" w="808083">
                  <a:moveTo>
                    <a:pt x="0" y="0"/>
                  </a:moveTo>
                  <a:lnTo>
                    <a:pt x="808083" y="0"/>
                  </a:lnTo>
                  <a:lnTo>
                    <a:pt x="808083" y="587697"/>
                  </a:lnTo>
                  <a:lnTo>
                    <a:pt x="0" y="587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678970" y="2357071"/>
              <a:ext cx="800435" cy="880478"/>
            </a:xfrm>
            <a:custGeom>
              <a:avLst/>
              <a:gdLst/>
              <a:ahLst/>
              <a:cxnLst/>
              <a:rect r="r" b="b" t="t" l="l"/>
              <a:pathLst>
                <a:path h="880478" w="800435">
                  <a:moveTo>
                    <a:pt x="0" y="0"/>
                  </a:moveTo>
                  <a:lnTo>
                    <a:pt x="800435" y="0"/>
                  </a:lnTo>
                  <a:lnTo>
                    <a:pt x="800435" y="880479"/>
                  </a:lnTo>
                  <a:lnTo>
                    <a:pt x="0" y="8804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707550" y="2357071"/>
              <a:ext cx="781065" cy="859171"/>
            </a:xfrm>
            <a:custGeom>
              <a:avLst/>
              <a:gdLst/>
              <a:ahLst/>
              <a:cxnLst/>
              <a:rect r="r" b="b" t="t" l="l"/>
              <a:pathLst>
                <a:path h="859171" w="781065">
                  <a:moveTo>
                    <a:pt x="0" y="0"/>
                  </a:moveTo>
                  <a:lnTo>
                    <a:pt x="781065" y="0"/>
                  </a:lnTo>
                  <a:lnTo>
                    <a:pt x="781065" y="859172"/>
                  </a:lnTo>
                  <a:lnTo>
                    <a:pt x="0" y="859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4844104" y="2288235"/>
              <a:ext cx="790521" cy="949315"/>
            </a:xfrm>
            <a:custGeom>
              <a:avLst/>
              <a:gdLst/>
              <a:ahLst/>
              <a:cxnLst/>
              <a:rect r="r" b="b" t="t" l="l"/>
              <a:pathLst>
                <a:path h="949315" w="790521">
                  <a:moveTo>
                    <a:pt x="0" y="0"/>
                  </a:moveTo>
                  <a:lnTo>
                    <a:pt x="790521" y="0"/>
                  </a:lnTo>
                  <a:lnTo>
                    <a:pt x="790521" y="949315"/>
                  </a:lnTo>
                  <a:lnTo>
                    <a:pt x="0" y="9493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6867185" y="2357071"/>
              <a:ext cx="777420" cy="855162"/>
            </a:xfrm>
            <a:custGeom>
              <a:avLst/>
              <a:gdLst/>
              <a:ahLst/>
              <a:cxnLst/>
              <a:rect r="r" b="b" t="t" l="l"/>
              <a:pathLst>
                <a:path h="855162" w="777420">
                  <a:moveTo>
                    <a:pt x="0" y="0"/>
                  </a:moveTo>
                  <a:lnTo>
                    <a:pt x="777420" y="0"/>
                  </a:lnTo>
                  <a:lnTo>
                    <a:pt x="777420" y="855162"/>
                  </a:lnTo>
                  <a:lnTo>
                    <a:pt x="0" y="8551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236366" y="4651663"/>
              <a:ext cx="1685643" cy="487304"/>
            </a:xfrm>
            <a:custGeom>
              <a:avLst/>
              <a:gdLst/>
              <a:ahLst/>
              <a:cxnLst/>
              <a:rect r="r" b="b" t="t" l="l"/>
              <a:pathLst>
                <a:path h="487304" w="1685643">
                  <a:moveTo>
                    <a:pt x="0" y="0"/>
                  </a:moveTo>
                  <a:lnTo>
                    <a:pt x="1685643" y="0"/>
                  </a:lnTo>
                  <a:lnTo>
                    <a:pt x="1685643" y="487304"/>
                  </a:lnTo>
                  <a:lnTo>
                    <a:pt x="0" y="4873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316818" y="4651663"/>
              <a:ext cx="1729144" cy="487304"/>
            </a:xfrm>
            <a:custGeom>
              <a:avLst/>
              <a:gdLst/>
              <a:ahLst/>
              <a:cxnLst/>
              <a:rect r="r" b="b" t="t" l="l"/>
              <a:pathLst>
                <a:path h="487304" w="1729144">
                  <a:moveTo>
                    <a:pt x="0" y="0"/>
                  </a:moveTo>
                  <a:lnTo>
                    <a:pt x="1729144" y="0"/>
                  </a:lnTo>
                  <a:lnTo>
                    <a:pt x="1729144" y="487304"/>
                  </a:lnTo>
                  <a:lnTo>
                    <a:pt x="0" y="4873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4436774" y="4706174"/>
              <a:ext cx="1605181" cy="493228"/>
            </a:xfrm>
            <a:custGeom>
              <a:avLst/>
              <a:gdLst/>
              <a:ahLst/>
              <a:cxnLst/>
              <a:rect r="r" b="b" t="t" l="l"/>
              <a:pathLst>
                <a:path h="493228" w="1605181">
                  <a:moveTo>
                    <a:pt x="0" y="0"/>
                  </a:moveTo>
                  <a:lnTo>
                    <a:pt x="1605181" y="0"/>
                  </a:lnTo>
                  <a:lnTo>
                    <a:pt x="1605181" y="493228"/>
                  </a:lnTo>
                  <a:lnTo>
                    <a:pt x="0" y="493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6432767" y="4706174"/>
              <a:ext cx="1835817" cy="517367"/>
            </a:xfrm>
            <a:custGeom>
              <a:avLst/>
              <a:gdLst/>
              <a:ahLst/>
              <a:cxnLst/>
              <a:rect r="r" b="b" t="t" l="l"/>
              <a:pathLst>
                <a:path h="517367" w="1835817">
                  <a:moveTo>
                    <a:pt x="0" y="0"/>
                  </a:moveTo>
                  <a:lnTo>
                    <a:pt x="1835817" y="0"/>
                  </a:lnTo>
                  <a:lnTo>
                    <a:pt x="1835817" y="517366"/>
                  </a:lnTo>
                  <a:lnTo>
                    <a:pt x="0" y="5173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9" id="39"/>
            <p:cNvSpPr txBox="true"/>
            <p:nvPr/>
          </p:nvSpPr>
          <p:spPr>
            <a:xfrm rot="0">
              <a:off x="3982411" y="3325004"/>
              <a:ext cx="397194" cy="9859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25"/>
                </a:lnSpc>
                <a:spcBef>
                  <a:spcPct val="0"/>
                </a:spcBef>
              </a:pPr>
              <a:r>
                <a:rPr lang="en-US" sz="4635">
                  <a:solidFill>
                    <a:srgbClr val="000000"/>
                  </a:solidFill>
                  <a:latin typeface="Open Sauce"/>
                </a:rPr>
                <a:t>=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4045962" y="1169526"/>
              <a:ext cx="270092" cy="9859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25"/>
                </a:lnSpc>
                <a:spcBef>
                  <a:spcPct val="0"/>
                </a:spcBef>
              </a:pPr>
              <a:r>
                <a:rPr lang="en-US" sz="4635">
                  <a:solidFill>
                    <a:srgbClr val="000000"/>
                  </a:solidFill>
                  <a:latin typeface="Open Sauce"/>
                </a:rPr>
                <a:t>-</a:t>
              </a:r>
            </a:p>
          </p:txBody>
        </p:sp>
        <p:grpSp>
          <p:nvGrpSpPr>
            <p:cNvPr name="Group 41" id="41"/>
            <p:cNvGrpSpPr/>
            <p:nvPr/>
          </p:nvGrpSpPr>
          <p:grpSpPr>
            <a:xfrm rot="0">
              <a:off x="0" y="2155477"/>
              <a:ext cx="2094820" cy="1283666"/>
              <a:chOff x="0" y="0"/>
              <a:chExt cx="524424" cy="321357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2094820" y="2155477"/>
              <a:ext cx="2094820" cy="1283666"/>
              <a:chOff x="0" y="0"/>
              <a:chExt cx="524424" cy="321357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4189640" y="2155477"/>
              <a:ext cx="2094820" cy="1283666"/>
              <a:chOff x="0" y="0"/>
              <a:chExt cx="524424" cy="321357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0">
              <a:off x="6284460" y="2155477"/>
              <a:ext cx="2094820" cy="1283666"/>
              <a:chOff x="0" y="0"/>
              <a:chExt cx="524424" cy="321357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</p:grpSp>
      <p:sp>
        <p:nvSpPr>
          <p:cNvPr name="TextBox 53" id="53"/>
          <p:cNvSpPr txBox="true"/>
          <p:nvPr/>
        </p:nvSpPr>
        <p:spPr>
          <a:xfrm rot="0">
            <a:off x="2002885" y="1940328"/>
            <a:ext cx="375178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Subtraction  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56" id="56"/>
          <p:cNvSpPr txBox="true"/>
          <p:nvPr/>
        </p:nvSpPr>
        <p:spPr>
          <a:xfrm rot="0">
            <a:off x="1370944" y="342514"/>
            <a:ext cx="9385092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 </a:t>
            </a:r>
            <a:r>
              <a:rPr lang="en-US" sz="4400">
                <a:solidFill>
                  <a:srgbClr val="FFFFFF"/>
                </a:solidFill>
                <a:latin typeface="Oswald Bold"/>
              </a:rPr>
              <a:t>Modular Arithmetic Using SIMD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25574" y="2955905"/>
            <a:ext cx="10268493" cy="2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0404"/>
                </a:solidFill>
                <a:latin typeface="Courier Prime Bold"/>
              </a:rPr>
              <a:t>__m128i res = _mm_sub_epi32(a, b);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__m128i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mask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_mm_cmplt_epi32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(res,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           _mm_setzero_si128());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__m128i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ar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_mm_add_epi32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(res, p);</a:t>
            </a:r>
          </a:p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res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_mm_blendv_epi8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(res, ar, mask);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5574" y="2955905"/>
            <a:ext cx="10268493" cy="2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__m128i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res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_mm_sub_epi32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(a, b);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0404"/>
                </a:solidFill>
                <a:latin typeface="Courier Prime Bold"/>
              </a:rPr>
              <a:t>__m128i mask = _mm_cmplt_epi32(res,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0404"/>
                </a:solidFill>
                <a:latin typeface="Courier Prime Bold"/>
              </a:rPr>
              <a:t>               _mm_setzero_si128());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__m128i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ar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_mm_add_epi32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(res, p);</a:t>
            </a:r>
          </a:p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res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_mm_blendv_epi8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(res, ar, mask);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370585" y="2775535"/>
            <a:ext cx="6131424" cy="4089575"/>
            <a:chOff x="0" y="0"/>
            <a:chExt cx="8175232" cy="545276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041705" cy="1251118"/>
              <a:chOff x="0" y="0"/>
              <a:chExt cx="524424" cy="32135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2041705" y="0"/>
              <a:ext cx="2041705" cy="1251118"/>
              <a:chOff x="0" y="0"/>
              <a:chExt cx="524424" cy="32135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4083410" y="0"/>
              <a:ext cx="2041705" cy="1251118"/>
              <a:chOff x="0" y="0"/>
              <a:chExt cx="524424" cy="32135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6125114" y="0"/>
              <a:ext cx="2041705" cy="1251118"/>
              <a:chOff x="0" y="0"/>
              <a:chExt cx="524424" cy="32135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230373" y="332069"/>
              <a:ext cx="1642903" cy="474948"/>
            </a:xfrm>
            <a:custGeom>
              <a:avLst/>
              <a:gdLst/>
              <a:ahLst/>
              <a:cxnLst/>
              <a:rect r="r" b="b" t="t" l="l"/>
              <a:pathLst>
                <a:path h="474948" w="1642903">
                  <a:moveTo>
                    <a:pt x="0" y="0"/>
                  </a:moveTo>
                  <a:lnTo>
                    <a:pt x="1642903" y="0"/>
                  </a:lnTo>
                  <a:lnTo>
                    <a:pt x="1642903" y="474948"/>
                  </a:lnTo>
                  <a:lnTo>
                    <a:pt x="0" y="4749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258074" y="332069"/>
              <a:ext cx="1685300" cy="474948"/>
            </a:xfrm>
            <a:custGeom>
              <a:avLst/>
              <a:gdLst/>
              <a:ahLst/>
              <a:cxnLst/>
              <a:rect r="r" b="b" t="t" l="l"/>
              <a:pathLst>
                <a:path h="474948" w="1685300">
                  <a:moveTo>
                    <a:pt x="0" y="0"/>
                  </a:moveTo>
                  <a:lnTo>
                    <a:pt x="1685300" y="0"/>
                  </a:lnTo>
                  <a:lnTo>
                    <a:pt x="1685300" y="474948"/>
                  </a:lnTo>
                  <a:lnTo>
                    <a:pt x="0" y="4749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324277" y="385198"/>
              <a:ext cx="1564481" cy="480722"/>
            </a:xfrm>
            <a:custGeom>
              <a:avLst/>
              <a:gdLst/>
              <a:ahLst/>
              <a:cxnLst/>
              <a:rect r="r" b="b" t="t" l="l"/>
              <a:pathLst>
                <a:path h="480722" w="1564481">
                  <a:moveTo>
                    <a:pt x="0" y="0"/>
                  </a:moveTo>
                  <a:lnTo>
                    <a:pt x="1564481" y="0"/>
                  </a:lnTo>
                  <a:lnTo>
                    <a:pt x="1564481" y="480722"/>
                  </a:lnTo>
                  <a:lnTo>
                    <a:pt x="0" y="4807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6269660" y="385198"/>
              <a:ext cx="1789269" cy="504248"/>
            </a:xfrm>
            <a:custGeom>
              <a:avLst/>
              <a:gdLst/>
              <a:ahLst/>
              <a:cxnLst/>
              <a:rect r="r" b="b" t="t" l="l"/>
              <a:pathLst>
                <a:path h="504248" w="1789269">
                  <a:moveTo>
                    <a:pt x="0" y="0"/>
                  </a:moveTo>
                  <a:lnTo>
                    <a:pt x="1789269" y="0"/>
                  </a:lnTo>
                  <a:lnTo>
                    <a:pt x="1789269" y="504249"/>
                  </a:lnTo>
                  <a:lnTo>
                    <a:pt x="0" y="5042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0" id="20"/>
            <p:cNvGrpSpPr/>
            <p:nvPr/>
          </p:nvGrpSpPr>
          <p:grpSpPr>
            <a:xfrm rot="0">
              <a:off x="8413" y="2100824"/>
              <a:ext cx="2041705" cy="1251118"/>
              <a:chOff x="0" y="0"/>
              <a:chExt cx="524424" cy="321357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2050118" y="2100824"/>
              <a:ext cx="2041705" cy="1251118"/>
              <a:chOff x="0" y="0"/>
              <a:chExt cx="524424" cy="321357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4091823" y="2100824"/>
              <a:ext cx="2041705" cy="1251118"/>
              <a:chOff x="0" y="0"/>
              <a:chExt cx="524424" cy="321357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6133527" y="2100824"/>
              <a:ext cx="2041705" cy="1251118"/>
              <a:chOff x="0" y="0"/>
              <a:chExt cx="524424" cy="321357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Freeform 32" id="32"/>
            <p:cNvSpPr/>
            <p:nvPr/>
          </p:nvSpPr>
          <p:spPr>
            <a:xfrm flipH="false" flipV="false" rot="0">
              <a:off x="732806" y="2315352"/>
              <a:ext cx="547045" cy="822062"/>
            </a:xfrm>
            <a:custGeom>
              <a:avLst/>
              <a:gdLst/>
              <a:ahLst/>
              <a:cxnLst/>
              <a:rect r="r" b="b" t="t" l="l"/>
              <a:pathLst>
                <a:path h="822062" w="547045">
                  <a:moveTo>
                    <a:pt x="0" y="0"/>
                  </a:moveTo>
                  <a:lnTo>
                    <a:pt x="547045" y="0"/>
                  </a:lnTo>
                  <a:lnTo>
                    <a:pt x="547045" y="822062"/>
                  </a:lnTo>
                  <a:lnTo>
                    <a:pt x="0" y="82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3" id="33"/>
            <p:cNvSpPr txBox="true"/>
            <p:nvPr/>
          </p:nvSpPr>
          <p:spPr>
            <a:xfrm rot="0">
              <a:off x="3889848" y="3249014"/>
              <a:ext cx="387123" cy="952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73"/>
                </a:lnSpc>
                <a:spcBef>
                  <a:spcPct val="0"/>
                </a:spcBef>
              </a:pPr>
              <a:r>
                <a:rPr lang="en-US" sz="4517">
                  <a:solidFill>
                    <a:srgbClr val="000000"/>
                  </a:solidFill>
                  <a:latin typeface="Open Sauce"/>
                </a:rPr>
                <a:t>=</a:t>
              </a:r>
            </a:p>
          </p:txBody>
        </p:sp>
        <p:sp>
          <p:nvSpPr>
            <p:cNvPr name="Freeform 34" id="34"/>
            <p:cNvSpPr/>
            <p:nvPr/>
          </p:nvSpPr>
          <p:spPr>
            <a:xfrm flipH="false" flipV="false" rot="0">
              <a:off x="2835615" y="2315352"/>
              <a:ext cx="547045" cy="822062"/>
            </a:xfrm>
            <a:custGeom>
              <a:avLst/>
              <a:gdLst/>
              <a:ahLst/>
              <a:cxnLst/>
              <a:rect r="r" b="b" t="t" l="l"/>
              <a:pathLst>
                <a:path h="822062" w="547045">
                  <a:moveTo>
                    <a:pt x="0" y="0"/>
                  </a:moveTo>
                  <a:lnTo>
                    <a:pt x="547045" y="0"/>
                  </a:lnTo>
                  <a:lnTo>
                    <a:pt x="547045" y="822062"/>
                  </a:lnTo>
                  <a:lnTo>
                    <a:pt x="0" y="82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4773445" y="2315352"/>
              <a:ext cx="547045" cy="822062"/>
            </a:xfrm>
            <a:custGeom>
              <a:avLst/>
              <a:gdLst/>
              <a:ahLst/>
              <a:cxnLst/>
              <a:rect r="r" b="b" t="t" l="l"/>
              <a:pathLst>
                <a:path h="822062" w="547045">
                  <a:moveTo>
                    <a:pt x="0" y="0"/>
                  </a:moveTo>
                  <a:lnTo>
                    <a:pt x="547045" y="0"/>
                  </a:lnTo>
                  <a:lnTo>
                    <a:pt x="547045" y="822062"/>
                  </a:lnTo>
                  <a:lnTo>
                    <a:pt x="0" y="82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6899186" y="2315352"/>
              <a:ext cx="547045" cy="822062"/>
            </a:xfrm>
            <a:custGeom>
              <a:avLst/>
              <a:gdLst/>
              <a:ahLst/>
              <a:cxnLst/>
              <a:rect r="r" b="b" t="t" l="l"/>
              <a:pathLst>
                <a:path h="822062" w="547045">
                  <a:moveTo>
                    <a:pt x="0" y="0"/>
                  </a:moveTo>
                  <a:lnTo>
                    <a:pt x="547044" y="0"/>
                  </a:lnTo>
                  <a:lnTo>
                    <a:pt x="547044" y="822062"/>
                  </a:lnTo>
                  <a:lnTo>
                    <a:pt x="0" y="82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7" id="37"/>
            <p:cNvGrpSpPr/>
            <p:nvPr/>
          </p:nvGrpSpPr>
          <p:grpSpPr>
            <a:xfrm rot="0">
              <a:off x="8413" y="4201648"/>
              <a:ext cx="2041705" cy="1251118"/>
              <a:chOff x="0" y="0"/>
              <a:chExt cx="524424" cy="321357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0">
              <a:off x="2050118" y="4201648"/>
              <a:ext cx="2041705" cy="1251118"/>
              <a:chOff x="0" y="0"/>
              <a:chExt cx="524424" cy="321357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4091823" y="4201648"/>
              <a:ext cx="2041705" cy="1251118"/>
              <a:chOff x="0" y="0"/>
              <a:chExt cx="524424" cy="321357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0">
              <a:off x="6133527" y="4201648"/>
              <a:ext cx="2041705" cy="1251118"/>
              <a:chOff x="0" y="0"/>
              <a:chExt cx="524424" cy="321357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Freeform 49" id="49"/>
            <p:cNvSpPr/>
            <p:nvPr/>
          </p:nvSpPr>
          <p:spPr>
            <a:xfrm flipH="false" flipV="false" rot="0">
              <a:off x="2835615" y="4416176"/>
              <a:ext cx="547045" cy="822062"/>
            </a:xfrm>
            <a:custGeom>
              <a:avLst/>
              <a:gdLst/>
              <a:ahLst/>
              <a:cxnLst/>
              <a:rect r="r" b="b" t="t" l="l"/>
              <a:pathLst>
                <a:path h="822062" w="547045">
                  <a:moveTo>
                    <a:pt x="0" y="0"/>
                  </a:moveTo>
                  <a:lnTo>
                    <a:pt x="547045" y="0"/>
                  </a:lnTo>
                  <a:lnTo>
                    <a:pt x="547045" y="822062"/>
                  </a:lnTo>
                  <a:lnTo>
                    <a:pt x="0" y="82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654442" y="4416176"/>
              <a:ext cx="547045" cy="822062"/>
            </a:xfrm>
            <a:custGeom>
              <a:avLst/>
              <a:gdLst/>
              <a:ahLst/>
              <a:cxnLst/>
              <a:rect r="r" b="b" t="t" l="l"/>
              <a:pathLst>
                <a:path h="822062" w="547045">
                  <a:moveTo>
                    <a:pt x="0" y="0"/>
                  </a:moveTo>
                  <a:lnTo>
                    <a:pt x="547044" y="0"/>
                  </a:lnTo>
                  <a:lnTo>
                    <a:pt x="547044" y="822062"/>
                  </a:lnTo>
                  <a:lnTo>
                    <a:pt x="0" y="82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4773445" y="4416516"/>
              <a:ext cx="547045" cy="822062"/>
            </a:xfrm>
            <a:custGeom>
              <a:avLst/>
              <a:gdLst/>
              <a:ahLst/>
              <a:cxnLst/>
              <a:rect r="r" b="b" t="t" l="l"/>
              <a:pathLst>
                <a:path h="822062" w="547045">
                  <a:moveTo>
                    <a:pt x="0" y="0"/>
                  </a:moveTo>
                  <a:lnTo>
                    <a:pt x="547045" y="0"/>
                  </a:lnTo>
                  <a:lnTo>
                    <a:pt x="547045" y="822062"/>
                  </a:lnTo>
                  <a:lnTo>
                    <a:pt x="0" y="82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6899186" y="4416176"/>
              <a:ext cx="547045" cy="822062"/>
            </a:xfrm>
            <a:custGeom>
              <a:avLst/>
              <a:gdLst/>
              <a:ahLst/>
              <a:cxnLst/>
              <a:rect r="r" b="b" t="t" l="l"/>
              <a:pathLst>
                <a:path h="822062" w="547045">
                  <a:moveTo>
                    <a:pt x="0" y="0"/>
                  </a:moveTo>
                  <a:lnTo>
                    <a:pt x="547044" y="0"/>
                  </a:lnTo>
                  <a:lnTo>
                    <a:pt x="547044" y="822062"/>
                  </a:lnTo>
                  <a:lnTo>
                    <a:pt x="0" y="82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3" id="53"/>
            <p:cNvSpPr txBox="true"/>
            <p:nvPr/>
          </p:nvSpPr>
          <p:spPr>
            <a:xfrm rot="0">
              <a:off x="3660223" y="1148190"/>
              <a:ext cx="846373" cy="952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73"/>
                </a:lnSpc>
                <a:spcBef>
                  <a:spcPct val="0"/>
                </a:spcBef>
              </a:pPr>
              <a:r>
                <a:rPr lang="en-US" sz="4517">
                  <a:solidFill>
                    <a:srgbClr val="000000"/>
                  </a:solidFill>
                  <a:latin typeface="Open Sauce"/>
                </a:rPr>
                <a:t>&lt;?</a:t>
              </a: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2002885" y="1940328"/>
            <a:ext cx="375178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Subtraction  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57" id="57"/>
          <p:cNvSpPr txBox="true"/>
          <p:nvPr/>
        </p:nvSpPr>
        <p:spPr>
          <a:xfrm rot="0">
            <a:off x="1370944" y="342514"/>
            <a:ext cx="9385092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 </a:t>
            </a:r>
            <a:r>
              <a:rPr lang="en-US" sz="4400">
                <a:solidFill>
                  <a:srgbClr val="FFFFFF"/>
                </a:solidFill>
                <a:latin typeface="Oswald Bold"/>
              </a:rPr>
              <a:t>Modular Arithmetic Using SIMD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51217" y="2774803"/>
            <a:ext cx="6069552" cy="4048307"/>
            <a:chOff x="0" y="0"/>
            <a:chExt cx="8092736" cy="539774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021102" cy="1238493"/>
              <a:chOff x="0" y="0"/>
              <a:chExt cx="524424" cy="32135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021102" y="0"/>
              <a:ext cx="2021102" cy="1238493"/>
              <a:chOff x="0" y="0"/>
              <a:chExt cx="524424" cy="32135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4042204" y="0"/>
              <a:ext cx="2021102" cy="1238493"/>
              <a:chOff x="0" y="0"/>
              <a:chExt cx="524424" cy="32135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6063306" y="0"/>
              <a:ext cx="2021102" cy="1238493"/>
              <a:chOff x="0" y="0"/>
              <a:chExt cx="524424" cy="32135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228048" y="328718"/>
              <a:ext cx="1626324" cy="470156"/>
            </a:xfrm>
            <a:custGeom>
              <a:avLst/>
              <a:gdLst/>
              <a:ahLst/>
              <a:cxnLst/>
              <a:rect r="r" b="b" t="t" l="l"/>
              <a:pathLst>
                <a:path h="470156" w="1626324">
                  <a:moveTo>
                    <a:pt x="0" y="0"/>
                  </a:moveTo>
                  <a:lnTo>
                    <a:pt x="1626324" y="0"/>
                  </a:lnTo>
                  <a:lnTo>
                    <a:pt x="1626324" y="470156"/>
                  </a:lnTo>
                  <a:lnTo>
                    <a:pt x="0" y="4701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235288" y="328718"/>
              <a:ext cx="1668294" cy="470156"/>
            </a:xfrm>
            <a:custGeom>
              <a:avLst/>
              <a:gdLst/>
              <a:ahLst/>
              <a:cxnLst/>
              <a:rect r="r" b="b" t="t" l="l"/>
              <a:pathLst>
                <a:path h="470156" w="1668294">
                  <a:moveTo>
                    <a:pt x="0" y="0"/>
                  </a:moveTo>
                  <a:lnTo>
                    <a:pt x="1668294" y="0"/>
                  </a:lnTo>
                  <a:lnTo>
                    <a:pt x="1668294" y="470156"/>
                  </a:lnTo>
                  <a:lnTo>
                    <a:pt x="0" y="4701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4280641" y="381311"/>
              <a:ext cx="1548694" cy="475871"/>
            </a:xfrm>
            <a:custGeom>
              <a:avLst/>
              <a:gdLst/>
              <a:ahLst/>
              <a:cxnLst/>
              <a:rect r="r" b="b" t="t" l="l"/>
              <a:pathLst>
                <a:path h="475871" w="1548694">
                  <a:moveTo>
                    <a:pt x="0" y="0"/>
                  </a:moveTo>
                  <a:lnTo>
                    <a:pt x="1548693" y="0"/>
                  </a:lnTo>
                  <a:lnTo>
                    <a:pt x="1548693" y="475871"/>
                  </a:lnTo>
                  <a:lnTo>
                    <a:pt x="0" y="475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206393" y="381311"/>
              <a:ext cx="1771213" cy="499160"/>
            </a:xfrm>
            <a:custGeom>
              <a:avLst/>
              <a:gdLst/>
              <a:ahLst/>
              <a:cxnLst/>
              <a:rect r="r" b="b" t="t" l="l"/>
              <a:pathLst>
                <a:path h="499160" w="1771213">
                  <a:moveTo>
                    <a:pt x="0" y="0"/>
                  </a:moveTo>
                  <a:lnTo>
                    <a:pt x="1771213" y="0"/>
                  </a:lnTo>
                  <a:lnTo>
                    <a:pt x="1771213" y="499160"/>
                  </a:lnTo>
                  <a:lnTo>
                    <a:pt x="0" y="4991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8328" y="2079625"/>
              <a:ext cx="2021102" cy="1238493"/>
              <a:chOff x="0" y="0"/>
              <a:chExt cx="524424" cy="321357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029430" y="2079625"/>
              <a:ext cx="2021102" cy="1238493"/>
              <a:chOff x="0" y="0"/>
              <a:chExt cx="524424" cy="321357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4050532" y="2079625"/>
              <a:ext cx="2021102" cy="1238493"/>
              <a:chOff x="0" y="0"/>
              <a:chExt cx="524424" cy="321357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6071634" y="2079625"/>
              <a:ext cx="2021102" cy="1238493"/>
              <a:chOff x="0" y="0"/>
              <a:chExt cx="524424" cy="321357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3850595" y="3206318"/>
              <a:ext cx="383217" cy="952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13"/>
                </a:lnSpc>
                <a:spcBef>
                  <a:spcPct val="0"/>
                </a:spcBef>
              </a:pPr>
              <a:r>
                <a:rPr lang="en-US" sz="4472">
                  <a:solidFill>
                    <a:srgbClr val="000000"/>
                  </a:solidFill>
                  <a:latin typeface="Open Sauce"/>
                </a:rPr>
                <a:t>=</a:t>
              </a:r>
            </a:p>
          </p:txBody>
        </p:sp>
        <p:grpSp>
          <p:nvGrpSpPr>
            <p:cNvPr name="Group 32" id="32"/>
            <p:cNvGrpSpPr/>
            <p:nvPr/>
          </p:nvGrpSpPr>
          <p:grpSpPr>
            <a:xfrm rot="0">
              <a:off x="8328" y="4159249"/>
              <a:ext cx="2021102" cy="1238493"/>
              <a:chOff x="0" y="0"/>
              <a:chExt cx="524424" cy="321357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2029430" y="4159249"/>
              <a:ext cx="2021102" cy="1238493"/>
              <a:chOff x="0" y="0"/>
              <a:chExt cx="524424" cy="321357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4050532" y="4159249"/>
              <a:ext cx="2021102" cy="1238493"/>
              <a:chOff x="0" y="0"/>
              <a:chExt cx="524424" cy="321357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6071634" y="4159249"/>
              <a:ext cx="2021102" cy="1238493"/>
              <a:chOff x="0" y="0"/>
              <a:chExt cx="524424" cy="321357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0">
              <a:off x="789548" y="2376400"/>
              <a:ext cx="500710" cy="644943"/>
            </a:xfrm>
            <a:custGeom>
              <a:avLst/>
              <a:gdLst/>
              <a:ahLst/>
              <a:cxnLst/>
              <a:rect r="r" b="b" t="t" l="l"/>
              <a:pathLst>
                <a:path h="644943" w="500710">
                  <a:moveTo>
                    <a:pt x="0" y="0"/>
                  </a:moveTo>
                  <a:lnTo>
                    <a:pt x="500710" y="0"/>
                  </a:lnTo>
                  <a:lnTo>
                    <a:pt x="500710" y="644943"/>
                  </a:lnTo>
                  <a:lnTo>
                    <a:pt x="0" y="644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2828581" y="2376400"/>
              <a:ext cx="500710" cy="644943"/>
            </a:xfrm>
            <a:custGeom>
              <a:avLst/>
              <a:gdLst/>
              <a:ahLst/>
              <a:cxnLst/>
              <a:rect r="r" b="b" t="t" l="l"/>
              <a:pathLst>
                <a:path h="644943" w="500710">
                  <a:moveTo>
                    <a:pt x="0" y="0"/>
                  </a:moveTo>
                  <a:lnTo>
                    <a:pt x="500710" y="0"/>
                  </a:lnTo>
                  <a:lnTo>
                    <a:pt x="500710" y="644943"/>
                  </a:lnTo>
                  <a:lnTo>
                    <a:pt x="0" y="644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4867614" y="2376400"/>
              <a:ext cx="500710" cy="644943"/>
            </a:xfrm>
            <a:custGeom>
              <a:avLst/>
              <a:gdLst/>
              <a:ahLst/>
              <a:cxnLst/>
              <a:rect r="r" b="b" t="t" l="l"/>
              <a:pathLst>
                <a:path h="644943" w="500710">
                  <a:moveTo>
                    <a:pt x="0" y="0"/>
                  </a:moveTo>
                  <a:lnTo>
                    <a:pt x="500710" y="0"/>
                  </a:lnTo>
                  <a:lnTo>
                    <a:pt x="500710" y="644943"/>
                  </a:lnTo>
                  <a:lnTo>
                    <a:pt x="0" y="644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6905564" y="2376400"/>
              <a:ext cx="500710" cy="644943"/>
            </a:xfrm>
            <a:custGeom>
              <a:avLst/>
              <a:gdLst/>
              <a:ahLst/>
              <a:cxnLst/>
              <a:rect r="r" b="b" t="t" l="l"/>
              <a:pathLst>
                <a:path h="644943" w="500710">
                  <a:moveTo>
                    <a:pt x="0" y="0"/>
                  </a:moveTo>
                  <a:lnTo>
                    <a:pt x="500710" y="0"/>
                  </a:lnTo>
                  <a:lnTo>
                    <a:pt x="500710" y="644943"/>
                  </a:lnTo>
                  <a:lnTo>
                    <a:pt x="0" y="644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356515" y="4455440"/>
              <a:ext cx="1366776" cy="646113"/>
            </a:xfrm>
            <a:custGeom>
              <a:avLst/>
              <a:gdLst/>
              <a:ahLst/>
              <a:cxnLst/>
              <a:rect r="r" b="b" t="t" l="l"/>
              <a:pathLst>
                <a:path h="646113" w="1366776">
                  <a:moveTo>
                    <a:pt x="0" y="0"/>
                  </a:moveTo>
                  <a:lnTo>
                    <a:pt x="1366777" y="0"/>
                  </a:lnTo>
                  <a:lnTo>
                    <a:pt x="1366777" y="646112"/>
                  </a:lnTo>
                  <a:lnTo>
                    <a:pt x="0" y="646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2268289" y="4455440"/>
              <a:ext cx="1366776" cy="646113"/>
            </a:xfrm>
            <a:custGeom>
              <a:avLst/>
              <a:gdLst/>
              <a:ahLst/>
              <a:cxnLst/>
              <a:rect r="r" b="b" t="t" l="l"/>
              <a:pathLst>
                <a:path h="646113" w="1366776">
                  <a:moveTo>
                    <a:pt x="0" y="0"/>
                  </a:moveTo>
                  <a:lnTo>
                    <a:pt x="1366776" y="0"/>
                  </a:lnTo>
                  <a:lnTo>
                    <a:pt x="1366776" y="646112"/>
                  </a:lnTo>
                  <a:lnTo>
                    <a:pt x="0" y="646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4376714" y="4428084"/>
              <a:ext cx="1482511" cy="700823"/>
            </a:xfrm>
            <a:custGeom>
              <a:avLst/>
              <a:gdLst/>
              <a:ahLst/>
              <a:cxnLst/>
              <a:rect r="r" b="b" t="t" l="l"/>
              <a:pathLst>
                <a:path h="700823" w="1482511">
                  <a:moveTo>
                    <a:pt x="0" y="0"/>
                  </a:moveTo>
                  <a:lnTo>
                    <a:pt x="1482511" y="0"/>
                  </a:lnTo>
                  <a:lnTo>
                    <a:pt x="1482511" y="700823"/>
                  </a:lnTo>
                  <a:lnTo>
                    <a:pt x="0" y="700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6275507" y="4383110"/>
              <a:ext cx="1760825" cy="790771"/>
            </a:xfrm>
            <a:custGeom>
              <a:avLst/>
              <a:gdLst/>
              <a:ahLst/>
              <a:cxnLst/>
              <a:rect r="r" b="b" t="t" l="l"/>
              <a:pathLst>
                <a:path h="790771" w="1760825">
                  <a:moveTo>
                    <a:pt x="0" y="0"/>
                  </a:moveTo>
                  <a:lnTo>
                    <a:pt x="1760825" y="0"/>
                  </a:lnTo>
                  <a:lnTo>
                    <a:pt x="1760825" y="790771"/>
                  </a:lnTo>
                  <a:lnTo>
                    <a:pt x="0" y="7907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2" id="52"/>
            <p:cNvSpPr txBox="true"/>
            <p:nvPr/>
          </p:nvSpPr>
          <p:spPr>
            <a:xfrm rot="0">
              <a:off x="3801382" y="1126694"/>
              <a:ext cx="481643" cy="952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13"/>
                </a:lnSpc>
                <a:spcBef>
                  <a:spcPct val="0"/>
                </a:spcBef>
              </a:pPr>
              <a:r>
                <a:rPr lang="en-US" sz="4472">
                  <a:solidFill>
                    <a:srgbClr val="000000"/>
                  </a:solidFill>
                  <a:latin typeface="Open Sauce"/>
                </a:rPr>
                <a:t>+</a:t>
              </a: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1025574" y="2955905"/>
            <a:ext cx="10268493" cy="2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__m128i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res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_mm_sub_epi32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(a, b);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__m128i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mask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_mm_cmplt_epi32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(res,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           _mm_setzero_si128());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0404"/>
                </a:solidFill>
                <a:latin typeface="Courier Prime Bold"/>
              </a:rPr>
              <a:t>__m128i ar = _mm_add_epi32(res, p);</a:t>
            </a:r>
          </a:p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res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_mm_blendv_epi8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(res, ar, mask);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002885" y="1940328"/>
            <a:ext cx="375178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Subtraction  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57" id="57"/>
          <p:cNvSpPr txBox="true"/>
          <p:nvPr/>
        </p:nvSpPr>
        <p:spPr>
          <a:xfrm rot="0">
            <a:off x="1370944" y="342514"/>
            <a:ext cx="9385092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 </a:t>
            </a:r>
            <a:r>
              <a:rPr lang="en-US" sz="4400">
                <a:solidFill>
                  <a:srgbClr val="FFFFFF"/>
                </a:solidFill>
                <a:latin typeface="Oswald Bold"/>
              </a:rPr>
              <a:t>Modular Arithmetic Using SIMD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10498" y="2789872"/>
            <a:ext cx="6110271" cy="4075466"/>
            <a:chOff x="0" y="0"/>
            <a:chExt cx="8147028" cy="543395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3876428" y="3237673"/>
              <a:ext cx="385788" cy="949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52"/>
                </a:lnSpc>
                <a:spcBef>
                  <a:spcPct val="0"/>
                </a:spcBef>
              </a:pPr>
              <a:r>
                <a:rPr lang="en-US" sz="4502">
                  <a:solidFill>
                    <a:srgbClr val="000000"/>
                  </a:solidFill>
                  <a:latin typeface="Open Sauce"/>
                </a:rPr>
                <a:t>=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8384" y="4187152"/>
              <a:ext cx="2034661" cy="1246802"/>
              <a:chOff x="0" y="0"/>
              <a:chExt cx="524424" cy="32135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2043045" y="4187152"/>
              <a:ext cx="2034661" cy="1246802"/>
              <a:chOff x="0" y="0"/>
              <a:chExt cx="524424" cy="32135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4077706" y="4187152"/>
              <a:ext cx="2034661" cy="1246802"/>
              <a:chOff x="0" y="0"/>
              <a:chExt cx="524424" cy="32135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6112367" y="4187152"/>
              <a:ext cx="2034661" cy="1246802"/>
              <a:chOff x="0" y="0"/>
              <a:chExt cx="524424" cy="32135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358907" y="4485330"/>
              <a:ext cx="1375946" cy="650447"/>
            </a:xfrm>
            <a:custGeom>
              <a:avLst/>
              <a:gdLst/>
              <a:ahLst/>
              <a:cxnLst/>
              <a:rect r="r" b="b" t="t" l="l"/>
              <a:pathLst>
                <a:path h="650447" w="1375946">
                  <a:moveTo>
                    <a:pt x="0" y="0"/>
                  </a:moveTo>
                  <a:lnTo>
                    <a:pt x="1375946" y="0"/>
                  </a:lnTo>
                  <a:lnTo>
                    <a:pt x="1375946" y="650447"/>
                  </a:lnTo>
                  <a:lnTo>
                    <a:pt x="0" y="6504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4406076" y="4457791"/>
              <a:ext cx="1492457" cy="705525"/>
            </a:xfrm>
            <a:custGeom>
              <a:avLst/>
              <a:gdLst/>
              <a:ahLst/>
              <a:cxnLst/>
              <a:rect r="r" b="b" t="t" l="l"/>
              <a:pathLst>
                <a:path h="705525" w="1492457">
                  <a:moveTo>
                    <a:pt x="0" y="0"/>
                  </a:moveTo>
                  <a:lnTo>
                    <a:pt x="1492457" y="0"/>
                  </a:lnTo>
                  <a:lnTo>
                    <a:pt x="1492457" y="705525"/>
                  </a:lnTo>
                  <a:lnTo>
                    <a:pt x="0" y="7055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3860794" y="1144097"/>
              <a:ext cx="417057" cy="949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52"/>
                </a:lnSpc>
                <a:spcBef>
                  <a:spcPct val="0"/>
                </a:spcBef>
              </a:pPr>
              <a:r>
                <a:rPr lang="en-US" sz="4502">
                  <a:solidFill>
                    <a:srgbClr val="000000"/>
                  </a:solidFill>
                  <a:latin typeface="Open Sauce"/>
                </a:rPr>
                <a:t>?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0">
              <a:off x="0" y="2093576"/>
              <a:ext cx="2034661" cy="1246802"/>
              <a:chOff x="0" y="0"/>
              <a:chExt cx="524424" cy="321357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034661" y="2093576"/>
              <a:ext cx="2034661" cy="1246802"/>
              <a:chOff x="0" y="0"/>
              <a:chExt cx="524424" cy="321357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4069322" y="2093576"/>
              <a:ext cx="2034661" cy="1246802"/>
              <a:chOff x="0" y="0"/>
              <a:chExt cx="524424" cy="321357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6103983" y="2093576"/>
              <a:ext cx="2034661" cy="1246802"/>
              <a:chOff x="0" y="0"/>
              <a:chExt cx="524424" cy="321357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Freeform 31" id="31"/>
            <p:cNvSpPr/>
            <p:nvPr/>
          </p:nvSpPr>
          <p:spPr>
            <a:xfrm flipH="false" flipV="false" rot="0">
              <a:off x="350523" y="2391754"/>
              <a:ext cx="1375946" cy="650447"/>
            </a:xfrm>
            <a:custGeom>
              <a:avLst/>
              <a:gdLst/>
              <a:ahLst/>
              <a:cxnLst/>
              <a:rect r="r" b="b" t="t" l="l"/>
              <a:pathLst>
                <a:path h="650447" w="1375946">
                  <a:moveTo>
                    <a:pt x="0" y="0"/>
                  </a:moveTo>
                  <a:lnTo>
                    <a:pt x="1375945" y="0"/>
                  </a:lnTo>
                  <a:lnTo>
                    <a:pt x="1375945" y="650447"/>
                  </a:lnTo>
                  <a:lnTo>
                    <a:pt x="0" y="6504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275122" y="2391754"/>
              <a:ext cx="1375946" cy="650447"/>
            </a:xfrm>
            <a:custGeom>
              <a:avLst/>
              <a:gdLst/>
              <a:ahLst/>
              <a:cxnLst/>
              <a:rect r="r" b="b" t="t" l="l"/>
              <a:pathLst>
                <a:path h="650447" w="1375946">
                  <a:moveTo>
                    <a:pt x="0" y="0"/>
                  </a:moveTo>
                  <a:lnTo>
                    <a:pt x="1375946" y="0"/>
                  </a:lnTo>
                  <a:lnTo>
                    <a:pt x="1375946" y="650447"/>
                  </a:lnTo>
                  <a:lnTo>
                    <a:pt x="0" y="6504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4397692" y="2364215"/>
              <a:ext cx="1492457" cy="705525"/>
            </a:xfrm>
            <a:custGeom>
              <a:avLst/>
              <a:gdLst/>
              <a:ahLst/>
              <a:cxnLst/>
              <a:rect r="r" b="b" t="t" l="l"/>
              <a:pathLst>
                <a:path h="705525" w="1492457">
                  <a:moveTo>
                    <a:pt x="0" y="0"/>
                  </a:moveTo>
                  <a:lnTo>
                    <a:pt x="1492457" y="0"/>
                  </a:lnTo>
                  <a:lnTo>
                    <a:pt x="1492457" y="705525"/>
                  </a:lnTo>
                  <a:lnTo>
                    <a:pt x="0" y="7055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6309223" y="2318939"/>
              <a:ext cx="1772638" cy="796076"/>
            </a:xfrm>
            <a:custGeom>
              <a:avLst/>
              <a:gdLst/>
              <a:ahLst/>
              <a:cxnLst/>
              <a:rect r="r" b="b" t="t" l="l"/>
              <a:pathLst>
                <a:path h="796076" w="1772638">
                  <a:moveTo>
                    <a:pt x="0" y="0"/>
                  </a:moveTo>
                  <a:lnTo>
                    <a:pt x="1772639" y="0"/>
                  </a:lnTo>
                  <a:lnTo>
                    <a:pt x="1772639" y="796076"/>
                  </a:lnTo>
                  <a:lnTo>
                    <a:pt x="0" y="7960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5" id="35"/>
            <p:cNvGrpSpPr/>
            <p:nvPr/>
          </p:nvGrpSpPr>
          <p:grpSpPr>
            <a:xfrm rot="0">
              <a:off x="0" y="0"/>
              <a:ext cx="2034661" cy="1246802"/>
              <a:chOff x="0" y="0"/>
              <a:chExt cx="524424" cy="321357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2034661" y="0"/>
              <a:ext cx="2034661" cy="1246802"/>
              <a:chOff x="0" y="0"/>
              <a:chExt cx="524424" cy="321357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4069322" y="0"/>
              <a:ext cx="2034661" cy="1246802"/>
              <a:chOff x="0" y="0"/>
              <a:chExt cx="524424" cy="321357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6103983" y="0"/>
              <a:ext cx="2034661" cy="1246802"/>
              <a:chOff x="0" y="0"/>
              <a:chExt cx="524424" cy="321357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Freeform 47" id="47"/>
            <p:cNvSpPr/>
            <p:nvPr/>
          </p:nvSpPr>
          <p:spPr>
            <a:xfrm flipH="false" flipV="false" rot="0">
              <a:off x="229578" y="330923"/>
              <a:ext cx="1637235" cy="473310"/>
            </a:xfrm>
            <a:custGeom>
              <a:avLst/>
              <a:gdLst/>
              <a:ahLst/>
              <a:cxnLst/>
              <a:rect r="r" b="b" t="t" l="l"/>
              <a:pathLst>
                <a:path h="473310" w="1637235">
                  <a:moveTo>
                    <a:pt x="0" y="0"/>
                  </a:moveTo>
                  <a:lnTo>
                    <a:pt x="1637235" y="0"/>
                  </a:lnTo>
                  <a:lnTo>
                    <a:pt x="1637235" y="473310"/>
                  </a:lnTo>
                  <a:lnTo>
                    <a:pt x="0" y="473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2250284" y="330923"/>
              <a:ext cx="1679486" cy="473310"/>
            </a:xfrm>
            <a:custGeom>
              <a:avLst/>
              <a:gdLst/>
              <a:ahLst/>
              <a:cxnLst/>
              <a:rect r="r" b="b" t="t" l="l"/>
              <a:pathLst>
                <a:path h="473310" w="1679486">
                  <a:moveTo>
                    <a:pt x="0" y="0"/>
                  </a:moveTo>
                  <a:lnTo>
                    <a:pt x="1679486" y="0"/>
                  </a:lnTo>
                  <a:lnTo>
                    <a:pt x="1679486" y="473310"/>
                  </a:lnTo>
                  <a:lnTo>
                    <a:pt x="0" y="473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4309358" y="383869"/>
              <a:ext cx="1559083" cy="479064"/>
            </a:xfrm>
            <a:custGeom>
              <a:avLst/>
              <a:gdLst/>
              <a:ahLst/>
              <a:cxnLst/>
              <a:rect r="r" b="b" t="t" l="l"/>
              <a:pathLst>
                <a:path h="479064" w="1559083">
                  <a:moveTo>
                    <a:pt x="0" y="0"/>
                  </a:moveTo>
                  <a:lnTo>
                    <a:pt x="1559084" y="0"/>
                  </a:lnTo>
                  <a:lnTo>
                    <a:pt x="1559084" y="479064"/>
                  </a:lnTo>
                  <a:lnTo>
                    <a:pt x="0" y="479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6248030" y="383869"/>
              <a:ext cx="1783096" cy="502509"/>
            </a:xfrm>
            <a:custGeom>
              <a:avLst/>
              <a:gdLst/>
              <a:ahLst/>
              <a:cxnLst/>
              <a:rect r="r" b="b" t="t" l="l"/>
              <a:pathLst>
                <a:path h="502509" w="1783096">
                  <a:moveTo>
                    <a:pt x="0" y="0"/>
                  </a:moveTo>
                  <a:lnTo>
                    <a:pt x="1783096" y="0"/>
                  </a:lnTo>
                  <a:lnTo>
                    <a:pt x="1783096" y="502509"/>
                  </a:lnTo>
                  <a:lnTo>
                    <a:pt x="0" y="5025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2181308" y="4573899"/>
              <a:ext cx="1679486" cy="473310"/>
            </a:xfrm>
            <a:custGeom>
              <a:avLst/>
              <a:gdLst/>
              <a:ahLst/>
              <a:cxnLst/>
              <a:rect r="r" b="b" t="t" l="l"/>
              <a:pathLst>
                <a:path h="473310" w="1679486">
                  <a:moveTo>
                    <a:pt x="0" y="0"/>
                  </a:moveTo>
                  <a:lnTo>
                    <a:pt x="1679486" y="0"/>
                  </a:lnTo>
                  <a:lnTo>
                    <a:pt x="1679486" y="473309"/>
                  </a:lnTo>
                  <a:lnTo>
                    <a:pt x="0" y="4733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6184951" y="4573899"/>
              <a:ext cx="1783096" cy="502509"/>
            </a:xfrm>
            <a:custGeom>
              <a:avLst/>
              <a:gdLst/>
              <a:ahLst/>
              <a:cxnLst/>
              <a:rect r="r" b="b" t="t" l="l"/>
              <a:pathLst>
                <a:path h="502509" w="1783096">
                  <a:moveTo>
                    <a:pt x="0" y="0"/>
                  </a:moveTo>
                  <a:lnTo>
                    <a:pt x="1783096" y="0"/>
                  </a:lnTo>
                  <a:lnTo>
                    <a:pt x="1783096" y="502508"/>
                  </a:lnTo>
                  <a:lnTo>
                    <a:pt x="0" y="5025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3" id="53"/>
          <p:cNvSpPr txBox="true"/>
          <p:nvPr/>
        </p:nvSpPr>
        <p:spPr>
          <a:xfrm rot="0">
            <a:off x="1025574" y="2955905"/>
            <a:ext cx="10268493" cy="346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__m128i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res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_mm_sub_epi32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(a, b);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__m128i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mask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_mm_cmplt_epi32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(res,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           _mm_setzero_si128());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__m128i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ar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_mm_add_epi32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(res, p);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0404"/>
                </a:solidFill>
                <a:latin typeface="Courier Prime Bold"/>
              </a:rPr>
              <a:t>res = _mm_blendv_epi8(res, ar, mask);</a:t>
            </a:r>
          </a:p>
          <a:p>
            <a:pPr algn="l">
              <a:lnSpc>
                <a:spcPts val="3900"/>
              </a:lnSpc>
              <a:spcBef>
                <a:spcPct val="0"/>
              </a:spcBef>
            </a:pPr>
          </a:p>
        </p:txBody>
      </p:sp>
      <p:sp>
        <p:nvSpPr>
          <p:cNvPr name="TextBox 54" id="54"/>
          <p:cNvSpPr txBox="true"/>
          <p:nvPr/>
        </p:nvSpPr>
        <p:spPr>
          <a:xfrm rot="0">
            <a:off x="2002885" y="1940328"/>
            <a:ext cx="375178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Subtraction  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57" id="57"/>
          <p:cNvSpPr txBox="true"/>
          <p:nvPr/>
        </p:nvSpPr>
        <p:spPr>
          <a:xfrm rot="0">
            <a:off x="1370944" y="342514"/>
            <a:ext cx="9385092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 </a:t>
            </a:r>
            <a:r>
              <a:rPr lang="en-US" sz="4400">
                <a:solidFill>
                  <a:srgbClr val="FFFFFF"/>
                </a:solidFill>
                <a:latin typeface="Oswald Bold"/>
              </a:rPr>
              <a:t>Modular Arithmetic Using SIMD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39855" y="6037460"/>
            <a:ext cx="3808291" cy="3815341"/>
            <a:chOff x="0" y="0"/>
            <a:chExt cx="5077721" cy="50871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3028466"/>
              <a:ext cx="2298870" cy="802515"/>
            </a:xfrm>
            <a:custGeom>
              <a:avLst/>
              <a:gdLst/>
              <a:ahLst/>
              <a:cxnLst/>
              <a:rect r="r" b="b" t="t" l="l"/>
              <a:pathLst>
                <a:path h="802515" w="2298870">
                  <a:moveTo>
                    <a:pt x="0" y="0"/>
                  </a:moveTo>
                  <a:lnTo>
                    <a:pt x="2298870" y="0"/>
                  </a:lnTo>
                  <a:lnTo>
                    <a:pt x="2298870" y="802514"/>
                  </a:lnTo>
                  <a:lnTo>
                    <a:pt x="0" y="802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77721" cy="673952"/>
            </a:xfrm>
            <a:custGeom>
              <a:avLst/>
              <a:gdLst/>
              <a:ahLst/>
              <a:cxnLst/>
              <a:rect r="r" b="b" t="t" l="l"/>
              <a:pathLst>
                <a:path h="673952" w="5077721">
                  <a:moveTo>
                    <a:pt x="0" y="0"/>
                  </a:moveTo>
                  <a:lnTo>
                    <a:pt x="5077721" y="0"/>
                  </a:lnTo>
                  <a:lnTo>
                    <a:pt x="5077721" y="673952"/>
                  </a:lnTo>
                  <a:lnTo>
                    <a:pt x="0" y="673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4350046"/>
              <a:ext cx="3685379" cy="737076"/>
            </a:xfrm>
            <a:custGeom>
              <a:avLst/>
              <a:gdLst/>
              <a:ahLst/>
              <a:cxnLst/>
              <a:rect r="r" b="b" t="t" l="l"/>
              <a:pathLst>
                <a:path h="737076" w="3685379">
                  <a:moveTo>
                    <a:pt x="0" y="0"/>
                  </a:moveTo>
                  <a:lnTo>
                    <a:pt x="3685379" y="0"/>
                  </a:lnTo>
                  <a:lnTo>
                    <a:pt x="3685379" y="737075"/>
                  </a:lnTo>
                  <a:lnTo>
                    <a:pt x="0" y="737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12386"/>
              <a:ext cx="1805847" cy="1592429"/>
            </a:xfrm>
            <a:custGeom>
              <a:avLst/>
              <a:gdLst/>
              <a:ahLst/>
              <a:cxnLst/>
              <a:rect r="r" b="b" t="t" l="l"/>
              <a:pathLst>
                <a:path h="1592429" w="1805847">
                  <a:moveTo>
                    <a:pt x="0" y="0"/>
                  </a:moveTo>
                  <a:lnTo>
                    <a:pt x="1805847" y="0"/>
                  </a:lnTo>
                  <a:lnTo>
                    <a:pt x="1805847" y="1592429"/>
                  </a:lnTo>
                  <a:lnTo>
                    <a:pt x="0" y="15924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249689" y="2879443"/>
            <a:ext cx="12542277" cy="1655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int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mult(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int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a,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int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b,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int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p) {</a:t>
            </a:r>
          </a:p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long long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r = (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long long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)a * b;</a:t>
            </a:r>
          </a:p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return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r % p;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}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02885" y="1940328"/>
            <a:ext cx="375178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Multiplication</a:t>
            </a:r>
            <a:r>
              <a:rPr lang="en-US" sz="3600">
                <a:solidFill>
                  <a:srgbClr val="000066"/>
                </a:solidFill>
                <a:latin typeface="Open Sauce Bol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0944" y="342514"/>
            <a:ext cx="9385092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 </a:t>
            </a:r>
            <a:r>
              <a:rPr lang="en-US" sz="4400">
                <a:solidFill>
                  <a:srgbClr val="FFFFFF"/>
                </a:solidFill>
                <a:latin typeface="Oswald Bold"/>
              </a:rPr>
              <a:t>Modular Arithmetic Using SIMD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39733" y="2850868"/>
            <a:ext cx="590446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F0404"/>
                </a:solidFill>
                <a:latin typeface="Open Sauce Bold"/>
              </a:rPr>
              <a:t>There is no modulus operation in AVX2 !!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02885" y="5211163"/>
            <a:ext cx="13566985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6"/>
              </a:lnSpc>
            </a:pPr>
            <a:r>
              <a:rPr lang="en-US" sz="3171">
                <a:solidFill>
                  <a:srgbClr val="000066"/>
                </a:solidFill>
                <a:latin typeface="Open Sauce Bold"/>
              </a:rPr>
              <a:t>Solution: </a:t>
            </a:r>
            <a:r>
              <a:rPr lang="en-US" sz="3171">
                <a:solidFill>
                  <a:srgbClr val="000000"/>
                </a:solidFill>
                <a:latin typeface="Open Sauce Bold"/>
              </a:rPr>
              <a:t>compute the remainder of the division by p.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0944" y="342514"/>
            <a:ext cx="3718352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 CONTENT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736716" y="1932509"/>
            <a:ext cx="13998973" cy="7646882"/>
            <a:chOff x="0" y="0"/>
            <a:chExt cx="18665298" cy="1019584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867314" cy="10195842"/>
              <a:chOff x="0" y="0"/>
              <a:chExt cx="368852" cy="201399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68852" cy="2013994"/>
              </a:xfrm>
              <a:custGeom>
                <a:avLst/>
                <a:gdLst/>
                <a:ahLst/>
                <a:cxnLst/>
                <a:rect r="r" b="b" t="t" l="l"/>
                <a:pathLst>
                  <a:path h="2013994" w="368852">
                    <a:moveTo>
                      <a:pt x="0" y="0"/>
                    </a:moveTo>
                    <a:lnTo>
                      <a:pt x="368852" y="0"/>
                    </a:lnTo>
                    <a:lnTo>
                      <a:pt x="368852" y="2013994"/>
                    </a:lnTo>
                    <a:lnTo>
                      <a:pt x="0" y="2013994"/>
                    </a:lnTo>
                    <a:close/>
                  </a:path>
                </a:pathLst>
              </a:custGeom>
              <a:solidFill>
                <a:srgbClr val="00006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368852" cy="20330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308844" y="5158515"/>
              <a:ext cx="1249625" cy="873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6"/>
                </a:lnSpc>
              </a:pPr>
              <a:r>
                <a:rPr lang="en-US" sz="4271">
                  <a:solidFill>
                    <a:srgbClr val="FFFFFF"/>
                  </a:solidFill>
                  <a:latin typeface="Oswald Bold Italics"/>
                </a:rPr>
                <a:t>05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08844" y="6354909"/>
              <a:ext cx="1249625" cy="873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6"/>
                </a:lnSpc>
              </a:pPr>
              <a:r>
                <a:rPr lang="en-US" sz="4271">
                  <a:solidFill>
                    <a:srgbClr val="FFFFFF"/>
                  </a:solidFill>
                  <a:latin typeface="Oswald Bold Italics"/>
                </a:rPr>
                <a:t>06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08844" y="7675709"/>
              <a:ext cx="1249625" cy="873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6"/>
                </a:lnSpc>
              </a:pPr>
              <a:r>
                <a:rPr lang="en-US" sz="4271">
                  <a:solidFill>
                    <a:srgbClr val="FFFFFF"/>
                  </a:solidFill>
                  <a:latin typeface="Oswald Bold Italics"/>
                </a:rPr>
                <a:t>07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08844" y="9001589"/>
              <a:ext cx="1249625" cy="873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6"/>
                </a:lnSpc>
              </a:pPr>
              <a:r>
                <a:rPr lang="en-US" sz="4271">
                  <a:solidFill>
                    <a:srgbClr val="FFFFFF"/>
                  </a:solidFill>
                  <a:latin typeface="Oswald Bold Italics"/>
                </a:rPr>
                <a:t>08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08844" y="3931103"/>
              <a:ext cx="1249625" cy="873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6"/>
                </a:lnSpc>
              </a:pPr>
              <a:r>
                <a:rPr lang="en-US" sz="4271">
                  <a:solidFill>
                    <a:srgbClr val="FFFFFF"/>
                  </a:solidFill>
                  <a:latin typeface="Oswald Bold Italics"/>
                </a:rPr>
                <a:t>04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08844" y="2699203"/>
              <a:ext cx="1249625" cy="873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6"/>
                </a:lnSpc>
              </a:pPr>
              <a:r>
                <a:rPr lang="en-US" sz="4271">
                  <a:solidFill>
                    <a:srgbClr val="FFFFFF"/>
                  </a:solidFill>
                  <a:latin typeface="Oswald Bold Italics"/>
                </a:rPr>
                <a:t>03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08844" y="1505403"/>
              <a:ext cx="1249625" cy="873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6"/>
                </a:lnSpc>
              </a:pPr>
              <a:r>
                <a:rPr lang="en-US" sz="4271">
                  <a:solidFill>
                    <a:srgbClr val="FFFFFF"/>
                  </a:solidFill>
                  <a:latin typeface="Oswald Bold Italics"/>
                </a:rPr>
                <a:t>02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08844" y="311603"/>
              <a:ext cx="1249625" cy="873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6"/>
                </a:lnSpc>
              </a:pPr>
              <a:r>
                <a:rPr lang="en-US" sz="4271">
                  <a:solidFill>
                    <a:srgbClr val="FFFFFF"/>
                  </a:solidFill>
                  <a:latin typeface="Oswald Bold Italics"/>
                </a:rPr>
                <a:t>01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309886" y="319913"/>
              <a:ext cx="11441490" cy="806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62"/>
                </a:lnSpc>
              </a:pPr>
              <a:r>
                <a:rPr lang="en-US" sz="3740" spc="366">
                  <a:solidFill>
                    <a:srgbClr val="000000"/>
                  </a:solidFill>
                  <a:latin typeface="DM Sans Bold"/>
                </a:rPr>
                <a:t>PROJECT OVERVEW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2309886" y="1514785"/>
              <a:ext cx="11441490" cy="806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62"/>
                </a:lnSpc>
              </a:pPr>
              <a:r>
                <a:rPr lang="en-US" sz="3740" spc="366">
                  <a:solidFill>
                    <a:srgbClr val="000000"/>
                  </a:solidFill>
                  <a:latin typeface="DM Sans Bold"/>
                </a:rPr>
                <a:t>PLUQ FACTORIZATION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309886" y="2708585"/>
              <a:ext cx="12851572" cy="806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62"/>
                </a:lnSpc>
              </a:pPr>
              <a:r>
                <a:rPr lang="en-US" sz="3740" spc="366">
                  <a:solidFill>
                    <a:srgbClr val="000000"/>
                  </a:solidFill>
                  <a:latin typeface="DM Sans Bold"/>
                </a:rPr>
                <a:t>MODULAR ARITHMETIC USING SIMD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2309886" y="3940485"/>
              <a:ext cx="12851572" cy="806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62"/>
                </a:lnSpc>
              </a:pPr>
              <a:r>
                <a:rPr lang="en-US" sz="3740" spc="366">
                  <a:solidFill>
                    <a:srgbClr val="000000"/>
                  </a:solidFill>
                  <a:latin typeface="DM Sans Bold"/>
                </a:rPr>
                <a:t>SIMD IMPLEMENTATION OF PLUQ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2309886" y="5167896"/>
              <a:ext cx="12851572" cy="806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62"/>
                </a:lnSpc>
              </a:pPr>
              <a:r>
                <a:rPr lang="en-US" sz="3740" spc="366">
                  <a:solidFill>
                    <a:srgbClr val="000000"/>
                  </a:solidFill>
                  <a:latin typeface="DM Sans Bold"/>
                </a:rPr>
                <a:t>CROUT METHOD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309886" y="6361983"/>
              <a:ext cx="12851572" cy="806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62"/>
                </a:lnSpc>
              </a:pPr>
              <a:r>
                <a:rPr lang="en-US" sz="3740" spc="366">
                  <a:solidFill>
                    <a:srgbClr val="000000"/>
                  </a:solidFill>
                  <a:latin typeface="DM Sans Bold"/>
                </a:rPr>
                <a:t>SIMD SCALAR PRODUCT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2309886" y="7742097"/>
              <a:ext cx="16355411" cy="806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62"/>
                </a:lnSpc>
              </a:pPr>
              <a:r>
                <a:rPr lang="en-US" sz="3740" spc="366">
                  <a:solidFill>
                    <a:srgbClr val="000000"/>
                  </a:solidFill>
                  <a:latin typeface="DM Sans Bold"/>
                </a:rPr>
                <a:t>SIMD IMPLEMENTATION OF CROUT METHOD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2309886" y="9067977"/>
              <a:ext cx="11441490" cy="806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62"/>
                </a:lnSpc>
              </a:pPr>
              <a:r>
                <a:rPr lang="en-US" sz="3740" spc="366">
                  <a:solidFill>
                    <a:srgbClr val="000000"/>
                  </a:solidFill>
                  <a:latin typeface="DM Sans Bold"/>
                </a:rPr>
                <a:t>RESULTS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82562" y="3101347"/>
            <a:ext cx="6117223" cy="4084306"/>
            <a:chOff x="0" y="0"/>
            <a:chExt cx="8156297" cy="54457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4196235"/>
              <a:ext cx="2039074" cy="1249506"/>
              <a:chOff x="0" y="0"/>
              <a:chExt cx="524424" cy="32135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039074" y="4196235"/>
              <a:ext cx="2039074" cy="1249506"/>
              <a:chOff x="0" y="0"/>
              <a:chExt cx="524424" cy="32135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4078148" y="4196235"/>
              <a:ext cx="2039074" cy="1249506"/>
              <a:chOff x="0" y="0"/>
              <a:chExt cx="524424" cy="32135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6117223" y="4196235"/>
              <a:ext cx="2039074" cy="1249506"/>
              <a:chOff x="0" y="0"/>
              <a:chExt cx="524424" cy="32135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039074" cy="1249506"/>
              <a:chOff x="0" y="0"/>
              <a:chExt cx="524424" cy="32135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2039074" y="0"/>
              <a:ext cx="2039074" cy="1249506"/>
              <a:chOff x="0" y="0"/>
              <a:chExt cx="524424" cy="32135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4078148" y="0"/>
              <a:ext cx="2039074" cy="1249506"/>
              <a:chOff x="0" y="0"/>
              <a:chExt cx="524424" cy="32135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6117223" y="0"/>
              <a:ext cx="2039074" cy="1249506"/>
              <a:chOff x="0" y="0"/>
              <a:chExt cx="524424" cy="321357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2098117"/>
              <a:ext cx="2039074" cy="1249506"/>
              <a:chOff x="0" y="0"/>
              <a:chExt cx="524424" cy="321357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2039074" y="2098117"/>
              <a:ext cx="2039074" cy="1249506"/>
              <a:chOff x="0" y="0"/>
              <a:chExt cx="524424" cy="321357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4078148" y="2098117"/>
              <a:ext cx="2039074" cy="1249506"/>
              <a:chOff x="0" y="0"/>
              <a:chExt cx="524424" cy="321357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6117223" y="2098117"/>
              <a:ext cx="2039074" cy="1249506"/>
              <a:chOff x="0" y="0"/>
              <a:chExt cx="524424" cy="321357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Freeform 39" id="39"/>
            <p:cNvSpPr/>
            <p:nvPr/>
          </p:nvSpPr>
          <p:spPr>
            <a:xfrm flipH="false" flipV="false" rot="0">
              <a:off x="607279" y="386704"/>
              <a:ext cx="778702" cy="566329"/>
            </a:xfrm>
            <a:custGeom>
              <a:avLst/>
              <a:gdLst/>
              <a:ahLst/>
              <a:cxnLst/>
              <a:rect r="r" b="b" t="t" l="l"/>
              <a:pathLst>
                <a:path h="566329" w="778702">
                  <a:moveTo>
                    <a:pt x="0" y="0"/>
                  </a:moveTo>
                  <a:lnTo>
                    <a:pt x="778702" y="0"/>
                  </a:lnTo>
                  <a:lnTo>
                    <a:pt x="778702" y="566328"/>
                  </a:lnTo>
                  <a:lnTo>
                    <a:pt x="0" y="5663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2556035" y="342309"/>
              <a:ext cx="839744" cy="610723"/>
            </a:xfrm>
            <a:custGeom>
              <a:avLst/>
              <a:gdLst/>
              <a:ahLst/>
              <a:cxnLst/>
              <a:rect r="r" b="b" t="t" l="l"/>
              <a:pathLst>
                <a:path h="610723" w="839744">
                  <a:moveTo>
                    <a:pt x="0" y="0"/>
                  </a:moveTo>
                  <a:lnTo>
                    <a:pt x="839744" y="0"/>
                  </a:lnTo>
                  <a:lnTo>
                    <a:pt x="839744" y="610723"/>
                  </a:lnTo>
                  <a:lnTo>
                    <a:pt x="0" y="610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4636609" y="342309"/>
              <a:ext cx="790907" cy="575205"/>
            </a:xfrm>
            <a:custGeom>
              <a:avLst/>
              <a:gdLst/>
              <a:ahLst/>
              <a:cxnLst/>
              <a:rect r="r" b="b" t="t" l="l"/>
              <a:pathLst>
                <a:path h="575205" w="790907">
                  <a:moveTo>
                    <a:pt x="0" y="0"/>
                  </a:moveTo>
                  <a:lnTo>
                    <a:pt x="790907" y="0"/>
                  </a:lnTo>
                  <a:lnTo>
                    <a:pt x="790907" y="575205"/>
                  </a:lnTo>
                  <a:lnTo>
                    <a:pt x="0" y="575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6761775" y="361642"/>
              <a:ext cx="786578" cy="572057"/>
            </a:xfrm>
            <a:custGeom>
              <a:avLst/>
              <a:gdLst/>
              <a:ahLst/>
              <a:cxnLst/>
              <a:rect r="r" b="b" t="t" l="l"/>
              <a:pathLst>
                <a:path h="572057" w="786578">
                  <a:moveTo>
                    <a:pt x="0" y="0"/>
                  </a:moveTo>
                  <a:lnTo>
                    <a:pt x="786578" y="0"/>
                  </a:lnTo>
                  <a:lnTo>
                    <a:pt x="786578" y="572057"/>
                  </a:lnTo>
                  <a:lnTo>
                    <a:pt x="0" y="572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660902" y="2294347"/>
              <a:ext cx="779134" cy="857048"/>
            </a:xfrm>
            <a:custGeom>
              <a:avLst/>
              <a:gdLst/>
              <a:ahLst/>
              <a:cxnLst/>
              <a:rect r="r" b="b" t="t" l="l"/>
              <a:pathLst>
                <a:path h="857048" w="779134">
                  <a:moveTo>
                    <a:pt x="0" y="0"/>
                  </a:moveTo>
                  <a:lnTo>
                    <a:pt x="779134" y="0"/>
                  </a:lnTo>
                  <a:lnTo>
                    <a:pt x="779134" y="857047"/>
                  </a:lnTo>
                  <a:lnTo>
                    <a:pt x="0" y="8570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2635499" y="2294347"/>
              <a:ext cx="760280" cy="836308"/>
            </a:xfrm>
            <a:custGeom>
              <a:avLst/>
              <a:gdLst/>
              <a:ahLst/>
              <a:cxnLst/>
              <a:rect r="r" b="b" t="t" l="l"/>
              <a:pathLst>
                <a:path h="836308" w="760280">
                  <a:moveTo>
                    <a:pt x="0" y="0"/>
                  </a:moveTo>
                  <a:lnTo>
                    <a:pt x="760280" y="0"/>
                  </a:lnTo>
                  <a:lnTo>
                    <a:pt x="760280" y="836307"/>
                  </a:lnTo>
                  <a:lnTo>
                    <a:pt x="0" y="8363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4715196" y="2227342"/>
              <a:ext cx="769484" cy="924053"/>
            </a:xfrm>
            <a:custGeom>
              <a:avLst/>
              <a:gdLst/>
              <a:ahLst/>
              <a:cxnLst/>
              <a:rect r="r" b="b" t="t" l="l"/>
              <a:pathLst>
                <a:path h="924053" w="769484">
                  <a:moveTo>
                    <a:pt x="0" y="0"/>
                  </a:moveTo>
                  <a:lnTo>
                    <a:pt x="769484" y="0"/>
                  </a:lnTo>
                  <a:lnTo>
                    <a:pt x="769484" y="924052"/>
                  </a:lnTo>
                  <a:lnTo>
                    <a:pt x="0" y="9240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6684440" y="2294347"/>
              <a:ext cx="756731" cy="832405"/>
            </a:xfrm>
            <a:custGeom>
              <a:avLst/>
              <a:gdLst/>
              <a:ahLst/>
              <a:cxnLst/>
              <a:rect r="r" b="b" t="t" l="l"/>
              <a:pathLst>
                <a:path h="832405" w="756731">
                  <a:moveTo>
                    <a:pt x="0" y="0"/>
                  </a:moveTo>
                  <a:lnTo>
                    <a:pt x="756732" y="0"/>
                  </a:lnTo>
                  <a:lnTo>
                    <a:pt x="756732" y="832404"/>
                  </a:lnTo>
                  <a:lnTo>
                    <a:pt x="0" y="8324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7" id="47"/>
            <p:cNvSpPr txBox="true"/>
            <p:nvPr/>
          </p:nvSpPr>
          <p:spPr>
            <a:xfrm rot="0">
              <a:off x="3919429" y="1347964"/>
              <a:ext cx="317439" cy="951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65"/>
                </a:lnSpc>
                <a:spcBef>
                  <a:spcPct val="0"/>
                </a:spcBef>
              </a:pPr>
              <a:r>
                <a:rPr lang="en-US" sz="4511">
                  <a:solidFill>
                    <a:srgbClr val="000000"/>
                  </a:solidFill>
                  <a:latin typeface="Open Sauce"/>
                </a:rPr>
                <a:t>*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3876434" y="3244779"/>
              <a:ext cx="386624" cy="951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65"/>
                </a:lnSpc>
                <a:spcBef>
                  <a:spcPct val="0"/>
                </a:spcBef>
              </a:pPr>
              <a:r>
                <a:rPr lang="en-US" sz="4511">
                  <a:solidFill>
                    <a:srgbClr val="000000"/>
                  </a:solidFill>
                  <a:latin typeface="Open Sauce"/>
                </a:rPr>
                <a:t>=</a:t>
              </a:r>
            </a:p>
          </p:txBody>
        </p:sp>
        <p:sp>
          <p:nvSpPr>
            <p:cNvPr name="Freeform 49" id="49"/>
            <p:cNvSpPr/>
            <p:nvPr/>
          </p:nvSpPr>
          <p:spPr>
            <a:xfrm flipH="false" flipV="false" rot="0">
              <a:off x="468606" y="4364070"/>
              <a:ext cx="989451" cy="906697"/>
            </a:xfrm>
            <a:custGeom>
              <a:avLst/>
              <a:gdLst/>
              <a:ahLst/>
              <a:cxnLst/>
              <a:rect r="r" b="b" t="t" l="l"/>
              <a:pathLst>
                <a:path h="906697" w="989451">
                  <a:moveTo>
                    <a:pt x="0" y="0"/>
                  </a:moveTo>
                  <a:lnTo>
                    <a:pt x="989452" y="0"/>
                  </a:lnTo>
                  <a:lnTo>
                    <a:pt x="989452" y="906698"/>
                  </a:lnTo>
                  <a:lnTo>
                    <a:pt x="0" y="906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2573499" y="4364070"/>
              <a:ext cx="989451" cy="906697"/>
            </a:xfrm>
            <a:custGeom>
              <a:avLst/>
              <a:gdLst/>
              <a:ahLst/>
              <a:cxnLst/>
              <a:rect r="r" b="b" t="t" l="l"/>
              <a:pathLst>
                <a:path h="906697" w="989451">
                  <a:moveTo>
                    <a:pt x="0" y="0"/>
                  </a:moveTo>
                  <a:lnTo>
                    <a:pt x="989451" y="0"/>
                  </a:lnTo>
                  <a:lnTo>
                    <a:pt x="989451" y="906698"/>
                  </a:lnTo>
                  <a:lnTo>
                    <a:pt x="0" y="906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4674923" y="4319588"/>
              <a:ext cx="951180" cy="951180"/>
            </a:xfrm>
            <a:custGeom>
              <a:avLst/>
              <a:gdLst/>
              <a:ahLst/>
              <a:cxnLst/>
              <a:rect r="r" b="b" t="t" l="l"/>
              <a:pathLst>
                <a:path h="951180" w="951180">
                  <a:moveTo>
                    <a:pt x="0" y="0"/>
                  </a:moveTo>
                  <a:lnTo>
                    <a:pt x="951180" y="0"/>
                  </a:lnTo>
                  <a:lnTo>
                    <a:pt x="951180" y="951180"/>
                  </a:lnTo>
                  <a:lnTo>
                    <a:pt x="0" y="951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6738076" y="4367058"/>
              <a:ext cx="934389" cy="856240"/>
            </a:xfrm>
            <a:custGeom>
              <a:avLst/>
              <a:gdLst/>
              <a:ahLst/>
              <a:cxnLst/>
              <a:rect r="r" b="b" t="t" l="l"/>
              <a:pathLst>
                <a:path h="856240" w="934389">
                  <a:moveTo>
                    <a:pt x="0" y="0"/>
                  </a:moveTo>
                  <a:lnTo>
                    <a:pt x="934388" y="0"/>
                  </a:lnTo>
                  <a:lnTo>
                    <a:pt x="934388" y="856240"/>
                  </a:lnTo>
                  <a:lnTo>
                    <a:pt x="0" y="856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55" id="55"/>
          <p:cNvSpPr txBox="true"/>
          <p:nvPr/>
        </p:nvSpPr>
        <p:spPr>
          <a:xfrm rot="0">
            <a:off x="1370944" y="342514"/>
            <a:ext cx="9385092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 </a:t>
            </a:r>
            <a:r>
              <a:rPr lang="en-US" sz="4400">
                <a:solidFill>
                  <a:srgbClr val="FFFFFF"/>
                </a:solidFill>
                <a:latin typeface="Oswald Bold"/>
              </a:rPr>
              <a:t>Modular Arithmetic Using SIMD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002885" y="1940328"/>
            <a:ext cx="375178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Multiplication</a:t>
            </a:r>
            <a:r>
              <a:rPr lang="en-US" sz="3600">
                <a:solidFill>
                  <a:srgbClr val="000066"/>
                </a:solidFill>
                <a:latin typeface="Open Sauce Bold"/>
              </a:rPr>
              <a:t> 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28700" y="3947033"/>
            <a:ext cx="10474277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0404"/>
                </a:solidFill>
                <a:latin typeface="Courier Prime Bold"/>
              </a:rPr>
              <a:t>__m256d h = _mm256_mul_pd(a, b); 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__m256d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d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_mm256_mul_pd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(h, u);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__m256d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c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_mm256_floor_pd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(d); </a:t>
            </a:r>
          </a:p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e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_mm256_fnmadd_pd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(c, p, h);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25570" y="3121470"/>
            <a:ext cx="6056944" cy="4044060"/>
            <a:chOff x="0" y="0"/>
            <a:chExt cx="8075926" cy="539207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4154885"/>
              <a:ext cx="2018981" cy="1237194"/>
              <a:chOff x="0" y="0"/>
              <a:chExt cx="524424" cy="32135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018981" y="4154885"/>
              <a:ext cx="2018981" cy="1237194"/>
              <a:chOff x="0" y="0"/>
              <a:chExt cx="524424" cy="32135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4037963" y="4154885"/>
              <a:ext cx="2018981" cy="1237194"/>
              <a:chOff x="0" y="0"/>
              <a:chExt cx="524424" cy="32135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6056944" y="4154885"/>
              <a:ext cx="2018981" cy="1237194"/>
              <a:chOff x="0" y="0"/>
              <a:chExt cx="524424" cy="32135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018981" cy="1237194"/>
              <a:chOff x="0" y="0"/>
              <a:chExt cx="524424" cy="32135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2018981" y="0"/>
              <a:ext cx="2018981" cy="1237194"/>
              <a:chOff x="0" y="0"/>
              <a:chExt cx="524424" cy="32135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4037963" y="0"/>
              <a:ext cx="2018981" cy="1237194"/>
              <a:chOff x="0" y="0"/>
              <a:chExt cx="524424" cy="32135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6056944" y="0"/>
              <a:ext cx="2018981" cy="1237194"/>
              <a:chOff x="0" y="0"/>
              <a:chExt cx="524424" cy="321357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2077443"/>
              <a:ext cx="2018981" cy="1237194"/>
              <a:chOff x="0" y="0"/>
              <a:chExt cx="524424" cy="321357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2018981" y="2077443"/>
              <a:ext cx="2018981" cy="1237194"/>
              <a:chOff x="0" y="0"/>
              <a:chExt cx="524424" cy="321357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4037963" y="2077443"/>
              <a:ext cx="2018981" cy="1237194"/>
              <a:chOff x="0" y="0"/>
              <a:chExt cx="524424" cy="321357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6056944" y="2077443"/>
              <a:ext cx="2018981" cy="1237194"/>
              <a:chOff x="0" y="0"/>
              <a:chExt cx="524424" cy="321357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9525"/>
                <a:ext cx="524424" cy="3308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0"/>
                  </a:lnSpc>
                </a:pPr>
              </a:p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3880807" y="1324781"/>
              <a:ext cx="314311" cy="9519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07"/>
                </a:lnSpc>
                <a:spcBef>
                  <a:spcPct val="0"/>
                </a:spcBef>
              </a:pPr>
              <a:r>
                <a:rPr lang="en-US" sz="4467">
                  <a:solidFill>
                    <a:srgbClr val="000000"/>
                  </a:solidFill>
                  <a:latin typeface="Open Sauce"/>
                </a:rPr>
                <a:t>*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3838236" y="3202905"/>
              <a:ext cx="382815" cy="9519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07"/>
                </a:lnSpc>
                <a:spcBef>
                  <a:spcPct val="0"/>
                </a:spcBef>
              </a:pPr>
              <a:r>
                <a:rPr lang="en-US" sz="4467">
                  <a:solidFill>
                    <a:srgbClr val="000000"/>
                  </a:solidFill>
                  <a:latin typeface="Open Sauce"/>
                </a:rPr>
                <a:t>=</a:t>
              </a:r>
            </a:p>
          </p:txBody>
        </p:sp>
        <p:sp>
          <p:nvSpPr>
            <p:cNvPr name="Freeform 41" id="41"/>
            <p:cNvSpPr/>
            <p:nvPr/>
          </p:nvSpPr>
          <p:spPr>
            <a:xfrm flipH="false" flipV="false" rot="0">
              <a:off x="471527" y="196948"/>
              <a:ext cx="979702" cy="897763"/>
            </a:xfrm>
            <a:custGeom>
              <a:avLst/>
              <a:gdLst/>
              <a:ahLst/>
              <a:cxnLst/>
              <a:rect r="r" b="b" t="t" l="l"/>
              <a:pathLst>
                <a:path h="897763" w="979702">
                  <a:moveTo>
                    <a:pt x="0" y="0"/>
                  </a:moveTo>
                  <a:lnTo>
                    <a:pt x="979701" y="0"/>
                  </a:lnTo>
                  <a:lnTo>
                    <a:pt x="979701" y="897762"/>
                  </a:lnTo>
                  <a:lnTo>
                    <a:pt x="0" y="8977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2555678" y="196948"/>
              <a:ext cx="979702" cy="897763"/>
            </a:xfrm>
            <a:custGeom>
              <a:avLst/>
              <a:gdLst/>
              <a:ahLst/>
              <a:cxnLst/>
              <a:rect r="r" b="b" t="t" l="l"/>
              <a:pathLst>
                <a:path h="897763" w="979702">
                  <a:moveTo>
                    <a:pt x="0" y="0"/>
                  </a:moveTo>
                  <a:lnTo>
                    <a:pt x="979701" y="0"/>
                  </a:lnTo>
                  <a:lnTo>
                    <a:pt x="979701" y="897762"/>
                  </a:lnTo>
                  <a:lnTo>
                    <a:pt x="0" y="8977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4636395" y="152903"/>
              <a:ext cx="941807" cy="941807"/>
            </a:xfrm>
            <a:custGeom>
              <a:avLst/>
              <a:gdLst/>
              <a:ahLst/>
              <a:cxnLst/>
              <a:rect r="r" b="b" t="t" l="l"/>
              <a:pathLst>
                <a:path h="941807" w="941807">
                  <a:moveTo>
                    <a:pt x="0" y="0"/>
                  </a:moveTo>
                  <a:lnTo>
                    <a:pt x="941807" y="0"/>
                  </a:lnTo>
                  <a:lnTo>
                    <a:pt x="941807" y="941807"/>
                  </a:lnTo>
                  <a:lnTo>
                    <a:pt x="0" y="9418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6679218" y="199906"/>
              <a:ext cx="925181" cy="847803"/>
            </a:xfrm>
            <a:custGeom>
              <a:avLst/>
              <a:gdLst/>
              <a:ahLst/>
              <a:cxnLst/>
              <a:rect r="r" b="b" t="t" l="l"/>
              <a:pathLst>
                <a:path h="847803" w="925181">
                  <a:moveTo>
                    <a:pt x="0" y="0"/>
                  </a:moveTo>
                  <a:lnTo>
                    <a:pt x="925181" y="0"/>
                  </a:lnTo>
                  <a:lnTo>
                    <a:pt x="925181" y="847802"/>
                  </a:lnTo>
                  <a:lnTo>
                    <a:pt x="0" y="8478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471527" y="2361257"/>
              <a:ext cx="1006176" cy="669565"/>
            </a:xfrm>
            <a:custGeom>
              <a:avLst/>
              <a:gdLst/>
              <a:ahLst/>
              <a:cxnLst/>
              <a:rect r="r" b="b" t="t" l="l"/>
              <a:pathLst>
                <a:path h="669565" w="1006176">
                  <a:moveTo>
                    <a:pt x="0" y="0"/>
                  </a:moveTo>
                  <a:lnTo>
                    <a:pt x="1006176" y="0"/>
                  </a:lnTo>
                  <a:lnTo>
                    <a:pt x="1006176" y="669565"/>
                  </a:lnTo>
                  <a:lnTo>
                    <a:pt x="0" y="6695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2546047" y="2372467"/>
              <a:ext cx="989332" cy="658355"/>
            </a:xfrm>
            <a:custGeom>
              <a:avLst/>
              <a:gdLst/>
              <a:ahLst/>
              <a:cxnLst/>
              <a:rect r="r" b="b" t="t" l="l"/>
              <a:pathLst>
                <a:path h="658355" w="989332">
                  <a:moveTo>
                    <a:pt x="0" y="0"/>
                  </a:moveTo>
                  <a:lnTo>
                    <a:pt x="989332" y="0"/>
                  </a:lnTo>
                  <a:lnTo>
                    <a:pt x="989332" y="658355"/>
                  </a:lnTo>
                  <a:lnTo>
                    <a:pt x="0" y="658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4477369" y="2335367"/>
              <a:ext cx="1100833" cy="732555"/>
            </a:xfrm>
            <a:custGeom>
              <a:avLst/>
              <a:gdLst/>
              <a:ahLst/>
              <a:cxnLst/>
              <a:rect r="r" b="b" t="t" l="l"/>
              <a:pathLst>
                <a:path h="732555" w="1100833">
                  <a:moveTo>
                    <a:pt x="0" y="0"/>
                  </a:moveTo>
                  <a:lnTo>
                    <a:pt x="1100833" y="0"/>
                  </a:lnTo>
                  <a:lnTo>
                    <a:pt x="1100833" y="732555"/>
                  </a:lnTo>
                  <a:lnTo>
                    <a:pt x="0" y="7325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6524689" y="2381528"/>
              <a:ext cx="1031466" cy="686394"/>
            </a:xfrm>
            <a:custGeom>
              <a:avLst/>
              <a:gdLst/>
              <a:ahLst/>
              <a:cxnLst/>
              <a:rect r="r" b="b" t="t" l="l"/>
              <a:pathLst>
                <a:path h="686394" w="1031466">
                  <a:moveTo>
                    <a:pt x="0" y="0"/>
                  </a:moveTo>
                  <a:lnTo>
                    <a:pt x="1031466" y="0"/>
                  </a:lnTo>
                  <a:lnTo>
                    <a:pt x="1031466" y="686394"/>
                  </a:lnTo>
                  <a:lnTo>
                    <a:pt x="0" y="6863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513963" y="4296024"/>
              <a:ext cx="894829" cy="894829"/>
            </a:xfrm>
            <a:custGeom>
              <a:avLst/>
              <a:gdLst/>
              <a:ahLst/>
              <a:cxnLst/>
              <a:rect r="r" b="b" t="t" l="l"/>
              <a:pathLst>
                <a:path h="894829" w="894829">
                  <a:moveTo>
                    <a:pt x="0" y="0"/>
                  </a:moveTo>
                  <a:lnTo>
                    <a:pt x="894829" y="0"/>
                  </a:lnTo>
                  <a:lnTo>
                    <a:pt x="894829" y="894829"/>
                  </a:lnTo>
                  <a:lnTo>
                    <a:pt x="0" y="894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2626212" y="4305682"/>
              <a:ext cx="838633" cy="838633"/>
            </a:xfrm>
            <a:custGeom>
              <a:avLst/>
              <a:gdLst/>
              <a:ahLst/>
              <a:cxnLst/>
              <a:rect r="r" b="b" t="t" l="l"/>
              <a:pathLst>
                <a:path h="838633" w="838633">
                  <a:moveTo>
                    <a:pt x="0" y="0"/>
                  </a:moveTo>
                  <a:lnTo>
                    <a:pt x="838633" y="0"/>
                  </a:lnTo>
                  <a:lnTo>
                    <a:pt x="838633" y="838634"/>
                  </a:lnTo>
                  <a:lnTo>
                    <a:pt x="0" y="8386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4681757" y="4305682"/>
              <a:ext cx="872048" cy="951639"/>
            </a:xfrm>
            <a:custGeom>
              <a:avLst/>
              <a:gdLst/>
              <a:ahLst/>
              <a:cxnLst/>
              <a:rect r="r" b="b" t="t" l="l"/>
              <a:pathLst>
                <a:path h="951639" w="872048">
                  <a:moveTo>
                    <a:pt x="0" y="0"/>
                  </a:moveTo>
                  <a:lnTo>
                    <a:pt x="872048" y="0"/>
                  </a:lnTo>
                  <a:lnTo>
                    <a:pt x="872048" y="951639"/>
                  </a:lnTo>
                  <a:lnTo>
                    <a:pt x="0" y="9516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6612126" y="4353206"/>
              <a:ext cx="856591" cy="856591"/>
            </a:xfrm>
            <a:custGeom>
              <a:avLst/>
              <a:gdLst/>
              <a:ahLst/>
              <a:cxnLst/>
              <a:rect r="r" b="b" t="t" l="l"/>
              <a:pathLst>
                <a:path h="856591" w="856591">
                  <a:moveTo>
                    <a:pt x="0" y="0"/>
                  </a:moveTo>
                  <a:lnTo>
                    <a:pt x="856592" y="0"/>
                  </a:lnTo>
                  <a:lnTo>
                    <a:pt x="856592" y="856592"/>
                  </a:lnTo>
                  <a:lnTo>
                    <a:pt x="0" y="856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55" id="55"/>
          <p:cNvSpPr txBox="true"/>
          <p:nvPr/>
        </p:nvSpPr>
        <p:spPr>
          <a:xfrm rot="0">
            <a:off x="1370944" y="342514"/>
            <a:ext cx="9385092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 </a:t>
            </a:r>
            <a:r>
              <a:rPr lang="en-US" sz="4400">
                <a:solidFill>
                  <a:srgbClr val="FFFFFF"/>
                </a:solidFill>
                <a:latin typeface="Oswald Bold"/>
              </a:rPr>
              <a:t>Modular Arithmetic Using SIMD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002885" y="1940328"/>
            <a:ext cx="375178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Multiplication</a:t>
            </a:r>
            <a:r>
              <a:rPr lang="en-US" sz="3600">
                <a:solidFill>
                  <a:srgbClr val="000066"/>
                </a:solidFill>
                <a:latin typeface="Open Sauce Bold"/>
              </a:rPr>
              <a:t> 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28700" y="3947160"/>
            <a:ext cx="10474277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h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_mm256_mul_pd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(a, b); 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0404"/>
                </a:solidFill>
                <a:latin typeface="Courier Prime Bold"/>
              </a:rPr>
              <a:t>__m256d d = _mm256_mul_pd(h, u);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__m256d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c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_mm256_floor_pd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(d); </a:t>
            </a:r>
          </a:p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e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_mm256_fnmadd_pd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(c, p, h);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59652" y="3905427"/>
            <a:ext cx="6032992" cy="2476147"/>
            <a:chOff x="0" y="0"/>
            <a:chExt cx="8043990" cy="330152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2069227"/>
              <a:ext cx="2010997" cy="1232301"/>
              <a:chOff x="0" y="0"/>
              <a:chExt cx="524424" cy="32135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010997" y="2069227"/>
              <a:ext cx="2010997" cy="1232301"/>
              <a:chOff x="0" y="0"/>
              <a:chExt cx="524424" cy="32135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4021995" y="2069227"/>
              <a:ext cx="2010997" cy="1232301"/>
              <a:chOff x="0" y="0"/>
              <a:chExt cx="524424" cy="32135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6032992" y="2069227"/>
              <a:ext cx="2010997" cy="1232301"/>
              <a:chOff x="0" y="0"/>
              <a:chExt cx="524424" cy="32135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010997" cy="1232301"/>
              <a:chOff x="0" y="0"/>
              <a:chExt cx="524424" cy="32135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2010997" y="0"/>
              <a:ext cx="2010997" cy="1232301"/>
              <a:chOff x="0" y="0"/>
              <a:chExt cx="524424" cy="32135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4021995" y="0"/>
              <a:ext cx="2010997" cy="1232301"/>
              <a:chOff x="0" y="0"/>
              <a:chExt cx="524424" cy="32135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6032992" y="0"/>
              <a:ext cx="2010997" cy="1232301"/>
              <a:chOff x="0" y="0"/>
              <a:chExt cx="524424" cy="321357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3823058" y="1130348"/>
              <a:ext cx="381301" cy="938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84"/>
                </a:lnSpc>
                <a:spcBef>
                  <a:spcPct val="0"/>
                </a:spcBef>
              </a:pPr>
              <a:r>
                <a:rPr lang="en-US" sz="4449">
                  <a:solidFill>
                    <a:srgbClr val="000000"/>
                  </a:solidFill>
                  <a:latin typeface="Open Sauce"/>
                </a:rPr>
                <a:t>=</a:t>
              </a:r>
            </a:p>
          </p:txBody>
        </p:sp>
        <p:sp>
          <p:nvSpPr>
            <p:cNvPr name="Freeform 28" id="28"/>
            <p:cNvSpPr/>
            <p:nvPr/>
          </p:nvSpPr>
          <p:spPr>
            <a:xfrm flipH="false" flipV="false" rot="0">
              <a:off x="312237" y="196715"/>
              <a:ext cx="1228122" cy="781532"/>
            </a:xfrm>
            <a:custGeom>
              <a:avLst/>
              <a:gdLst/>
              <a:ahLst/>
              <a:cxnLst/>
              <a:rect r="r" b="b" t="t" l="l"/>
              <a:pathLst>
                <a:path h="781532" w="1228122">
                  <a:moveTo>
                    <a:pt x="0" y="0"/>
                  </a:moveTo>
                  <a:lnTo>
                    <a:pt x="1228122" y="0"/>
                  </a:lnTo>
                  <a:lnTo>
                    <a:pt x="1228122" y="781531"/>
                  </a:lnTo>
                  <a:lnTo>
                    <a:pt x="0" y="781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2258954" y="196715"/>
              <a:ext cx="1228122" cy="781532"/>
            </a:xfrm>
            <a:custGeom>
              <a:avLst/>
              <a:gdLst/>
              <a:ahLst/>
              <a:cxnLst/>
              <a:rect r="r" b="b" t="t" l="l"/>
              <a:pathLst>
                <a:path h="781532" w="1228122">
                  <a:moveTo>
                    <a:pt x="0" y="0"/>
                  </a:moveTo>
                  <a:lnTo>
                    <a:pt x="1228122" y="0"/>
                  </a:lnTo>
                  <a:lnTo>
                    <a:pt x="1228122" y="781531"/>
                  </a:lnTo>
                  <a:lnTo>
                    <a:pt x="0" y="781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4417462" y="196715"/>
              <a:ext cx="1228122" cy="781532"/>
            </a:xfrm>
            <a:custGeom>
              <a:avLst/>
              <a:gdLst/>
              <a:ahLst/>
              <a:cxnLst/>
              <a:rect r="r" b="b" t="t" l="l"/>
              <a:pathLst>
                <a:path h="781532" w="1228122">
                  <a:moveTo>
                    <a:pt x="0" y="0"/>
                  </a:moveTo>
                  <a:lnTo>
                    <a:pt x="1228122" y="0"/>
                  </a:lnTo>
                  <a:lnTo>
                    <a:pt x="1228122" y="781531"/>
                  </a:lnTo>
                  <a:lnTo>
                    <a:pt x="0" y="781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6367072" y="249365"/>
              <a:ext cx="1145386" cy="728882"/>
            </a:xfrm>
            <a:custGeom>
              <a:avLst/>
              <a:gdLst/>
              <a:ahLst/>
              <a:cxnLst/>
              <a:rect r="r" b="b" t="t" l="l"/>
              <a:pathLst>
                <a:path h="728882" w="1145386">
                  <a:moveTo>
                    <a:pt x="0" y="0"/>
                  </a:moveTo>
                  <a:lnTo>
                    <a:pt x="1145385" y="0"/>
                  </a:lnTo>
                  <a:lnTo>
                    <a:pt x="1145385" y="728881"/>
                  </a:lnTo>
                  <a:lnTo>
                    <a:pt x="0" y="728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515293" y="2322201"/>
              <a:ext cx="822009" cy="657607"/>
            </a:xfrm>
            <a:custGeom>
              <a:avLst/>
              <a:gdLst/>
              <a:ahLst/>
              <a:cxnLst/>
              <a:rect r="r" b="b" t="t" l="l"/>
              <a:pathLst>
                <a:path h="657607" w="822009">
                  <a:moveTo>
                    <a:pt x="0" y="0"/>
                  </a:moveTo>
                  <a:lnTo>
                    <a:pt x="822009" y="0"/>
                  </a:lnTo>
                  <a:lnTo>
                    <a:pt x="822009" y="657607"/>
                  </a:lnTo>
                  <a:lnTo>
                    <a:pt x="0" y="6576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524556" y="2322201"/>
              <a:ext cx="822009" cy="657607"/>
            </a:xfrm>
            <a:custGeom>
              <a:avLst/>
              <a:gdLst/>
              <a:ahLst/>
              <a:cxnLst/>
              <a:rect r="r" b="b" t="t" l="l"/>
              <a:pathLst>
                <a:path h="657607" w="822009">
                  <a:moveTo>
                    <a:pt x="0" y="0"/>
                  </a:moveTo>
                  <a:lnTo>
                    <a:pt x="822009" y="0"/>
                  </a:lnTo>
                  <a:lnTo>
                    <a:pt x="822009" y="657607"/>
                  </a:lnTo>
                  <a:lnTo>
                    <a:pt x="0" y="6576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4529805" y="2322201"/>
              <a:ext cx="1002640" cy="802112"/>
            </a:xfrm>
            <a:custGeom>
              <a:avLst/>
              <a:gdLst/>
              <a:ahLst/>
              <a:cxnLst/>
              <a:rect r="r" b="b" t="t" l="l"/>
              <a:pathLst>
                <a:path h="802112" w="1002640">
                  <a:moveTo>
                    <a:pt x="0" y="0"/>
                  </a:moveTo>
                  <a:lnTo>
                    <a:pt x="1002641" y="0"/>
                  </a:lnTo>
                  <a:lnTo>
                    <a:pt x="1002641" y="802112"/>
                  </a:lnTo>
                  <a:lnTo>
                    <a:pt x="0" y="802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6483602" y="2322201"/>
              <a:ext cx="912325" cy="729860"/>
            </a:xfrm>
            <a:custGeom>
              <a:avLst/>
              <a:gdLst/>
              <a:ahLst/>
              <a:cxnLst/>
              <a:rect r="r" b="b" t="t" l="l"/>
              <a:pathLst>
                <a:path h="729860" w="912325">
                  <a:moveTo>
                    <a:pt x="0" y="0"/>
                  </a:moveTo>
                  <a:lnTo>
                    <a:pt x="912325" y="0"/>
                  </a:lnTo>
                  <a:lnTo>
                    <a:pt x="912325" y="729859"/>
                  </a:lnTo>
                  <a:lnTo>
                    <a:pt x="0" y="729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370944" y="342514"/>
            <a:ext cx="9385092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 </a:t>
            </a:r>
            <a:r>
              <a:rPr lang="en-US" sz="4400">
                <a:solidFill>
                  <a:srgbClr val="FFFFFF"/>
                </a:solidFill>
                <a:latin typeface="Oswald Bold"/>
              </a:rPr>
              <a:t>Modular Arithmetic Using SIMD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002885" y="1940328"/>
            <a:ext cx="375178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Multiplication</a:t>
            </a:r>
            <a:r>
              <a:rPr lang="en-US" sz="3600">
                <a:solidFill>
                  <a:srgbClr val="000066"/>
                </a:solidFill>
                <a:latin typeface="Open Sauce Bold"/>
              </a:rPr>
              <a:t>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28700" y="3947033"/>
            <a:ext cx="10474277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h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_mm256_mul_pd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(a, b); 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__m256d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d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_mm256_mul_pd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(h, u);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0404"/>
                </a:solidFill>
                <a:latin typeface="Courier Prime Bold"/>
              </a:rPr>
              <a:t>__m256d c = _mm256_floor_pd(d); </a:t>
            </a:r>
          </a:p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e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_mm256_fnmadd_pd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(c, p, h);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82432" y="3068700"/>
            <a:ext cx="6215018" cy="4149601"/>
            <a:chOff x="0" y="0"/>
            <a:chExt cx="8286690" cy="553280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4263319"/>
              <a:ext cx="2071673" cy="1269482"/>
              <a:chOff x="0" y="0"/>
              <a:chExt cx="524424" cy="32135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071673" y="4263319"/>
              <a:ext cx="2071673" cy="1269482"/>
              <a:chOff x="0" y="0"/>
              <a:chExt cx="524424" cy="32135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4143345" y="4263319"/>
              <a:ext cx="2071673" cy="1269482"/>
              <a:chOff x="0" y="0"/>
              <a:chExt cx="524424" cy="32135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6215018" y="4263319"/>
              <a:ext cx="2071673" cy="1269482"/>
              <a:chOff x="0" y="0"/>
              <a:chExt cx="524424" cy="32135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2071673" cy="1269482"/>
              <a:chOff x="0" y="0"/>
              <a:chExt cx="524424" cy="32135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2071673" y="0"/>
              <a:ext cx="2071673" cy="1269482"/>
              <a:chOff x="0" y="0"/>
              <a:chExt cx="524424" cy="32135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4143345" y="0"/>
              <a:ext cx="2071673" cy="1269482"/>
              <a:chOff x="0" y="0"/>
              <a:chExt cx="524424" cy="32135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6215018" y="0"/>
              <a:ext cx="2071673" cy="1269482"/>
              <a:chOff x="0" y="0"/>
              <a:chExt cx="524424" cy="321357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2131659"/>
              <a:ext cx="2071673" cy="1269482"/>
              <a:chOff x="0" y="0"/>
              <a:chExt cx="524424" cy="321357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2071673" y="2131659"/>
              <a:ext cx="2071673" cy="1269482"/>
              <a:chOff x="0" y="0"/>
              <a:chExt cx="524424" cy="321357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4143345" y="2131659"/>
              <a:ext cx="2071673" cy="1269482"/>
              <a:chOff x="0" y="0"/>
              <a:chExt cx="524424" cy="321357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6215018" y="2131659"/>
              <a:ext cx="2071673" cy="1269482"/>
              <a:chOff x="0" y="0"/>
              <a:chExt cx="524424" cy="321357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Freeform 39" id="39"/>
            <p:cNvSpPr/>
            <p:nvPr/>
          </p:nvSpPr>
          <p:spPr>
            <a:xfrm flipH="false" flipV="false" rot="0">
              <a:off x="483833" y="202087"/>
              <a:ext cx="1005270" cy="921193"/>
            </a:xfrm>
            <a:custGeom>
              <a:avLst/>
              <a:gdLst/>
              <a:ahLst/>
              <a:cxnLst/>
              <a:rect r="r" b="b" t="t" l="l"/>
              <a:pathLst>
                <a:path h="921193" w="1005270">
                  <a:moveTo>
                    <a:pt x="0" y="0"/>
                  </a:moveTo>
                  <a:lnTo>
                    <a:pt x="1005269" y="0"/>
                  </a:lnTo>
                  <a:lnTo>
                    <a:pt x="1005269" y="921193"/>
                  </a:lnTo>
                  <a:lnTo>
                    <a:pt x="0" y="921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2622375" y="202087"/>
              <a:ext cx="1005270" cy="921193"/>
            </a:xfrm>
            <a:custGeom>
              <a:avLst/>
              <a:gdLst/>
              <a:ahLst/>
              <a:cxnLst/>
              <a:rect r="r" b="b" t="t" l="l"/>
              <a:pathLst>
                <a:path h="921193" w="1005270">
                  <a:moveTo>
                    <a:pt x="0" y="0"/>
                  </a:moveTo>
                  <a:lnTo>
                    <a:pt x="1005270" y="0"/>
                  </a:lnTo>
                  <a:lnTo>
                    <a:pt x="1005270" y="921193"/>
                  </a:lnTo>
                  <a:lnTo>
                    <a:pt x="0" y="921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4757395" y="156894"/>
              <a:ext cx="966386" cy="966386"/>
            </a:xfrm>
            <a:custGeom>
              <a:avLst/>
              <a:gdLst/>
              <a:ahLst/>
              <a:cxnLst/>
              <a:rect r="r" b="b" t="t" l="l"/>
              <a:pathLst>
                <a:path h="966386" w="966386">
                  <a:moveTo>
                    <a:pt x="0" y="0"/>
                  </a:moveTo>
                  <a:lnTo>
                    <a:pt x="966386" y="0"/>
                  </a:lnTo>
                  <a:lnTo>
                    <a:pt x="966386" y="966386"/>
                  </a:lnTo>
                  <a:lnTo>
                    <a:pt x="0" y="9663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6853531" y="205123"/>
              <a:ext cx="949327" cy="869928"/>
            </a:xfrm>
            <a:custGeom>
              <a:avLst/>
              <a:gdLst/>
              <a:ahLst/>
              <a:cxnLst/>
              <a:rect r="r" b="b" t="t" l="l"/>
              <a:pathLst>
                <a:path h="869928" w="949327">
                  <a:moveTo>
                    <a:pt x="0" y="0"/>
                  </a:moveTo>
                  <a:lnTo>
                    <a:pt x="949326" y="0"/>
                  </a:lnTo>
                  <a:lnTo>
                    <a:pt x="949326" y="869928"/>
                  </a:lnTo>
                  <a:lnTo>
                    <a:pt x="0" y="869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623899" y="4568510"/>
              <a:ext cx="823875" cy="659100"/>
            </a:xfrm>
            <a:custGeom>
              <a:avLst/>
              <a:gdLst/>
              <a:ahLst/>
              <a:cxnLst/>
              <a:rect r="r" b="b" t="t" l="l"/>
              <a:pathLst>
                <a:path h="659100" w="823875">
                  <a:moveTo>
                    <a:pt x="0" y="0"/>
                  </a:moveTo>
                  <a:lnTo>
                    <a:pt x="823875" y="0"/>
                  </a:lnTo>
                  <a:lnTo>
                    <a:pt x="823875" y="659100"/>
                  </a:lnTo>
                  <a:lnTo>
                    <a:pt x="0" y="659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2618795" y="4568510"/>
              <a:ext cx="900651" cy="720521"/>
            </a:xfrm>
            <a:custGeom>
              <a:avLst/>
              <a:gdLst/>
              <a:ahLst/>
              <a:cxnLst/>
              <a:rect r="r" b="b" t="t" l="l"/>
              <a:pathLst>
                <a:path h="720521" w="900651">
                  <a:moveTo>
                    <a:pt x="0" y="0"/>
                  </a:moveTo>
                  <a:lnTo>
                    <a:pt x="900651" y="0"/>
                  </a:lnTo>
                  <a:lnTo>
                    <a:pt x="900651" y="720521"/>
                  </a:lnTo>
                  <a:lnTo>
                    <a:pt x="0" y="7205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4604473" y="4480090"/>
              <a:ext cx="1149416" cy="835939"/>
            </a:xfrm>
            <a:custGeom>
              <a:avLst/>
              <a:gdLst/>
              <a:ahLst/>
              <a:cxnLst/>
              <a:rect r="r" b="b" t="t" l="l"/>
              <a:pathLst>
                <a:path h="835939" w="1149416">
                  <a:moveTo>
                    <a:pt x="0" y="0"/>
                  </a:moveTo>
                  <a:lnTo>
                    <a:pt x="1149416" y="0"/>
                  </a:lnTo>
                  <a:lnTo>
                    <a:pt x="1149416" y="835940"/>
                  </a:lnTo>
                  <a:lnTo>
                    <a:pt x="0" y="835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6723861" y="4480090"/>
              <a:ext cx="1053985" cy="766534"/>
            </a:xfrm>
            <a:custGeom>
              <a:avLst/>
              <a:gdLst/>
              <a:ahLst/>
              <a:cxnLst/>
              <a:rect r="r" b="b" t="t" l="l"/>
              <a:pathLst>
                <a:path h="766534" w="1053985">
                  <a:moveTo>
                    <a:pt x="0" y="0"/>
                  </a:moveTo>
                  <a:lnTo>
                    <a:pt x="1053985" y="0"/>
                  </a:lnTo>
                  <a:lnTo>
                    <a:pt x="1053985" y="766535"/>
                  </a:lnTo>
                  <a:lnTo>
                    <a:pt x="0" y="7665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328564" y="2392189"/>
              <a:ext cx="1414544" cy="748423"/>
            </a:xfrm>
            <a:custGeom>
              <a:avLst/>
              <a:gdLst/>
              <a:ahLst/>
              <a:cxnLst/>
              <a:rect r="r" b="b" t="t" l="l"/>
              <a:pathLst>
                <a:path h="748423" w="1414544">
                  <a:moveTo>
                    <a:pt x="0" y="0"/>
                  </a:moveTo>
                  <a:lnTo>
                    <a:pt x="1414544" y="0"/>
                  </a:lnTo>
                  <a:lnTo>
                    <a:pt x="1414544" y="748423"/>
                  </a:lnTo>
                  <a:lnTo>
                    <a:pt x="0" y="748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2281243" y="2349541"/>
              <a:ext cx="1575756" cy="833718"/>
            </a:xfrm>
            <a:custGeom>
              <a:avLst/>
              <a:gdLst/>
              <a:ahLst/>
              <a:cxnLst/>
              <a:rect r="r" b="b" t="t" l="l"/>
              <a:pathLst>
                <a:path h="833718" w="1575756">
                  <a:moveTo>
                    <a:pt x="0" y="0"/>
                  </a:moveTo>
                  <a:lnTo>
                    <a:pt x="1575756" y="0"/>
                  </a:lnTo>
                  <a:lnTo>
                    <a:pt x="1575756" y="833719"/>
                  </a:lnTo>
                  <a:lnTo>
                    <a:pt x="0" y="833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4470378" y="2349541"/>
              <a:ext cx="1495925" cy="791480"/>
            </a:xfrm>
            <a:custGeom>
              <a:avLst/>
              <a:gdLst/>
              <a:ahLst/>
              <a:cxnLst/>
              <a:rect r="r" b="b" t="t" l="l"/>
              <a:pathLst>
                <a:path h="791480" w="1495925">
                  <a:moveTo>
                    <a:pt x="0" y="0"/>
                  </a:moveTo>
                  <a:lnTo>
                    <a:pt x="1495925" y="0"/>
                  </a:lnTo>
                  <a:lnTo>
                    <a:pt x="1495925" y="791481"/>
                  </a:lnTo>
                  <a:lnTo>
                    <a:pt x="0" y="791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6502410" y="2349541"/>
              <a:ext cx="1459491" cy="772204"/>
            </a:xfrm>
            <a:custGeom>
              <a:avLst/>
              <a:gdLst/>
              <a:ahLst/>
              <a:cxnLst/>
              <a:rect r="r" b="b" t="t" l="l"/>
              <a:pathLst>
                <a:path h="772204" w="1459491">
                  <a:moveTo>
                    <a:pt x="0" y="0"/>
                  </a:moveTo>
                  <a:lnTo>
                    <a:pt x="1459491" y="0"/>
                  </a:lnTo>
                  <a:lnTo>
                    <a:pt x="1459491" y="772204"/>
                  </a:lnTo>
                  <a:lnTo>
                    <a:pt x="0" y="772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1" id="51"/>
            <p:cNvSpPr txBox="true"/>
            <p:nvPr/>
          </p:nvSpPr>
          <p:spPr>
            <a:xfrm rot="0">
              <a:off x="3982088" y="1156077"/>
              <a:ext cx="322514" cy="975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59"/>
                </a:lnSpc>
                <a:spcBef>
                  <a:spcPct val="0"/>
                </a:spcBef>
              </a:pPr>
              <a:r>
                <a:rPr lang="en-US" sz="4584">
                  <a:solidFill>
                    <a:srgbClr val="000000"/>
                  </a:solidFill>
                  <a:latin typeface="Open Sauce"/>
                </a:rPr>
                <a:t>-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3938406" y="3287736"/>
              <a:ext cx="392805" cy="975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59"/>
                </a:lnSpc>
                <a:spcBef>
                  <a:spcPct val="0"/>
                </a:spcBef>
              </a:pPr>
              <a:r>
                <a:rPr lang="en-US" sz="4584">
                  <a:solidFill>
                    <a:srgbClr val="000000"/>
                  </a:solidFill>
                  <a:latin typeface="Open Sauce"/>
                </a:rPr>
                <a:t>=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55" id="55"/>
          <p:cNvSpPr txBox="true"/>
          <p:nvPr/>
        </p:nvSpPr>
        <p:spPr>
          <a:xfrm rot="0">
            <a:off x="1370944" y="342514"/>
            <a:ext cx="9385092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 </a:t>
            </a:r>
            <a:r>
              <a:rPr lang="en-US" sz="4400">
                <a:solidFill>
                  <a:srgbClr val="FFFFFF"/>
                </a:solidFill>
                <a:latin typeface="Oswald Bold"/>
              </a:rPr>
              <a:t>Modular Arithmetic Using SIMD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002885" y="1940328"/>
            <a:ext cx="375178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Multiplication</a:t>
            </a:r>
            <a:r>
              <a:rPr lang="en-US" sz="3600">
                <a:solidFill>
                  <a:srgbClr val="000066"/>
                </a:solidFill>
                <a:latin typeface="Open Sauce Bold"/>
              </a:rPr>
              <a:t> 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28700" y="3947160"/>
            <a:ext cx="10474277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h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_mm256_mul_pd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(a, b); 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__m256d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d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_mm256_mul_pd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(h, u);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__m256d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c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_mm256_floor_pd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(d); </a:t>
            </a:r>
          </a:p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0404"/>
                </a:solidFill>
                <a:latin typeface="Courier Prime Bold"/>
              </a:rPr>
              <a:t>__m256d e = _mm256_fnmadd_pd(c, p, h);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2885" y="3426228"/>
            <a:ext cx="14392424" cy="346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mul_mod_p(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a,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b,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u,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p) {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h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_mm256_mul_pd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(a, b); 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d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_mm256_mul_pd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(h, u);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c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_mm256_floor_pd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(d); 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e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_mm256_fnmadd_pd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(c, p, h);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return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e;</a:t>
            </a:r>
          </a:p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0966" y="7845828"/>
            <a:ext cx="17366068" cy="912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2"/>
              </a:lnSpc>
              <a:spcBef>
                <a:spcPct val="0"/>
              </a:spcBef>
            </a:pPr>
            <a:r>
              <a:rPr lang="en-US" sz="2817">
                <a:solidFill>
                  <a:srgbClr val="FF0404"/>
                </a:solidFill>
                <a:latin typeface="Open Sauce Bold"/>
              </a:rPr>
              <a:t> The Product exceeds the 52-bit length allocated for the mantissa in double floating-point representation. This can lead to a loss of precision in the final result !!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370944" y="342514"/>
            <a:ext cx="9385092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 </a:t>
            </a:r>
            <a:r>
              <a:rPr lang="en-US" sz="4400">
                <a:solidFill>
                  <a:srgbClr val="FFFFFF"/>
                </a:solidFill>
                <a:latin typeface="Oswald Bold"/>
              </a:rPr>
              <a:t>Modular Arithmetic Using SIMD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02885" y="1940328"/>
            <a:ext cx="375178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Multiplication</a:t>
            </a:r>
            <a:r>
              <a:rPr lang="en-US" sz="3600">
                <a:solidFill>
                  <a:srgbClr val="000066"/>
                </a:solidFill>
                <a:latin typeface="Open Sauce Bold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2885" y="3054753"/>
            <a:ext cx="17620199" cy="594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mul_mod_p(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a,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b,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u,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p) {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h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_mm256_mul_pd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(a, b); 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</a:t>
            </a:r>
            <a:r>
              <a:rPr lang="en-US" sz="3000">
                <a:solidFill>
                  <a:srgbClr val="FF0404"/>
                </a:solidFill>
                <a:latin typeface="Courier Prime Bold"/>
              </a:rPr>
              <a:t> __m256d l = _mm256_fmsub_pd(x, y, h);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d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_mm256_mul_pd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(h, u);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c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_mm256_floor_pd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(d); 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FF0404"/>
                </a:solidFill>
                <a:latin typeface="Courier Prime Bold"/>
              </a:rPr>
              <a:t>b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_mm256_fnmadd_pd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(c, p, h); 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FF0404"/>
                </a:solidFill>
                <a:latin typeface="Courier Prime Bold"/>
              </a:rPr>
              <a:t>__m256d e = _mm256_add_pd(b, l);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187605"/>
                </a:solidFill>
                <a:latin typeface="Courier Prime Bold"/>
              </a:rPr>
              <a:t>    __m256d t = _mm256_sub_pd(e, p);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187605"/>
                </a:solidFill>
                <a:latin typeface="Courier Prime Bold"/>
              </a:rPr>
              <a:t>    e = _mm256_blendv_pd(t, e, t);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187605"/>
                </a:solidFill>
                <a:latin typeface="Courier Prime Bold"/>
              </a:rPr>
              <a:t>    t = _mm256_add_pd(e, p);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0404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return </a:t>
            </a:r>
            <a:r>
              <a:rPr lang="en-US" sz="3000">
                <a:solidFill>
                  <a:srgbClr val="187605"/>
                </a:solidFill>
                <a:latin typeface="Courier Prime Bold"/>
              </a:rPr>
              <a:t>_mm256_blendv_pd(e, t, e);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                                               </a:t>
            </a:r>
          </a:p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02885" y="1940328"/>
            <a:ext cx="375178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Multiplication</a:t>
            </a:r>
            <a:r>
              <a:rPr lang="en-US" sz="3600">
                <a:solidFill>
                  <a:srgbClr val="000066"/>
                </a:solidFill>
                <a:latin typeface="Open Sauce Bold"/>
              </a:rPr>
              <a:t>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370944" y="342514"/>
            <a:ext cx="9385092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 </a:t>
            </a:r>
            <a:r>
              <a:rPr lang="en-US" sz="4400">
                <a:solidFill>
                  <a:srgbClr val="FFFFFF"/>
                </a:solidFill>
                <a:latin typeface="Oswald Bold"/>
              </a:rPr>
              <a:t>Modular Arithmetic Using SIMD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257300"/>
            <a:chOff x="0" y="0"/>
            <a:chExt cx="24384000" cy="167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76400"/>
            </a:xfrm>
            <a:custGeom>
              <a:avLst/>
              <a:gdLst/>
              <a:ahLst/>
              <a:cxnLst/>
              <a:rect r="r" b="b" t="t" l="l"/>
              <a:pathLst>
                <a:path h="1676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6400"/>
                  </a:lnTo>
                  <a:lnTo>
                    <a:pt x="0" y="1676400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0647" y="342900"/>
            <a:ext cx="13332546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SIMD IMPLEMENTATION OF PLUQ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9168" y="1828800"/>
            <a:ext cx="17814975" cy="792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rows_elimination_avx2(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int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*A_data,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int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n,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int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matrixRank,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int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c,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int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p ,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vp,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vu ,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__m128i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vp_128,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int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k) {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vc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_mm256_set1_pd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(c);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tmp;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int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i;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for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(i = matrixRank + 1; i + 3 &lt; n; i += 4) {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__m128i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v1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_mm_loadu_si128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((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__m128i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*)&amp;A_data[matrixRank*n+i]);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__m128i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v2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_mm_loadu_si128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((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__m128i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*)&amp;A_data[k*n+i]);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__m256d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vDouble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_mm256_cvtepi32_pd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(v1);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    tmp = </a:t>
            </a:r>
            <a:r>
              <a:rPr lang="en-US" sz="3000">
                <a:solidFill>
                  <a:srgbClr val="FF0404"/>
                </a:solidFill>
                <a:latin typeface="Courier Prime Bold"/>
              </a:rPr>
              <a:t>mul_mod_p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(vc, vDouble, vu, vp);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__m128i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resultInt =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_mm256_cvttpd_epi32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(tmp);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__m128i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result = </a:t>
            </a:r>
            <a:r>
              <a:rPr lang="en-US" sz="3000">
                <a:solidFill>
                  <a:srgbClr val="FF0404"/>
                </a:solidFill>
                <a:latin typeface="Courier Prime Bold"/>
              </a:rPr>
              <a:t>sub_avx2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(v2, resultInt, vp_128);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    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_mm_storeu_si128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((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__m128i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*)&amp;A_data[k * n + i], result);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} 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// loop handles elements that don't fit into chunks of 4</a:t>
            </a:r>
          </a:p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002885" y="3169053"/>
          <a:ext cx="14278597" cy="3848100"/>
        </p:xfrm>
        <a:graphic>
          <a:graphicData uri="http://schemas.openxmlformats.org/drawingml/2006/table">
            <a:tbl>
              <a:tblPr/>
              <a:tblGrid>
                <a:gridCol w="4707895"/>
                <a:gridCol w="1914140"/>
                <a:gridCol w="1914140"/>
                <a:gridCol w="1914140"/>
                <a:gridCol w="1914140"/>
                <a:gridCol w="1914140"/>
              </a:tblGrid>
              <a:tr h="962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Sizes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300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500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1000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1200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Basic (ms)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0.69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18.70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86.57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694.06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1199.92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AVX2 (ms)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0.15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3.90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17.80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139.98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242.56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Speedup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4.60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4.79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4.86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4.95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4.95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0" y="0"/>
            <a:ext cx="18288000" cy="1257300"/>
            <a:chOff x="0" y="0"/>
            <a:chExt cx="24384000" cy="167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676400"/>
            </a:xfrm>
            <a:custGeom>
              <a:avLst/>
              <a:gdLst/>
              <a:ahLst/>
              <a:cxnLst/>
              <a:rect r="r" b="b" t="t" l="l"/>
              <a:pathLst>
                <a:path h="1676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6400"/>
                  </a:lnTo>
                  <a:lnTo>
                    <a:pt x="0" y="1676400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370647" y="342900"/>
            <a:ext cx="13332546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83571" y="7371688"/>
            <a:ext cx="10920859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 PLUQ Speedups using AVX2 and 12 Bits Length Prime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02599" y="9739769"/>
            <a:ext cx="9801836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 Bold"/>
                <a:ea typeface="Open Sauce Bold"/>
              </a:rPr>
              <a:t>AMD Ryzen™ 7 PRO 7840U w/ Radeon™ 780M Graphics × 16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02885" y="1940328"/>
            <a:ext cx="557802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AVX2 vs Basic PLUQ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02599" y="9739769"/>
            <a:ext cx="9801836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 Bold"/>
                <a:ea typeface="Open Sauce Bold"/>
              </a:rPr>
              <a:t>AMD Ryzen™ 7 PRO 7840U w/ Radeon™ 780M Graphics × 16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84996" y="2038443"/>
            <a:ext cx="10882801" cy="739684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002885" y="1940328"/>
            <a:ext cx="557802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AVX2 vs FLINT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1257300"/>
            <a:chOff x="0" y="0"/>
            <a:chExt cx="24384000" cy="167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1676400"/>
            </a:xfrm>
            <a:custGeom>
              <a:avLst/>
              <a:gdLst/>
              <a:ahLst/>
              <a:cxnLst/>
              <a:rect r="r" b="b" t="t" l="l"/>
              <a:pathLst>
                <a:path h="1676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6400"/>
                  </a:lnTo>
                  <a:lnTo>
                    <a:pt x="0" y="1676400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70647" y="342900"/>
            <a:ext cx="13332546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RESULTS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257300"/>
            <a:chOff x="0" y="0"/>
            <a:chExt cx="24384000" cy="167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76400"/>
            </a:xfrm>
            <a:custGeom>
              <a:avLst/>
              <a:gdLst/>
              <a:ahLst/>
              <a:cxnLst/>
              <a:rect r="r" b="b" t="t" l="l"/>
              <a:pathLst>
                <a:path h="1676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6400"/>
                  </a:lnTo>
                  <a:lnTo>
                    <a:pt x="0" y="1676400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805586" y="4766229"/>
            <a:ext cx="14676828" cy="1921330"/>
          </a:xfrm>
          <a:custGeom>
            <a:avLst/>
            <a:gdLst/>
            <a:ahLst/>
            <a:cxnLst/>
            <a:rect r="r" b="b" t="t" l="l"/>
            <a:pathLst>
              <a:path h="1921330" w="14676828">
                <a:moveTo>
                  <a:pt x="0" y="0"/>
                </a:moveTo>
                <a:lnTo>
                  <a:pt x="14676828" y="0"/>
                </a:lnTo>
                <a:lnTo>
                  <a:pt x="14676828" y="1921331"/>
                </a:lnTo>
                <a:lnTo>
                  <a:pt x="0" y="1921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58803" y="7520093"/>
            <a:ext cx="4644199" cy="1283488"/>
          </a:xfrm>
          <a:custGeom>
            <a:avLst/>
            <a:gdLst/>
            <a:ahLst/>
            <a:cxnLst/>
            <a:rect r="r" b="b" t="t" l="l"/>
            <a:pathLst>
              <a:path h="1283488" w="4644199">
                <a:moveTo>
                  <a:pt x="0" y="0"/>
                </a:moveTo>
                <a:lnTo>
                  <a:pt x="4644199" y="0"/>
                </a:lnTo>
                <a:lnTo>
                  <a:pt x="4644199" y="1283487"/>
                </a:lnTo>
                <a:lnTo>
                  <a:pt x="0" y="12834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88995" y="7217722"/>
            <a:ext cx="4742127" cy="1888229"/>
          </a:xfrm>
          <a:custGeom>
            <a:avLst/>
            <a:gdLst/>
            <a:ahLst/>
            <a:cxnLst/>
            <a:rect r="r" b="b" t="t" l="l"/>
            <a:pathLst>
              <a:path h="1888229" w="4742127">
                <a:moveTo>
                  <a:pt x="0" y="0"/>
                </a:moveTo>
                <a:lnTo>
                  <a:pt x="4742127" y="0"/>
                </a:lnTo>
                <a:lnTo>
                  <a:pt x="4742127" y="1888229"/>
                </a:lnTo>
                <a:lnTo>
                  <a:pt x="0" y="18882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70647" y="342900"/>
            <a:ext cx="13332546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CROUT METHOD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02885" y="1940328"/>
            <a:ext cx="15526369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Key Operation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02885" y="2901869"/>
            <a:ext cx="16345423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  <a:ea typeface="Open Sauce Bold"/>
              </a:rPr>
              <a:t>Computes 𝑢𝑖𝑗​ and 𝑙𝑖𝑗​ using the multiplication equation 𝐴=𝐿𝑈 and the previously computed values of 𝐿 and 𝑈.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1380" y="403603"/>
            <a:ext cx="8164384" cy="93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7"/>
              </a:lnSpc>
            </a:pPr>
            <a:r>
              <a:rPr lang="en-US" sz="6720">
                <a:solidFill>
                  <a:srgbClr val="FFFFFF"/>
                </a:solidFill>
                <a:latin typeface="Oswald Bold"/>
              </a:rPr>
              <a:t> PROJECT OVERVEW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370944" y="342514"/>
            <a:ext cx="6792349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 PROJECT OVERVEW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21744" y="1704276"/>
            <a:ext cx="15420781" cy="7554024"/>
            <a:chOff x="0" y="0"/>
            <a:chExt cx="20561041" cy="1007203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7539272"/>
              <a:ext cx="20561041" cy="2532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616"/>
                </a:lnSpc>
              </a:pPr>
              <a:r>
                <a:rPr lang="en-US" sz="3600">
                  <a:solidFill>
                    <a:srgbClr val="000066"/>
                  </a:solidFill>
                  <a:latin typeface="Open Sauce Bold"/>
                </a:rPr>
                <a:t>Areas for Improvement</a:t>
              </a:r>
            </a:p>
            <a:p>
              <a:pPr algn="just" marL="690881" indent="-345440" lvl="1">
                <a:lnSpc>
                  <a:spcPts val="4992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uce Bold"/>
                </a:rPr>
                <a:t>Intermediate matrix dimensions (hundreds to thousands of elements).</a:t>
              </a:r>
            </a:p>
            <a:p>
              <a:pPr algn="just" marL="690881" indent="-345440" lvl="1">
                <a:lnSpc>
                  <a:spcPts val="4992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uce Bold"/>
                </a:rPr>
                <a:t>Larger prime numbers.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123825"/>
              <a:ext cx="20561041" cy="42091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616"/>
                </a:lnSpc>
              </a:pPr>
              <a:r>
                <a:rPr lang="en-US" sz="3600">
                  <a:solidFill>
                    <a:srgbClr val="000066"/>
                  </a:solidFill>
                  <a:latin typeface="Open Sauce Bold"/>
                </a:rPr>
                <a:t>Primary Objective</a:t>
              </a:r>
            </a:p>
            <a:p>
              <a:pPr algn="just" marL="690881" indent="-345440" lvl="1">
                <a:lnSpc>
                  <a:spcPts val="4992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uce Bold"/>
                </a:rPr>
                <a:t>Develop a high-performance implementa</a:t>
              </a:r>
              <a:r>
                <a:rPr lang="en-US" sz="3200">
                  <a:solidFill>
                    <a:srgbClr val="000000"/>
                  </a:solidFill>
                  <a:latin typeface="Open Sauce Bold"/>
                </a:rPr>
                <a:t>tion of Gaussian elimination.</a:t>
              </a:r>
            </a:p>
            <a:p>
              <a:pPr algn="just" marL="690881" indent="-345440" lvl="1">
                <a:lnSpc>
                  <a:spcPts val="4992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uce Bold"/>
                  <a:ea typeface="Open Sauce Bold"/>
                </a:rPr>
                <a:t>Focus on exact linear algebra over finite fields (𝐹𝑝=𝑍/𝑝𝑍) with a prime number stored on 30 bits.</a:t>
              </a:r>
            </a:p>
            <a:p>
              <a:pPr algn="just">
                <a:lnSpc>
                  <a:spcPts val="4992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961511"/>
              <a:ext cx="20561041" cy="2532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16"/>
                </a:lnSpc>
              </a:pPr>
              <a:r>
                <a:rPr lang="en-US" sz="3600">
                  <a:solidFill>
                    <a:srgbClr val="000066"/>
                  </a:solidFill>
                  <a:latin typeface="Open Sauce Bold"/>
                </a:rPr>
                <a:t>Existing</a:t>
              </a:r>
              <a:r>
                <a:rPr lang="en-US" sz="3600">
                  <a:solidFill>
                    <a:srgbClr val="000066"/>
                  </a:solidFill>
                  <a:latin typeface="Open Sauce Bold"/>
                </a:rPr>
                <a:t> Libraries</a:t>
              </a:r>
            </a:p>
            <a:p>
              <a:pPr algn="l" marL="690882" indent="-345441" lvl="1">
                <a:lnSpc>
                  <a:spcPts val="4992"/>
                </a:lnSpc>
                <a:buFont typeface="Arial"/>
                <a:buChar char="•"/>
              </a:pPr>
              <a:r>
                <a:rPr lang="en-US" sz="3200">
                  <a:solidFill>
                    <a:srgbClr val="000066"/>
                  </a:solidFill>
                  <a:latin typeface="Open Sauce Bold"/>
                </a:rPr>
                <a:t> </a:t>
              </a:r>
              <a:r>
                <a:rPr lang="en-US" sz="3200">
                  <a:solidFill>
                    <a:srgbClr val="000000"/>
                  </a:solidFill>
                  <a:latin typeface="Open Sauce Bold"/>
                </a:rPr>
                <a:t>FFLAS-FFPACK, Flint, NTL.</a:t>
              </a:r>
            </a:p>
            <a:p>
              <a:pPr algn="l" marL="690882" indent="-345441" lvl="1">
                <a:lnSpc>
                  <a:spcPts val="4992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uce Bold"/>
                </a:rPr>
                <a:t>High performance for large matrices and small prime fields.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257300"/>
            <a:chOff x="0" y="0"/>
            <a:chExt cx="24384000" cy="167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76400"/>
            </a:xfrm>
            <a:custGeom>
              <a:avLst/>
              <a:gdLst/>
              <a:ahLst/>
              <a:cxnLst/>
              <a:rect r="r" b="b" t="t" l="l"/>
              <a:pathLst>
                <a:path h="1676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6400"/>
                  </a:lnTo>
                  <a:lnTo>
                    <a:pt x="0" y="1676400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9044" y="2535637"/>
            <a:ext cx="4742127" cy="1888229"/>
          </a:xfrm>
          <a:custGeom>
            <a:avLst/>
            <a:gdLst/>
            <a:ahLst/>
            <a:cxnLst/>
            <a:rect r="r" b="b" t="t" l="l"/>
            <a:pathLst>
              <a:path h="1888229" w="4742127">
                <a:moveTo>
                  <a:pt x="0" y="0"/>
                </a:moveTo>
                <a:lnTo>
                  <a:pt x="4742128" y="0"/>
                </a:lnTo>
                <a:lnTo>
                  <a:pt x="4742128" y="1888229"/>
                </a:lnTo>
                <a:lnTo>
                  <a:pt x="0" y="1888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25222" y="7832071"/>
            <a:ext cx="4431785" cy="1426229"/>
          </a:xfrm>
          <a:custGeom>
            <a:avLst/>
            <a:gdLst/>
            <a:ahLst/>
            <a:cxnLst/>
            <a:rect r="r" b="b" t="t" l="l"/>
            <a:pathLst>
              <a:path h="1426229" w="4431785">
                <a:moveTo>
                  <a:pt x="0" y="0"/>
                </a:moveTo>
                <a:lnTo>
                  <a:pt x="4431785" y="0"/>
                </a:lnTo>
                <a:lnTo>
                  <a:pt x="4431785" y="1426229"/>
                </a:lnTo>
                <a:lnTo>
                  <a:pt x="0" y="1426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70647" y="342900"/>
            <a:ext cx="13332546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CROUT METHOD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771166" y="2535490"/>
            <a:ext cx="4742497" cy="1888376"/>
          </a:xfrm>
          <a:custGeom>
            <a:avLst/>
            <a:gdLst/>
            <a:ahLst/>
            <a:cxnLst/>
            <a:rect r="r" b="b" t="t" l="l"/>
            <a:pathLst>
              <a:path h="1888376" w="4742497">
                <a:moveTo>
                  <a:pt x="0" y="0"/>
                </a:moveTo>
                <a:lnTo>
                  <a:pt x="4742497" y="0"/>
                </a:lnTo>
                <a:lnTo>
                  <a:pt x="4742497" y="1888376"/>
                </a:lnTo>
                <a:lnTo>
                  <a:pt x="0" y="18883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66088" y="2530740"/>
            <a:ext cx="4742868" cy="1888524"/>
          </a:xfrm>
          <a:custGeom>
            <a:avLst/>
            <a:gdLst/>
            <a:ahLst/>
            <a:cxnLst/>
            <a:rect r="r" b="b" t="t" l="l"/>
            <a:pathLst>
              <a:path h="1888524" w="4742868">
                <a:moveTo>
                  <a:pt x="0" y="0"/>
                </a:moveTo>
                <a:lnTo>
                  <a:pt x="4742868" y="0"/>
                </a:lnTo>
                <a:lnTo>
                  <a:pt x="4742868" y="1888524"/>
                </a:lnTo>
                <a:lnTo>
                  <a:pt x="0" y="18885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61790" y="7832071"/>
            <a:ext cx="5986572" cy="1425892"/>
          </a:xfrm>
          <a:custGeom>
            <a:avLst/>
            <a:gdLst/>
            <a:ahLst/>
            <a:cxnLst/>
            <a:rect r="r" b="b" t="t" l="l"/>
            <a:pathLst>
              <a:path h="1425892" w="5986572">
                <a:moveTo>
                  <a:pt x="0" y="0"/>
                </a:moveTo>
                <a:lnTo>
                  <a:pt x="5986572" y="0"/>
                </a:lnTo>
                <a:lnTo>
                  <a:pt x="5986572" y="1425893"/>
                </a:lnTo>
                <a:lnTo>
                  <a:pt x="0" y="14258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72210" y="5185866"/>
            <a:ext cx="4743580" cy="1888808"/>
          </a:xfrm>
          <a:custGeom>
            <a:avLst/>
            <a:gdLst/>
            <a:ahLst/>
            <a:cxnLst/>
            <a:rect r="r" b="b" t="t" l="l"/>
            <a:pathLst>
              <a:path h="1888808" w="4743580">
                <a:moveTo>
                  <a:pt x="0" y="0"/>
                </a:moveTo>
                <a:lnTo>
                  <a:pt x="4743580" y="0"/>
                </a:lnTo>
                <a:lnTo>
                  <a:pt x="4743580" y="1888807"/>
                </a:lnTo>
                <a:lnTo>
                  <a:pt x="0" y="18888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257300"/>
            <a:chOff x="0" y="0"/>
            <a:chExt cx="24384000" cy="167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76400"/>
            </a:xfrm>
            <a:custGeom>
              <a:avLst/>
              <a:gdLst/>
              <a:ahLst/>
              <a:cxnLst/>
              <a:rect r="r" b="b" t="t" l="l"/>
              <a:pathLst>
                <a:path h="1676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6400"/>
                  </a:lnTo>
                  <a:lnTo>
                    <a:pt x="0" y="1676400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0647" y="342900"/>
            <a:ext cx="13332546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SIMD SCALAR PRODUCT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02885" y="1940328"/>
            <a:ext cx="557802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Scalar Product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01257" y="3130953"/>
            <a:ext cx="9290842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int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sum = 0; 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for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(</a:t>
            </a:r>
            <a:r>
              <a:rPr lang="en-US" sz="3000">
                <a:solidFill>
                  <a:srgbClr val="000066"/>
                </a:solidFill>
                <a:latin typeface="Courier Prime Bold"/>
              </a:rPr>
              <a:t>int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 i = 0; i &lt; length; i++) { 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    sum += a[i] * b[i]; </a:t>
            </a: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urier Prime Bold"/>
              </a:rPr>
              <a:t>}</a:t>
            </a:r>
          </a:p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66"/>
                </a:solidFill>
                <a:latin typeface="Courier Prime Bold"/>
              </a:rPr>
              <a:t>return </a:t>
            </a:r>
            <a:r>
              <a:rPr lang="en-US" sz="3000">
                <a:solidFill>
                  <a:srgbClr val="000000"/>
                </a:solidFill>
                <a:latin typeface="Courier Prime Bold"/>
              </a:rPr>
              <a:t>sum % p;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0352" y="6559953"/>
            <a:ext cx="14816435" cy="2083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60"/>
              </a:lnSpc>
              <a:spcBef>
                <a:spcPct val="0"/>
              </a:spcBef>
            </a:pPr>
            <a:r>
              <a:rPr lang="en-US" sz="3200">
                <a:solidFill>
                  <a:srgbClr val="000066"/>
                </a:solidFill>
                <a:latin typeface="Open Sauce Bold"/>
              </a:rPr>
              <a:t>Independence </a:t>
            </a:r>
            <a:r>
              <a:rPr lang="en-US" sz="3200">
                <a:solidFill>
                  <a:srgbClr val="000066"/>
                </a:solidFill>
                <a:latin typeface="Open Sauce Bold"/>
              </a:rPr>
              <a:t>of Iterations</a:t>
            </a:r>
          </a:p>
          <a:p>
            <a:pPr algn="just" marL="690881" indent="-345440" lvl="1">
              <a:lnSpc>
                <a:spcPts val="416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Each iteration of the loop computes a[i] * b[i] and adds it to sum.</a:t>
            </a:r>
          </a:p>
          <a:p>
            <a:pPr algn="just" marL="690881" indent="-345440" lvl="1">
              <a:lnSpc>
                <a:spcPts val="416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The computation of a[i] * b[i] is independent of the previous iterations.</a:t>
            </a:r>
          </a:p>
          <a:p>
            <a:pPr algn="just">
              <a:lnSpc>
                <a:spcPts val="41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257300"/>
            <a:chOff x="0" y="0"/>
            <a:chExt cx="24384000" cy="167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76400"/>
            </a:xfrm>
            <a:custGeom>
              <a:avLst/>
              <a:gdLst/>
              <a:ahLst/>
              <a:cxnLst/>
              <a:rect r="r" b="b" t="t" l="l"/>
              <a:pathLst>
                <a:path h="1676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6400"/>
                  </a:lnTo>
                  <a:lnTo>
                    <a:pt x="0" y="1676400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33284" y="3464328"/>
            <a:ext cx="6117223" cy="4084306"/>
            <a:chOff x="0" y="0"/>
            <a:chExt cx="8156297" cy="544574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4196235"/>
              <a:ext cx="2039074" cy="1249506"/>
              <a:chOff x="0" y="0"/>
              <a:chExt cx="524424" cy="321357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39074" y="4196235"/>
              <a:ext cx="2039074" cy="1249506"/>
              <a:chOff x="0" y="0"/>
              <a:chExt cx="524424" cy="32135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4078148" y="4196235"/>
              <a:ext cx="2039074" cy="1249506"/>
              <a:chOff x="0" y="0"/>
              <a:chExt cx="524424" cy="321357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6117223" y="4196235"/>
              <a:ext cx="2039074" cy="1249506"/>
              <a:chOff x="0" y="0"/>
              <a:chExt cx="524424" cy="32135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0"/>
              <a:ext cx="2039074" cy="1249506"/>
              <a:chOff x="0" y="0"/>
              <a:chExt cx="524424" cy="321357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2039074" y="0"/>
              <a:ext cx="2039074" cy="1249506"/>
              <a:chOff x="0" y="0"/>
              <a:chExt cx="524424" cy="321357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4078148" y="0"/>
              <a:ext cx="2039074" cy="1249506"/>
              <a:chOff x="0" y="0"/>
              <a:chExt cx="524424" cy="321357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6117223" y="0"/>
              <a:ext cx="2039074" cy="1249506"/>
              <a:chOff x="0" y="0"/>
              <a:chExt cx="524424" cy="321357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0" y="2098117"/>
              <a:ext cx="2039074" cy="1249506"/>
              <a:chOff x="0" y="0"/>
              <a:chExt cx="524424" cy="321357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2039074" y="2098117"/>
              <a:ext cx="2039074" cy="1249506"/>
              <a:chOff x="0" y="0"/>
              <a:chExt cx="524424" cy="321357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4078148" y="2098117"/>
              <a:ext cx="2039074" cy="1249506"/>
              <a:chOff x="0" y="0"/>
              <a:chExt cx="524424" cy="321357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6117223" y="2098117"/>
              <a:ext cx="2039074" cy="1249506"/>
              <a:chOff x="0" y="0"/>
              <a:chExt cx="524424" cy="321357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Freeform 41" id="41"/>
            <p:cNvSpPr/>
            <p:nvPr/>
          </p:nvSpPr>
          <p:spPr>
            <a:xfrm flipH="false" flipV="false" rot="0">
              <a:off x="607279" y="386704"/>
              <a:ext cx="778702" cy="566329"/>
            </a:xfrm>
            <a:custGeom>
              <a:avLst/>
              <a:gdLst/>
              <a:ahLst/>
              <a:cxnLst/>
              <a:rect r="r" b="b" t="t" l="l"/>
              <a:pathLst>
                <a:path h="566329" w="778702">
                  <a:moveTo>
                    <a:pt x="0" y="0"/>
                  </a:moveTo>
                  <a:lnTo>
                    <a:pt x="778702" y="0"/>
                  </a:lnTo>
                  <a:lnTo>
                    <a:pt x="778702" y="566328"/>
                  </a:lnTo>
                  <a:lnTo>
                    <a:pt x="0" y="5663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2556035" y="342309"/>
              <a:ext cx="839744" cy="610723"/>
            </a:xfrm>
            <a:custGeom>
              <a:avLst/>
              <a:gdLst/>
              <a:ahLst/>
              <a:cxnLst/>
              <a:rect r="r" b="b" t="t" l="l"/>
              <a:pathLst>
                <a:path h="610723" w="839744">
                  <a:moveTo>
                    <a:pt x="0" y="0"/>
                  </a:moveTo>
                  <a:lnTo>
                    <a:pt x="839744" y="0"/>
                  </a:lnTo>
                  <a:lnTo>
                    <a:pt x="839744" y="610723"/>
                  </a:lnTo>
                  <a:lnTo>
                    <a:pt x="0" y="610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4636609" y="342309"/>
              <a:ext cx="790907" cy="575205"/>
            </a:xfrm>
            <a:custGeom>
              <a:avLst/>
              <a:gdLst/>
              <a:ahLst/>
              <a:cxnLst/>
              <a:rect r="r" b="b" t="t" l="l"/>
              <a:pathLst>
                <a:path h="575205" w="790907">
                  <a:moveTo>
                    <a:pt x="0" y="0"/>
                  </a:moveTo>
                  <a:lnTo>
                    <a:pt x="790907" y="0"/>
                  </a:lnTo>
                  <a:lnTo>
                    <a:pt x="790907" y="575205"/>
                  </a:lnTo>
                  <a:lnTo>
                    <a:pt x="0" y="575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6761775" y="361642"/>
              <a:ext cx="786578" cy="572057"/>
            </a:xfrm>
            <a:custGeom>
              <a:avLst/>
              <a:gdLst/>
              <a:ahLst/>
              <a:cxnLst/>
              <a:rect r="r" b="b" t="t" l="l"/>
              <a:pathLst>
                <a:path h="572057" w="786578">
                  <a:moveTo>
                    <a:pt x="0" y="0"/>
                  </a:moveTo>
                  <a:lnTo>
                    <a:pt x="786578" y="0"/>
                  </a:lnTo>
                  <a:lnTo>
                    <a:pt x="786578" y="572057"/>
                  </a:lnTo>
                  <a:lnTo>
                    <a:pt x="0" y="572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660902" y="2294347"/>
              <a:ext cx="779134" cy="857048"/>
            </a:xfrm>
            <a:custGeom>
              <a:avLst/>
              <a:gdLst/>
              <a:ahLst/>
              <a:cxnLst/>
              <a:rect r="r" b="b" t="t" l="l"/>
              <a:pathLst>
                <a:path h="857048" w="779134">
                  <a:moveTo>
                    <a:pt x="0" y="0"/>
                  </a:moveTo>
                  <a:lnTo>
                    <a:pt x="779134" y="0"/>
                  </a:lnTo>
                  <a:lnTo>
                    <a:pt x="779134" y="857047"/>
                  </a:lnTo>
                  <a:lnTo>
                    <a:pt x="0" y="8570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2635499" y="2294347"/>
              <a:ext cx="760280" cy="836308"/>
            </a:xfrm>
            <a:custGeom>
              <a:avLst/>
              <a:gdLst/>
              <a:ahLst/>
              <a:cxnLst/>
              <a:rect r="r" b="b" t="t" l="l"/>
              <a:pathLst>
                <a:path h="836308" w="760280">
                  <a:moveTo>
                    <a:pt x="0" y="0"/>
                  </a:moveTo>
                  <a:lnTo>
                    <a:pt x="760280" y="0"/>
                  </a:lnTo>
                  <a:lnTo>
                    <a:pt x="760280" y="836307"/>
                  </a:lnTo>
                  <a:lnTo>
                    <a:pt x="0" y="8363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4715196" y="2227342"/>
              <a:ext cx="769484" cy="924053"/>
            </a:xfrm>
            <a:custGeom>
              <a:avLst/>
              <a:gdLst/>
              <a:ahLst/>
              <a:cxnLst/>
              <a:rect r="r" b="b" t="t" l="l"/>
              <a:pathLst>
                <a:path h="924053" w="769484">
                  <a:moveTo>
                    <a:pt x="0" y="0"/>
                  </a:moveTo>
                  <a:lnTo>
                    <a:pt x="769484" y="0"/>
                  </a:lnTo>
                  <a:lnTo>
                    <a:pt x="769484" y="924052"/>
                  </a:lnTo>
                  <a:lnTo>
                    <a:pt x="0" y="9240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6684440" y="2294347"/>
              <a:ext cx="756731" cy="832405"/>
            </a:xfrm>
            <a:custGeom>
              <a:avLst/>
              <a:gdLst/>
              <a:ahLst/>
              <a:cxnLst/>
              <a:rect r="r" b="b" t="t" l="l"/>
              <a:pathLst>
                <a:path h="832405" w="756731">
                  <a:moveTo>
                    <a:pt x="0" y="0"/>
                  </a:moveTo>
                  <a:lnTo>
                    <a:pt x="756732" y="0"/>
                  </a:lnTo>
                  <a:lnTo>
                    <a:pt x="756732" y="832404"/>
                  </a:lnTo>
                  <a:lnTo>
                    <a:pt x="0" y="8324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9" id="49"/>
            <p:cNvSpPr txBox="true"/>
            <p:nvPr/>
          </p:nvSpPr>
          <p:spPr>
            <a:xfrm rot="0">
              <a:off x="3919429" y="1347964"/>
              <a:ext cx="317439" cy="951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65"/>
                </a:lnSpc>
                <a:spcBef>
                  <a:spcPct val="0"/>
                </a:spcBef>
              </a:pPr>
              <a:r>
                <a:rPr lang="en-US" sz="4511">
                  <a:solidFill>
                    <a:srgbClr val="000000"/>
                  </a:solidFill>
                  <a:latin typeface="Open Sauce"/>
                </a:rPr>
                <a:t>*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3876434" y="3244779"/>
              <a:ext cx="386624" cy="951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65"/>
                </a:lnSpc>
                <a:spcBef>
                  <a:spcPct val="0"/>
                </a:spcBef>
              </a:pPr>
              <a:r>
                <a:rPr lang="en-US" sz="4511">
                  <a:solidFill>
                    <a:srgbClr val="000000"/>
                  </a:solidFill>
                  <a:latin typeface="Open Sauce"/>
                </a:rPr>
                <a:t>=</a:t>
              </a:r>
            </a:p>
          </p:txBody>
        </p:sp>
      </p:grpSp>
      <p:sp>
        <p:nvSpPr>
          <p:cNvPr name="Freeform 51" id="51"/>
          <p:cNvSpPr/>
          <p:nvPr/>
        </p:nvSpPr>
        <p:spPr>
          <a:xfrm flipH="false" flipV="false" rot="0">
            <a:off x="2002885" y="6799565"/>
            <a:ext cx="1040088" cy="520044"/>
          </a:xfrm>
          <a:custGeom>
            <a:avLst/>
            <a:gdLst/>
            <a:ahLst/>
            <a:cxnLst/>
            <a:rect r="r" b="b" t="t" l="l"/>
            <a:pathLst>
              <a:path h="520044" w="1040088">
                <a:moveTo>
                  <a:pt x="0" y="0"/>
                </a:moveTo>
                <a:lnTo>
                  <a:pt x="1040088" y="0"/>
                </a:lnTo>
                <a:lnTo>
                  <a:pt x="1040088" y="520044"/>
                </a:lnTo>
                <a:lnTo>
                  <a:pt x="0" y="52004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3533400" y="6799565"/>
            <a:ext cx="1040088" cy="520044"/>
          </a:xfrm>
          <a:custGeom>
            <a:avLst/>
            <a:gdLst/>
            <a:ahLst/>
            <a:cxnLst/>
            <a:rect r="r" b="b" t="t" l="l"/>
            <a:pathLst>
              <a:path h="520044" w="1040088">
                <a:moveTo>
                  <a:pt x="0" y="0"/>
                </a:moveTo>
                <a:lnTo>
                  <a:pt x="1040088" y="0"/>
                </a:lnTo>
                <a:lnTo>
                  <a:pt x="1040088" y="520044"/>
                </a:lnTo>
                <a:lnTo>
                  <a:pt x="0" y="52004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5059263" y="6818274"/>
            <a:ext cx="919114" cy="501335"/>
          </a:xfrm>
          <a:custGeom>
            <a:avLst/>
            <a:gdLst/>
            <a:ahLst/>
            <a:cxnLst/>
            <a:rect r="r" b="b" t="t" l="l"/>
            <a:pathLst>
              <a:path h="501335" w="919114">
                <a:moveTo>
                  <a:pt x="0" y="0"/>
                </a:moveTo>
                <a:lnTo>
                  <a:pt x="919115" y="0"/>
                </a:lnTo>
                <a:lnTo>
                  <a:pt x="919115" y="501335"/>
                </a:lnTo>
                <a:lnTo>
                  <a:pt x="0" y="50133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6578236" y="6818274"/>
            <a:ext cx="1002670" cy="501335"/>
          </a:xfrm>
          <a:custGeom>
            <a:avLst/>
            <a:gdLst/>
            <a:ahLst/>
            <a:cxnLst/>
            <a:rect r="r" b="b" t="t" l="l"/>
            <a:pathLst>
              <a:path h="501335" w="1002670">
                <a:moveTo>
                  <a:pt x="0" y="0"/>
                </a:moveTo>
                <a:lnTo>
                  <a:pt x="1002670" y="0"/>
                </a:lnTo>
                <a:lnTo>
                  <a:pt x="1002670" y="501335"/>
                </a:lnTo>
                <a:lnTo>
                  <a:pt x="0" y="50133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5" id="55"/>
          <p:cNvGrpSpPr/>
          <p:nvPr/>
        </p:nvGrpSpPr>
        <p:grpSpPr>
          <a:xfrm rot="0">
            <a:off x="10607562" y="3464328"/>
            <a:ext cx="6117223" cy="4084306"/>
            <a:chOff x="0" y="0"/>
            <a:chExt cx="8156297" cy="5445741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0" y="4196235"/>
              <a:ext cx="2039074" cy="1249506"/>
              <a:chOff x="0" y="0"/>
              <a:chExt cx="524424" cy="321357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59" id="59"/>
            <p:cNvGrpSpPr/>
            <p:nvPr/>
          </p:nvGrpSpPr>
          <p:grpSpPr>
            <a:xfrm rot="0">
              <a:off x="2039074" y="4196235"/>
              <a:ext cx="2039074" cy="1249506"/>
              <a:chOff x="0" y="0"/>
              <a:chExt cx="524424" cy="321357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62" id="62"/>
            <p:cNvGrpSpPr/>
            <p:nvPr/>
          </p:nvGrpSpPr>
          <p:grpSpPr>
            <a:xfrm rot="0">
              <a:off x="4078148" y="4196235"/>
              <a:ext cx="2039074" cy="1249506"/>
              <a:chOff x="0" y="0"/>
              <a:chExt cx="524424" cy="321357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65" id="65"/>
            <p:cNvGrpSpPr/>
            <p:nvPr/>
          </p:nvGrpSpPr>
          <p:grpSpPr>
            <a:xfrm rot="0">
              <a:off x="6117223" y="4196235"/>
              <a:ext cx="2039074" cy="1249506"/>
              <a:chOff x="0" y="0"/>
              <a:chExt cx="524424" cy="321357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67" id="67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68" id="68"/>
            <p:cNvGrpSpPr/>
            <p:nvPr/>
          </p:nvGrpSpPr>
          <p:grpSpPr>
            <a:xfrm rot="0">
              <a:off x="0" y="0"/>
              <a:ext cx="2039074" cy="1249506"/>
              <a:chOff x="0" y="0"/>
              <a:chExt cx="524424" cy="321357"/>
            </a:xfrm>
          </p:grpSpPr>
          <p:sp>
            <p:nvSpPr>
              <p:cNvPr name="Freeform 69" id="69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70" id="70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71" id="71"/>
            <p:cNvGrpSpPr/>
            <p:nvPr/>
          </p:nvGrpSpPr>
          <p:grpSpPr>
            <a:xfrm rot="0">
              <a:off x="2039074" y="0"/>
              <a:ext cx="2039074" cy="1249506"/>
              <a:chOff x="0" y="0"/>
              <a:chExt cx="524424" cy="321357"/>
            </a:xfrm>
          </p:grpSpPr>
          <p:sp>
            <p:nvSpPr>
              <p:cNvPr name="Freeform 72" id="72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73" id="73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74" id="74"/>
            <p:cNvGrpSpPr/>
            <p:nvPr/>
          </p:nvGrpSpPr>
          <p:grpSpPr>
            <a:xfrm rot="0">
              <a:off x="4078148" y="0"/>
              <a:ext cx="2039074" cy="1249506"/>
              <a:chOff x="0" y="0"/>
              <a:chExt cx="524424" cy="321357"/>
            </a:xfrm>
          </p:grpSpPr>
          <p:sp>
            <p:nvSpPr>
              <p:cNvPr name="Freeform 75" id="75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76" id="76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77" id="77"/>
            <p:cNvGrpSpPr/>
            <p:nvPr/>
          </p:nvGrpSpPr>
          <p:grpSpPr>
            <a:xfrm rot="0">
              <a:off x="6117223" y="0"/>
              <a:ext cx="2039074" cy="1249506"/>
              <a:chOff x="0" y="0"/>
              <a:chExt cx="524424" cy="321357"/>
            </a:xfrm>
          </p:grpSpPr>
          <p:sp>
            <p:nvSpPr>
              <p:cNvPr name="Freeform 78" id="78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79" id="79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80" id="80"/>
            <p:cNvGrpSpPr/>
            <p:nvPr/>
          </p:nvGrpSpPr>
          <p:grpSpPr>
            <a:xfrm rot="0">
              <a:off x="0" y="2098117"/>
              <a:ext cx="2039074" cy="1249506"/>
              <a:chOff x="0" y="0"/>
              <a:chExt cx="524424" cy="321357"/>
            </a:xfrm>
          </p:grpSpPr>
          <p:sp>
            <p:nvSpPr>
              <p:cNvPr name="Freeform 81" id="81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82" id="82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83" id="83"/>
            <p:cNvGrpSpPr/>
            <p:nvPr/>
          </p:nvGrpSpPr>
          <p:grpSpPr>
            <a:xfrm rot="0">
              <a:off x="2039074" y="2098117"/>
              <a:ext cx="2039074" cy="1249506"/>
              <a:chOff x="0" y="0"/>
              <a:chExt cx="524424" cy="321357"/>
            </a:xfrm>
          </p:grpSpPr>
          <p:sp>
            <p:nvSpPr>
              <p:cNvPr name="Freeform 84" id="84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85" id="85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86" id="86"/>
            <p:cNvGrpSpPr/>
            <p:nvPr/>
          </p:nvGrpSpPr>
          <p:grpSpPr>
            <a:xfrm rot="0">
              <a:off x="4078148" y="2098117"/>
              <a:ext cx="2039074" cy="1249506"/>
              <a:chOff x="0" y="0"/>
              <a:chExt cx="524424" cy="321357"/>
            </a:xfrm>
          </p:grpSpPr>
          <p:sp>
            <p:nvSpPr>
              <p:cNvPr name="Freeform 87" id="87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88" id="88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89" id="89"/>
            <p:cNvGrpSpPr/>
            <p:nvPr/>
          </p:nvGrpSpPr>
          <p:grpSpPr>
            <a:xfrm rot="0">
              <a:off x="6117223" y="2098117"/>
              <a:ext cx="2039074" cy="1249506"/>
              <a:chOff x="0" y="0"/>
              <a:chExt cx="524424" cy="321357"/>
            </a:xfrm>
          </p:grpSpPr>
          <p:sp>
            <p:nvSpPr>
              <p:cNvPr name="Freeform 90" id="90"/>
              <p:cNvSpPr/>
              <p:nvPr/>
            </p:nvSpPr>
            <p:spPr>
              <a:xfrm flipH="false" flipV="false" rot="0">
                <a:off x="0" y="0"/>
                <a:ext cx="524424" cy="321357"/>
              </a:xfrm>
              <a:custGeom>
                <a:avLst/>
                <a:gdLst/>
                <a:ahLst/>
                <a:cxnLst/>
                <a:rect r="r" b="b" t="t" l="l"/>
                <a:pathLst>
                  <a:path h="321357" w="524424">
                    <a:moveTo>
                      <a:pt x="0" y="0"/>
                    </a:moveTo>
                    <a:lnTo>
                      <a:pt x="524424" y="0"/>
                    </a:lnTo>
                    <a:lnTo>
                      <a:pt x="524424" y="321357"/>
                    </a:lnTo>
                    <a:lnTo>
                      <a:pt x="0" y="3213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66"/>
                </a:solidFill>
                <a:prstDash val="solid"/>
                <a:miter/>
              </a:ln>
            </p:spPr>
          </p:sp>
          <p:sp>
            <p:nvSpPr>
              <p:cNvPr name="TextBox 91" id="91"/>
              <p:cNvSpPr txBox="true"/>
              <p:nvPr/>
            </p:nvSpPr>
            <p:spPr>
              <a:xfrm>
                <a:off x="0" y="-19050"/>
                <a:ext cx="524424" cy="3404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2" id="92"/>
            <p:cNvSpPr txBox="true"/>
            <p:nvPr/>
          </p:nvSpPr>
          <p:spPr>
            <a:xfrm rot="0">
              <a:off x="3919429" y="1357489"/>
              <a:ext cx="317439" cy="754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95"/>
                </a:lnSpc>
                <a:spcBef>
                  <a:spcPct val="0"/>
                </a:spcBef>
              </a:pPr>
              <a:r>
                <a:rPr lang="en-US" sz="3611">
                  <a:solidFill>
                    <a:srgbClr val="000000"/>
                  </a:solidFill>
                  <a:latin typeface="Open Sauce"/>
                </a:rPr>
                <a:t>+</a:t>
              </a:r>
            </a:p>
          </p:txBody>
        </p:sp>
        <p:sp>
          <p:nvSpPr>
            <p:cNvPr name="TextBox 93" id="93"/>
            <p:cNvSpPr txBox="true"/>
            <p:nvPr/>
          </p:nvSpPr>
          <p:spPr>
            <a:xfrm rot="0">
              <a:off x="3876434" y="3244779"/>
              <a:ext cx="386624" cy="951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65"/>
                </a:lnSpc>
                <a:spcBef>
                  <a:spcPct val="0"/>
                </a:spcBef>
              </a:pPr>
              <a:r>
                <a:rPr lang="en-US" sz="4511">
                  <a:solidFill>
                    <a:srgbClr val="000000"/>
                  </a:solidFill>
                  <a:latin typeface="Open Sauce"/>
                </a:rPr>
                <a:t>=</a:t>
              </a:r>
            </a:p>
          </p:txBody>
        </p:sp>
      </p:grpSp>
      <p:sp>
        <p:nvSpPr>
          <p:cNvPr name="Freeform 94" id="94"/>
          <p:cNvSpPr/>
          <p:nvPr/>
        </p:nvSpPr>
        <p:spPr>
          <a:xfrm flipH="false" flipV="false" rot="0">
            <a:off x="10877163" y="5246459"/>
            <a:ext cx="1040088" cy="520044"/>
          </a:xfrm>
          <a:custGeom>
            <a:avLst/>
            <a:gdLst/>
            <a:ahLst/>
            <a:cxnLst/>
            <a:rect r="r" b="b" t="t" l="l"/>
            <a:pathLst>
              <a:path h="520044" w="1040088">
                <a:moveTo>
                  <a:pt x="0" y="0"/>
                </a:moveTo>
                <a:lnTo>
                  <a:pt x="1040088" y="0"/>
                </a:lnTo>
                <a:lnTo>
                  <a:pt x="1040088" y="520044"/>
                </a:lnTo>
                <a:lnTo>
                  <a:pt x="0" y="52004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5" id="95"/>
          <p:cNvSpPr/>
          <p:nvPr/>
        </p:nvSpPr>
        <p:spPr>
          <a:xfrm flipH="false" flipV="false" rot="0">
            <a:off x="12407678" y="5246459"/>
            <a:ext cx="1040088" cy="520044"/>
          </a:xfrm>
          <a:custGeom>
            <a:avLst/>
            <a:gdLst/>
            <a:ahLst/>
            <a:cxnLst/>
            <a:rect r="r" b="b" t="t" l="l"/>
            <a:pathLst>
              <a:path h="520044" w="1040088">
                <a:moveTo>
                  <a:pt x="0" y="0"/>
                </a:moveTo>
                <a:lnTo>
                  <a:pt x="1040088" y="0"/>
                </a:lnTo>
                <a:lnTo>
                  <a:pt x="1040088" y="520044"/>
                </a:lnTo>
                <a:lnTo>
                  <a:pt x="0" y="52004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6" id="96"/>
          <p:cNvSpPr/>
          <p:nvPr/>
        </p:nvSpPr>
        <p:spPr>
          <a:xfrm flipH="false" flipV="false" rot="0">
            <a:off x="13933541" y="5265168"/>
            <a:ext cx="919114" cy="501335"/>
          </a:xfrm>
          <a:custGeom>
            <a:avLst/>
            <a:gdLst/>
            <a:ahLst/>
            <a:cxnLst/>
            <a:rect r="r" b="b" t="t" l="l"/>
            <a:pathLst>
              <a:path h="501335" w="919114">
                <a:moveTo>
                  <a:pt x="0" y="0"/>
                </a:moveTo>
                <a:lnTo>
                  <a:pt x="919114" y="0"/>
                </a:lnTo>
                <a:lnTo>
                  <a:pt x="919114" y="501335"/>
                </a:lnTo>
                <a:lnTo>
                  <a:pt x="0" y="50133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7" id="97"/>
          <p:cNvSpPr/>
          <p:nvPr/>
        </p:nvSpPr>
        <p:spPr>
          <a:xfrm flipH="false" flipV="false" rot="0">
            <a:off x="15452514" y="5265168"/>
            <a:ext cx="1002670" cy="501335"/>
          </a:xfrm>
          <a:custGeom>
            <a:avLst/>
            <a:gdLst/>
            <a:ahLst/>
            <a:cxnLst/>
            <a:rect r="r" b="b" t="t" l="l"/>
            <a:pathLst>
              <a:path h="501335" w="1002670">
                <a:moveTo>
                  <a:pt x="0" y="0"/>
                </a:moveTo>
                <a:lnTo>
                  <a:pt x="1002670" y="0"/>
                </a:lnTo>
                <a:lnTo>
                  <a:pt x="1002670" y="501335"/>
                </a:lnTo>
                <a:lnTo>
                  <a:pt x="0" y="50133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8" id="98"/>
          <p:cNvSpPr/>
          <p:nvPr/>
        </p:nvSpPr>
        <p:spPr>
          <a:xfrm flipH="false" flipV="false" rot="0">
            <a:off x="10821166" y="3786127"/>
            <a:ext cx="1152081" cy="316299"/>
          </a:xfrm>
          <a:custGeom>
            <a:avLst/>
            <a:gdLst/>
            <a:ahLst/>
            <a:cxnLst/>
            <a:rect r="r" b="b" t="t" l="l"/>
            <a:pathLst>
              <a:path h="316299" w="1152081">
                <a:moveTo>
                  <a:pt x="0" y="0"/>
                </a:moveTo>
                <a:lnTo>
                  <a:pt x="1152081" y="0"/>
                </a:lnTo>
                <a:lnTo>
                  <a:pt x="1152081" y="316298"/>
                </a:lnTo>
                <a:lnTo>
                  <a:pt x="0" y="31629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9" id="99"/>
          <p:cNvSpPr/>
          <p:nvPr/>
        </p:nvSpPr>
        <p:spPr>
          <a:xfrm flipH="false" flipV="false" rot="0">
            <a:off x="12343209" y="3786127"/>
            <a:ext cx="1169026" cy="310323"/>
          </a:xfrm>
          <a:custGeom>
            <a:avLst/>
            <a:gdLst/>
            <a:ahLst/>
            <a:cxnLst/>
            <a:rect r="r" b="b" t="t" l="l"/>
            <a:pathLst>
              <a:path h="310323" w="1169026">
                <a:moveTo>
                  <a:pt x="0" y="0"/>
                </a:moveTo>
                <a:lnTo>
                  <a:pt x="1169026" y="0"/>
                </a:lnTo>
                <a:lnTo>
                  <a:pt x="1169026" y="310323"/>
                </a:lnTo>
                <a:lnTo>
                  <a:pt x="0" y="310323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0" id="100"/>
          <p:cNvSpPr/>
          <p:nvPr/>
        </p:nvSpPr>
        <p:spPr>
          <a:xfrm flipH="false" flipV="false" rot="0">
            <a:off x="13883710" y="3786127"/>
            <a:ext cx="1191536" cy="316299"/>
          </a:xfrm>
          <a:custGeom>
            <a:avLst/>
            <a:gdLst/>
            <a:ahLst/>
            <a:cxnLst/>
            <a:rect r="r" b="b" t="t" l="l"/>
            <a:pathLst>
              <a:path h="316299" w="1191536">
                <a:moveTo>
                  <a:pt x="0" y="0"/>
                </a:moveTo>
                <a:lnTo>
                  <a:pt x="1191536" y="0"/>
                </a:lnTo>
                <a:lnTo>
                  <a:pt x="1191536" y="316298"/>
                </a:lnTo>
                <a:lnTo>
                  <a:pt x="0" y="316298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1" id="101"/>
          <p:cNvSpPr/>
          <p:nvPr/>
        </p:nvSpPr>
        <p:spPr>
          <a:xfrm flipH="false" flipV="false" rot="0">
            <a:off x="15446721" y="3797068"/>
            <a:ext cx="1150317" cy="305357"/>
          </a:xfrm>
          <a:custGeom>
            <a:avLst/>
            <a:gdLst/>
            <a:ahLst/>
            <a:cxnLst/>
            <a:rect r="r" b="b" t="t" l="l"/>
            <a:pathLst>
              <a:path h="305357" w="1150317">
                <a:moveTo>
                  <a:pt x="0" y="0"/>
                </a:moveTo>
                <a:lnTo>
                  <a:pt x="1150317" y="0"/>
                </a:lnTo>
                <a:lnTo>
                  <a:pt x="1150317" y="305357"/>
                </a:lnTo>
                <a:lnTo>
                  <a:pt x="0" y="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2" id="102"/>
          <p:cNvSpPr/>
          <p:nvPr/>
        </p:nvSpPr>
        <p:spPr>
          <a:xfrm flipH="false" flipV="false" rot="0">
            <a:off x="10778237" y="6938078"/>
            <a:ext cx="1152081" cy="316299"/>
          </a:xfrm>
          <a:custGeom>
            <a:avLst/>
            <a:gdLst/>
            <a:ahLst/>
            <a:cxnLst/>
            <a:rect r="r" b="b" t="t" l="l"/>
            <a:pathLst>
              <a:path h="316299" w="1152081">
                <a:moveTo>
                  <a:pt x="0" y="0"/>
                </a:moveTo>
                <a:lnTo>
                  <a:pt x="1152081" y="0"/>
                </a:lnTo>
                <a:lnTo>
                  <a:pt x="1152081" y="316298"/>
                </a:lnTo>
                <a:lnTo>
                  <a:pt x="0" y="31629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3" id="103"/>
          <p:cNvSpPr/>
          <p:nvPr/>
        </p:nvSpPr>
        <p:spPr>
          <a:xfrm flipH="false" flipV="false" rot="0">
            <a:off x="12300280" y="6938078"/>
            <a:ext cx="1169026" cy="310323"/>
          </a:xfrm>
          <a:custGeom>
            <a:avLst/>
            <a:gdLst/>
            <a:ahLst/>
            <a:cxnLst/>
            <a:rect r="r" b="b" t="t" l="l"/>
            <a:pathLst>
              <a:path h="310323" w="1169026">
                <a:moveTo>
                  <a:pt x="0" y="0"/>
                </a:moveTo>
                <a:lnTo>
                  <a:pt x="1169026" y="0"/>
                </a:lnTo>
                <a:lnTo>
                  <a:pt x="1169026" y="310323"/>
                </a:lnTo>
                <a:lnTo>
                  <a:pt x="0" y="310323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4" id="104"/>
          <p:cNvSpPr/>
          <p:nvPr/>
        </p:nvSpPr>
        <p:spPr>
          <a:xfrm flipH="false" flipV="false" rot="0">
            <a:off x="13840781" y="6938078"/>
            <a:ext cx="1191536" cy="316299"/>
          </a:xfrm>
          <a:custGeom>
            <a:avLst/>
            <a:gdLst/>
            <a:ahLst/>
            <a:cxnLst/>
            <a:rect r="r" b="b" t="t" l="l"/>
            <a:pathLst>
              <a:path h="316299" w="1191536">
                <a:moveTo>
                  <a:pt x="0" y="0"/>
                </a:moveTo>
                <a:lnTo>
                  <a:pt x="1191536" y="0"/>
                </a:lnTo>
                <a:lnTo>
                  <a:pt x="1191536" y="316298"/>
                </a:lnTo>
                <a:lnTo>
                  <a:pt x="0" y="316298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5" id="105"/>
          <p:cNvSpPr/>
          <p:nvPr/>
        </p:nvSpPr>
        <p:spPr>
          <a:xfrm flipH="false" flipV="false" rot="0">
            <a:off x="15403792" y="6949019"/>
            <a:ext cx="1150317" cy="305357"/>
          </a:xfrm>
          <a:custGeom>
            <a:avLst/>
            <a:gdLst/>
            <a:ahLst/>
            <a:cxnLst/>
            <a:rect r="r" b="b" t="t" l="l"/>
            <a:pathLst>
              <a:path h="305357" w="1150317">
                <a:moveTo>
                  <a:pt x="0" y="0"/>
                </a:moveTo>
                <a:lnTo>
                  <a:pt x="1150317" y="0"/>
                </a:lnTo>
                <a:lnTo>
                  <a:pt x="1150317" y="305357"/>
                </a:lnTo>
                <a:lnTo>
                  <a:pt x="0" y="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6" id="106"/>
          <p:cNvSpPr/>
          <p:nvPr/>
        </p:nvSpPr>
        <p:spPr>
          <a:xfrm>
            <a:off x="8236741" y="5515835"/>
            <a:ext cx="1814518" cy="0"/>
          </a:xfrm>
          <a:prstGeom prst="line">
            <a:avLst/>
          </a:prstGeom>
          <a:ln cap="flat" w="133350">
            <a:solidFill>
              <a:srgbClr val="00006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07" id="107"/>
          <p:cNvSpPr/>
          <p:nvPr/>
        </p:nvSpPr>
        <p:spPr>
          <a:xfrm flipH="false" flipV="false" rot="0">
            <a:off x="3620582" y="8987150"/>
            <a:ext cx="11046835" cy="542299"/>
          </a:xfrm>
          <a:custGeom>
            <a:avLst/>
            <a:gdLst/>
            <a:ahLst/>
            <a:cxnLst/>
            <a:rect r="r" b="b" t="t" l="l"/>
            <a:pathLst>
              <a:path h="542299" w="11046835">
                <a:moveTo>
                  <a:pt x="0" y="0"/>
                </a:moveTo>
                <a:lnTo>
                  <a:pt x="11046836" y="0"/>
                </a:lnTo>
                <a:lnTo>
                  <a:pt x="11046836" y="542300"/>
                </a:lnTo>
                <a:lnTo>
                  <a:pt x="0" y="542300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8" id="108"/>
          <p:cNvSpPr txBox="true"/>
          <p:nvPr/>
        </p:nvSpPr>
        <p:spPr>
          <a:xfrm rot="0">
            <a:off x="1370647" y="342900"/>
            <a:ext cx="13332546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SIMD SCALAR PRODUCT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2002885" y="1940328"/>
            <a:ext cx="557802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Scalar Product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257300"/>
            <a:chOff x="0" y="0"/>
            <a:chExt cx="24384000" cy="167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76400"/>
            </a:xfrm>
            <a:custGeom>
              <a:avLst/>
              <a:gdLst/>
              <a:ahLst/>
              <a:cxnLst/>
              <a:rect r="r" b="b" t="t" l="l"/>
              <a:pathLst>
                <a:path h="1676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6400"/>
                  </a:lnTo>
                  <a:lnTo>
                    <a:pt x="0" y="1676400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0647" y="342900"/>
            <a:ext cx="13332546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RESULTS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002885" y="3169053"/>
          <a:ext cx="14278597" cy="3848100"/>
        </p:xfrm>
        <a:graphic>
          <a:graphicData uri="http://schemas.openxmlformats.org/drawingml/2006/table">
            <a:tbl>
              <a:tblPr/>
              <a:tblGrid>
                <a:gridCol w="4707895"/>
                <a:gridCol w="1914140"/>
                <a:gridCol w="1914140"/>
                <a:gridCol w="1914140"/>
                <a:gridCol w="1914140"/>
                <a:gridCol w="1914140"/>
              </a:tblGrid>
              <a:tr h="962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Sizes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300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500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1000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1200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Basic (ms)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0.71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19.00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87.40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697.97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Open Sauce Bold"/>
                        </a:rPr>
                        <a:t>1204.63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AVX2 (ms)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0.11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2.37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12.97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135.07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246.83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2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Speedup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6.45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8.01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6.73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5.16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uce Bold"/>
                        </a:rPr>
                        <a:t>4.86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2356135" y="7312656"/>
            <a:ext cx="13575729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Crout PLUQ Speedups using AVX2 and 12 Bits Length Prime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02599" y="9739769"/>
            <a:ext cx="9801836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 Bold"/>
                <a:ea typeface="Open Sauce Bold"/>
              </a:rPr>
              <a:t>AMD Ryzen™ 7 PRO 7840U w/ Radeon™ 780M Graphics × 16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02885" y="1940328"/>
            <a:ext cx="7402866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AVX2 vs Basic Crout PLUQ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257300"/>
            <a:chOff x="0" y="0"/>
            <a:chExt cx="24384000" cy="167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76400"/>
            </a:xfrm>
            <a:custGeom>
              <a:avLst/>
              <a:gdLst/>
              <a:ahLst/>
              <a:cxnLst/>
              <a:rect r="r" b="b" t="t" l="l"/>
              <a:pathLst>
                <a:path h="1676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6400"/>
                  </a:lnTo>
                  <a:lnTo>
                    <a:pt x="0" y="1676400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70647" y="342900"/>
            <a:ext cx="13332546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02599" y="9739769"/>
            <a:ext cx="9801836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 Bold"/>
                <a:ea typeface="Open Sauce Bold"/>
              </a:rPr>
              <a:t>AMD Ryzen™ 7 PRO 7840U w/ Radeon™ 780M Graphics × 16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84996" y="2038443"/>
            <a:ext cx="10882801" cy="739684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02885" y="1940328"/>
            <a:ext cx="557802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66"/>
                </a:solidFill>
                <a:latin typeface="Open Sauce Bold"/>
              </a:rPr>
              <a:t>AVX2 vs FLINT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03470" y="4195045"/>
            <a:ext cx="5681060" cy="1896910"/>
            <a:chOff x="0" y="0"/>
            <a:chExt cx="7574747" cy="252921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00"/>
              <a:ext cx="7574747" cy="1782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070"/>
                </a:lnSpc>
                <a:spcBef>
                  <a:spcPct val="0"/>
                </a:spcBef>
              </a:pPr>
              <a:r>
                <a:rPr lang="en-US" sz="8515">
                  <a:solidFill>
                    <a:srgbClr val="000066"/>
                  </a:solidFill>
                  <a:latin typeface="Open Sauce Bold"/>
                </a:rPr>
                <a:t>Thank You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830626" y="1658682"/>
              <a:ext cx="3913495" cy="870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03"/>
                </a:lnSpc>
                <a:spcBef>
                  <a:spcPct val="0"/>
                </a:spcBef>
              </a:pPr>
              <a:r>
                <a:rPr lang="en-US" sz="4079">
                  <a:solidFill>
                    <a:srgbClr val="000066"/>
                  </a:solidFill>
                  <a:latin typeface="Open Sauce Bold"/>
                </a:rPr>
                <a:t>Questions</a:t>
              </a:r>
              <a:r>
                <a:rPr lang="en-US" sz="4079">
                  <a:solidFill>
                    <a:srgbClr val="000066"/>
                  </a:solidFill>
                  <a:latin typeface="Open Sauce"/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167774" y="2170598"/>
            <a:ext cx="4417136" cy="787053"/>
          </a:xfrm>
          <a:custGeom>
            <a:avLst/>
            <a:gdLst/>
            <a:ahLst/>
            <a:cxnLst/>
            <a:rect r="r" b="b" t="t" l="l"/>
            <a:pathLst>
              <a:path h="787053" w="4417136">
                <a:moveTo>
                  <a:pt x="0" y="0"/>
                </a:moveTo>
                <a:lnTo>
                  <a:pt x="4417136" y="0"/>
                </a:lnTo>
                <a:lnTo>
                  <a:pt x="4417136" y="787053"/>
                </a:lnTo>
                <a:lnTo>
                  <a:pt x="0" y="787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0944" y="342514"/>
            <a:ext cx="7005398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PLUQ FACTORIZATION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71878" y="3871340"/>
            <a:ext cx="15144245" cy="5386960"/>
            <a:chOff x="0" y="0"/>
            <a:chExt cx="20192326" cy="718261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0500"/>
              <a:ext cx="20192326" cy="1873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63"/>
                </a:lnSpc>
              </a:pPr>
              <a:r>
                <a:rPr lang="en-US" sz="3599">
                  <a:solidFill>
                    <a:srgbClr val="000066"/>
                  </a:solidFill>
                  <a:latin typeface="Open Sauce Bold"/>
                </a:rPr>
                <a:t>Input</a:t>
              </a:r>
            </a:p>
            <a:p>
              <a:pPr algn="l" marL="690881" indent="-345440" lvl="1">
                <a:lnSpc>
                  <a:spcPts val="5568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uce Bold"/>
                  <a:ea typeface="Open Sauce Bold"/>
                </a:rPr>
                <a:t>Matrix 𝐴 of </a:t>
              </a:r>
              <a:r>
                <a:rPr lang="en-US" sz="3200">
                  <a:solidFill>
                    <a:srgbClr val="000000"/>
                  </a:solidFill>
                  <a:latin typeface="Open Sauce Bold"/>
                </a:rPr>
                <a:t>s</a:t>
              </a:r>
              <a:r>
                <a:rPr lang="en-US" sz="3200">
                  <a:solidFill>
                    <a:srgbClr val="000000"/>
                  </a:solidFill>
                  <a:latin typeface="Open Sauce Bold"/>
                  <a:ea typeface="Open Sauce Bold"/>
                </a:rPr>
                <a:t>ize 𝑚×𝑛 with </a:t>
              </a:r>
              <a:r>
                <a:rPr lang="en-US" sz="3200">
                  <a:solidFill>
                    <a:srgbClr val="000000"/>
                  </a:solidFill>
                  <a:latin typeface="Open Sauce Bold"/>
                </a:rPr>
                <a:t>e</a:t>
              </a:r>
              <a:r>
                <a:rPr lang="en-US" sz="3200">
                  <a:solidFill>
                    <a:srgbClr val="000000"/>
                  </a:solidFill>
                  <a:latin typeface="Open Sauce Bold"/>
                  <a:ea typeface="Open Sauce Bold"/>
                </a:rPr>
                <a:t>ntries elements in the finite field 𝐹𝑝.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89404"/>
              <a:ext cx="20192326" cy="1873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63"/>
                </a:lnSpc>
              </a:pPr>
              <a:r>
                <a:rPr lang="en-US" sz="3599">
                  <a:solidFill>
                    <a:srgbClr val="000066"/>
                  </a:solidFill>
                  <a:latin typeface="Open Sauce Bold"/>
                </a:rPr>
                <a:t>Output</a:t>
              </a:r>
            </a:p>
            <a:p>
              <a:pPr algn="l" marL="690881" indent="-345440" lvl="1">
                <a:lnSpc>
                  <a:spcPts val="5568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uce Bold"/>
                  <a:ea typeface="Open Sauce Bold"/>
                </a:rPr>
                <a:t>LU decomposition of 𝐴, with permutation matrices 𝑃 and 𝑄.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369308"/>
              <a:ext cx="20192326" cy="28133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63"/>
                </a:lnSpc>
              </a:pPr>
              <a:r>
                <a:rPr lang="en-US" sz="3599">
                  <a:solidFill>
                    <a:srgbClr val="000066"/>
                  </a:solidFill>
                  <a:latin typeface="Open Sauce Bold"/>
                </a:rPr>
                <a:t>Key Operations</a:t>
              </a:r>
            </a:p>
            <a:p>
              <a:pPr algn="l" marL="690881" indent="-345440" lvl="1">
                <a:lnSpc>
                  <a:spcPts val="5568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uce Bold"/>
                </a:rPr>
                <a:t>Swap rows and columns based on pivot (pivot = 0).</a:t>
              </a:r>
            </a:p>
            <a:p>
              <a:pPr algn="l" marL="690881" indent="-345440" lvl="1">
                <a:lnSpc>
                  <a:spcPts val="5568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uce Bold"/>
                </a:rPr>
                <a:t>Zero out elements below the pivot (Row Reduction).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86734" y="3649645"/>
            <a:ext cx="5787232" cy="2335937"/>
          </a:xfrm>
          <a:custGeom>
            <a:avLst/>
            <a:gdLst/>
            <a:ahLst/>
            <a:cxnLst/>
            <a:rect r="r" b="b" t="t" l="l"/>
            <a:pathLst>
              <a:path h="2335937" w="5787232">
                <a:moveTo>
                  <a:pt x="0" y="0"/>
                </a:moveTo>
                <a:lnTo>
                  <a:pt x="5787232" y="0"/>
                </a:lnTo>
                <a:lnTo>
                  <a:pt x="5787232" y="2335937"/>
                </a:lnTo>
                <a:lnTo>
                  <a:pt x="0" y="2335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370944" y="342514"/>
            <a:ext cx="7005398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PLUQ FACTORIZATION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10833" y="2648506"/>
            <a:ext cx="7433167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  <a:ea typeface="Open Sauce Bold"/>
              </a:rPr>
              <a:t>Let 𝐴 be a 3×3 matrix: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0944" y="1656000"/>
            <a:ext cx="743316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9"/>
              </a:lnSpc>
            </a:pPr>
            <a:r>
              <a:rPr lang="en-US" sz="3599">
                <a:solidFill>
                  <a:srgbClr val="000066"/>
                </a:solidFill>
                <a:latin typeface="Open Sauce Bold"/>
              </a:rPr>
              <a:t>Column Transposition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15066" y="6577330"/>
            <a:ext cx="16018693" cy="268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3599">
                <a:solidFill>
                  <a:srgbClr val="000066"/>
                </a:solidFill>
                <a:latin typeface="Open Sauce Bold"/>
              </a:rPr>
              <a:t>pivot = 0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Choose the next first non-zero entry in the row.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Perform column transposition to move the non-zero entry to the pivot position.</a:t>
            </a:r>
          </a:p>
          <a:p>
            <a:pPr algn="l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37746" y="3751493"/>
            <a:ext cx="5787232" cy="2335937"/>
          </a:xfrm>
          <a:custGeom>
            <a:avLst/>
            <a:gdLst/>
            <a:ahLst/>
            <a:cxnLst/>
            <a:rect r="r" b="b" t="t" l="l"/>
            <a:pathLst>
              <a:path h="2335937" w="5787232">
                <a:moveTo>
                  <a:pt x="0" y="0"/>
                </a:moveTo>
                <a:lnTo>
                  <a:pt x="5787232" y="0"/>
                </a:lnTo>
                <a:lnTo>
                  <a:pt x="5787232" y="2335937"/>
                </a:lnTo>
                <a:lnTo>
                  <a:pt x="0" y="2335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818445" y="3755665"/>
            <a:ext cx="4289200" cy="2331765"/>
          </a:xfrm>
          <a:custGeom>
            <a:avLst/>
            <a:gdLst/>
            <a:ahLst/>
            <a:cxnLst/>
            <a:rect r="r" b="b" t="t" l="l"/>
            <a:pathLst>
              <a:path h="2331765" w="4289200">
                <a:moveTo>
                  <a:pt x="0" y="0"/>
                </a:moveTo>
                <a:lnTo>
                  <a:pt x="4289200" y="0"/>
                </a:lnTo>
                <a:lnTo>
                  <a:pt x="4289200" y="2331765"/>
                </a:lnTo>
                <a:lnTo>
                  <a:pt x="0" y="233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70944" y="342514"/>
            <a:ext cx="7005398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PLUQ FACTORIZATION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15066" y="6577330"/>
            <a:ext cx="16018693" cy="268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3599">
                <a:solidFill>
                  <a:srgbClr val="000066"/>
                </a:solidFill>
                <a:latin typeface="Open Sauce Bold"/>
              </a:rPr>
              <a:t>pivot = 0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Choose the next first non-zero entry in the row.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Perform column transposition to move the non-zero entry to the pivot position.</a:t>
            </a:r>
          </a:p>
          <a:p>
            <a:pPr algn="l">
              <a:lnSpc>
                <a:spcPts val="416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70944" y="1656000"/>
            <a:ext cx="743316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9"/>
              </a:lnSpc>
            </a:pPr>
            <a:r>
              <a:rPr lang="en-US" sz="3599">
                <a:solidFill>
                  <a:srgbClr val="000066"/>
                </a:solidFill>
                <a:latin typeface="Open Sauce Bold"/>
              </a:rPr>
              <a:t>Column Transposition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910495" y="3751493"/>
            <a:ext cx="5787232" cy="2335937"/>
          </a:xfrm>
          <a:custGeom>
            <a:avLst/>
            <a:gdLst/>
            <a:ahLst/>
            <a:cxnLst/>
            <a:rect r="r" b="b" t="t" l="l"/>
            <a:pathLst>
              <a:path h="2335937" w="5787232">
                <a:moveTo>
                  <a:pt x="0" y="0"/>
                </a:moveTo>
                <a:lnTo>
                  <a:pt x="5787232" y="0"/>
                </a:lnTo>
                <a:lnTo>
                  <a:pt x="5787232" y="2335937"/>
                </a:lnTo>
                <a:lnTo>
                  <a:pt x="0" y="2335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0944" y="342514"/>
            <a:ext cx="7005398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PLUQ FACTORIZATION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0944" y="1743062"/>
            <a:ext cx="743316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9"/>
              </a:lnSpc>
            </a:pPr>
            <a:r>
              <a:rPr lang="en-US" sz="3599">
                <a:solidFill>
                  <a:srgbClr val="000066"/>
                </a:solidFill>
                <a:latin typeface="Open Sauce Bold"/>
              </a:rPr>
              <a:t>Row Rotation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6046" y="7099702"/>
            <a:ext cx="16018693" cy="1633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3599">
                <a:solidFill>
                  <a:srgbClr val="000066"/>
                </a:solidFill>
                <a:latin typeface="Open Sauce Bold"/>
              </a:rPr>
              <a:t>pivot row = [0, 0, 0]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Perform row rotation to move the zero row to the last row position.</a:t>
            </a:r>
          </a:p>
          <a:p>
            <a:pPr algn="l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837746" y="3751493"/>
            <a:ext cx="5787232" cy="2335937"/>
          </a:xfrm>
          <a:custGeom>
            <a:avLst/>
            <a:gdLst/>
            <a:ahLst/>
            <a:cxnLst/>
            <a:rect r="r" b="b" t="t" l="l"/>
            <a:pathLst>
              <a:path h="2335937" w="5787232">
                <a:moveTo>
                  <a:pt x="0" y="0"/>
                </a:moveTo>
                <a:lnTo>
                  <a:pt x="5787232" y="0"/>
                </a:lnTo>
                <a:lnTo>
                  <a:pt x="5787232" y="2335937"/>
                </a:lnTo>
                <a:lnTo>
                  <a:pt x="0" y="2335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74734" y="3786266"/>
            <a:ext cx="4176622" cy="2270564"/>
          </a:xfrm>
          <a:custGeom>
            <a:avLst/>
            <a:gdLst/>
            <a:ahLst/>
            <a:cxnLst/>
            <a:rect r="r" b="b" t="t" l="l"/>
            <a:pathLst>
              <a:path h="2270564" w="4176622">
                <a:moveTo>
                  <a:pt x="0" y="0"/>
                </a:moveTo>
                <a:lnTo>
                  <a:pt x="4176623" y="0"/>
                </a:lnTo>
                <a:lnTo>
                  <a:pt x="4176623" y="2270563"/>
                </a:lnTo>
                <a:lnTo>
                  <a:pt x="0" y="22705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70944" y="342514"/>
            <a:ext cx="7005398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PLUQ FACTORIZATION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0944" y="1743062"/>
            <a:ext cx="743316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9"/>
              </a:lnSpc>
            </a:pPr>
            <a:r>
              <a:rPr lang="en-US" sz="3599">
                <a:solidFill>
                  <a:srgbClr val="000066"/>
                </a:solidFill>
                <a:latin typeface="Open Sauce Bold"/>
              </a:rPr>
              <a:t>Row Rotation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6046" y="7099702"/>
            <a:ext cx="16018693" cy="1633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3599">
                <a:solidFill>
                  <a:srgbClr val="000066"/>
                </a:solidFill>
                <a:latin typeface="Open Sauce Bold"/>
              </a:rPr>
              <a:t>pivot row = [0, 0, 0]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Perform row rotation to move the zero row to the last row position.</a:t>
            </a:r>
          </a:p>
          <a:p>
            <a:pPr algn="l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256908"/>
            <a:chOff x="0" y="0"/>
            <a:chExt cx="24384000" cy="1675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675877"/>
            </a:xfrm>
            <a:custGeom>
              <a:avLst/>
              <a:gdLst/>
              <a:ahLst/>
              <a:cxnLst/>
              <a:rect r="r" b="b" t="t" l="l"/>
              <a:pathLst>
                <a:path h="167587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675877"/>
                  </a:lnTo>
                  <a:lnTo>
                    <a:pt x="0" y="1675877"/>
                  </a:lnTo>
                  <a:close/>
                </a:path>
              </a:pathLst>
            </a:custGeom>
            <a:solidFill>
              <a:srgbClr val="00006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312644" y="3649645"/>
            <a:ext cx="5662711" cy="2234197"/>
          </a:xfrm>
          <a:custGeom>
            <a:avLst/>
            <a:gdLst/>
            <a:ahLst/>
            <a:cxnLst/>
            <a:rect r="r" b="b" t="t" l="l"/>
            <a:pathLst>
              <a:path h="2234197" w="5662711">
                <a:moveTo>
                  <a:pt x="0" y="0"/>
                </a:moveTo>
                <a:lnTo>
                  <a:pt x="5662712" y="0"/>
                </a:lnTo>
                <a:lnTo>
                  <a:pt x="5662712" y="2234197"/>
                </a:lnTo>
                <a:lnTo>
                  <a:pt x="0" y="223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0944" y="342514"/>
            <a:ext cx="7005398" cy="6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>
                <a:solidFill>
                  <a:srgbClr val="FFFFFF"/>
                </a:solidFill>
                <a:latin typeface="Oswald Bold"/>
              </a:rPr>
              <a:t>PLUQ FACTORIZATION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0944" y="1743062"/>
            <a:ext cx="743316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9"/>
              </a:lnSpc>
            </a:pPr>
            <a:r>
              <a:rPr lang="en-US" sz="3599">
                <a:solidFill>
                  <a:srgbClr val="000066"/>
                </a:solidFill>
                <a:latin typeface="Open Sauce Bold"/>
              </a:rPr>
              <a:t>Row Reduction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6046" y="7109227"/>
            <a:ext cx="14973950" cy="260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  <a:ea typeface="Open Sauce Bold"/>
              </a:rPr>
              <a:t>Compute the inverse of the pivot modulo 𝑝.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Multiply the pivot inverse by the elements of the pivot row.</a:t>
            </a:r>
          </a:p>
          <a:p>
            <a:pPr algn="l" marL="690881" indent="-345440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Use the updated pivot row to eliminate the elements below the pivot in the current column.</a:t>
            </a:r>
          </a:p>
          <a:p>
            <a:pPr algn="l">
              <a:lnSpc>
                <a:spcPts val="416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DAGE8W7Uvxg</dc:identifier>
  <dcterms:modified xsi:type="dcterms:W3CDTF">2011-08-01T06:04:30Z</dcterms:modified>
  <cp:revision>1</cp:revision>
  <dc:title>Slides</dc:title>
</cp:coreProperties>
</file>