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439" r:id="rId2"/>
    <p:sldId id="403" r:id="rId3"/>
    <p:sldId id="413" r:id="rId4"/>
    <p:sldId id="545" r:id="rId5"/>
    <p:sldId id="546" r:id="rId6"/>
    <p:sldId id="512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09" r:id="rId15"/>
    <p:sldId id="521" r:id="rId16"/>
    <p:sldId id="522" r:id="rId17"/>
    <p:sldId id="523" r:id="rId18"/>
    <p:sldId id="524" r:id="rId19"/>
    <p:sldId id="406" r:id="rId20"/>
    <p:sldId id="526" r:id="rId21"/>
    <p:sldId id="525" r:id="rId22"/>
    <p:sldId id="527" r:id="rId23"/>
    <p:sldId id="528" r:id="rId24"/>
    <p:sldId id="547" r:id="rId25"/>
    <p:sldId id="529" r:id="rId26"/>
    <p:sldId id="530" r:id="rId27"/>
    <p:sldId id="531" r:id="rId28"/>
    <p:sldId id="483" r:id="rId29"/>
    <p:sldId id="532" r:id="rId30"/>
    <p:sldId id="533" r:id="rId31"/>
    <p:sldId id="534" r:id="rId32"/>
    <p:sldId id="535" r:id="rId33"/>
    <p:sldId id="408" r:id="rId34"/>
    <p:sldId id="536" r:id="rId35"/>
    <p:sldId id="409" r:id="rId36"/>
    <p:sldId id="548" r:id="rId37"/>
    <p:sldId id="537" r:id="rId38"/>
    <p:sldId id="507" r:id="rId39"/>
    <p:sldId id="538" r:id="rId40"/>
    <p:sldId id="539" r:id="rId41"/>
    <p:sldId id="540" r:id="rId42"/>
    <p:sldId id="541" r:id="rId43"/>
    <p:sldId id="455" r:id="rId44"/>
    <p:sldId id="508" r:id="rId45"/>
    <p:sldId id="542" r:id="rId46"/>
    <p:sldId id="510" r:id="rId47"/>
    <p:sldId id="543" r:id="rId48"/>
    <p:sldId id="549" r:id="rId49"/>
    <p:sldId id="544" r:id="rId50"/>
    <p:sldId id="511" r:id="rId5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82" autoAdjust="0"/>
  </p:normalViewPr>
  <p:slideViewPr>
    <p:cSldViewPr snapToObjects="1">
      <p:cViewPr varScale="1">
        <p:scale>
          <a:sx n="67" d="100"/>
          <a:sy n="67" d="100"/>
        </p:scale>
        <p:origin x="1476" y="4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0691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45153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3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7118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If account A grants a privilege to </a:t>
            </a:r>
          </a:p>
          <a:p>
            <a:r>
              <a:rPr lang="en-US" dirty="0" smtClean="0"/>
              <a:t>account B with the vertical propagation set to an integer number j &gt; 0, this means </a:t>
            </a:r>
          </a:p>
          <a:p>
            <a:r>
              <a:rPr lang="en-US" dirty="0" smtClean="0"/>
              <a:t>that the account B has the GRANT OPTION on that privilege, but B can grant the </a:t>
            </a:r>
          </a:p>
          <a:p>
            <a:r>
              <a:rPr lang="en-US" dirty="0" smtClean="0"/>
              <a:t>privilege to other accounts only with a vertical propagation less than j.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2817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label security policy. </a:t>
            </a:r>
            <a:r>
              <a:rPr lang="en-US" dirty="0" smtClean="0"/>
              <a:t>Whenever data affected by the policy is accessed or queried through an application, the policy is automatically invoked. When a policy is implemented, a new column is added to each row in the schema. The added column contains the label for each row that reflects the sensitivity of the row as per the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2005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canonicalization—to </a:t>
            </a:r>
            <a:r>
              <a:rPr lang="en-US" dirty="0" smtClean="0"/>
              <a:t>ensure that two instances of the same text produce the same digest for signing even if their representations differ slightly; for example, in typographic white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8090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dirty="0"/>
              <a:t>Sensitivity of </a:t>
            </a:r>
            <a:r>
              <a:rPr lang="en-US" dirty="0" smtClean="0"/>
              <a:t>data: </a:t>
            </a:r>
            <a:r>
              <a:rPr lang="en-US" dirty="0"/>
              <a:t>is a measure of the importance assigned to the data by its </a:t>
            </a:r>
            <a:r>
              <a:rPr lang="en-US" dirty="0" smtClean="0"/>
              <a:t>owner </a:t>
            </a:r>
            <a:r>
              <a:rPr lang="en-US" dirty="0"/>
              <a:t>for the purpose of denoting its need for protection</a:t>
            </a:r>
            <a:r>
              <a:rPr lang="en-US" dirty="0" smtClean="0"/>
              <a:t>.</a:t>
            </a:r>
          </a:p>
          <a:p>
            <a:r>
              <a:rPr lang="en-US" dirty="0"/>
              <a:t>Several factors can cause data to be classified as sensitive:</a:t>
            </a:r>
          </a:p>
          <a:p>
            <a:pPr lvl="1"/>
            <a:r>
              <a:rPr lang="en-US" dirty="0"/>
              <a:t>Inherently </a:t>
            </a:r>
            <a:r>
              <a:rPr lang="en-US" dirty="0" smtClean="0"/>
              <a:t>sensitive	</a:t>
            </a:r>
            <a:endParaRPr lang="en-US" dirty="0"/>
          </a:p>
          <a:p>
            <a:pPr lvl="1"/>
            <a:r>
              <a:rPr lang="en-US" dirty="0"/>
              <a:t>From a sensitive source</a:t>
            </a:r>
          </a:p>
          <a:p>
            <a:pPr lvl="1"/>
            <a:r>
              <a:rPr lang="en-US" dirty="0"/>
              <a:t>Declared sensitive</a:t>
            </a:r>
          </a:p>
          <a:p>
            <a:pPr lvl="1"/>
            <a:r>
              <a:rPr lang="en-US" dirty="0"/>
              <a:t>A sensitive attribute or sensitive record</a:t>
            </a:r>
          </a:p>
          <a:p>
            <a:pPr lvl="1"/>
            <a:r>
              <a:rPr lang="en-US" dirty="0"/>
              <a:t>Sensitivity in relation to previously disclosed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0115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in deciding whether it is safe to reveal the data</a:t>
            </a:r>
          </a:p>
          <a:p>
            <a:pPr lvl="1"/>
            <a:r>
              <a:rPr lang="en-US" dirty="0"/>
              <a:t>Data availability</a:t>
            </a:r>
          </a:p>
          <a:p>
            <a:pPr lvl="2"/>
            <a:r>
              <a:rPr lang="en-US" dirty="0"/>
              <a:t>Not available when being updated</a:t>
            </a:r>
          </a:p>
          <a:p>
            <a:pPr lvl="1"/>
            <a:r>
              <a:rPr lang="en-US" dirty="0"/>
              <a:t>Access acceptability</a:t>
            </a:r>
          </a:p>
          <a:p>
            <a:pPr lvl="2"/>
            <a:r>
              <a:rPr lang="en-US" dirty="0"/>
              <a:t> Data should only be revealed </a:t>
            </a:r>
            <a:r>
              <a:rPr lang="en-US" dirty="0" smtClean="0"/>
              <a:t>to Authorized </a:t>
            </a:r>
            <a:r>
              <a:rPr lang="en-US" dirty="0"/>
              <a:t>users</a:t>
            </a:r>
          </a:p>
          <a:p>
            <a:pPr lvl="1"/>
            <a:r>
              <a:rPr lang="en-US" dirty="0"/>
              <a:t>Authenticity assurance</a:t>
            </a:r>
          </a:p>
          <a:p>
            <a:pPr lvl="2"/>
            <a:r>
              <a:rPr lang="en-US" dirty="0"/>
              <a:t>External characteristics of the </a:t>
            </a:r>
            <a:r>
              <a:rPr lang="en-US" dirty="0" smtClean="0"/>
              <a:t>user should be considered before granting access.</a:t>
            </a:r>
            <a:endParaRPr lang="en-US" dirty="0"/>
          </a:p>
          <a:p>
            <a:pPr lvl="2"/>
            <a:r>
              <a:rPr lang="en-US" dirty="0"/>
              <a:t>Example: access only allowed during working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37061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tradeoff between precision and security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Protect all sensitive data while making available as much nonsensitive data as possible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 smtClean="0"/>
              <a:t>Means of </a:t>
            </a:r>
            <a:r>
              <a:rPr lang="en-US" dirty="0"/>
              <a:t>e</a:t>
            </a:r>
            <a:r>
              <a:rPr lang="en-US" dirty="0" smtClean="0"/>
              <a:t>nsuring </a:t>
            </a:r>
            <a:r>
              <a:rPr lang="en-US" dirty="0"/>
              <a:t>data kept safe from corruption and </a:t>
            </a:r>
            <a:r>
              <a:rPr lang="en-US" dirty="0" smtClean="0"/>
              <a:t>access is </a:t>
            </a:r>
            <a:r>
              <a:rPr lang="en-US" dirty="0"/>
              <a:t>suitably </a:t>
            </a:r>
            <a:r>
              <a:rPr lang="en-US" dirty="0" smtClean="0"/>
              <a:t>controlled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Note:The</a:t>
            </a:r>
            <a:r>
              <a:rPr lang="en-US" dirty="0">
                <a:solidFill>
                  <a:schemeClr val="tx1"/>
                </a:solidFill>
              </a:rPr>
              <a:t> ideal combination is to maintain perfect security with maximum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10584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Information Security and Information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privacy goes beyond security</a:t>
            </a:r>
          </a:p>
          <a:p>
            <a:pPr lvl="1"/>
            <a:r>
              <a:rPr lang="en-US" dirty="0"/>
              <a:t>Ability of individuals to control the terms under which their personal information is acquired and used</a:t>
            </a:r>
          </a:p>
          <a:p>
            <a:pPr lvl="1"/>
            <a:r>
              <a:rPr lang="en-US" dirty="0"/>
              <a:t>Security a required building block for privacy</a:t>
            </a:r>
          </a:p>
          <a:p>
            <a:r>
              <a:rPr lang="en-US" dirty="0"/>
              <a:t>Preventing storage of personal information</a:t>
            </a:r>
          </a:p>
          <a:p>
            <a:r>
              <a:rPr lang="en-US" dirty="0"/>
              <a:t>Ensuring appropriate use of personal information</a:t>
            </a:r>
          </a:p>
          <a:p>
            <a:r>
              <a:rPr lang="en-US" dirty="0"/>
              <a:t>Trust relates to both security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50808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dirty="0"/>
              <a:t>30.2 Discretionary Access Control Based on Granting and Revoking Privileges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447800"/>
            <a:ext cx="8294687" cy="5181600"/>
          </a:xfrm>
        </p:spPr>
        <p:txBody>
          <a:bodyPr/>
          <a:lstStyle/>
          <a:p>
            <a:r>
              <a:rPr lang="en-US" altLang="en-US" sz="2400" dirty="0"/>
              <a:t>Two levels for assigning privileges to use a database system</a:t>
            </a:r>
          </a:p>
          <a:p>
            <a:pPr lvl="1"/>
            <a:r>
              <a:rPr lang="en-US" altLang="en-US" sz="2400" dirty="0"/>
              <a:t>Account </a:t>
            </a:r>
            <a:r>
              <a:rPr lang="en-US" altLang="en-US" sz="2400" dirty="0" smtClean="0"/>
              <a:t>level: the </a:t>
            </a:r>
            <a:r>
              <a:rPr lang="en-US" altLang="en-US" sz="2400" dirty="0"/>
              <a:t>DBA specifies the particular privileges </a:t>
            </a:r>
            <a:r>
              <a:rPr lang="en-US" altLang="en-US" sz="2400" dirty="0" smtClean="0"/>
              <a:t>that </a:t>
            </a:r>
            <a:r>
              <a:rPr lang="en-US" altLang="en-US" sz="2400" dirty="0"/>
              <a:t>each account holds independently of the relations in the database.</a:t>
            </a:r>
          </a:p>
          <a:p>
            <a:pPr lvl="2"/>
            <a:r>
              <a:rPr lang="en-US" altLang="en-US" sz="2000" dirty="0"/>
              <a:t>Example: CREATE SCHEMA or CREATE TABLE privilege</a:t>
            </a:r>
          </a:p>
          <a:p>
            <a:pPr lvl="2"/>
            <a:r>
              <a:rPr lang="en-US" altLang="en-US" sz="2000" dirty="0"/>
              <a:t>Not defined for SQL2</a:t>
            </a:r>
          </a:p>
          <a:p>
            <a:pPr lvl="1"/>
            <a:r>
              <a:rPr lang="en-US" altLang="en-US" sz="2400" dirty="0"/>
              <a:t>Relation (or table) </a:t>
            </a:r>
            <a:r>
              <a:rPr lang="en-US" altLang="en-US" sz="2400" dirty="0" smtClean="0"/>
              <a:t>level: </a:t>
            </a:r>
            <a:r>
              <a:rPr lang="en-US" altLang="en-US" sz="2400" dirty="0"/>
              <a:t>the DBA can control the privilege </a:t>
            </a:r>
            <a:r>
              <a:rPr lang="en-US" altLang="en-US" sz="2400" dirty="0" smtClean="0"/>
              <a:t>to </a:t>
            </a:r>
            <a:r>
              <a:rPr lang="en-US" altLang="en-US" sz="2400" dirty="0"/>
              <a:t>access each individual relation or view in the database.</a:t>
            </a:r>
          </a:p>
          <a:p>
            <a:pPr lvl="2"/>
            <a:r>
              <a:rPr lang="en-US" altLang="en-US" sz="2000" dirty="0"/>
              <a:t>Defined for SQL2</a:t>
            </a:r>
          </a:p>
          <a:p>
            <a:pPr lvl="2"/>
            <a:r>
              <a:rPr lang="en-US" altLang="en-US" sz="2000" dirty="0"/>
              <a:t>Access matrix </a:t>
            </a:r>
            <a:r>
              <a:rPr lang="en-US" altLang="en-US" sz="2000" dirty="0" smtClean="0"/>
              <a:t>model</a:t>
            </a:r>
            <a:endParaRPr lang="en-US" altLang="en-US" sz="20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88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dirty="0"/>
              <a:t>Discretionary Access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4953000"/>
          </a:xfrm>
        </p:spPr>
        <p:txBody>
          <a:bodyPr/>
          <a:lstStyle/>
          <a:p>
            <a:r>
              <a:rPr lang="en-US" altLang="en-US" dirty="0"/>
              <a:t>Relation or table level (cont’d.)</a:t>
            </a:r>
          </a:p>
          <a:p>
            <a:pPr lvl="1"/>
            <a:r>
              <a:rPr lang="en-US" altLang="en-US" dirty="0"/>
              <a:t>Each relation R assigned an owner account</a:t>
            </a:r>
          </a:p>
          <a:p>
            <a:pPr lvl="1"/>
            <a:r>
              <a:rPr lang="en-US" altLang="en-US" dirty="0"/>
              <a:t>Owner of a relation given all privileges on that relation</a:t>
            </a:r>
          </a:p>
          <a:p>
            <a:pPr lvl="1"/>
            <a:r>
              <a:rPr lang="en-US" altLang="en-US" dirty="0"/>
              <a:t>Owner can grant privileges to other users on any owned </a:t>
            </a:r>
            <a:r>
              <a:rPr lang="en-US" altLang="en-US" dirty="0" smtClean="0"/>
              <a:t>relation</a:t>
            </a:r>
          </a:p>
          <a:p>
            <a:pPr lvl="1"/>
            <a:r>
              <a:rPr lang="en-US" altLang="en-US" dirty="0"/>
              <a:t> types of </a:t>
            </a:r>
            <a:r>
              <a:rPr lang="en-US" altLang="en-US" dirty="0" smtClean="0"/>
              <a:t>privileges </a:t>
            </a:r>
            <a:r>
              <a:rPr lang="en-US" altLang="en-US" dirty="0"/>
              <a:t>can be granted on each individual relation R:</a:t>
            </a:r>
          </a:p>
          <a:p>
            <a:pPr lvl="2"/>
            <a:r>
              <a:rPr lang="en-US" altLang="en-US" dirty="0"/>
              <a:t>SELECT (retrieval or read) privilege on R</a:t>
            </a:r>
          </a:p>
          <a:p>
            <a:pPr lvl="2"/>
            <a:r>
              <a:rPr lang="en-US" altLang="en-US" dirty="0"/>
              <a:t>Modification privilege on R</a:t>
            </a:r>
          </a:p>
          <a:p>
            <a:pPr lvl="2"/>
            <a:r>
              <a:rPr lang="en-US" altLang="en-US" dirty="0"/>
              <a:t>References privilege on 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0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Privileges Through the Use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owner A of relation R and other party B</a:t>
            </a:r>
          </a:p>
          <a:p>
            <a:pPr lvl="1"/>
            <a:r>
              <a:rPr lang="en-US" dirty="0"/>
              <a:t>A can create view V of R that includes only attributes A wants B to access</a:t>
            </a:r>
          </a:p>
          <a:p>
            <a:pPr lvl="2"/>
            <a:r>
              <a:rPr lang="en-US" dirty="0"/>
              <a:t>Grant SELECT on V to B</a:t>
            </a:r>
          </a:p>
          <a:p>
            <a:r>
              <a:rPr lang="en-US" dirty="0"/>
              <a:t>Can define the view with a query that selects only those tuples from R that A wants B to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57913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 and Propagation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Revoking of Privileges</a:t>
            </a:r>
          </a:p>
          <a:p>
            <a:pPr lvl="1"/>
            <a:r>
              <a:rPr lang="en-US" dirty="0"/>
              <a:t>Useful for granting a privilege temporarily</a:t>
            </a:r>
          </a:p>
          <a:p>
            <a:pPr lvl="1"/>
            <a:r>
              <a:rPr lang="en-US" dirty="0"/>
              <a:t>REVOKE command used to cancel a privilege</a:t>
            </a:r>
          </a:p>
          <a:p>
            <a:r>
              <a:rPr lang="en-US" dirty="0"/>
              <a:t>Propagation of privileges using the GRANT OPTION</a:t>
            </a:r>
          </a:p>
          <a:p>
            <a:pPr lvl="1"/>
            <a:r>
              <a:rPr lang="en-US" dirty="0"/>
              <a:t>If GRANT OPTION is given, B can grant privilege to other accounts</a:t>
            </a:r>
          </a:p>
          <a:p>
            <a:pPr lvl="1"/>
            <a:r>
              <a:rPr lang="en-US" dirty="0"/>
              <a:t>DBMS must keep track of how privileges were granted if DBMS allows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6861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dirty="0"/>
              <a:t> Specifying Limits </a:t>
            </a:r>
            <a:r>
              <a:rPr lang="en-US" dirty="0" smtClean="0"/>
              <a:t>on Propagation </a:t>
            </a:r>
            <a:r>
              <a:rPr lang="en-US" dirty="0"/>
              <a:t>of </a:t>
            </a:r>
            <a:r>
              <a:rPr lang="en-US" dirty="0" smtClean="0"/>
              <a:t>Privileges </a:t>
            </a:r>
            <a:r>
              <a:rPr lang="en-US" dirty="0"/>
              <a:t>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sz="2400" dirty="0"/>
              <a:t>Horizontal and vertical propagation limits</a:t>
            </a:r>
          </a:p>
          <a:p>
            <a:pPr lvl="1"/>
            <a:r>
              <a:rPr lang="en-US" sz="2400" dirty="0"/>
              <a:t>Limiting horizontal propagation to an integer number i</a:t>
            </a:r>
            <a:r>
              <a:rPr lang="en-US" sz="2400" dirty="0" smtClean="0"/>
              <a:t> </a:t>
            </a:r>
            <a:endParaRPr lang="en-US" sz="2400" dirty="0"/>
          </a:p>
          <a:p>
            <a:pPr lvl="2"/>
            <a:r>
              <a:rPr lang="en-US" sz="2000" dirty="0"/>
              <a:t>Account </a:t>
            </a:r>
            <a:r>
              <a:rPr lang="en-US" sz="2000" i="1" dirty="0"/>
              <a:t>B </a:t>
            </a:r>
            <a:r>
              <a:rPr lang="en-US" sz="2000" dirty="0"/>
              <a:t>given the GRANT OPTION can grant the privilege to at most i</a:t>
            </a:r>
            <a:r>
              <a:rPr lang="en-US" sz="2000" i="1" dirty="0"/>
              <a:t> </a:t>
            </a:r>
            <a:r>
              <a:rPr lang="en-US" sz="2000" dirty="0"/>
              <a:t>other accounts</a:t>
            </a:r>
          </a:p>
          <a:p>
            <a:pPr lvl="1"/>
            <a:r>
              <a:rPr lang="en-US" sz="2400" dirty="0"/>
              <a:t>Vertical propagation limits the depth of the granting of </a:t>
            </a:r>
            <a:r>
              <a:rPr lang="en-US" sz="2400" dirty="0" smtClean="0"/>
              <a:t>privileges. Granting </a:t>
            </a:r>
            <a:r>
              <a:rPr lang="en-US" sz="2400" dirty="0"/>
              <a:t>a privilege with a vertical propagation of zero is equivalent to </a:t>
            </a:r>
            <a:r>
              <a:rPr lang="en-US" sz="2400" dirty="0" smtClean="0"/>
              <a:t>granting </a:t>
            </a:r>
            <a:r>
              <a:rPr lang="en-US" sz="2400" dirty="0"/>
              <a:t>the privilege with no </a:t>
            </a:r>
            <a:r>
              <a:rPr lang="en-US" sz="2400" dirty="0" smtClean="0"/>
              <a:t>GRANT OPTION.</a:t>
            </a:r>
          </a:p>
          <a:p>
            <a:pPr lvl="1"/>
            <a:r>
              <a:rPr lang="en-US" sz="2400" dirty="0"/>
              <a:t>is more complicated</a:t>
            </a:r>
            <a:endParaRPr lang="en-US" sz="2400" dirty="0" smtClean="0"/>
          </a:p>
          <a:p>
            <a:pPr marL="457200" lvl="1" indent="0" algn="ctr">
              <a:buNone/>
            </a:pPr>
            <a:r>
              <a:rPr lang="en-US" sz="2800" dirty="0" smtClean="0"/>
              <a:t>Note: Not </a:t>
            </a:r>
            <a:r>
              <a:rPr lang="en-US" sz="2800" dirty="0"/>
              <a:t>available currently in SQL or other relational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85460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30.3 </a:t>
            </a:r>
            <a:r>
              <a:rPr lang="en-US" sz="3200" dirty="0"/>
              <a:t>Mandatory Access Control and Role-Based Access Control for Multilevel Security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7221" y="1371600"/>
            <a:ext cx="8294687" cy="5334000"/>
          </a:xfrm>
        </p:spPr>
        <p:txBody>
          <a:bodyPr/>
          <a:lstStyle/>
          <a:p>
            <a:r>
              <a:rPr lang="en-US" altLang="en-US" dirty="0"/>
              <a:t>Mandatory access </a:t>
            </a:r>
            <a:r>
              <a:rPr lang="en-US" altLang="en-US" dirty="0" smtClean="0"/>
              <a:t>control (MAC)</a:t>
            </a:r>
            <a:endParaRPr lang="en-US" altLang="en-US" dirty="0"/>
          </a:p>
          <a:p>
            <a:pPr lvl="1"/>
            <a:r>
              <a:rPr lang="en-US" altLang="en-US" dirty="0"/>
              <a:t>Additional security policy that classifies data and users based on security classes</a:t>
            </a:r>
          </a:p>
          <a:p>
            <a:pPr lvl="1"/>
            <a:r>
              <a:rPr lang="en-US" altLang="en-US" dirty="0"/>
              <a:t>Typical security classes</a:t>
            </a:r>
          </a:p>
          <a:p>
            <a:pPr lvl="2"/>
            <a:r>
              <a:rPr lang="en-US" altLang="en-US" dirty="0"/>
              <a:t>Top </a:t>
            </a:r>
            <a:r>
              <a:rPr lang="en-US" altLang="en-US" dirty="0" smtClean="0"/>
              <a:t>secret TS Highest</a:t>
            </a:r>
            <a:endParaRPr lang="en-US" altLang="en-US" dirty="0"/>
          </a:p>
          <a:p>
            <a:pPr lvl="2"/>
            <a:r>
              <a:rPr lang="en-US" altLang="en-US" dirty="0" smtClean="0"/>
              <a:t>Secret S</a:t>
            </a:r>
            <a:endParaRPr lang="en-US" altLang="en-US" dirty="0"/>
          </a:p>
          <a:p>
            <a:pPr lvl="2"/>
            <a:r>
              <a:rPr lang="en-US" altLang="en-US" dirty="0" smtClean="0"/>
              <a:t>Confidential C</a:t>
            </a:r>
            <a:endParaRPr lang="en-US" altLang="en-US" dirty="0"/>
          </a:p>
          <a:p>
            <a:pPr lvl="2"/>
            <a:r>
              <a:rPr lang="en-US" altLang="en-US" dirty="0" smtClean="0"/>
              <a:t>Unclassified U Lowest</a:t>
            </a:r>
            <a:endParaRPr lang="en-US" altLang="en-US" dirty="0"/>
          </a:p>
          <a:p>
            <a:pPr lvl="1"/>
            <a:r>
              <a:rPr lang="en-US" altLang="en-US" dirty="0"/>
              <a:t>Bell-</a:t>
            </a:r>
            <a:r>
              <a:rPr lang="en-US" altLang="en-US" dirty="0" err="1"/>
              <a:t>LaPadula</a:t>
            </a:r>
            <a:r>
              <a:rPr lang="en-US" altLang="en-US" dirty="0"/>
              <a:t> </a:t>
            </a:r>
            <a:r>
              <a:rPr lang="en-US" altLang="en-US" dirty="0" smtClean="0"/>
              <a:t>model</a:t>
            </a:r>
          </a:p>
          <a:p>
            <a:pPr lvl="2"/>
            <a:r>
              <a:rPr lang="en-US" altLang="en-US" dirty="0" smtClean="0"/>
              <a:t>Used for multi level security</a:t>
            </a:r>
            <a:endParaRPr lang="en-US" altLang="en-US" dirty="0"/>
          </a:p>
          <a:p>
            <a:pPr lvl="2"/>
            <a:r>
              <a:rPr lang="en-US" altLang="en-US" dirty="0" smtClean="0"/>
              <a:t>Classifies each Subject </a:t>
            </a:r>
            <a:r>
              <a:rPr lang="en-US" altLang="en-US" dirty="0"/>
              <a:t>and </a:t>
            </a:r>
            <a:r>
              <a:rPr lang="en-US" altLang="en-US" dirty="0" smtClean="0"/>
              <a:t>object into one of security classifications (TS, S, C and U).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30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Security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sz="3200" dirty="0"/>
              <a:t>Mandatory Access Control and Role-Based Access Control for Multilevel Security (cont’d.)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security property</a:t>
            </a:r>
          </a:p>
          <a:p>
            <a:pPr lvl="1"/>
            <a:r>
              <a:rPr lang="en-US" altLang="en-US" dirty="0" smtClean="0"/>
              <a:t>A subject </a:t>
            </a:r>
            <a:r>
              <a:rPr lang="en-US" altLang="en-US" dirty="0"/>
              <a:t>S </a:t>
            </a:r>
            <a:r>
              <a:rPr lang="en-US" altLang="en-US" dirty="0" smtClean="0"/>
              <a:t>is not </a:t>
            </a:r>
            <a:r>
              <a:rPr lang="en-US" altLang="en-US" dirty="0"/>
              <a:t>allowed read access to object O unless class(S</a:t>
            </a:r>
            <a:r>
              <a:rPr lang="en-US" altLang="en-US" dirty="0" smtClean="0"/>
              <a:t>) ≥ class(O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Star property</a:t>
            </a:r>
          </a:p>
          <a:p>
            <a:pPr lvl="1"/>
            <a:r>
              <a:rPr lang="en-US" altLang="en-US" dirty="0" smtClean="0"/>
              <a:t>A subject S is </a:t>
            </a:r>
            <a:r>
              <a:rPr lang="en-US" altLang="en-US" dirty="0"/>
              <a:t>not allowed to write an object </a:t>
            </a:r>
            <a:r>
              <a:rPr lang="en-US" altLang="en-US" dirty="0" smtClean="0"/>
              <a:t>O unless </a:t>
            </a:r>
            <a:r>
              <a:rPr lang="en-US" altLang="en-US" dirty="0"/>
              <a:t>class(S</a:t>
            </a:r>
            <a:r>
              <a:rPr lang="en-US" altLang="en-US" dirty="0" smtClean="0"/>
              <a:t>) ≤ class(O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Prevent information from flowing from higher to lower </a:t>
            </a:r>
            <a:r>
              <a:rPr lang="en-US" altLang="en-US" dirty="0" smtClean="0"/>
              <a:t>classifications</a:t>
            </a:r>
          </a:p>
          <a:p>
            <a:pPr lvl="1"/>
            <a:r>
              <a:rPr lang="en-US" altLang="en-US" dirty="0"/>
              <a:t>Less </a:t>
            </a:r>
            <a:r>
              <a:rPr lang="en-US" altLang="en-US" dirty="0" smtClean="0"/>
              <a:t>intuitive</a:t>
            </a:r>
            <a:endParaRPr lang="en-US" altLang="en-US" dirty="0"/>
          </a:p>
          <a:p>
            <a:r>
              <a:rPr lang="en-US" altLang="en-US" dirty="0"/>
              <a:t>Attribute values and tuples considered as data </a:t>
            </a:r>
            <a:r>
              <a:rPr lang="en-US" altLang="en-US" dirty="0" smtClean="0"/>
              <a:t>objects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CBCCE3FE-FCB0-427A-BC32-764E10629896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467225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981200"/>
            <a:ext cx="281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30.2 A multilevel relation to illustrate multilevel security (a) The original EMPLOYEE tuples (b) Appearance of EMPLOYEE after filtering for classification C users (c) Appearance of</a:t>
            </a:r>
          </a:p>
          <a:p>
            <a:r>
              <a:rPr lang="en-US" sz="1600" dirty="0"/>
              <a:t>EMPLOYEE after filtering</a:t>
            </a:r>
          </a:p>
          <a:p>
            <a:r>
              <a:rPr lang="en-US" sz="1600" dirty="0"/>
              <a:t>for classification U users</a:t>
            </a:r>
          </a:p>
          <a:p>
            <a:r>
              <a:rPr lang="en-US" sz="1600" dirty="0"/>
              <a:t>(d) Polyinstantiation of the</a:t>
            </a:r>
          </a:p>
          <a:p>
            <a:r>
              <a:rPr lang="en-US" sz="1600" dirty="0"/>
              <a:t>Smith tuple</a:t>
            </a:r>
          </a:p>
        </p:txBody>
      </p:sp>
    </p:spTree>
    <p:extLst>
      <p:ext uri="{BB962C8B-B14F-4D97-AF65-F5344CB8AC3E}">
        <p14:creationId xmlns:p14="http://schemas.microsoft.com/office/powerpoint/2010/main" val="3627244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dirty="0"/>
              <a:t>Comparing Discretionary Access Control </a:t>
            </a:r>
            <a:r>
              <a:rPr lang="en-US" dirty="0" smtClean="0"/>
              <a:t>and </a:t>
            </a:r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policies have a high degree of flexibility</a:t>
            </a:r>
          </a:p>
          <a:p>
            <a:pPr lvl="1"/>
            <a:r>
              <a:rPr lang="en-US" dirty="0"/>
              <a:t>Do not impose control on how information is propagated so it is vulnerable to </a:t>
            </a:r>
            <a:r>
              <a:rPr lang="en-US" dirty="0" smtClean="0"/>
              <a:t>malicious </a:t>
            </a:r>
            <a:r>
              <a:rPr lang="en-US" dirty="0"/>
              <a:t>attacks</a:t>
            </a:r>
            <a:endParaRPr lang="en-US" dirty="0" smtClean="0"/>
          </a:p>
          <a:p>
            <a:r>
              <a:rPr lang="en-US" dirty="0" smtClean="0"/>
              <a:t>Mandatory </a:t>
            </a:r>
            <a:r>
              <a:rPr lang="en-US" dirty="0"/>
              <a:t>policies ensure high degree of </a:t>
            </a:r>
            <a:r>
              <a:rPr lang="en-US" dirty="0" smtClean="0"/>
              <a:t>protection</a:t>
            </a:r>
            <a:endParaRPr lang="en-US" dirty="0"/>
          </a:p>
          <a:p>
            <a:pPr lvl="1"/>
            <a:r>
              <a:rPr lang="en-US" dirty="0" smtClean="0"/>
              <a:t>Prevent </a:t>
            </a:r>
            <a:r>
              <a:rPr lang="en-US" dirty="0"/>
              <a:t>illegal information </a:t>
            </a:r>
            <a:r>
              <a:rPr lang="en-US" dirty="0" smtClean="0"/>
              <a:t>flow</a:t>
            </a:r>
          </a:p>
          <a:p>
            <a:pPr lvl="1"/>
            <a:r>
              <a:rPr lang="en-US" dirty="0"/>
              <a:t>suitable for </a:t>
            </a:r>
            <a:r>
              <a:rPr lang="en-US" dirty="0" smtClean="0"/>
              <a:t>military </a:t>
            </a:r>
            <a:r>
              <a:rPr lang="en-US" dirty="0"/>
              <a:t>and high-security types of applications</a:t>
            </a:r>
          </a:p>
          <a:p>
            <a:pPr lvl="1"/>
            <a:r>
              <a:rPr lang="en-US" dirty="0" smtClean="0"/>
              <a:t>Rigid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32989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</a:t>
            </a:r>
            <a:r>
              <a:rPr lang="en-US" dirty="0" smtClean="0"/>
              <a:t>Control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Permissions associated with organizational roles  rather than with individual users</a:t>
            </a:r>
          </a:p>
          <a:p>
            <a:pPr lvl="1"/>
            <a:r>
              <a:rPr lang="en-US" sz="2400" dirty="0"/>
              <a:t>Users are assigned to appropriate roles</a:t>
            </a:r>
          </a:p>
          <a:p>
            <a:r>
              <a:rPr lang="en-US" sz="2400" dirty="0"/>
              <a:t>Can be used with traditional discretionary and mandatory access </a:t>
            </a:r>
            <a:r>
              <a:rPr lang="en-US" sz="2400" dirty="0" smtClean="0"/>
              <a:t>control</a:t>
            </a:r>
          </a:p>
          <a:p>
            <a:r>
              <a:rPr lang="en-US" sz="2400" dirty="0" smtClean="0"/>
              <a:t>Ensures </a:t>
            </a:r>
            <a:r>
              <a:rPr lang="en-US" sz="2400" dirty="0"/>
              <a:t>that only authorized users in their specified roles are given access to certain </a:t>
            </a:r>
            <a:r>
              <a:rPr lang="en-US" sz="2400" dirty="0" smtClean="0"/>
              <a:t>data </a:t>
            </a:r>
            <a:r>
              <a:rPr lang="en-US" sz="2400" dirty="0"/>
              <a:t>or resources.</a:t>
            </a:r>
          </a:p>
          <a:p>
            <a:r>
              <a:rPr lang="en-US" sz="2400" dirty="0"/>
              <a:t>Mutual exclusion of </a:t>
            </a:r>
            <a:r>
              <a:rPr lang="en-US" sz="2400" dirty="0" smtClean="0"/>
              <a:t>roles</a:t>
            </a:r>
          </a:p>
          <a:p>
            <a:pPr lvl="1"/>
            <a:r>
              <a:rPr lang="en-US" sz="2200" dirty="0"/>
              <a:t>Two roles are said to be mutually exclusive if both the roles cannot be used </a:t>
            </a:r>
            <a:r>
              <a:rPr lang="en-US" sz="2200" dirty="0" smtClean="0"/>
              <a:t>simultaneously by the user.</a:t>
            </a:r>
          </a:p>
          <a:p>
            <a:r>
              <a:rPr lang="en-US" sz="2400" dirty="0" smtClean="0"/>
              <a:t>Identity </a:t>
            </a:r>
            <a:r>
              <a:rPr lang="en-US" sz="2400" dirty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56110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mutual exclusion of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pPr lvl="1"/>
            <a:r>
              <a:rPr lang="en-US" sz="2400" dirty="0"/>
              <a:t>Authorization time </a:t>
            </a:r>
            <a:r>
              <a:rPr lang="en-US" sz="2400" dirty="0" smtClean="0"/>
              <a:t>exclusion (Static)</a:t>
            </a:r>
            <a:endParaRPr lang="en-US" sz="2400" dirty="0"/>
          </a:p>
          <a:p>
            <a:pPr lvl="2"/>
            <a:r>
              <a:rPr lang="en-US" sz="2200" dirty="0"/>
              <a:t>two roles that have been specified as mutually </a:t>
            </a:r>
            <a:r>
              <a:rPr lang="en-US" sz="2200" dirty="0" smtClean="0"/>
              <a:t>exclusive </a:t>
            </a:r>
            <a:r>
              <a:rPr lang="en-US" sz="2200" dirty="0"/>
              <a:t>cannot be part of a user’s authorization at the same time.</a:t>
            </a:r>
            <a:endParaRPr lang="en-US" sz="2200" dirty="0" smtClean="0"/>
          </a:p>
          <a:p>
            <a:pPr lvl="1"/>
            <a:r>
              <a:rPr lang="en-US" sz="2400" dirty="0" smtClean="0"/>
              <a:t>Runtime exclusion</a:t>
            </a:r>
          </a:p>
          <a:p>
            <a:pPr lvl="2"/>
            <a:r>
              <a:rPr lang="en-US" dirty="0"/>
              <a:t>both these roles can be authorized to one user but cannot be activated by the user at </a:t>
            </a:r>
            <a:r>
              <a:rPr lang="en-US" dirty="0" smtClean="0"/>
              <a:t>the </a:t>
            </a:r>
            <a:r>
              <a:rPr lang="en-US" dirty="0"/>
              <a:t>same time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Note: </a:t>
            </a:r>
            <a:r>
              <a:rPr lang="en-US" dirty="0" smtClean="0"/>
              <a:t>There are other </a:t>
            </a:r>
            <a:r>
              <a:rPr lang="en-US" dirty="0"/>
              <a:t>variation in mutual exclusion of roles is that of </a:t>
            </a:r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partial exclusion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79653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Label-Based Security and Row-Level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Sophisticated access control rules implemented by considering the data row by row</a:t>
            </a:r>
          </a:p>
          <a:p>
            <a:r>
              <a:rPr lang="en-US" sz="2400" dirty="0" smtClean="0"/>
              <a:t>Each data </a:t>
            </a:r>
            <a:r>
              <a:rPr lang="en-US" sz="2400" dirty="0"/>
              <a:t>row given a label</a:t>
            </a:r>
          </a:p>
          <a:p>
            <a:pPr lvl="1"/>
            <a:r>
              <a:rPr lang="en-US" sz="2400" dirty="0"/>
              <a:t>Used to prevent unauthorized users from viewing or altering certain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400" dirty="0" smtClean="0"/>
              <a:t>Used to store information about data sensitivity</a:t>
            </a:r>
            <a:endParaRPr lang="en-US" sz="2400" dirty="0"/>
          </a:p>
          <a:p>
            <a:r>
              <a:rPr lang="en-US" sz="2400" dirty="0"/>
              <a:t>Provides finer granularity of data security </a:t>
            </a:r>
            <a:r>
              <a:rPr lang="en-US" sz="2400" dirty="0" smtClean="0"/>
              <a:t>by </a:t>
            </a:r>
            <a:r>
              <a:rPr lang="en-US" sz="2400" dirty="0"/>
              <a:t>allowing the permissions to be set for </a:t>
            </a:r>
            <a:r>
              <a:rPr lang="en-US" sz="2400" dirty="0" smtClean="0"/>
              <a:t>each </a:t>
            </a:r>
            <a:r>
              <a:rPr lang="en-US" sz="2400" dirty="0"/>
              <a:t>row and not just for the table or </a:t>
            </a:r>
            <a:r>
              <a:rPr lang="en-US" sz="2400" dirty="0" smtClean="0"/>
              <a:t>column</a:t>
            </a:r>
          </a:p>
          <a:p>
            <a:r>
              <a:rPr lang="en-US" sz="2400" dirty="0" smtClean="0"/>
              <a:t>Label </a:t>
            </a:r>
            <a:r>
              <a:rPr lang="en-US" sz="2400" dirty="0"/>
              <a:t>security policy</a:t>
            </a:r>
          </a:p>
          <a:p>
            <a:pPr lvl="1"/>
            <a:r>
              <a:rPr lang="en-US" sz="2400" dirty="0" smtClean="0"/>
              <a:t> A policy defined </a:t>
            </a:r>
            <a:r>
              <a:rPr lang="en-US" sz="2400" dirty="0"/>
              <a:t>by an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2370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signatures for XML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Signature Syntax and Processing specification (Canonicalization </a:t>
            </a:r>
            <a:r>
              <a:rPr lang="en-US" dirty="0" smtClean="0"/>
              <a:t>).</a:t>
            </a:r>
            <a:endParaRPr lang="en-US" dirty="0"/>
          </a:p>
          <a:p>
            <a:pPr lvl="2"/>
            <a:r>
              <a:rPr lang="en-US" dirty="0"/>
              <a:t>Defines mechanisms for countersigning and transformations</a:t>
            </a:r>
          </a:p>
          <a:p>
            <a:r>
              <a:rPr lang="en-US" dirty="0"/>
              <a:t>XML encryption</a:t>
            </a:r>
          </a:p>
          <a:p>
            <a:pPr lvl="1"/>
            <a:r>
              <a:rPr lang="en-US" dirty="0"/>
              <a:t>XML Encryption Syntax and Processing specification</a:t>
            </a:r>
          </a:p>
          <a:p>
            <a:pPr lvl="2"/>
            <a:r>
              <a:rPr lang="en-US" dirty="0"/>
              <a:t>Defines XML vocabulary and processing </a:t>
            </a:r>
            <a:r>
              <a:rPr lang="en-US" dirty="0" smtClean="0"/>
              <a:t>rules for </a:t>
            </a:r>
            <a:r>
              <a:rPr lang="en-US" dirty="0"/>
              <a:t>protecting confidentiality of XML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069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Policies for the Web and Mobile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4953000"/>
          </a:xfrm>
        </p:spPr>
        <p:txBody>
          <a:bodyPr/>
          <a:lstStyle/>
          <a:p>
            <a:r>
              <a:rPr lang="en-US" dirty="0"/>
              <a:t>E-commerce environments </a:t>
            </a:r>
            <a:endParaRPr lang="en-US" dirty="0" smtClean="0"/>
          </a:p>
          <a:p>
            <a:pPr lvl="1"/>
            <a:r>
              <a:rPr lang="en-US" dirty="0"/>
              <a:t>are characterized by any </a:t>
            </a:r>
            <a:r>
              <a:rPr lang="en-US" dirty="0" smtClean="0"/>
              <a:t>transactions </a:t>
            </a:r>
            <a:r>
              <a:rPr lang="en-US" dirty="0"/>
              <a:t>that are done electronically.</a:t>
            </a:r>
            <a:endParaRPr lang="en-US" dirty="0" smtClean="0"/>
          </a:p>
          <a:p>
            <a:pPr lvl="1"/>
            <a:r>
              <a:rPr lang="en-US" dirty="0" smtClean="0"/>
              <a:t>require </a:t>
            </a:r>
            <a:r>
              <a:rPr lang="en-US" dirty="0"/>
              <a:t>elaborate access control </a:t>
            </a:r>
            <a:r>
              <a:rPr lang="en-US" dirty="0" smtClean="0"/>
              <a:t>policies that go </a:t>
            </a:r>
            <a:r>
              <a:rPr lang="en-US" dirty="0"/>
              <a:t>beyond traditional </a:t>
            </a:r>
            <a:r>
              <a:rPr lang="en-US" dirty="0" smtClean="0"/>
              <a:t>DBMSs.</a:t>
            </a:r>
            <a:endParaRPr lang="en-US" dirty="0"/>
          </a:p>
          <a:p>
            <a:r>
              <a:rPr lang="en-US" dirty="0" smtClean="0"/>
              <a:t>Content-based </a:t>
            </a:r>
            <a:r>
              <a:rPr lang="en-US" dirty="0"/>
              <a:t>access control</a:t>
            </a:r>
          </a:p>
          <a:p>
            <a:pPr lvl="1"/>
            <a:r>
              <a:rPr lang="en-US" dirty="0"/>
              <a:t>allows one to express access control policies that </a:t>
            </a:r>
            <a:r>
              <a:rPr lang="en-US" dirty="0" smtClean="0"/>
              <a:t>take </a:t>
            </a:r>
            <a:r>
              <a:rPr lang="en-US" dirty="0"/>
              <a:t>the protection object content into account.</a:t>
            </a:r>
          </a:p>
          <a:p>
            <a:r>
              <a:rPr lang="en-US" dirty="0" smtClean="0"/>
              <a:t>Credentials</a:t>
            </a:r>
          </a:p>
          <a:p>
            <a:pPr lvl="1"/>
            <a:r>
              <a:rPr lang="en-US" dirty="0"/>
              <a:t>is a set of </a:t>
            </a:r>
            <a:r>
              <a:rPr lang="en-US" dirty="0" smtClean="0"/>
              <a:t>properties </a:t>
            </a:r>
            <a:r>
              <a:rPr lang="en-US" dirty="0"/>
              <a:t>concerning a user that are relevant for security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24827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30.4 SQL Injection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  <a:p>
            <a:pPr lvl="1"/>
            <a:r>
              <a:rPr lang="en-US" altLang="en-US" dirty="0"/>
              <a:t>Most common </a:t>
            </a:r>
            <a:r>
              <a:rPr lang="en-US" altLang="en-US" dirty="0" smtClean="0"/>
              <a:t>threat to </a:t>
            </a:r>
            <a:r>
              <a:rPr lang="en-US" altLang="en-US" dirty="0"/>
              <a:t>database system</a:t>
            </a:r>
          </a:p>
          <a:p>
            <a:r>
              <a:rPr lang="en-US" altLang="en-US" dirty="0"/>
              <a:t>Other common </a:t>
            </a:r>
            <a:r>
              <a:rPr lang="en-US" altLang="en-US" dirty="0" smtClean="0"/>
              <a:t>threats (attacks)</a:t>
            </a:r>
            <a:endParaRPr lang="en-US" altLang="en-US" dirty="0"/>
          </a:p>
          <a:p>
            <a:pPr lvl="1"/>
            <a:r>
              <a:rPr lang="en-US" altLang="en-US" dirty="0"/>
              <a:t>Unauthorized privilege escalation</a:t>
            </a:r>
          </a:p>
          <a:p>
            <a:pPr lvl="1"/>
            <a:r>
              <a:rPr lang="en-US" altLang="en-US" dirty="0"/>
              <a:t>Privilege abuse</a:t>
            </a:r>
          </a:p>
          <a:p>
            <a:pPr lvl="1"/>
            <a:r>
              <a:rPr lang="en-US" altLang="en-US" dirty="0"/>
              <a:t>Denial of service</a:t>
            </a:r>
          </a:p>
          <a:p>
            <a:pPr lvl="1"/>
            <a:r>
              <a:rPr lang="en-US" altLang="en-US" dirty="0"/>
              <a:t>Weak authentication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injects a string input through the application</a:t>
            </a:r>
          </a:p>
          <a:p>
            <a:pPr lvl="1"/>
            <a:r>
              <a:rPr lang="en-US" dirty="0"/>
              <a:t>Changes or manipulates SQL statement to attacker’s </a:t>
            </a:r>
            <a:r>
              <a:rPr lang="en-US" dirty="0" smtClean="0"/>
              <a:t>advantage</a:t>
            </a:r>
          </a:p>
          <a:p>
            <a:r>
              <a:rPr lang="en-US" dirty="0" smtClean="0"/>
              <a:t>An </a:t>
            </a:r>
            <a:r>
              <a:rPr lang="en-US" dirty="0"/>
              <a:t>SQL injection </a:t>
            </a:r>
            <a:r>
              <a:rPr lang="en-US" dirty="0" smtClean="0"/>
              <a:t>attack such as </a:t>
            </a:r>
            <a:endParaRPr lang="en-US" dirty="0"/>
          </a:p>
          <a:p>
            <a:pPr lvl="1"/>
            <a:r>
              <a:rPr lang="en-US" dirty="0"/>
              <a:t>Unauthorized data manipulation or execution of system-level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32759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30.1 Introduction to Database Security Issues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security a broad area</a:t>
            </a:r>
          </a:p>
          <a:p>
            <a:pPr lvl="1"/>
            <a:r>
              <a:rPr lang="en-US" altLang="en-US" dirty="0"/>
              <a:t>Legal, ethical, policy, and system-related issues</a:t>
            </a:r>
          </a:p>
          <a:p>
            <a:r>
              <a:rPr lang="en-US" altLang="en-US" dirty="0"/>
              <a:t>Threats to databases</a:t>
            </a:r>
          </a:p>
          <a:p>
            <a:pPr lvl="1"/>
            <a:r>
              <a:rPr lang="en-US" altLang="en-US" dirty="0"/>
              <a:t>Loss of integrity</a:t>
            </a:r>
          </a:p>
          <a:p>
            <a:pPr lvl="2"/>
            <a:r>
              <a:rPr lang="en-US" altLang="en-US" dirty="0"/>
              <a:t>Improper modification of information</a:t>
            </a:r>
          </a:p>
          <a:p>
            <a:pPr lvl="1"/>
            <a:r>
              <a:rPr lang="en-US" altLang="en-US" dirty="0"/>
              <a:t>Loss of availability</a:t>
            </a:r>
          </a:p>
          <a:p>
            <a:pPr lvl="2"/>
            <a:r>
              <a:rPr lang="en-US" altLang="en-US" dirty="0"/>
              <a:t>Legitimate user cannot access data objects</a:t>
            </a:r>
          </a:p>
          <a:p>
            <a:pPr lvl="1"/>
            <a:r>
              <a:rPr lang="en-US" altLang="en-US" dirty="0"/>
              <a:t>Loss of confidentiality</a:t>
            </a:r>
          </a:p>
          <a:p>
            <a:pPr lvl="2"/>
            <a:r>
              <a:rPr lang="en-US" altLang="en-US" dirty="0"/>
              <a:t>Unauthorized disclosure of confidential information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153400" cy="992187"/>
          </a:xfrm>
        </p:spPr>
        <p:txBody>
          <a:bodyPr/>
          <a:lstStyle/>
          <a:p>
            <a:r>
              <a:rPr lang="en-US" sz="3200" dirty="0"/>
              <a:t>SQL Injection Methods </a:t>
            </a:r>
            <a:r>
              <a:rPr lang="en-US" sz="3200" dirty="0" smtClean="0"/>
              <a:t>(types of injection.)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 manipulation </a:t>
            </a:r>
            <a:endParaRPr lang="en-US" sz="2400" dirty="0" smtClean="0"/>
          </a:p>
          <a:p>
            <a:pPr lvl="1"/>
            <a:r>
              <a:rPr lang="en-US" sz="2000" dirty="0" smtClean="0"/>
              <a:t>Changes </a:t>
            </a:r>
            <a:r>
              <a:rPr lang="en-US" sz="2000" dirty="0"/>
              <a:t>an SQL command in the application</a:t>
            </a:r>
          </a:p>
          <a:p>
            <a:pPr lvl="1"/>
            <a:r>
              <a:rPr lang="en-US" sz="2000" dirty="0"/>
              <a:t>Example: adding conditions to the WHERE </a:t>
            </a:r>
            <a:r>
              <a:rPr lang="en-US" sz="2000" dirty="0" smtClean="0"/>
              <a:t>clause</a:t>
            </a:r>
            <a:endParaRPr lang="en-US" sz="2000" dirty="0"/>
          </a:p>
          <a:p>
            <a:pPr lvl="1"/>
            <a:r>
              <a:rPr lang="en-US" sz="2000" dirty="0"/>
              <a:t>Typical manipulation attack occurs during database login</a:t>
            </a:r>
          </a:p>
          <a:p>
            <a:r>
              <a:rPr lang="en-US" sz="2400" dirty="0"/>
              <a:t>Code injection</a:t>
            </a:r>
          </a:p>
          <a:p>
            <a:pPr lvl="1"/>
            <a:r>
              <a:rPr lang="en-US" sz="2000" dirty="0"/>
              <a:t> attempts </a:t>
            </a:r>
            <a:r>
              <a:rPr lang="en-US" sz="2000" dirty="0" smtClean="0"/>
              <a:t>to add </a:t>
            </a:r>
            <a:r>
              <a:rPr lang="en-US" sz="2000" dirty="0"/>
              <a:t>additional SQL statements or commands  to the existing SQL statement by exploiting a computer bug, which is </a:t>
            </a:r>
            <a:r>
              <a:rPr lang="en-US" sz="2000" dirty="0" smtClean="0"/>
              <a:t>caused </a:t>
            </a:r>
            <a:r>
              <a:rPr lang="en-US" sz="2000" dirty="0"/>
              <a:t>by processing invalid data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 popular </a:t>
            </a:r>
            <a:r>
              <a:rPr lang="en-US" sz="2000" dirty="0" smtClean="0"/>
              <a:t>technique </a:t>
            </a:r>
            <a:r>
              <a:rPr lang="en-US" sz="2000" dirty="0"/>
              <a:t>for system hacking or cracking</a:t>
            </a:r>
          </a:p>
          <a:p>
            <a:r>
              <a:rPr lang="en-US" sz="2400" dirty="0"/>
              <a:t>Function call injection</a:t>
            </a:r>
          </a:p>
          <a:p>
            <a:pPr lvl="1"/>
            <a:r>
              <a:rPr lang="en-US" sz="2000" dirty="0"/>
              <a:t>Database or operating system function call inserted into vulnerable SQL statement to manipulate data or make a privileged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4558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Associated with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fingerprinting</a:t>
            </a:r>
          </a:p>
          <a:p>
            <a:r>
              <a:rPr lang="en-US" dirty="0"/>
              <a:t>Denial of service</a:t>
            </a:r>
          </a:p>
          <a:p>
            <a:r>
              <a:rPr lang="en-US" dirty="0"/>
              <a:t>Bypassing authentication</a:t>
            </a:r>
          </a:p>
          <a:p>
            <a:r>
              <a:rPr lang="en-US" dirty="0"/>
              <a:t>Identifying injectable parameters</a:t>
            </a:r>
          </a:p>
          <a:p>
            <a:r>
              <a:rPr lang="en-US" dirty="0"/>
              <a:t>Executing remote commands</a:t>
            </a:r>
          </a:p>
          <a:p>
            <a:r>
              <a:rPr lang="en-US" dirty="0"/>
              <a:t>Performing privilege escalation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98923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Blind variables (using parameterized statements)</a:t>
            </a:r>
          </a:p>
          <a:p>
            <a:pPr lvl="1"/>
            <a:r>
              <a:rPr lang="en-US" sz="2000" dirty="0"/>
              <a:t>Protects against injection attacks</a:t>
            </a:r>
          </a:p>
          <a:p>
            <a:pPr lvl="1"/>
            <a:r>
              <a:rPr lang="en-US" sz="2000" dirty="0"/>
              <a:t>Improves performance</a:t>
            </a:r>
          </a:p>
          <a:p>
            <a:r>
              <a:rPr lang="en-US" sz="2400" dirty="0"/>
              <a:t>Filtering input (input validation)</a:t>
            </a:r>
          </a:p>
          <a:p>
            <a:pPr lvl="1"/>
            <a:r>
              <a:rPr lang="en-US" sz="2000" dirty="0"/>
              <a:t>Remove escape characters from input </a:t>
            </a:r>
            <a:r>
              <a:rPr lang="en-US" sz="2000" dirty="0" smtClean="0"/>
              <a:t>strings </a:t>
            </a:r>
            <a:r>
              <a:rPr lang="en-US" sz="2000" dirty="0"/>
              <a:t>by using the SQL Replace function.</a:t>
            </a:r>
          </a:p>
          <a:p>
            <a:pPr lvl="1"/>
            <a:r>
              <a:rPr lang="en-US" sz="2000" dirty="0"/>
              <a:t>Escape characters can be used to inject manipulation </a:t>
            </a:r>
            <a:r>
              <a:rPr lang="en-US" sz="2000" dirty="0" smtClean="0"/>
              <a:t>attacks</a:t>
            </a:r>
          </a:p>
          <a:p>
            <a:pPr lvl="1"/>
            <a:r>
              <a:rPr lang="en-US" sz="2000" dirty="0"/>
              <a:t>this technique is not </a:t>
            </a:r>
            <a:r>
              <a:rPr lang="en-US" sz="2000" dirty="0" smtClean="0"/>
              <a:t>reliable</a:t>
            </a:r>
            <a:r>
              <a:rPr lang="en-US" sz="2000" dirty="0"/>
              <a:t>, because there can be a </a:t>
            </a:r>
            <a:r>
              <a:rPr lang="en-US" sz="2000" dirty="0" smtClean="0"/>
              <a:t>large </a:t>
            </a:r>
            <a:r>
              <a:rPr lang="en-US" sz="2000" dirty="0"/>
              <a:t>number of escape characters</a:t>
            </a:r>
          </a:p>
          <a:p>
            <a:r>
              <a:rPr lang="en-US" sz="2400" dirty="0"/>
              <a:t>Function security</a:t>
            </a:r>
          </a:p>
          <a:p>
            <a:pPr lvl="1"/>
            <a:r>
              <a:rPr lang="en-US" sz="2000" dirty="0"/>
              <a:t>Standard and custom functions should be restricted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6235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30.5 Introduction to Statistical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Statistical databases used to provide statistics about various populations</a:t>
            </a:r>
          </a:p>
          <a:p>
            <a:pPr lvl="1"/>
            <a:r>
              <a:rPr lang="en-US" sz="2000" dirty="0"/>
              <a:t>Users permitted to retrieve statistical information </a:t>
            </a:r>
            <a:r>
              <a:rPr lang="en-US" sz="2000" dirty="0" smtClean="0"/>
              <a:t>about </a:t>
            </a:r>
            <a:r>
              <a:rPr lang="en-US" sz="2000" dirty="0"/>
              <a:t>the populations such as averages, sums, counts, </a:t>
            </a:r>
            <a:r>
              <a:rPr lang="en-US" sz="2000" dirty="0" smtClean="0"/>
              <a:t>maximums</a:t>
            </a:r>
            <a:r>
              <a:rPr lang="en-US" sz="2000" dirty="0"/>
              <a:t>, minimums, and standard deviations.</a:t>
            </a:r>
          </a:p>
          <a:p>
            <a:pPr lvl="1"/>
            <a:r>
              <a:rPr lang="en-US" sz="2000" dirty="0"/>
              <a:t>Must prohibit retrieval of individual </a:t>
            </a:r>
            <a:r>
              <a:rPr lang="en-US" sz="2000" dirty="0" smtClean="0"/>
              <a:t>data.</a:t>
            </a:r>
            <a:endParaRPr lang="en-US" sz="2000" dirty="0"/>
          </a:p>
          <a:p>
            <a:r>
              <a:rPr lang="en-US" sz="2400" dirty="0"/>
              <a:t>Population</a:t>
            </a:r>
            <a:r>
              <a:rPr lang="en-US" sz="2400" b="1" dirty="0"/>
              <a:t>: </a:t>
            </a:r>
            <a:r>
              <a:rPr lang="en-US" sz="2400" dirty="0"/>
              <a:t>set of tuples of a relation (table) that satisfy some selection </a:t>
            </a:r>
            <a:r>
              <a:rPr lang="en-US" sz="2400" dirty="0" smtClean="0"/>
              <a:t>condition</a:t>
            </a:r>
            <a:endParaRPr lang="en-US" altLang="en-US" sz="2400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124450"/>
            <a:ext cx="6086475" cy="64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137" y="5947946"/>
            <a:ext cx="7899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30.3 The PERSON relation schema for illustrating statistical database security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Statistical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Only statistical queries that that involve statistical aggregate functions such as COUNT, SUM, MIN, </a:t>
            </a:r>
            <a:r>
              <a:rPr lang="en-US" altLang="en-US" sz="2000" dirty="0" smtClean="0"/>
              <a:t>MAX</a:t>
            </a:r>
            <a:r>
              <a:rPr lang="en-US" altLang="en-US" sz="2000" dirty="0"/>
              <a:t>, AVERAGE, and STANDARD DEVIATION. are allowed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 smtClean="0"/>
              <a:t>Reducing the </a:t>
            </a:r>
            <a:r>
              <a:rPr lang="en-US" altLang="en-US" sz="2000" dirty="0"/>
              <a:t>inference of individual information</a:t>
            </a:r>
          </a:p>
          <a:p>
            <a:pPr lvl="1"/>
            <a:r>
              <a:rPr lang="en-US" altLang="en-US" sz="2000" dirty="0"/>
              <a:t>Provide minimum threshold on number of tuples</a:t>
            </a:r>
          </a:p>
          <a:p>
            <a:pPr lvl="1"/>
            <a:r>
              <a:rPr lang="en-US" altLang="en-US" sz="2000" dirty="0"/>
              <a:t>Prohibit sequences of queries that refer to the same population of tuples</a:t>
            </a:r>
          </a:p>
          <a:p>
            <a:pPr lvl="1"/>
            <a:r>
              <a:rPr lang="en-US" altLang="en-US" sz="2000" dirty="0"/>
              <a:t>Introduce slight noise or inaccuracy</a:t>
            </a:r>
          </a:p>
          <a:p>
            <a:pPr lvl="1"/>
            <a:r>
              <a:rPr lang="en-US" altLang="en-US" sz="2000" dirty="0"/>
              <a:t>Partition the database</a:t>
            </a:r>
          </a:p>
          <a:p>
            <a:pPr lvl="2"/>
            <a:r>
              <a:rPr lang="en-US" altLang="en-US" sz="1800" dirty="0"/>
              <a:t>Store records in groups of minimum size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86000"/>
            <a:ext cx="3438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5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30.6 Introduction to Flow 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Regulates the distribution or flow of information among accessible objects</a:t>
            </a:r>
          </a:p>
          <a:p>
            <a:pPr lvl="1"/>
            <a:r>
              <a:rPr lang="en-US" dirty="0" smtClean="0"/>
              <a:t>Checks information </a:t>
            </a:r>
            <a:r>
              <a:rPr lang="en-US" dirty="0"/>
              <a:t>contained in some objects does not flow explicitly or implicitly into less protected objects</a:t>
            </a:r>
          </a:p>
          <a:p>
            <a:r>
              <a:rPr lang="en-US" altLang="en-US" dirty="0"/>
              <a:t>Flow policy</a:t>
            </a:r>
          </a:p>
          <a:p>
            <a:pPr lvl="1"/>
            <a:r>
              <a:rPr lang="en-US" altLang="en-US" dirty="0"/>
              <a:t>Specifies channels along which information is allowed to move</a:t>
            </a:r>
          </a:p>
          <a:p>
            <a:pPr lvl="2"/>
            <a:r>
              <a:rPr lang="en-US" altLang="en-US" dirty="0"/>
              <a:t>Simple form: </a:t>
            </a:r>
            <a:r>
              <a:rPr lang="en-US" altLang="en-US" dirty="0" smtClean="0"/>
              <a:t>confidential (C) </a:t>
            </a:r>
            <a:r>
              <a:rPr lang="en-US" altLang="en-US" dirty="0"/>
              <a:t>and </a:t>
            </a:r>
            <a:r>
              <a:rPr lang="en-US" altLang="en-US" dirty="0" err="1" smtClean="0"/>
              <a:t>nonconfidential</a:t>
            </a:r>
            <a:r>
              <a:rPr lang="en-US" altLang="en-US" dirty="0" smtClean="0"/>
              <a:t> (N)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flow can be </a:t>
            </a:r>
            <a:r>
              <a:rPr lang="en-US" dirty="0" smtClean="0"/>
              <a:t>distinguished:</a:t>
            </a:r>
          </a:p>
          <a:p>
            <a:pPr lvl="1"/>
            <a:r>
              <a:rPr lang="en-US" dirty="0"/>
              <a:t>explicit </a:t>
            </a:r>
            <a:r>
              <a:rPr lang="en-US" dirty="0" smtClean="0"/>
              <a:t>flows	</a:t>
            </a:r>
          </a:p>
          <a:p>
            <a:pPr lvl="2"/>
            <a:r>
              <a:rPr lang="en-US" dirty="0"/>
              <a:t>which occur as a consequence </a:t>
            </a:r>
            <a:r>
              <a:rPr lang="en-US" dirty="0" smtClean="0"/>
              <a:t>of </a:t>
            </a:r>
            <a:r>
              <a:rPr lang="en-US" dirty="0"/>
              <a:t>assignment instructions, such as Y:= f(X1,Xn,)</a:t>
            </a:r>
            <a:endParaRPr lang="en-US" dirty="0" smtClean="0"/>
          </a:p>
          <a:p>
            <a:pPr lvl="1"/>
            <a:r>
              <a:rPr lang="en-US" dirty="0"/>
              <a:t>implicit </a:t>
            </a:r>
            <a:r>
              <a:rPr lang="en-US" dirty="0" smtClean="0"/>
              <a:t>flows</a:t>
            </a:r>
          </a:p>
          <a:p>
            <a:pPr lvl="2"/>
            <a:r>
              <a:rPr lang="en-US" dirty="0"/>
              <a:t>which are </a:t>
            </a:r>
            <a:r>
              <a:rPr lang="en-US" dirty="0" smtClean="0"/>
              <a:t>generated </a:t>
            </a:r>
            <a:r>
              <a:rPr lang="en-US" dirty="0"/>
              <a:t>by conditional instructions, such as if f(Xm+1, … , Xn) then Y:= f (X1,Xm).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82552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Flow Control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447800"/>
            <a:ext cx="8294687" cy="4572000"/>
          </a:xfrm>
        </p:spPr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2400" dirty="0"/>
              <a:t>Allows information to pass from a higher classification level to a lower classification level through improper </a:t>
            </a:r>
            <a:r>
              <a:rPr lang="en-US" sz="2400" dirty="0" smtClean="0"/>
              <a:t>means</a:t>
            </a:r>
          </a:p>
          <a:p>
            <a:r>
              <a:rPr lang="en-US" sz="2400" dirty="0"/>
              <a:t>Covert </a:t>
            </a:r>
            <a:r>
              <a:rPr lang="en-US" sz="2400" dirty="0" smtClean="0"/>
              <a:t>channels can be classified into :</a:t>
            </a:r>
            <a:endParaRPr lang="en-US" sz="2400" dirty="0"/>
          </a:p>
          <a:p>
            <a:pPr lvl="1"/>
            <a:r>
              <a:rPr lang="en-US" altLang="en-US" sz="2400" dirty="0"/>
              <a:t>Timing channel </a:t>
            </a:r>
            <a:endParaRPr lang="en-US" altLang="en-US" sz="2400" dirty="0" smtClean="0"/>
          </a:p>
          <a:p>
            <a:pPr lvl="2"/>
            <a:r>
              <a:rPr lang="en-US" altLang="en-US" sz="2000" dirty="0"/>
              <a:t>the </a:t>
            </a:r>
            <a:r>
              <a:rPr lang="en-US" altLang="en-US" sz="2000" dirty="0" smtClean="0"/>
              <a:t>information </a:t>
            </a:r>
            <a:r>
              <a:rPr lang="en-US" altLang="en-US" sz="2000" dirty="0"/>
              <a:t>is conveyed by the timing of events or processes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requires </a:t>
            </a:r>
            <a:r>
              <a:rPr lang="en-US" altLang="en-US" sz="2000" dirty="0"/>
              <a:t>temporal synchronization</a:t>
            </a:r>
          </a:p>
          <a:p>
            <a:pPr lvl="1"/>
            <a:r>
              <a:rPr lang="en-US" altLang="en-US" sz="2400" dirty="0"/>
              <a:t>Storage channel </a:t>
            </a:r>
            <a:endParaRPr lang="en-US" altLang="en-US" sz="2400" dirty="0" smtClean="0"/>
          </a:p>
          <a:p>
            <a:pPr lvl="2"/>
            <a:r>
              <a:rPr lang="en-US" altLang="en-US" sz="2000" dirty="0"/>
              <a:t>information is conveyed by </a:t>
            </a:r>
            <a:r>
              <a:rPr lang="en-US" altLang="en-US" sz="2000" dirty="0" smtClean="0"/>
              <a:t>accessing </a:t>
            </a:r>
            <a:r>
              <a:rPr lang="en-US" altLang="en-US" sz="2000" dirty="0"/>
              <a:t>system information or what is otherwise inaccessible to the user.</a:t>
            </a:r>
          </a:p>
          <a:p>
            <a:pPr lvl="2"/>
            <a:r>
              <a:rPr lang="en-US" altLang="en-US" sz="2000" dirty="0" smtClean="0"/>
              <a:t>does </a:t>
            </a:r>
            <a:r>
              <a:rPr lang="en-US" altLang="en-US" sz="2000" dirty="0"/>
              <a:t>not require temporal synchronization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46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30.7 Encryption and Public Key Infrastructures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converts data into cyphertext</a:t>
            </a:r>
          </a:p>
          <a:p>
            <a:pPr lvl="1"/>
            <a:r>
              <a:rPr lang="en-US" dirty="0"/>
              <a:t>Performed by applying an encryption algorithm</a:t>
            </a:r>
            <a:r>
              <a:rPr lang="en-US" b="1" dirty="0"/>
              <a:t> </a:t>
            </a:r>
            <a:r>
              <a:rPr lang="en-US" dirty="0"/>
              <a:t>to data using a prespecified encryption key</a:t>
            </a:r>
          </a:p>
          <a:p>
            <a:pPr lvl="1"/>
            <a:r>
              <a:rPr lang="en-US" dirty="0"/>
              <a:t>Resulting data must be decrypted</a:t>
            </a:r>
            <a:r>
              <a:rPr lang="en-US" b="1" dirty="0"/>
              <a:t> </a:t>
            </a:r>
            <a:r>
              <a:rPr lang="en-US" dirty="0"/>
              <a:t>using a decryption key to recover original data</a:t>
            </a:r>
          </a:p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Developed by the U.S. Government for use by the general public</a:t>
            </a:r>
          </a:p>
          <a:p>
            <a:r>
              <a:rPr lang="en-US" altLang="en-US" dirty="0"/>
              <a:t>Advanced Encryption Standard (AES)</a:t>
            </a:r>
          </a:p>
          <a:p>
            <a:pPr lvl="1"/>
            <a:r>
              <a:rPr lang="en-US" altLang="en-US" dirty="0"/>
              <a:t>More difficult to crack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and Public Key Infrastructures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algorithms</a:t>
            </a:r>
          </a:p>
          <a:p>
            <a:pPr lvl="1"/>
            <a:r>
              <a:rPr lang="en-US" altLang="en-US" dirty="0"/>
              <a:t>Also called secret key algorithms</a:t>
            </a:r>
          </a:p>
          <a:p>
            <a:pPr lvl="1"/>
            <a:r>
              <a:rPr lang="en-US" altLang="en-US" dirty="0"/>
              <a:t>Need for sharing the secret key</a:t>
            </a:r>
          </a:p>
          <a:p>
            <a:pPr lvl="2"/>
            <a:r>
              <a:rPr lang="en-US" altLang="en-US" dirty="0"/>
              <a:t>Can apply some function to a user-supplied password string at both sender and receiver</a:t>
            </a:r>
          </a:p>
          <a:p>
            <a:r>
              <a:rPr lang="en-US" altLang="en-US" dirty="0"/>
              <a:t>Public (asymmetric) key encryption</a:t>
            </a:r>
          </a:p>
          <a:p>
            <a:pPr lvl="1"/>
            <a:r>
              <a:rPr lang="en-US" altLang="en-US" dirty="0"/>
              <a:t>Involves public key and private key</a:t>
            </a:r>
          </a:p>
          <a:p>
            <a:pPr lvl="1"/>
            <a:r>
              <a:rPr lang="en-US" altLang="en-US" dirty="0"/>
              <a:t>Private key is not transmitted</a:t>
            </a:r>
          </a:p>
          <a:p>
            <a:pPr lvl="1"/>
            <a:r>
              <a:rPr lang="en-US" altLang="en-US" dirty="0"/>
              <a:t>Two keys related mathematically</a:t>
            </a:r>
          </a:p>
          <a:p>
            <a:pPr lvl="2"/>
            <a:r>
              <a:rPr lang="en-US" altLang="en-US" dirty="0"/>
              <a:t>Very difficult to derive private key from public key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21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2133600"/>
          </a:xfrm>
        </p:spPr>
        <p:txBody>
          <a:bodyPr/>
          <a:lstStyle/>
          <a:p>
            <a:r>
              <a:rPr lang="en-US" dirty="0"/>
              <a:t>A DBMS typically includes a database security and authorization </a:t>
            </a:r>
            <a:r>
              <a:rPr lang="en-US" dirty="0" smtClean="0"/>
              <a:t>subsystem </a:t>
            </a:r>
            <a:r>
              <a:rPr lang="en-US" dirty="0"/>
              <a:t>that is responsible for ensuring the security of portions of a database </a:t>
            </a:r>
            <a:r>
              <a:rPr lang="en-US" dirty="0" smtClean="0"/>
              <a:t>against </a:t>
            </a:r>
            <a:r>
              <a:rPr lang="en-US" dirty="0"/>
              <a:t>unauthorized access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9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and Public Key Infrastructures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Public (asymmetric) key encryption steps</a:t>
            </a:r>
          </a:p>
          <a:p>
            <a:pPr lvl="1"/>
            <a:r>
              <a:rPr lang="en-US" dirty="0"/>
              <a:t>Each user generates a pair of keys to be used for encryption and decryption of messages</a:t>
            </a:r>
          </a:p>
          <a:p>
            <a:pPr lvl="1"/>
            <a:r>
              <a:rPr lang="en-US" dirty="0"/>
              <a:t>Each user places public key in a public register or other accessible file</a:t>
            </a:r>
          </a:p>
          <a:p>
            <a:pPr lvl="2"/>
            <a:r>
              <a:rPr lang="en-US" dirty="0"/>
              <a:t>Keeps companion key private</a:t>
            </a:r>
          </a:p>
          <a:p>
            <a:pPr lvl="1"/>
            <a:r>
              <a:rPr lang="en-US" altLang="en-US" dirty="0"/>
              <a:t>Sender encrypts message using receiver’s public key</a:t>
            </a:r>
          </a:p>
          <a:p>
            <a:pPr lvl="1"/>
            <a:r>
              <a:rPr lang="en-US" altLang="en-US" dirty="0"/>
              <a:t>Receiver decrypts message using receiver’s private key</a:t>
            </a:r>
          </a:p>
          <a:p>
            <a:r>
              <a:rPr lang="en-US" altLang="en-US" dirty="0"/>
              <a:t>RSA public key encryption algorithm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96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a means of associating a mark unique to an individual with a </a:t>
            </a:r>
            <a:r>
              <a:rPr lang="en-US" sz="2400" dirty="0" smtClean="0"/>
              <a:t>body </a:t>
            </a:r>
            <a:r>
              <a:rPr lang="en-US" sz="2400" dirty="0"/>
              <a:t>of text. The mark should be </a:t>
            </a:r>
            <a:r>
              <a:rPr lang="en-US" sz="2400" dirty="0" smtClean="0"/>
              <a:t>unforgettable.</a:t>
            </a:r>
          </a:p>
          <a:p>
            <a:r>
              <a:rPr lang="en-US" sz="2400" dirty="0" smtClean="0"/>
              <a:t>Consist </a:t>
            </a:r>
            <a:r>
              <a:rPr lang="en-US" sz="2400" dirty="0"/>
              <a:t>of string of symbols</a:t>
            </a:r>
          </a:p>
          <a:p>
            <a:r>
              <a:rPr lang="en-US" sz="2400" dirty="0"/>
              <a:t>Each is unique</a:t>
            </a:r>
          </a:p>
          <a:p>
            <a:pPr lvl="1"/>
            <a:r>
              <a:rPr lang="en-US" sz="2400" dirty="0" smtClean="0"/>
              <a:t>Making each function </a:t>
            </a:r>
            <a:r>
              <a:rPr lang="en-US" sz="2400" dirty="0"/>
              <a:t>of the message it is </a:t>
            </a:r>
            <a:r>
              <a:rPr lang="en-US" sz="2400" dirty="0" smtClean="0"/>
              <a:t>signing together, </a:t>
            </a:r>
            <a:r>
              <a:rPr lang="en-US" sz="2400" dirty="0"/>
              <a:t>along with a timestamp</a:t>
            </a:r>
          </a:p>
          <a:p>
            <a:pPr lvl="1"/>
            <a:r>
              <a:rPr lang="en-US" sz="2400" dirty="0"/>
              <a:t>Depends on secret number unique to the signer</a:t>
            </a:r>
          </a:p>
          <a:p>
            <a:r>
              <a:rPr lang="en-US" sz="2400" dirty="0"/>
              <a:t>Public key techniques used to create digital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11283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Combines value of a public key with the identity of the person or service that holds the corresponding private key into a digitally signed </a:t>
            </a:r>
            <a:r>
              <a:rPr lang="en-US" sz="2400" dirty="0" smtClean="0"/>
              <a:t>statement</a:t>
            </a:r>
          </a:p>
          <a:p>
            <a:r>
              <a:rPr lang="en-US" sz="2400" dirty="0"/>
              <a:t>Certificates are issued and signed by a certification authority (CA).</a:t>
            </a:r>
          </a:p>
          <a:p>
            <a:r>
              <a:rPr lang="en-US" sz="2400" dirty="0"/>
              <a:t>Information included in the certificate</a:t>
            </a:r>
          </a:p>
          <a:p>
            <a:pPr lvl="1"/>
            <a:r>
              <a:rPr lang="en-US" sz="2400" dirty="0"/>
              <a:t>Owner information</a:t>
            </a:r>
          </a:p>
          <a:p>
            <a:pPr lvl="1"/>
            <a:r>
              <a:rPr lang="en-US" sz="2400" dirty="0"/>
              <a:t>Public key of the owner</a:t>
            </a:r>
          </a:p>
          <a:p>
            <a:pPr lvl="1"/>
            <a:r>
              <a:rPr lang="en-US" sz="2400" dirty="0"/>
              <a:t>Date of certificate issue and validity period</a:t>
            </a:r>
          </a:p>
          <a:p>
            <a:pPr lvl="1"/>
            <a:r>
              <a:rPr lang="en-US" sz="2400" dirty="0"/>
              <a:t>Issuer identification</a:t>
            </a:r>
          </a:p>
          <a:p>
            <a:pPr lvl="1"/>
            <a:r>
              <a:rPr lang="en-US" sz="2400" dirty="0"/>
              <a:t>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414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30.8 Privacy Issues and Preservation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00" dirty="0" smtClean="0"/>
              <a:t>Is Growing </a:t>
            </a:r>
            <a:r>
              <a:rPr lang="en-US" altLang="en-US" sz="1900" dirty="0"/>
              <a:t>challenge for database security</a:t>
            </a:r>
          </a:p>
          <a:p>
            <a:r>
              <a:rPr lang="en-US" altLang="en-US" sz="1900" dirty="0" smtClean="0"/>
              <a:t>To preserve </a:t>
            </a:r>
            <a:r>
              <a:rPr lang="en-US" altLang="en-US" sz="1900" dirty="0"/>
              <a:t>data privacy we should even </a:t>
            </a:r>
            <a:r>
              <a:rPr lang="en-US" altLang="en-US" sz="1900" dirty="0" smtClean="0"/>
              <a:t>Limit </a:t>
            </a:r>
            <a:r>
              <a:rPr lang="en-US" altLang="en-US" sz="1900" dirty="0"/>
              <a:t>performing </a:t>
            </a:r>
            <a:r>
              <a:rPr lang="en-US" altLang="en-US" sz="1900" dirty="0" smtClean="0"/>
              <a:t>large-scale data </a:t>
            </a:r>
            <a:r>
              <a:rPr lang="en-US" altLang="en-US" sz="1900" dirty="0"/>
              <a:t>mining and analysis</a:t>
            </a:r>
          </a:p>
          <a:p>
            <a:r>
              <a:rPr lang="en-US" altLang="en-US" sz="1900" dirty="0" smtClean="0"/>
              <a:t>Avoid building </a:t>
            </a:r>
            <a:r>
              <a:rPr lang="en-US" altLang="en-US" sz="1900" dirty="0"/>
              <a:t>mammoth </a:t>
            </a:r>
            <a:r>
              <a:rPr lang="en-US" altLang="en-US" sz="1900" dirty="0" smtClean="0"/>
              <a:t>central </a:t>
            </a:r>
            <a:r>
              <a:rPr lang="en-US" altLang="en-US" sz="1900" dirty="0"/>
              <a:t>warehouses for vital information</a:t>
            </a:r>
          </a:p>
          <a:p>
            <a:pPr lvl="1"/>
            <a:r>
              <a:rPr lang="en-US" altLang="en-US" sz="1900" dirty="0"/>
              <a:t>Violating security could expose all data</a:t>
            </a:r>
          </a:p>
          <a:p>
            <a:r>
              <a:rPr lang="en-US" altLang="en-US" sz="1900" dirty="0"/>
              <a:t>Distributed data mining </a:t>
            </a:r>
            <a:r>
              <a:rPr lang="en-US" altLang="en-US" sz="1900" dirty="0" smtClean="0"/>
              <a:t>algorithms minimizes </a:t>
            </a:r>
            <a:r>
              <a:rPr lang="en-US" altLang="en-US" sz="1900" dirty="0"/>
              <a:t>the exchange of data needed to develop globally </a:t>
            </a:r>
            <a:r>
              <a:rPr lang="en-US" altLang="en-US" sz="1900" dirty="0" smtClean="0"/>
              <a:t>valid </a:t>
            </a:r>
            <a:r>
              <a:rPr lang="en-US" altLang="en-US" sz="1900" dirty="0"/>
              <a:t>models</a:t>
            </a:r>
            <a:r>
              <a:rPr lang="en-US" altLang="en-US" sz="1900" dirty="0" smtClean="0"/>
              <a:t>.</a:t>
            </a:r>
          </a:p>
          <a:p>
            <a:r>
              <a:rPr lang="en-US" altLang="en-US" sz="1900" dirty="0" smtClean="0"/>
              <a:t>To mitigate </a:t>
            </a:r>
            <a:r>
              <a:rPr lang="en-US" altLang="en-US" sz="1900" dirty="0"/>
              <a:t>privacy risks associated with data mining.</a:t>
            </a:r>
          </a:p>
          <a:p>
            <a:pPr lvl="1"/>
            <a:r>
              <a:rPr lang="en-US" altLang="en-US" sz="1900" dirty="0"/>
              <a:t>Remove identity information in released </a:t>
            </a:r>
            <a:r>
              <a:rPr lang="en-US" altLang="en-US" sz="1900" dirty="0" smtClean="0"/>
              <a:t>data</a:t>
            </a:r>
            <a:endParaRPr lang="en-US" altLang="en-US" sz="1900" dirty="0"/>
          </a:p>
          <a:p>
            <a:pPr lvl="1"/>
            <a:r>
              <a:rPr lang="en-US" altLang="en-US" sz="1900" dirty="0"/>
              <a:t>Inject noise into the data</a:t>
            </a:r>
          </a:p>
          <a:p>
            <a:pPr lvl="2"/>
            <a:r>
              <a:rPr lang="en-US" altLang="en-US" sz="1900" dirty="0"/>
              <a:t>Must be able to estimate errors </a:t>
            </a:r>
            <a:r>
              <a:rPr lang="en-US" altLang="en-US" sz="1900" dirty="0" smtClean="0"/>
              <a:t>introduced</a:t>
            </a:r>
            <a:endParaRPr lang="en-US" altLang="en-US" sz="1900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30.9 Challenges to Maintaining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Data </a:t>
            </a:r>
            <a:r>
              <a:rPr lang="en-US" altLang="en-US" sz="2400" dirty="0" smtClean="0"/>
              <a:t>quality</a:t>
            </a:r>
          </a:p>
          <a:p>
            <a:pPr lvl="1"/>
            <a:r>
              <a:rPr lang="en-US" altLang="en-US" sz="2400" dirty="0"/>
              <a:t>techniques and organizational solutions to assess </a:t>
            </a:r>
            <a:r>
              <a:rPr lang="en-US" altLang="en-US" sz="2400" dirty="0" smtClean="0"/>
              <a:t>and </a:t>
            </a:r>
            <a:r>
              <a:rPr lang="en-US" altLang="en-US" sz="2400" dirty="0"/>
              <a:t>attest to the quality of data.</a:t>
            </a:r>
          </a:p>
          <a:p>
            <a:pPr lvl="2"/>
            <a:r>
              <a:rPr lang="en-US" altLang="en-US" sz="2000" dirty="0"/>
              <a:t>Quality stamps</a:t>
            </a:r>
          </a:p>
          <a:p>
            <a:pPr lvl="2"/>
            <a:r>
              <a:rPr lang="en-US" altLang="en-US" sz="2000" dirty="0"/>
              <a:t>Application-level recovery techniques to automatically repair incorrect </a:t>
            </a:r>
            <a:r>
              <a:rPr lang="en-US" altLang="en-US" sz="2000" dirty="0" smtClean="0"/>
              <a:t>data</a:t>
            </a:r>
          </a:p>
          <a:p>
            <a:pPr lvl="2"/>
            <a:r>
              <a:rPr lang="en-US" altLang="en-US" sz="2000" dirty="0"/>
              <a:t>The ETL </a:t>
            </a:r>
            <a:r>
              <a:rPr lang="en-US" altLang="en-US" sz="2000" dirty="0" smtClean="0"/>
              <a:t>(</a:t>
            </a:r>
            <a:r>
              <a:rPr lang="en-US" altLang="en-US" sz="2000" dirty="0"/>
              <a:t>extract, transform, load) tools</a:t>
            </a:r>
          </a:p>
          <a:p>
            <a:r>
              <a:rPr lang="en-US" altLang="en-US" sz="2400" dirty="0"/>
              <a:t>Intellectual property </a:t>
            </a:r>
            <a:r>
              <a:rPr lang="en-US" altLang="en-US" sz="2400" dirty="0" smtClean="0"/>
              <a:t>rights</a:t>
            </a:r>
            <a:endParaRPr lang="en-US" altLang="en-US" sz="2400" dirty="0"/>
          </a:p>
          <a:p>
            <a:pPr lvl="1"/>
            <a:r>
              <a:rPr lang="en-US" altLang="en-US" sz="2400" dirty="0"/>
              <a:t>Digital watermarking techniques protect content from unauthorized </a:t>
            </a:r>
            <a:r>
              <a:rPr lang="en-US" altLang="en-US" sz="2400" dirty="0" smtClean="0"/>
              <a:t>duplication </a:t>
            </a:r>
            <a:r>
              <a:rPr lang="en-US" altLang="en-US" sz="2400" dirty="0"/>
              <a:t>and distribution by enabling provable ownership of the content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Challenges to Maintaining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survivability (to prevent an attack</a:t>
            </a:r>
            <a:r>
              <a:rPr lang="en-US" altLang="en-US" dirty="0" smtClean="0"/>
              <a:t>) a DBMS should do:</a:t>
            </a:r>
            <a:endParaRPr lang="en-US" altLang="en-US" dirty="0"/>
          </a:p>
          <a:p>
            <a:pPr lvl="1"/>
            <a:r>
              <a:rPr lang="en-US" altLang="en-US" dirty="0"/>
              <a:t>Confinement</a:t>
            </a:r>
          </a:p>
          <a:p>
            <a:pPr lvl="1"/>
            <a:r>
              <a:rPr lang="en-US" altLang="en-US" dirty="0"/>
              <a:t>Damage assessment</a:t>
            </a:r>
          </a:p>
          <a:p>
            <a:pPr lvl="1"/>
            <a:r>
              <a:rPr lang="en-US" altLang="en-US" dirty="0"/>
              <a:t>Reconfiguration</a:t>
            </a:r>
          </a:p>
          <a:p>
            <a:pPr lvl="1"/>
            <a:r>
              <a:rPr lang="en-US" altLang="en-US" dirty="0"/>
              <a:t>Repair</a:t>
            </a:r>
          </a:p>
          <a:p>
            <a:pPr lvl="1"/>
            <a:r>
              <a:rPr lang="en-US" altLang="en-US" dirty="0"/>
              <a:t>Fault treatment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42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30.10 Oracle Label-Based Security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Oracle label security</a:t>
            </a:r>
          </a:p>
          <a:p>
            <a:pPr lvl="1"/>
            <a:r>
              <a:rPr lang="en-US" altLang="en-US" dirty="0"/>
              <a:t>Enables row-level access control</a:t>
            </a:r>
          </a:p>
          <a:p>
            <a:pPr lvl="1"/>
            <a:r>
              <a:rPr lang="en-US" altLang="en-US" dirty="0"/>
              <a:t>Every table or view has an associated security policy</a:t>
            </a:r>
          </a:p>
          <a:p>
            <a:r>
              <a:rPr lang="en-US" altLang="en-US" dirty="0"/>
              <a:t>Virtual private database (VPD) technology</a:t>
            </a:r>
          </a:p>
          <a:p>
            <a:pPr lvl="1"/>
            <a:r>
              <a:rPr lang="en-US" dirty="0"/>
              <a:t>Feature of the </a:t>
            </a:r>
            <a:r>
              <a:rPr lang="en-US" dirty="0" smtClean="0"/>
              <a:t>Oracle </a:t>
            </a:r>
            <a:r>
              <a:rPr lang="en-US" dirty="0"/>
              <a:t>Enterprise Edition that adds predicates to user statements to limit their access in a transparent manner to the user and the </a:t>
            </a:r>
            <a:r>
              <a:rPr lang="en-US" dirty="0" smtClean="0"/>
              <a:t>application.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access control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policies.</a:t>
            </a: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13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Label Security Architecture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529277"/>
            <a:ext cx="6344412" cy="4440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064" y="6155323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30.4 Oracle label security architecture. Data from: Oracle (2007)</a:t>
            </a:r>
          </a:p>
        </p:txBody>
      </p:sp>
    </p:spTree>
    <p:extLst>
      <p:ext uri="{BB962C8B-B14F-4D97-AF65-F5344CB8AC3E}">
        <p14:creationId xmlns:p14="http://schemas.microsoft.com/office/powerpoint/2010/main" val="231352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Data Labels and User Labels Work Together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48</a:t>
            </a:fld>
            <a:endParaRPr lang="en-CA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713" y="1600200"/>
            <a:ext cx="8599487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/>
              <a:t>A user’s </a:t>
            </a:r>
            <a:r>
              <a:rPr lang="en-US" altLang="en-US" sz="2400" kern="0" dirty="0" smtClean="0"/>
              <a:t>label</a:t>
            </a:r>
          </a:p>
          <a:p>
            <a:pPr lvl="1"/>
            <a:r>
              <a:rPr lang="en-US" altLang="en-US" sz="2400" kern="0" dirty="0"/>
              <a:t>indicates the information the user is permitted to access. </a:t>
            </a:r>
            <a:endParaRPr lang="en-US" altLang="en-US" sz="2400" kern="0" dirty="0" smtClean="0"/>
          </a:p>
          <a:p>
            <a:pPr lvl="1"/>
            <a:r>
              <a:rPr lang="en-US" altLang="en-US" sz="2400" kern="0" dirty="0"/>
              <a:t> </a:t>
            </a:r>
            <a:r>
              <a:rPr lang="en-US" altLang="en-US" sz="2400" kern="0" dirty="0" smtClean="0"/>
              <a:t>determines </a:t>
            </a:r>
            <a:r>
              <a:rPr lang="en-US" altLang="en-US" sz="2400" kern="0" dirty="0"/>
              <a:t>the type of access (read or write) that the user has on that information</a:t>
            </a:r>
            <a:r>
              <a:rPr lang="en-US" altLang="en-US" sz="2400" kern="0" dirty="0" smtClean="0"/>
              <a:t>.</a:t>
            </a:r>
          </a:p>
          <a:p>
            <a:r>
              <a:rPr lang="en-US" altLang="en-US" sz="2400" kern="0" dirty="0" smtClean="0"/>
              <a:t>When </a:t>
            </a:r>
            <a:r>
              <a:rPr lang="en-US" altLang="en-US" sz="2400" kern="0" dirty="0"/>
              <a:t>a table in the database has a label-based </a:t>
            </a:r>
            <a:r>
              <a:rPr lang="en-US" altLang="en-US" sz="2400" kern="0" dirty="0" smtClean="0"/>
              <a:t>access </a:t>
            </a:r>
            <a:r>
              <a:rPr lang="en-US" altLang="en-US" sz="2400" kern="0" dirty="0"/>
              <a:t>associated with </a:t>
            </a:r>
            <a:r>
              <a:rPr lang="en-US" altLang="en-US" sz="2400" kern="0" dirty="0" smtClean="0"/>
              <a:t>it</a:t>
            </a:r>
          </a:p>
          <a:p>
            <a:pPr lvl="1"/>
            <a:r>
              <a:rPr lang="en-US" altLang="en-US" sz="2400" kern="0" dirty="0"/>
              <a:t> a row can be accessed only if the user’s label meets certain </a:t>
            </a:r>
            <a:r>
              <a:rPr lang="en-US" altLang="en-US" sz="2400" kern="0" dirty="0" smtClean="0"/>
              <a:t>criteria .</a:t>
            </a:r>
          </a:p>
          <a:p>
            <a:r>
              <a:rPr lang="en-US" altLang="en-US" sz="2400" kern="0" dirty="0"/>
              <a:t>Access is granted or denied based on the </a:t>
            </a:r>
            <a:r>
              <a:rPr lang="en-US" altLang="en-US" sz="2400" kern="0" dirty="0" smtClean="0"/>
              <a:t>result </a:t>
            </a:r>
            <a:r>
              <a:rPr lang="en-US" altLang="en-US" sz="2400" kern="0" dirty="0"/>
              <a:t>of comparing the data label and the session label of the user.</a:t>
            </a:r>
          </a:p>
        </p:txBody>
      </p:sp>
    </p:spTree>
    <p:extLst>
      <p:ext uri="{BB962C8B-B14F-4D97-AF65-F5344CB8AC3E}">
        <p14:creationId xmlns:p14="http://schemas.microsoft.com/office/powerpoint/2010/main" val="164182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Data Labels and User Labels Work Together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6164861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30.5 Data labels and user labels in Oracle. Data from: Oracle (2007)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9" y="1559165"/>
            <a:ext cx="5210175" cy="43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74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dirty="0"/>
              <a:t>Discretionary security mechanisms. 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grant privileges to </a:t>
            </a:r>
            <a:r>
              <a:rPr lang="en-US" dirty="0" smtClean="0"/>
              <a:t>users 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/>
              <a:t>the capability to access specific data files, </a:t>
            </a:r>
            <a:r>
              <a:rPr lang="en-US" dirty="0" smtClean="0"/>
              <a:t>records (</a:t>
            </a:r>
            <a:r>
              <a:rPr lang="en-US" dirty="0"/>
              <a:t>such as read, insert, delete, or update).</a:t>
            </a:r>
          </a:p>
          <a:p>
            <a:r>
              <a:rPr lang="en-US" dirty="0"/>
              <a:t>Mandatory security mechanisms. 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enforce multilevel security </a:t>
            </a:r>
            <a:r>
              <a:rPr lang="en-US" dirty="0" smtClean="0"/>
              <a:t>by </a:t>
            </a:r>
            <a:r>
              <a:rPr lang="en-US" dirty="0"/>
              <a:t>classifying the data and users into various security classes 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the appropriate security policy of the organization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dirty="0"/>
              <a:t>types of database </a:t>
            </a:r>
            <a:r>
              <a:rPr lang="en-US" dirty="0" smtClean="0"/>
              <a:t>security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88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30.11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Threats to databases</a:t>
            </a:r>
          </a:p>
          <a:p>
            <a:r>
              <a:rPr lang="en-US" altLang="en-US" dirty="0"/>
              <a:t>Types of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altLang="en-US" dirty="0"/>
              <a:t>Inference control</a:t>
            </a:r>
          </a:p>
          <a:p>
            <a:pPr lvl="1"/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Encryption</a:t>
            </a:r>
          </a:p>
          <a:p>
            <a:r>
              <a:rPr lang="en-US" altLang="en-US" dirty="0"/>
              <a:t>Mandatory access control</a:t>
            </a:r>
          </a:p>
          <a:p>
            <a:r>
              <a:rPr lang="en-US" altLang="en-US" dirty="0"/>
              <a:t>SQL injection</a:t>
            </a:r>
          </a:p>
          <a:p>
            <a:r>
              <a:rPr lang="en-US" altLang="en-US" dirty="0"/>
              <a:t>Key-based infrastructures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85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works as part of a network of services</a:t>
            </a:r>
          </a:p>
          <a:p>
            <a:pPr lvl="1"/>
            <a:r>
              <a:rPr lang="en-US" dirty="0"/>
              <a:t>Applications, Web servers, firewalls, SSL terminators, and security monitoring systems</a:t>
            </a:r>
          </a:p>
          <a:p>
            <a:r>
              <a:rPr lang="en-US" altLang="en-US" dirty="0"/>
              <a:t>Types of database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dirty="0"/>
              <a:t>Inference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Encryption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56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measures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94687" cy="5410200"/>
          </a:xfrm>
        </p:spPr>
        <p:txBody>
          <a:bodyPr/>
          <a:lstStyle/>
          <a:p>
            <a:pPr lvl="1"/>
            <a:r>
              <a:rPr lang="en-US" dirty="0" smtClean="0"/>
              <a:t>Access </a:t>
            </a:r>
            <a:r>
              <a:rPr lang="en-US" dirty="0"/>
              <a:t>control</a:t>
            </a:r>
          </a:p>
          <a:p>
            <a:pPr lvl="2"/>
            <a:r>
              <a:rPr lang="en-US" dirty="0"/>
              <a:t>Handled by creating user accounts and </a:t>
            </a:r>
            <a:r>
              <a:rPr lang="en-US" dirty="0" smtClean="0"/>
              <a:t>passwords</a:t>
            </a:r>
          </a:p>
          <a:p>
            <a:pPr marL="914400" lvl="2" indent="0">
              <a:buNone/>
            </a:pPr>
            <a:r>
              <a:rPr lang="en-US" dirty="0" smtClean="0"/>
              <a:t>To control the login process by the DBMS.</a:t>
            </a:r>
            <a:endParaRPr lang="en-US" dirty="0"/>
          </a:p>
          <a:p>
            <a:pPr lvl="1"/>
            <a:r>
              <a:rPr lang="en-US" dirty="0"/>
              <a:t>Inference control</a:t>
            </a:r>
          </a:p>
          <a:p>
            <a:pPr lvl="2"/>
            <a:r>
              <a:rPr lang="en-US" dirty="0"/>
              <a:t>Must ensure information about individuals cannot be accessed</a:t>
            </a:r>
          </a:p>
          <a:p>
            <a:pPr lvl="1"/>
            <a:r>
              <a:rPr lang="en-US" dirty="0"/>
              <a:t>Flow control</a:t>
            </a:r>
          </a:p>
          <a:p>
            <a:pPr lvl="2"/>
            <a:r>
              <a:rPr lang="en-US" dirty="0"/>
              <a:t>Prevents information from flowing to unauthorized users</a:t>
            </a:r>
          </a:p>
          <a:p>
            <a:pPr lvl="1"/>
            <a:r>
              <a:rPr lang="en-US" dirty="0"/>
              <a:t>Data encryption</a:t>
            </a:r>
          </a:p>
          <a:p>
            <a:pPr lvl="2"/>
            <a:r>
              <a:rPr lang="en-US" altLang="en-US" dirty="0"/>
              <a:t>Used to protect sensitive transmitted </a:t>
            </a:r>
            <a:r>
              <a:rPr lang="en-US" altLang="en-US" dirty="0" smtClean="0"/>
              <a:t>data</a:t>
            </a:r>
          </a:p>
          <a:p>
            <a:pPr lvl="2"/>
            <a:r>
              <a:rPr lang="en-US" altLang="en-US" dirty="0" smtClean="0"/>
              <a:t>The data is encoded using some coding algorithms</a:t>
            </a: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30-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40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 and the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524000"/>
            <a:ext cx="8294687" cy="5105400"/>
          </a:xfrm>
        </p:spPr>
        <p:txBody>
          <a:bodyPr/>
          <a:lstStyle/>
          <a:p>
            <a:r>
              <a:rPr lang="en-US" dirty="0"/>
              <a:t>Database administrator (DBA)</a:t>
            </a:r>
          </a:p>
          <a:p>
            <a:pPr lvl="1"/>
            <a:r>
              <a:rPr lang="en-US" dirty="0"/>
              <a:t>Central authority for </a:t>
            </a:r>
            <a:r>
              <a:rPr lang="en-US" dirty="0" smtClean="0"/>
              <a:t>administering and managing </a:t>
            </a:r>
            <a:r>
              <a:rPr lang="en-US" dirty="0"/>
              <a:t>database system</a:t>
            </a:r>
          </a:p>
          <a:p>
            <a:pPr lvl="1"/>
            <a:r>
              <a:rPr lang="en-US" dirty="0"/>
              <a:t>DBA account </a:t>
            </a:r>
            <a:r>
              <a:rPr lang="en-US" dirty="0" smtClean="0"/>
              <a:t>in </a:t>
            </a:r>
            <a:r>
              <a:rPr lang="en-US" dirty="0"/>
              <a:t>the DBMS, sometimes called </a:t>
            </a:r>
            <a:r>
              <a:rPr lang="en-US" dirty="0" smtClean="0"/>
              <a:t>a Superuser </a:t>
            </a:r>
            <a:r>
              <a:rPr lang="en-US" dirty="0"/>
              <a:t>or system account</a:t>
            </a:r>
          </a:p>
          <a:p>
            <a:r>
              <a:rPr lang="en-US" dirty="0"/>
              <a:t>DBA-privileged commands</a:t>
            </a:r>
          </a:p>
          <a:p>
            <a:pPr lvl="1"/>
            <a:r>
              <a:rPr lang="en-US" dirty="0"/>
              <a:t>Account creation</a:t>
            </a:r>
          </a:p>
          <a:p>
            <a:pPr lvl="1"/>
            <a:r>
              <a:rPr lang="en-US" dirty="0"/>
              <a:t>Privilege granting</a:t>
            </a:r>
          </a:p>
          <a:p>
            <a:pPr lvl="1"/>
            <a:r>
              <a:rPr lang="en-US" dirty="0"/>
              <a:t>Privilege revocation</a:t>
            </a:r>
          </a:p>
          <a:p>
            <a:pPr lvl="1"/>
            <a:r>
              <a:rPr lang="en-US" dirty="0"/>
              <a:t>Security level </a:t>
            </a:r>
            <a:r>
              <a:rPr lang="en-US" dirty="0" smtClean="0"/>
              <a:t>assignment</a:t>
            </a: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Note:The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DBA is responsible for the overall security of the database system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44552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Control, User Accounts, and Database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4953000"/>
          </a:xfrm>
        </p:spPr>
        <p:txBody>
          <a:bodyPr/>
          <a:lstStyle/>
          <a:p>
            <a:r>
              <a:rPr lang="en-US" dirty="0"/>
              <a:t>The user must log in to the DBMS by entering the account </a:t>
            </a:r>
            <a:r>
              <a:rPr lang="en-US" dirty="0" smtClean="0"/>
              <a:t>number </a:t>
            </a:r>
            <a:r>
              <a:rPr lang="en-US" dirty="0"/>
              <a:t>and password whenever database access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Login </a:t>
            </a:r>
            <a:r>
              <a:rPr lang="en-US" dirty="0"/>
              <a:t>session</a:t>
            </a:r>
          </a:p>
          <a:p>
            <a:pPr lvl="1"/>
            <a:r>
              <a:rPr lang="en-US" dirty="0"/>
              <a:t>Sequence of database operations </a:t>
            </a:r>
            <a:r>
              <a:rPr lang="en-US" dirty="0" smtClean="0"/>
              <a:t>performed by a </a:t>
            </a:r>
            <a:r>
              <a:rPr lang="en-US" dirty="0"/>
              <a:t>certain </a:t>
            </a:r>
            <a:r>
              <a:rPr lang="en-US" dirty="0" smtClean="0"/>
              <a:t>user from the login to the logout.</a:t>
            </a:r>
            <a:endParaRPr lang="en-US" dirty="0"/>
          </a:p>
          <a:p>
            <a:pPr lvl="1"/>
            <a:r>
              <a:rPr lang="en-US" dirty="0"/>
              <a:t>Recorded in system </a:t>
            </a:r>
            <a:r>
              <a:rPr lang="en-US" dirty="0" smtClean="0"/>
              <a:t>log</a:t>
            </a:r>
            <a:endParaRPr lang="en-US" dirty="0"/>
          </a:p>
          <a:p>
            <a:r>
              <a:rPr lang="en-US" dirty="0"/>
              <a:t>Database audit</a:t>
            </a:r>
          </a:p>
          <a:p>
            <a:pPr lvl="1"/>
            <a:r>
              <a:rPr lang="en-US" dirty="0"/>
              <a:t>Reviewing log to examine all accesses and operations </a:t>
            </a:r>
            <a:r>
              <a:rPr lang="en-US" dirty="0" smtClean="0"/>
              <a:t>applied to the database </a:t>
            </a:r>
            <a:r>
              <a:rPr lang="en-US" dirty="0"/>
              <a:t>during a certain time </a:t>
            </a:r>
            <a:r>
              <a:rPr lang="en-US" dirty="0" smtClean="0"/>
              <a:t>period</a:t>
            </a:r>
          </a:p>
          <a:p>
            <a:pPr lvl="1"/>
            <a:r>
              <a:rPr lang="en-US" dirty="0"/>
              <a:t> A database log that is used mainly for security purposes </a:t>
            </a:r>
            <a:r>
              <a:rPr lang="en-US" dirty="0" smtClean="0"/>
              <a:t>serves </a:t>
            </a:r>
            <a:r>
              <a:rPr lang="en-US" dirty="0"/>
              <a:t>as an </a:t>
            </a:r>
            <a:r>
              <a:rPr lang="en-US" b="1" dirty="0"/>
              <a:t>audit trail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30-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29596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3818</TotalTime>
  <Words>3048</Words>
  <Application>Microsoft Office PowerPoint</Application>
  <PresentationFormat>Letter Paper (8.5x11 in)</PresentationFormat>
  <Paragraphs>428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MS PGothic</vt:lpstr>
      <vt:lpstr>Arial</vt:lpstr>
      <vt:lpstr>Tahoma</vt:lpstr>
      <vt:lpstr>Wingdings</vt:lpstr>
      <vt:lpstr>Blends</vt:lpstr>
      <vt:lpstr>PowerPoint Presentation</vt:lpstr>
      <vt:lpstr>PowerPoint Presentation</vt:lpstr>
      <vt:lpstr>30.1 Introduction to Database Security Issues</vt:lpstr>
      <vt:lpstr>PowerPoint Presentation</vt:lpstr>
      <vt:lpstr>types of database security mechanisms</vt:lpstr>
      <vt:lpstr>Introduction to Database Security Issues (cont’d.)</vt:lpstr>
      <vt:lpstr>Control measures</vt:lpstr>
      <vt:lpstr>Database Security and the DBA</vt:lpstr>
      <vt:lpstr>Access Control, User Accounts, and Database Audits</vt:lpstr>
      <vt:lpstr>Sensitive Data and Types of Disclosures</vt:lpstr>
      <vt:lpstr>Sensitive Data and Types of Disclosures (cont’d.)</vt:lpstr>
      <vt:lpstr>Sensitive Data and Types of Disclosures (cont’d.)</vt:lpstr>
      <vt:lpstr>Relationship Between Information Security and Information Privacy</vt:lpstr>
      <vt:lpstr>30.2 Discretionary Access Control Based on Granting and Revoking Privileges</vt:lpstr>
      <vt:lpstr>Discretionary Access Control (cont’d.)</vt:lpstr>
      <vt:lpstr>Specifying Privileges Through the Use of Views</vt:lpstr>
      <vt:lpstr>Revocation and Propagation of Privileges</vt:lpstr>
      <vt:lpstr> Specifying Limits on Propagation of Privileges (cont’d.)</vt:lpstr>
      <vt:lpstr>30.3 Mandatory Access Control and Role-Based Access Control for Multilevel Security</vt:lpstr>
      <vt:lpstr>Mandatory Access Control and Role-Based Access Control for Multilevel Security (cont’d.)</vt:lpstr>
      <vt:lpstr>PowerPoint Presentation</vt:lpstr>
      <vt:lpstr>Comparing Discretionary Access Control and Mandatory Access Control</vt:lpstr>
      <vt:lpstr>Role-Based Access Control RBAC</vt:lpstr>
      <vt:lpstr>Types of mutual exclusion of roles</vt:lpstr>
      <vt:lpstr>Label-Based Security and Row-Level Access Control</vt:lpstr>
      <vt:lpstr>XML Access Control</vt:lpstr>
      <vt:lpstr>Access Control Policies for the Web and Mobile Applications</vt:lpstr>
      <vt:lpstr>30.4 SQL Injection</vt:lpstr>
      <vt:lpstr>SQL Injection Methods</vt:lpstr>
      <vt:lpstr>SQL Injection Methods (types of injection.)</vt:lpstr>
      <vt:lpstr>Risks Associated with SQL Injection</vt:lpstr>
      <vt:lpstr>Protection Techniques</vt:lpstr>
      <vt:lpstr>30.5 Introduction to Statistical Database Security</vt:lpstr>
      <vt:lpstr>Introduction to Statistical Database Security (cont’d.)</vt:lpstr>
      <vt:lpstr>30.6 Introduction to Flow Control</vt:lpstr>
      <vt:lpstr>types of flow</vt:lpstr>
      <vt:lpstr>Introduction to Flow Control (cont’d.)</vt:lpstr>
      <vt:lpstr>30.7 Encryption and Public Key Infrastructures</vt:lpstr>
      <vt:lpstr>Encryption and Public Key Infrastructures (cont’d.)</vt:lpstr>
      <vt:lpstr>Encryption and Public Key Infrastructures (cont’d.)</vt:lpstr>
      <vt:lpstr>Digital Signatures</vt:lpstr>
      <vt:lpstr>Digital Certificates</vt:lpstr>
      <vt:lpstr>30.8 Privacy Issues and Preservation</vt:lpstr>
      <vt:lpstr>30.9 Challenges to Maintaining Database Security</vt:lpstr>
      <vt:lpstr>Challenges to Maintaining Database Security (cont’d.)</vt:lpstr>
      <vt:lpstr>30.10 Oracle Label-Based Security</vt:lpstr>
      <vt:lpstr>Label Security Architecture</vt:lpstr>
      <vt:lpstr>How Data Labels and User Labels Work Together</vt:lpstr>
      <vt:lpstr>How Data Labels and User Labels Work Together</vt:lpstr>
      <vt:lpstr>30.11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Windows User</cp:lastModifiedBy>
  <cp:revision>454</cp:revision>
  <cp:lastPrinted>2001-11-04T00:51:13Z</cp:lastPrinted>
  <dcterms:created xsi:type="dcterms:W3CDTF">2005-02-25T19:46:41Z</dcterms:created>
  <dcterms:modified xsi:type="dcterms:W3CDTF">2019-04-04T06:51:22Z</dcterms:modified>
  <cp:category/>
</cp:coreProperties>
</file>