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72" r:id="rId3"/>
    <p:sldId id="257" r:id="rId4"/>
    <p:sldId id="274" r:id="rId5"/>
    <p:sldId id="275" r:id="rId6"/>
    <p:sldId id="258" r:id="rId7"/>
    <p:sldId id="276" r:id="rId8"/>
    <p:sldId id="259" r:id="rId9"/>
    <p:sldId id="260" r:id="rId10"/>
    <p:sldId id="277" r:id="rId11"/>
    <p:sldId id="261" r:id="rId12"/>
    <p:sldId id="262" r:id="rId13"/>
    <p:sldId id="263" r:id="rId14"/>
    <p:sldId id="264" r:id="rId15"/>
    <p:sldId id="265" r:id="rId16"/>
    <p:sldId id="266" r:id="rId17"/>
    <p:sldId id="267" r:id="rId18"/>
    <p:sldId id="268" r:id="rId19"/>
    <p:sldId id="269" r:id="rId20"/>
    <p:sldId id="278" r:id="rId21"/>
    <p:sldId id="270" r:id="rId22"/>
    <p:sldId id="271" r:id="rId23"/>
    <p:sldId id="279" r:id="rId24"/>
    <p:sldId id="280" r:id="rId25"/>
    <p:sldId id="281" r:id="rId26"/>
    <p:sldId id="27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298" r:id="rId46"/>
    <p:sldId id="310" r:id="rId47"/>
    <p:sldId id="311" r:id="rId48"/>
    <p:sldId id="312" r:id="rId49"/>
    <p:sldId id="301" r:id="rId50"/>
    <p:sldId id="302" r:id="rId51"/>
    <p:sldId id="303" r:id="rId52"/>
    <p:sldId id="304" r:id="rId53"/>
    <p:sldId id="305" r:id="rId54"/>
    <p:sldId id="308" r:id="rId55"/>
    <p:sldId id="306" r:id="rId56"/>
    <p:sldId id="307" r:id="rId57"/>
    <p:sldId id="30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983" autoAdjust="0"/>
  </p:normalViewPr>
  <p:slideViewPr>
    <p:cSldViewPr snapToGrid="0">
      <p:cViewPr varScale="1">
        <p:scale>
          <a:sx n="38" d="100"/>
          <a:sy n="38" d="100"/>
        </p:scale>
        <p:origin x="6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CAA90-296B-4CDC-A226-96FF5B8233F1}" type="datetimeFigureOut">
              <a:rPr lang="en-US" smtClean="0"/>
              <a:t>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28E51-7537-4216-AD17-98456C5F3C17}" type="slidenum">
              <a:rPr lang="en-US" smtClean="0"/>
              <a:t>‹#›</a:t>
            </a:fld>
            <a:endParaRPr lang="en-US"/>
          </a:p>
        </p:txBody>
      </p:sp>
    </p:spTree>
    <p:extLst>
      <p:ext uri="{BB962C8B-B14F-4D97-AF65-F5344CB8AC3E}">
        <p14:creationId xmlns:p14="http://schemas.microsoft.com/office/powerpoint/2010/main" val="116970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728E51-7537-4216-AD17-98456C5F3C17}" type="slidenum">
              <a:rPr lang="en-US" smtClean="0"/>
              <a:t>2</a:t>
            </a:fld>
            <a:endParaRPr lang="en-US"/>
          </a:p>
        </p:txBody>
      </p:sp>
    </p:spTree>
    <p:extLst>
      <p:ext uri="{BB962C8B-B14F-4D97-AF65-F5344CB8AC3E}">
        <p14:creationId xmlns:p14="http://schemas.microsoft.com/office/powerpoint/2010/main" val="116370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Replication Transparency</a:t>
            </a:r>
            <a:r>
              <a:rPr lang="en-US" dirty="0"/>
              <a:t>. For performance, reliability, and availability reasons, it is usually desirable to be able to distribute data in a replicated fashion across the machines on a network. Such replication helps performance since diverse and conflicting user requirements can be more easily accommodated. </a:t>
            </a:r>
            <a:r>
              <a:rPr lang="en-US" b="1" dirty="0"/>
              <a:t>the transparency </a:t>
            </a:r>
            <a:r>
              <a:rPr lang="en-US" dirty="0"/>
              <a:t>issue is whether the users should be aware of the existence of copies or whether the system should handle the management of copies and the user should act as if there is a single copy of the data. it is desirable that replication transparency be provided as a standard feature of DBMSs.</a:t>
            </a:r>
          </a:p>
          <a:p>
            <a:endParaRPr lang="en-US" dirty="0"/>
          </a:p>
          <a:p>
            <a:r>
              <a:rPr lang="en-US" dirty="0"/>
              <a:t>•</a:t>
            </a:r>
            <a:r>
              <a:rPr lang="en-US" b="1" dirty="0"/>
              <a:t>Fragmentation Transparency. </a:t>
            </a:r>
            <a:r>
              <a:rPr lang="en-US" b="0" dirty="0"/>
              <a:t>it is commonly desirable to divide each database relation into smaller fragments and treat each fragment as a separate database object . There are two general types of fragmentation alternatives. In one case, called </a:t>
            </a:r>
            <a:r>
              <a:rPr lang="en-US" b="1" dirty="0"/>
              <a:t>horizontal fragmentation</a:t>
            </a:r>
            <a:r>
              <a:rPr lang="en-US" b="0" dirty="0"/>
              <a:t>, a relation is partitioned into a set of sub-relations each of which have a subset of the tuples (rows) of the original relation. The second alternative is </a:t>
            </a:r>
            <a:r>
              <a:rPr lang="en-US" b="1" dirty="0"/>
              <a:t>vertical fragmentation </a:t>
            </a:r>
            <a:r>
              <a:rPr lang="en-US" b="0" dirty="0"/>
              <a:t>where each sub-relation is defined on a subset of the attributes (columns) of the original relation. </a:t>
            </a:r>
          </a:p>
        </p:txBody>
      </p:sp>
      <p:sp>
        <p:nvSpPr>
          <p:cNvPr id="4" name="Slide Number Placeholder 3"/>
          <p:cNvSpPr>
            <a:spLocks noGrp="1"/>
          </p:cNvSpPr>
          <p:nvPr>
            <p:ph type="sldNum" sz="quarter" idx="5"/>
          </p:nvPr>
        </p:nvSpPr>
        <p:spPr/>
        <p:txBody>
          <a:bodyPr/>
          <a:lstStyle/>
          <a:p>
            <a:fld id="{AB728E51-7537-4216-AD17-98456C5F3C17}" type="slidenum">
              <a:rPr lang="en-US" smtClean="0"/>
              <a:t>18</a:t>
            </a:fld>
            <a:endParaRPr lang="en-US"/>
          </a:p>
        </p:txBody>
      </p:sp>
    </p:spTree>
    <p:extLst>
      <p:ext uri="{BB962C8B-B14F-4D97-AF65-F5344CB8AC3E}">
        <p14:creationId xmlns:p14="http://schemas.microsoft.com/office/powerpoint/2010/main" val="3493877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B728E51-7537-4216-AD17-98456C5F3C17}" type="slidenum">
              <a:rPr lang="en-US" smtClean="0"/>
              <a:t>19</a:t>
            </a:fld>
            <a:endParaRPr lang="en-US"/>
          </a:p>
        </p:txBody>
      </p:sp>
    </p:spTree>
    <p:extLst>
      <p:ext uri="{BB962C8B-B14F-4D97-AF65-F5344CB8AC3E}">
        <p14:creationId xmlns:p14="http://schemas.microsoft.com/office/powerpoint/2010/main" val="89699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B728E51-7537-4216-AD17-98456C5F3C17}" type="slidenum">
              <a:rPr lang="en-US" smtClean="0"/>
              <a:t>20</a:t>
            </a:fld>
            <a:endParaRPr lang="en-US"/>
          </a:p>
        </p:txBody>
      </p:sp>
    </p:spTree>
    <p:extLst>
      <p:ext uri="{BB962C8B-B14F-4D97-AF65-F5344CB8AC3E}">
        <p14:creationId xmlns:p14="http://schemas.microsoft.com/office/powerpoint/2010/main" val="351796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AB728E51-7537-4216-AD17-98456C5F3C17}" type="slidenum">
              <a:rPr lang="en-US" smtClean="0"/>
              <a:t>21</a:t>
            </a:fld>
            <a:endParaRPr lang="en-US"/>
          </a:p>
        </p:txBody>
      </p:sp>
    </p:spTree>
    <p:extLst>
      <p:ext uri="{BB962C8B-B14F-4D97-AF65-F5344CB8AC3E}">
        <p14:creationId xmlns:p14="http://schemas.microsoft.com/office/powerpoint/2010/main" val="175444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56121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C8742-B65D-4C61-9792-1309A8800FAF}"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318704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118423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3541958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270908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2234594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165190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428131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401109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241300"/>
            <a:ext cx="10018713" cy="736600"/>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1484310" y="1092200"/>
            <a:ext cx="10018713" cy="5219699"/>
          </a:xfrm>
        </p:spPr>
        <p:txBody>
          <a:bodyPr anchor="ctr"/>
          <a:lstStyle>
            <a:lvl1pPr algn="just">
              <a:defRPr/>
            </a:lvl1pPr>
            <a:lvl2pPr algn="just">
              <a:defRPr/>
            </a:lvl2pPr>
            <a:lvl3pPr algn="just">
              <a:defRPr/>
            </a:lvl3pPr>
            <a:lvl4pPr algn="just">
              <a:defRPr/>
            </a:lvl4pPr>
            <a:lvl5pPr algn="ju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47200" y="6434136"/>
            <a:ext cx="1515756" cy="365125"/>
          </a:xfrm>
        </p:spPr>
        <p:txBody>
          <a:bodyPr/>
          <a:lstStyle>
            <a:lvl1pPr algn="just">
              <a:defRPr/>
            </a:lvl1pPr>
          </a:lstStyle>
          <a:p>
            <a:fld id="{788C8742-B65D-4C61-9792-1309A8800FAF}" type="datetimeFigureOut">
              <a:rPr lang="en-US" smtClean="0"/>
              <a:pPr/>
              <a:t>2/17/2020</a:t>
            </a:fld>
            <a:endParaRPr lang="en-US" dirty="0"/>
          </a:p>
        </p:txBody>
      </p:sp>
      <p:sp>
        <p:nvSpPr>
          <p:cNvPr id="5" name="Footer Placeholder 4"/>
          <p:cNvSpPr>
            <a:spLocks noGrp="1"/>
          </p:cNvSpPr>
          <p:nvPr>
            <p:ph type="ftr" sz="quarter" idx="11"/>
          </p:nvPr>
        </p:nvSpPr>
        <p:spPr>
          <a:xfrm>
            <a:off x="1484310" y="6434137"/>
            <a:ext cx="7761289" cy="365125"/>
          </a:xfrm>
        </p:spPr>
        <p:txBody>
          <a:bodyPr/>
          <a:lstStyle>
            <a:lvl1pPr algn="just">
              <a:defRPr/>
            </a:lvl1pPr>
          </a:lstStyle>
          <a:p>
            <a:endParaRPr lang="en-US" dirty="0"/>
          </a:p>
        </p:txBody>
      </p:sp>
      <p:sp>
        <p:nvSpPr>
          <p:cNvPr id="6" name="Slide Number Placeholder 5"/>
          <p:cNvSpPr>
            <a:spLocks noGrp="1"/>
          </p:cNvSpPr>
          <p:nvPr>
            <p:ph type="sldNum" sz="quarter" idx="12"/>
          </p:nvPr>
        </p:nvSpPr>
        <p:spPr>
          <a:xfrm>
            <a:off x="10951856" y="6434135"/>
            <a:ext cx="551167" cy="365125"/>
          </a:xfrm>
        </p:spPr>
        <p:txBody>
          <a:bodyPr/>
          <a:lstStyle>
            <a:lvl1pPr algn="just">
              <a:defRPr/>
            </a:lvl1pPr>
          </a:lstStyle>
          <a:p>
            <a:fld id="{EC88049D-3570-4424-ACBE-19105E4C94CC}" type="slidenum">
              <a:rPr lang="en-US" smtClean="0"/>
              <a:pPr/>
              <a:t>‹#›</a:t>
            </a:fld>
            <a:endParaRPr lang="en-US"/>
          </a:p>
        </p:txBody>
      </p:sp>
    </p:spTree>
    <p:extLst>
      <p:ext uri="{BB962C8B-B14F-4D97-AF65-F5344CB8AC3E}">
        <p14:creationId xmlns:p14="http://schemas.microsoft.com/office/powerpoint/2010/main" val="25494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C8742-B65D-4C61-9792-1309A8800FAF}"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398778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114301"/>
            <a:ext cx="10018713" cy="762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1066800"/>
            <a:ext cx="4895055" cy="507999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066800"/>
            <a:ext cx="4895056" cy="507999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564689" y="6264274"/>
            <a:ext cx="1143000" cy="365125"/>
          </a:xfrm>
        </p:spPr>
        <p:txBody>
          <a:bodyPr/>
          <a:lstStyle/>
          <a:p>
            <a:fld id="{788C8742-B65D-4C61-9792-1309A8800FAF}" type="datetimeFigureOut">
              <a:rPr lang="en-US" smtClean="0"/>
              <a:t>2/17/2020</a:t>
            </a:fld>
            <a:endParaRPr lang="en-US"/>
          </a:p>
        </p:txBody>
      </p:sp>
      <p:sp>
        <p:nvSpPr>
          <p:cNvPr id="6" name="Footer Placeholder 5"/>
          <p:cNvSpPr>
            <a:spLocks noGrp="1"/>
          </p:cNvSpPr>
          <p:nvPr>
            <p:ph type="ftr" sz="quarter" idx="11"/>
          </p:nvPr>
        </p:nvSpPr>
        <p:spPr>
          <a:xfrm>
            <a:off x="1484311" y="6264275"/>
            <a:ext cx="8080378" cy="365125"/>
          </a:xfrm>
        </p:spPr>
        <p:txBody>
          <a:bodyPr/>
          <a:lstStyle/>
          <a:p>
            <a:endParaRPr lang="en-US" dirty="0"/>
          </a:p>
        </p:txBody>
      </p:sp>
      <p:sp>
        <p:nvSpPr>
          <p:cNvPr id="7" name="Slide Number Placeholder 6"/>
          <p:cNvSpPr>
            <a:spLocks noGrp="1"/>
          </p:cNvSpPr>
          <p:nvPr>
            <p:ph type="sldNum" sz="quarter" idx="12"/>
          </p:nvPr>
        </p:nvSpPr>
        <p:spPr>
          <a:xfrm>
            <a:off x="10951856" y="6264275"/>
            <a:ext cx="551167" cy="365125"/>
          </a:xfrm>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294240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C8742-B65D-4C61-9792-1309A8800FAF}"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139557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C8742-B65D-4C61-9792-1309A8800FAF}"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72291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C8742-B65D-4C61-9792-1309A8800FAF}"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398120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C8742-B65D-4C61-9792-1309A8800FAF}"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210791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8C8742-B65D-4C61-9792-1309A8800FAF}"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8049D-3570-4424-ACBE-19105E4C94CC}" type="slidenum">
              <a:rPr lang="en-US" smtClean="0"/>
              <a:t>‹#›</a:t>
            </a:fld>
            <a:endParaRPr lang="en-US"/>
          </a:p>
        </p:txBody>
      </p:sp>
    </p:spTree>
    <p:extLst>
      <p:ext uri="{BB962C8B-B14F-4D97-AF65-F5344CB8AC3E}">
        <p14:creationId xmlns:p14="http://schemas.microsoft.com/office/powerpoint/2010/main" val="141933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Book Antiqua" panose="02040602050305030304" pitchFamily="18" charset="0"/>
              </a:defRPr>
            </a:lvl1pPr>
          </a:lstStyle>
          <a:p>
            <a:fld id="{788C8742-B65D-4C61-9792-1309A8800FAF}" type="datetimeFigureOut">
              <a:rPr lang="en-US" smtClean="0"/>
              <a:pPr/>
              <a:t>2/17/2020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Book Antiqua" panose="02040602050305030304" pitchFamily="18" charset="0"/>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Book Antiqua" panose="02040602050305030304" pitchFamily="18" charset="0"/>
              </a:defRPr>
            </a:lvl1pPr>
          </a:lstStyle>
          <a:p>
            <a:fld id="{EC88049D-3570-4424-ACBE-19105E4C94CC}" type="slidenum">
              <a:rPr lang="en-US" smtClean="0"/>
              <a:pPr/>
              <a:t>‹#›</a:t>
            </a:fld>
            <a:endParaRPr lang="en-US"/>
          </a:p>
        </p:txBody>
      </p:sp>
    </p:spTree>
    <p:extLst>
      <p:ext uri="{BB962C8B-B14F-4D97-AF65-F5344CB8AC3E}">
        <p14:creationId xmlns:p14="http://schemas.microsoft.com/office/powerpoint/2010/main" val="1579014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Book Antiqua" panose="02040602050305030304"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Book Antiqua" panose="02040602050305030304" pitchFamily="18" charset="0"/>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Book Antiqua" panose="02040602050305030304" pitchFamily="18" charset="0"/>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Book Antiqua" panose="02040602050305030304" pitchFamily="18" charset="0"/>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Book Antiqua" panose="02040602050305030304" pitchFamily="18" charset="0"/>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Book Antiqua" panose="02040602050305030304" pitchFamily="18" charset="0"/>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B08A-52B4-4B82-BDE5-1A18671D1BDA}"/>
              </a:ext>
            </a:extLst>
          </p:cNvPr>
          <p:cNvSpPr>
            <a:spLocks noGrp="1"/>
          </p:cNvSpPr>
          <p:nvPr>
            <p:ph type="ctrTitle"/>
          </p:nvPr>
        </p:nvSpPr>
        <p:spPr/>
        <p:txBody>
          <a:bodyPr>
            <a:normAutofit/>
          </a:bodyPr>
          <a:lstStyle/>
          <a:p>
            <a:pPr defTabSz="914400" fontAlgn="base">
              <a:spcBef>
                <a:spcPct val="100000"/>
              </a:spcBef>
              <a:spcAft>
                <a:spcPct val="100000"/>
              </a:spcAft>
              <a:buClr>
                <a:srgbClr val="4A71A9"/>
              </a:buClr>
              <a:buSzPct val="150000"/>
            </a:pPr>
            <a:r>
              <a:rPr lang="en-US" sz="4400" kern="0" dirty="0">
                <a:solidFill>
                  <a:srgbClr val="000000"/>
                </a:solidFill>
                <a:latin typeface="Book Antiqua"/>
                <a:ea typeface="+mn-ea"/>
                <a:cs typeface="+mn-cs"/>
              </a:rPr>
              <a:t>Distributed and Object Databases</a:t>
            </a:r>
          </a:p>
        </p:txBody>
      </p:sp>
      <p:sp>
        <p:nvSpPr>
          <p:cNvPr id="3" name="Subtitle 2">
            <a:extLst>
              <a:ext uri="{FF2B5EF4-FFF2-40B4-BE49-F238E27FC236}">
                <a16:creationId xmlns:a16="http://schemas.microsoft.com/office/drawing/2014/main" id="{A08B683B-EBB1-4838-BD89-965EC3432D15}"/>
              </a:ext>
            </a:extLst>
          </p:cNvPr>
          <p:cNvSpPr>
            <a:spLocks noGrp="1"/>
          </p:cNvSpPr>
          <p:nvPr>
            <p:ph type="subTitle" idx="1"/>
          </p:nvPr>
        </p:nvSpPr>
        <p:spPr/>
        <p:txBody>
          <a:bodyPr>
            <a:normAutofit/>
          </a:bodyPr>
          <a:lstStyle/>
          <a:p>
            <a:pPr defTabSz="914400" fontAlgn="base">
              <a:spcBef>
                <a:spcPct val="100000"/>
              </a:spcBef>
              <a:spcAft>
                <a:spcPct val="100000"/>
              </a:spcAft>
              <a:buClr>
                <a:srgbClr val="4A71A9"/>
              </a:buClr>
              <a:buSzPct val="150000"/>
            </a:pPr>
            <a:r>
              <a:rPr lang="en-US" sz="2800" kern="0" dirty="0">
                <a:solidFill>
                  <a:srgbClr val="000000"/>
                </a:solidFill>
                <a:latin typeface="Book Antiqua"/>
              </a:rPr>
              <a:t>Lecture 1</a:t>
            </a:r>
          </a:p>
        </p:txBody>
      </p:sp>
    </p:spTree>
    <p:extLst>
      <p:ext uri="{BB962C8B-B14F-4D97-AF65-F5344CB8AC3E}">
        <p14:creationId xmlns:p14="http://schemas.microsoft.com/office/powerpoint/2010/main" val="106404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C391-3D0B-4DC2-B7BB-91A07E4C828D}"/>
              </a:ext>
            </a:extLst>
          </p:cNvPr>
          <p:cNvSpPr>
            <a:spLocks noGrp="1"/>
          </p:cNvSpPr>
          <p:nvPr>
            <p:ph type="title"/>
          </p:nvPr>
        </p:nvSpPr>
        <p:spPr/>
        <p:txBody>
          <a:bodyPr>
            <a:normAutofit fontScale="90000"/>
          </a:bodyPr>
          <a:lstStyle/>
          <a:p>
            <a:r>
              <a:rPr lang="en-US" sz="4400" kern="0" dirty="0">
                <a:solidFill>
                  <a:srgbClr val="000000"/>
                </a:solidFill>
                <a:latin typeface="Book Antiqua"/>
                <a:ea typeface="+mn-ea"/>
                <a:cs typeface="+mn-cs"/>
              </a:rPr>
              <a:t>What is a Distributed Database System?</a:t>
            </a:r>
          </a:p>
        </p:txBody>
      </p:sp>
      <p:sp>
        <p:nvSpPr>
          <p:cNvPr id="3" name="Content Placeholder 2">
            <a:extLst>
              <a:ext uri="{FF2B5EF4-FFF2-40B4-BE49-F238E27FC236}">
                <a16:creationId xmlns:a16="http://schemas.microsoft.com/office/drawing/2014/main" id="{5E53B3E1-0D4D-4E7A-8F2F-2C874EC610E5}"/>
              </a:ext>
            </a:extLst>
          </p:cNvPr>
          <p:cNvSpPr>
            <a:spLocks noGrp="1"/>
          </p:cNvSpPr>
          <p:nvPr>
            <p:ph idx="1"/>
          </p:nvPr>
        </p:nvSpPr>
        <p:spPr>
          <a:xfrm>
            <a:off x="1484310" y="2438399"/>
            <a:ext cx="10018713" cy="4419601"/>
          </a:xfrm>
        </p:spPr>
        <p:txBody>
          <a:bodyPr>
            <a:normAutofit fontScale="92500"/>
          </a:bodyPr>
          <a:lstStyle/>
          <a:p>
            <a:pPr marL="0" lvl="0" indent="0" defTabSz="914400" fontAlgn="base">
              <a:spcBef>
                <a:spcPct val="100000"/>
              </a:spcBef>
              <a:spcAft>
                <a:spcPct val="100000"/>
              </a:spcAft>
              <a:buClr>
                <a:srgbClr val="4A71A9"/>
              </a:buClr>
              <a:buSzPct val="150000"/>
              <a:buNone/>
            </a:pPr>
            <a:r>
              <a:rPr lang="en-US" sz="2800" kern="0" dirty="0">
                <a:solidFill>
                  <a:srgbClr val="000000"/>
                </a:solidFill>
                <a:latin typeface="Book Antiqua"/>
                <a:sym typeface="Palatino" charset="0"/>
              </a:rPr>
              <a:t>A distributed database (DDB) is a collection of multiple, </a:t>
            </a:r>
            <a:r>
              <a:rPr lang="en-US" sz="2800" i="1" kern="0" dirty="0">
                <a:solidFill>
                  <a:srgbClr val="0000FF"/>
                </a:solidFill>
                <a:latin typeface="Book Antiqua"/>
                <a:sym typeface="Palatino" charset="0"/>
              </a:rPr>
              <a:t>logically interrelated</a:t>
            </a:r>
            <a:r>
              <a:rPr lang="en-US" sz="2800" i="1" kern="0" dirty="0">
                <a:solidFill>
                  <a:srgbClr val="000000"/>
                </a:solidFill>
                <a:latin typeface="Book Antiqua"/>
                <a:sym typeface="Palatino" charset="0"/>
              </a:rPr>
              <a:t> </a:t>
            </a:r>
            <a:r>
              <a:rPr lang="en-US" sz="2800" kern="0" dirty="0">
                <a:solidFill>
                  <a:srgbClr val="000000"/>
                </a:solidFill>
                <a:latin typeface="Book Antiqua"/>
                <a:sym typeface="Palatino" charset="0"/>
              </a:rPr>
              <a:t>databases distributed over a </a:t>
            </a:r>
            <a:r>
              <a:rPr lang="en-US" sz="2800" i="1" kern="0" dirty="0">
                <a:solidFill>
                  <a:srgbClr val="0000FF"/>
                </a:solidFill>
                <a:latin typeface="Book Antiqua"/>
                <a:sym typeface="Palatino" charset="0"/>
              </a:rPr>
              <a:t>computer network</a:t>
            </a:r>
            <a:r>
              <a:rPr lang="en-US" sz="2800" i="1" kern="0" dirty="0">
                <a:solidFill>
                  <a:srgbClr val="000000"/>
                </a:solidFill>
                <a:latin typeface="Book Antiqua"/>
                <a:sym typeface="Palatino" charset="0"/>
              </a:rPr>
              <a:t>.</a:t>
            </a:r>
            <a:r>
              <a:rPr lang="en-US" sz="2800" kern="0" dirty="0">
                <a:solidFill>
                  <a:srgbClr val="000000"/>
                </a:solidFill>
                <a:latin typeface="Book Antiqua"/>
                <a:sym typeface="Palatino" charset="0"/>
              </a:rPr>
              <a:t> </a:t>
            </a:r>
          </a:p>
          <a:p>
            <a:pPr marL="0" lvl="0" indent="0" defTabSz="914400" fontAlgn="base">
              <a:spcBef>
                <a:spcPct val="100000"/>
              </a:spcBef>
              <a:spcAft>
                <a:spcPct val="100000"/>
              </a:spcAft>
              <a:buClr>
                <a:srgbClr val="4A71A9"/>
              </a:buClr>
              <a:buSzPct val="150000"/>
              <a:buNone/>
            </a:pPr>
            <a:r>
              <a:rPr lang="en-US" sz="2800" kern="0" dirty="0">
                <a:solidFill>
                  <a:srgbClr val="000000"/>
                </a:solidFill>
                <a:latin typeface="Book Antiqua"/>
                <a:sym typeface="Palatino" charset="0"/>
              </a:rPr>
              <a:t>A distributed database management system (D–DBMS) is the software that manages the DDB and provides an access mechanism that makes this distribution </a:t>
            </a:r>
            <a:r>
              <a:rPr lang="en-US" sz="2800" kern="0" dirty="0">
                <a:solidFill>
                  <a:srgbClr val="0000FF"/>
                </a:solidFill>
                <a:latin typeface="Book Antiqua"/>
                <a:sym typeface="Palatino" charset="0"/>
              </a:rPr>
              <a:t>transparent</a:t>
            </a:r>
            <a:r>
              <a:rPr lang="en-US" sz="2800" kern="0" dirty="0">
                <a:solidFill>
                  <a:srgbClr val="333399"/>
                </a:solidFill>
                <a:latin typeface="Book Antiqua"/>
                <a:sym typeface="Palatino" charset="0"/>
              </a:rPr>
              <a:t> </a:t>
            </a:r>
            <a:r>
              <a:rPr lang="en-US" sz="2800" kern="0" dirty="0">
                <a:solidFill>
                  <a:srgbClr val="000000"/>
                </a:solidFill>
                <a:latin typeface="Book Antiqua"/>
                <a:sym typeface="Palatino" charset="0"/>
              </a:rPr>
              <a:t>to the users. </a:t>
            </a:r>
          </a:p>
          <a:p>
            <a:pPr marL="0" lvl="0" indent="0" defTabSz="914400" fontAlgn="base">
              <a:spcBef>
                <a:spcPts val="1200"/>
              </a:spcBef>
              <a:spcAft>
                <a:spcPct val="0"/>
              </a:spcAft>
              <a:buClr>
                <a:srgbClr val="4A71A9"/>
              </a:buClr>
              <a:buSzPct val="150000"/>
              <a:buNone/>
            </a:pPr>
            <a:r>
              <a:rPr lang="en-US" sz="2800" kern="0" dirty="0">
                <a:solidFill>
                  <a:srgbClr val="000000"/>
                </a:solidFill>
                <a:latin typeface="Book Antiqua"/>
                <a:sym typeface="Palatino" charset="0"/>
              </a:rPr>
              <a:t>Distributed database system (DDBS) = DDB + D–DBMS</a:t>
            </a:r>
          </a:p>
          <a:p>
            <a:endParaRPr lang="en-US" dirty="0"/>
          </a:p>
        </p:txBody>
      </p:sp>
    </p:spTree>
    <p:extLst>
      <p:ext uri="{BB962C8B-B14F-4D97-AF65-F5344CB8AC3E}">
        <p14:creationId xmlns:p14="http://schemas.microsoft.com/office/powerpoint/2010/main" val="425117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7A81-F3EB-4FC0-8355-10C4C323D2AD}"/>
              </a:ext>
            </a:extLst>
          </p:cNvPr>
          <p:cNvSpPr>
            <a:spLocks noGrp="1"/>
          </p:cNvSpPr>
          <p:nvPr>
            <p:ph type="title"/>
          </p:nvPr>
        </p:nvSpPr>
        <p:spPr/>
        <p:txBody>
          <a:bodyPr/>
          <a:lstStyle/>
          <a:p>
            <a:r>
              <a:rPr lang="en-US" dirty="0"/>
              <a:t>Why do we distribute at all? </a:t>
            </a:r>
          </a:p>
        </p:txBody>
      </p:sp>
      <p:sp>
        <p:nvSpPr>
          <p:cNvPr id="3" name="Content Placeholder 2">
            <a:extLst>
              <a:ext uri="{FF2B5EF4-FFF2-40B4-BE49-F238E27FC236}">
                <a16:creationId xmlns:a16="http://schemas.microsoft.com/office/drawing/2014/main" id="{1F54D2EF-7C6A-474F-94EF-2BEE9EA18609}"/>
              </a:ext>
            </a:extLst>
          </p:cNvPr>
          <p:cNvSpPr>
            <a:spLocks noGrp="1"/>
          </p:cNvSpPr>
          <p:nvPr>
            <p:ph idx="1"/>
          </p:nvPr>
        </p:nvSpPr>
        <p:spPr/>
        <p:txBody>
          <a:bodyPr>
            <a:normAutofit/>
          </a:bodyPr>
          <a:lstStyle/>
          <a:p>
            <a:r>
              <a:rPr lang="en-US" dirty="0"/>
              <a:t>distributed processing better corresponds to the organizational structure of today’s, widely distributed enterprises</a:t>
            </a:r>
          </a:p>
          <a:p>
            <a:r>
              <a:rPr lang="en-US" dirty="0"/>
              <a:t>more reliable </a:t>
            </a:r>
          </a:p>
          <a:p>
            <a:r>
              <a:rPr lang="en-US" dirty="0"/>
              <a:t>more responsive</a:t>
            </a:r>
          </a:p>
          <a:p>
            <a:r>
              <a:rPr lang="en-US" dirty="0"/>
              <a:t>many of the current applications of computer technology are inherently distributed, Web-based applications, electronic commerce business over the Internet, multimedia applications such as news-on-demand or medical imaging, manufacturing control systems are all examples of such applications.</a:t>
            </a:r>
          </a:p>
        </p:txBody>
      </p:sp>
    </p:spTree>
    <p:extLst>
      <p:ext uri="{BB962C8B-B14F-4D97-AF65-F5344CB8AC3E}">
        <p14:creationId xmlns:p14="http://schemas.microsoft.com/office/powerpoint/2010/main" val="389206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F705-AC2D-4C45-BE90-1D432475B033}"/>
              </a:ext>
            </a:extLst>
          </p:cNvPr>
          <p:cNvSpPr>
            <a:spLocks noGrp="1"/>
          </p:cNvSpPr>
          <p:nvPr>
            <p:ph type="title"/>
          </p:nvPr>
        </p:nvSpPr>
        <p:spPr/>
        <p:txBody>
          <a:bodyPr/>
          <a:lstStyle/>
          <a:p>
            <a:r>
              <a:rPr lang="en-US" dirty="0"/>
              <a:t>What is a Distributed Database System?</a:t>
            </a:r>
          </a:p>
        </p:txBody>
      </p:sp>
      <p:sp>
        <p:nvSpPr>
          <p:cNvPr id="3" name="Content Placeholder 2">
            <a:extLst>
              <a:ext uri="{FF2B5EF4-FFF2-40B4-BE49-F238E27FC236}">
                <a16:creationId xmlns:a16="http://schemas.microsoft.com/office/drawing/2014/main" id="{754DC780-31E4-44FE-B88D-D1F0D5D46905}"/>
              </a:ext>
            </a:extLst>
          </p:cNvPr>
          <p:cNvSpPr>
            <a:spLocks noGrp="1"/>
          </p:cNvSpPr>
          <p:nvPr>
            <p:ph idx="1"/>
          </p:nvPr>
        </p:nvSpPr>
        <p:spPr/>
        <p:txBody>
          <a:bodyPr/>
          <a:lstStyle/>
          <a:p>
            <a:r>
              <a:rPr lang="en-US" b="1" dirty="0"/>
              <a:t>distributed database </a:t>
            </a:r>
            <a:r>
              <a:rPr lang="en-US" dirty="0"/>
              <a:t>is a collection of multiple, logically interrelated databases distributed over a computer network</a:t>
            </a:r>
          </a:p>
          <a:p>
            <a:r>
              <a:rPr lang="en-US" b="1" dirty="0"/>
              <a:t>A distributed database management system (D DBMS) </a:t>
            </a:r>
            <a:r>
              <a:rPr lang="en-US" dirty="0"/>
              <a:t>is then defined as the software system that permits the management of the distributed database and makes the distribution transparent to the users. </a:t>
            </a:r>
          </a:p>
          <a:p>
            <a:endParaRPr lang="en-US" dirty="0"/>
          </a:p>
        </p:txBody>
      </p:sp>
    </p:spTree>
    <p:extLst>
      <p:ext uri="{BB962C8B-B14F-4D97-AF65-F5344CB8AC3E}">
        <p14:creationId xmlns:p14="http://schemas.microsoft.com/office/powerpoint/2010/main" val="310681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145F-21F0-4414-A948-B249B327B345}"/>
              </a:ext>
            </a:extLst>
          </p:cNvPr>
          <p:cNvSpPr>
            <a:spLocks noGrp="1"/>
          </p:cNvSpPr>
          <p:nvPr>
            <p:ph type="title"/>
          </p:nvPr>
        </p:nvSpPr>
        <p:spPr/>
        <p:txBody>
          <a:bodyPr/>
          <a:lstStyle/>
          <a:p>
            <a:r>
              <a:rPr lang="en-US" dirty="0"/>
              <a:t>What is not a DDBS?</a:t>
            </a:r>
          </a:p>
        </p:txBody>
      </p:sp>
      <p:sp>
        <p:nvSpPr>
          <p:cNvPr id="3" name="Content Placeholder 2">
            <a:extLst>
              <a:ext uri="{FF2B5EF4-FFF2-40B4-BE49-F238E27FC236}">
                <a16:creationId xmlns:a16="http://schemas.microsoft.com/office/drawing/2014/main" id="{7C48343B-A1D1-46F7-8070-8BCCFD681658}"/>
              </a:ext>
            </a:extLst>
          </p:cNvPr>
          <p:cNvSpPr>
            <a:spLocks noGrp="1"/>
          </p:cNvSpPr>
          <p:nvPr>
            <p:ph idx="1"/>
          </p:nvPr>
        </p:nvSpPr>
        <p:spPr/>
        <p:txBody>
          <a:bodyPr/>
          <a:lstStyle/>
          <a:p>
            <a:r>
              <a:rPr lang="en-US" dirty="0"/>
              <a:t>A DDBS is not a “collection of files” that can be individually stored at each node of a computer network.</a:t>
            </a:r>
          </a:p>
          <a:p>
            <a:r>
              <a:rPr lang="en-US" dirty="0"/>
              <a:t>To form a DDBS, files should not only be logically related, but there should be structured among the files, and access should be via a common interface. </a:t>
            </a:r>
          </a:p>
        </p:txBody>
      </p:sp>
    </p:spTree>
    <p:extLst>
      <p:ext uri="{BB962C8B-B14F-4D97-AF65-F5344CB8AC3E}">
        <p14:creationId xmlns:p14="http://schemas.microsoft.com/office/powerpoint/2010/main" val="378276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0295-112F-4A12-B940-D819CBBDF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226700-26D2-405F-8002-1D683C28AE07}"/>
              </a:ext>
            </a:extLst>
          </p:cNvPr>
          <p:cNvSpPr>
            <a:spLocks noGrp="1"/>
          </p:cNvSpPr>
          <p:nvPr>
            <p:ph idx="1"/>
          </p:nvPr>
        </p:nvSpPr>
        <p:spPr/>
        <p:txBody>
          <a:bodyPr/>
          <a:lstStyle/>
          <a:p>
            <a:r>
              <a:rPr lang="en-US" dirty="0"/>
              <a:t>A timesharing computer system</a:t>
            </a:r>
          </a:p>
          <a:p>
            <a:pPr marL="0" indent="0">
              <a:buNone/>
            </a:pPr>
            <a:endParaRPr lang="en-US" dirty="0"/>
          </a:p>
          <a:p>
            <a:r>
              <a:rPr lang="en-US" dirty="0"/>
              <a:t>A loosely or tightly coupled multiprocessor system</a:t>
            </a:r>
          </a:p>
          <a:p>
            <a:pPr marL="0" indent="0">
              <a:buNone/>
            </a:pPr>
            <a:endParaRPr lang="en-US" dirty="0"/>
          </a:p>
          <a:p>
            <a:r>
              <a:rPr lang="en-US" dirty="0"/>
              <a:t>A database system which resides at one of the nodes of a network of computers - this is a centralized database on a network node</a:t>
            </a:r>
          </a:p>
          <a:p>
            <a:pPr marL="0" indent="0">
              <a:buNone/>
            </a:pPr>
            <a:endParaRPr lang="en-US" dirty="0"/>
          </a:p>
          <a:p>
            <a:r>
              <a:rPr lang="en-US" dirty="0"/>
              <a:t>Note that physical distribution does not necessarily imply that the computer systems be geographically far apart.</a:t>
            </a:r>
          </a:p>
        </p:txBody>
      </p:sp>
    </p:spTree>
    <p:extLst>
      <p:ext uri="{BB962C8B-B14F-4D97-AF65-F5344CB8AC3E}">
        <p14:creationId xmlns:p14="http://schemas.microsoft.com/office/powerpoint/2010/main" val="125484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9A82-9AA4-4C49-930F-94A99B2D2D61}"/>
              </a:ext>
            </a:extLst>
          </p:cNvPr>
          <p:cNvSpPr>
            <a:spLocks noGrp="1"/>
          </p:cNvSpPr>
          <p:nvPr>
            <p:ph type="title"/>
          </p:nvPr>
        </p:nvSpPr>
        <p:spPr/>
        <p:txBody>
          <a:bodyPr/>
          <a:lstStyle/>
          <a:p>
            <a:r>
              <a:rPr lang="en-US" dirty="0"/>
              <a:t>Central Database on a Network</a:t>
            </a:r>
          </a:p>
        </p:txBody>
      </p:sp>
      <p:pic>
        <p:nvPicPr>
          <p:cNvPr id="6" name="Content Placeholder 5">
            <a:extLst>
              <a:ext uri="{FF2B5EF4-FFF2-40B4-BE49-F238E27FC236}">
                <a16:creationId xmlns:a16="http://schemas.microsoft.com/office/drawing/2014/main" id="{3DB449D9-D2E1-41F7-941A-E6E1AB0CE63D}"/>
              </a:ext>
            </a:extLst>
          </p:cNvPr>
          <p:cNvPicPr>
            <a:picLocks noGrp="1" noChangeAspect="1"/>
          </p:cNvPicPr>
          <p:nvPr>
            <p:ph idx="1"/>
          </p:nvPr>
        </p:nvPicPr>
        <p:blipFill>
          <a:blip r:embed="rId2"/>
          <a:stretch>
            <a:fillRect/>
          </a:stretch>
        </p:blipFill>
        <p:spPr>
          <a:xfrm>
            <a:off x="2642788" y="1168400"/>
            <a:ext cx="8479235" cy="5219700"/>
          </a:xfrm>
          <a:prstGeom prst="rect">
            <a:avLst/>
          </a:prstGeom>
        </p:spPr>
      </p:pic>
    </p:spTree>
    <p:extLst>
      <p:ext uri="{BB962C8B-B14F-4D97-AF65-F5344CB8AC3E}">
        <p14:creationId xmlns:p14="http://schemas.microsoft.com/office/powerpoint/2010/main" val="65992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1894-C340-44BC-8A99-4D1EE0E7F4AF}"/>
              </a:ext>
            </a:extLst>
          </p:cNvPr>
          <p:cNvSpPr>
            <a:spLocks noGrp="1"/>
          </p:cNvSpPr>
          <p:nvPr>
            <p:ph type="title"/>
          </p:nvPr>
        </p:nvSpPr>
        <p:spPr/>
        <p:txBody>
          <a:bodyPr/>
          <a:lstStyle/>
          <a:p>
            <a:r>
              <a:rPr lang="en-US" dirty="0"/>
              <a:t>DDBS Environment</a:t>
            </a:r>
          </a:p>
        </p:txBody>
      </p:sp>
      <p:pic>
        <p:nvPicPr>
          <p:cNvPr id="6" name="Content Placeholder 5">
            <a:extLst>
              <a:ext uri="{FF2B5EF4-FFF2-40B4-BE49-F238E27FC236}">
                <a16:creationId xmlns:a16="http://schemas.microsoft.com/office/drawing/2014/main" id="{C78CD4F0-FFE2-485E-960A-3B6688CF4C0D}"/>
              </a:ext>
            </a:extLst>
          </p:cNvPr>
          <p:cNvPicPr>
            <a:picLocks noGrp="1" noChangeAspect="1"/>
          </p:cNvPicPr>
          <p:nvPr>
            <p:ph idx="1"/>
          </p:nvPr>
        </p:nvPicPr>
        <p:blipFill>
          <a:blip r:embed="rId2"/>
          <a:stretch>
            <a:fillRect/>
          </a:stretch>
        </p:blipFill>
        <p:spPr>
          <a:xfrm>
            <a:off x="2254386" y="1397000"/>
            <a:ext cx="8478560" cy="5219700"/>
          </a:xfrm>
          <a:prstGeom prst="rect">
            <a:avLst/>
          </a:prstGeom>
        </p:spPr>
      </p:pic>
    </p:spTree>
    <p:extLst>
      <p:ext uri="{BB962C8B-B14F-4D97-AF65-F5344CB8AC3E}">
        <p14:creationId xmlns:p14="http://schemas.microsoft.com/office/powerpoint/2010/main" val="31963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3CA2-ED89-4701-9A97-350AA3A7C6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88CDC-C8AE-4682-AB32-85DB0FFE565F}"/>
              </a:ext>
            </a:extLst>
          </p:cNvPr>
          <p:cNvSpPr>
            <a:spLocks noGrp="1"/>
          </p:cNvSpPr>
          <p:nvPr>
            <p:ph idx="1"/>
          </p:nvPr>
        </p:nvSpPr>
        <p:spPr/>
        <p:txBody>
          <a:bodyPr>
            <a:normAutofit fontScale="85000" lnSpcReduction="20000"/>
          </a:bodyPr>
          <a:lstStyle/>
          <a:p>
            <a:r>
              <a:rPr lang="en-US" dirty="0"/>
              <a:t>In distributed databases, data are “delivered” from the sites where they are stored to where the query is posed.</a:t>
            </a:r>
          </a:p>
          <a:p>
            <a:r>
              <a:rPr lang="en-US" dirty="0"/>
              <a:t>The alternative delivery modes are </a:t>
            </a:r>
          </a:p>
          <a:p>
            <a:pPr lvl="1">
              <a:buFont typeface="Courier New" panose="02070309020205020404" pitchFamily="49" charset="0"/>
              <a:buChar char="o"/>
            </a:pPr>
            <a:r>
              <a:rPr lang="en-US" dirty="0"/>
              <a:t>pull-only : the transfer of data from servers to clients is initiated by a client pull</a:t>
            </a:r>
          </a:p>
          <a:p>
            <a:pPr lvl="1">
              <a:buFont typeface="Courier New" panose="02070309020205020404" pitchFamily="49" charset="0"/>
              <a:buChar char="o"/>
            </a:pPr>
            <a:r>
              <a:rPr lang="en-US" dirty="0"/>
              <a:t>push-only : the transfer of data from servers to clients is initiated by a server push in the absence of any specific request from clients.</a:t>
            </a:r>
          </a:p>
          <a:p>
            <a:pPr lvl="1">
              <a:buFont typeface="Courier New" panose="02070309020205020404" pitchFamily="49" charset="0"/>
              <a:buChar char="o"/>
            </a:pPr>
            <a:r>
              <a:rPr lang="en-US" dirty="0"/>
              <a:t>and hybrid. </a:t>
            </a:r>
          </a:p>
          <a:p>
            <a:r>
              <a:rPr lang="en-US" dirty="0"/>
              <a:t>Frequency</a:t>
            </a:r>
          </a:p>
          <a:p>
            <a:pPr lvl="1">
              <a:buFont typeface="Courier New" panose="02070309020205020404" pitchFamily="49" charset="0"/>
              <a:buChar char="o"/>
            </a:pPr>
            <a:r>
              <a:rPr lang="en-US" dirty="0"/>
              <a:t>Periodic</a:t>
            </a:r>
          </a:p>
          <a:p>
            <a:pPr lvl="1">
              <a:buFont typeface="Courier New" panose="02070309020205020404" pitchFamily="49" charset="0"/>
              <a:buChar char="o"/>
            </a:pPr>
            <a:r>
              <a:rPr lang="en-US" dirty="0"/>
              <a:t>Conditional</a:t>
            </a:r>
          </a:p>
          <a:p>
            <a:pPr lvl="1">
              <a:buFont typeface="Courier New" panose="02070309020205020404" pitchFamily="49" charset="0"/>
              <a:buChar char="o"/>
            </a:pPr>
            <a:r>
              <a:rPr lang="en-US" dirty="0"/>
              <a:t>Ad-hoc or irregular</a:t>
            </a:r>
          </a:p>
          <a:p>
            <a:r>
              <a:rPr lang="en-US" dirty="0"/>
              <a:t>Communication Methods</a:t>
            </a:r>
          </a:p>
          <a:p>
            <a:pPr lvl="1">
              <a:buFont typeface="Courier New" panose="02070309020205020404" pitchFamily="49" charset="0"/>
              <a:buChar char="o"/>
            </a:pPr>
            <a:r>
              <a:rPr lang="en-US" dirty="0"/>
              <a:t>Unicast</a:t>
            </a:r>
          </a:p>
          <a:p>
            <a:pPr lvl="1">
              <a:buFont typeface="Courier New" panose="02070309020205020404" pitchFamily="49" charset="0"/>
              <a:buChar char="o"/>
            </a:pPr>
            <a:r>
              <a:rPr lang="en-US" dirty="0"/>
              <a:t>One-to-many</a:t>
            </a:r>
          </a:p>
          <a:p>
            <a:r>
              <a:rPr lang="en-US" dirty="0"/>
              <a:t>Note: not all combinations make sense</a:t>
            </a:r>
          </a:p>
          <a:p>
            <a:endParaRPr lang="en-US" dirty="0"/>
          </a:p>
        </p:txBody>
      </p:sp>
    </p:spTree>
    <p:extLst>
      <p:ext uri="{BB962C8B-B14F-4D97-AF65-F5344CB8AC3E}">
        <p14:creationId xmlns:p14="http://schemas.microsoft.com/office/powerpoint/2010/main" val="232779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054D-EBE7-47DA-871C-E8218DDEB218}"/>
              </a:ext>
            </a:extLst>
          </p:cNvPr>
          <p:cNvSpPr>
            <a:spLocks noGrp="1"/>
          </p:cNvSpPr>
          <p:nvPr>
            <p:ph type="title"/>
          </p:nvPr>
        </p:nvSpPr>
        <p:spPr/>
        <p:txBody>
          <a:bodyPr/>
          <a:lstStyle/>
          <a:p>
            <a:r>
              <a:rPr lang="en-US" dirty="0"/>
              <a:t>Transparency</a:t>
            </a:r>
          </a:p>
        </p:txBody>
      </p:sp>
      <p:sp>
        <p:nvSpPr>
          <p:cNvPr id="3" name="Content Placeholder 2">
            <a:extLst>
              <a:ext uri="{FF2B5EF4-FFF2-40B4-BE49-F238E27FC236}">
                <a16:creationId xmlns:a16="http://schemas.microsoft.com/office/drawing/2014/main" id="{5965CF8E-40A2-46DF-88EE-7417525B4DE5}"/>
              </a:ext>
            </a:extLst>
          </p:cNvPr>
          <p:cNvSpPr>
            <a:spLocks noGrp="1"/>
          </p:cNvSpPr>
          <p:nvPr>
            <p:ph idx="1"/>
          </p:nvPr>
        </p:nvSpPr>
        <p:spPr>
          <a:xfrm>
            <a:off x="1484310" y="1549401"/>
            <a:ext cx="10018713" cy="5308599"/>
          </a:xfrm>
        </p:spPr>
        <p:txBody>
          <a:bodyPr>
            <a:normAutofit fontScale="92500" lnSpcReduction="20000"/>
          </a:bodyPr>
          <a:lstStyle/>
          <a:p>
            <a:r>
              <a:rPr lang="en-US" b="1" dirty="0"/>
              <a:t>Transparent Management of Distributed and Replicated Data</a:t>
            </a:r>
            <a:br>
              <a:rPr lang="en-US" b="1" dirty="0"/>
            </a:br>
            <a:r>
              <a:rPr lang="en-US" dirty="0"/>
              <a:t>refers to separation of the higher-level semantics of a system from lower-level implementation issues.</a:t>
            </a:r>
          </a:p>
          <a:p>
            <a:r>
              <a:rPr lang="en-US" b="1" dirty="0"/>
              <a:t>different types of transparencies:</a:t>
            </a:r>
          </a:p>
          <a:p>
            <a:pPr lvl="1">
              <a:buFont typeface="Courier New" panose="02070309020205020404" pitchFamily="49" charset="0"/>
              <a:buChar char="o"/>
            </a:pPr>
            <a:r>
              <a:rPr lang="en-US" dirty="0"/>
              <a:t>Data Independence</a:t>
            </a:r>
          </a:p>
          <a:p>
            <a:pPr lvl="2">
              <a:buFont typeface="Wingdings" panose="05000000000000000000" pitchFamily="2" charset="2"/>
              <a:buChar char="§"/>
            </a:pPr>
            <a:r>
              <a:rPr lang="en-US" dirty="0"/>
              <a:t>Logical data independence</a:t>
            </a:r>
          </a:p>
          <a:p>
            <a:pPr lvl="2">
              <a:buFont typeface="Wingdings" panose="05000000000000000000" pitchFamily="2" charset="2"/>
              <a:buChar char="§"/>
            </a:pPr>
            <a:r>
              <a:rPr lang="en-US" dirty="0"/>
              <a:t>Physical data independence</a:t>
            </a:r>
          </a:p>
          <a:p>
            <a:pPr lvl="1">
              <a:buFont typeface="Courier New" panose="02070309020205020404" pitchFamily="49" charset="0"/>
              <a:buChar char="o"/>
            </a:pPr>
            <a:r>
              <a:rPr lang="en-US" dirty="0"/>
              <a:t>Network Transparency</a:t>
            </a:r>
          </a:p>
          <a:p>
            <a:pPr lvl="2">
              <a:buFont typeface="Wingdings" panose="05000000000000000000" pitchFamily="2" charset="2"/>
              <a:buChar char="§"/>
            </a:pPr>
            <a:r>
              <a:rPr lang="en-US" dirty="0"/>
              <a:t>Location transparency</a:t>
            </a:r>
          </a:p>
          <a:p>
            <a:pPr lvl="2">
              <a:buFont typeface="Wingdings" panose="05000000000000000000" pitchFamily="2" charset="2"/>
              <a:buChar char="§"/>
            </a:pPr>
            <a:r>
              <a:rPr lang="en-US" dirty="0"/>
              <a:t>Fragmentation transparency</a:t>
            </a:r>
          </a:p>
          <a:p>
            <a:pPr lvl="1">
              <a:buFont typeface="Courier New" panose="02070309020205020404" pitchFamily="49" charset="0"/>
              <a:buChar char="o"/>
            </a:pPr>
            <a:r>
              <a:rPr lang="en-US" dirty="0"/>
              <a:t>Replication Transparency</a:t>
            </a:r>
          </a:p>
          <a:p>
            <a:pPr lvl="1">
              <a:buFont typeface="Courier New" panose="02070309020205020404" pitchFamily="49" charset="0"/>
              <a:buChar char="o"/>
            </a:pPr>
            <a:r>
              <a:rPr lang="en-US" dirty="0"/>
              <a:t>Fragmentation Transparency</a:t>
            </a:r>
          </a:p>
          <a:p>
            <a:pPr lvl="2">
              <a:buFont typeface="Wingdings" panose="05000000000000000000" pitchFamily="2" charset="2"/>
              <a:buChar char="§"/>
            </a:pPr>
            <a:r>
              <a:rPr lang="fr-FR" dirty="0"/>
              <a:t>horizontal fragmentation: sélection</a:t>
            </a:r>
          </a:p>
          <a:p>
            <a:pPr lvl="2">
              <a:buFont typeface="Wingdings" panose="05000000000000000000" pitchFamily="2" charset="2"/>
              <a:buChar char="§"/>
            </a:pPr>
            <a:r>
              <a:rPr lang="fr-FR" dirty="0"/>
              <a:t>vertical fragmentation: projection</a:t>
            </a:r>
          </a:p>
          <a:p>
            <a:pPr lvl="2">
              <a:buFont typeface="Wingdings" panose="05000000000000000000" pitchFamily="2" charset="2"/>
              <a:buChar char="§"/>
            </a:pPr>
            <a:r>
              <a:rPr lang="fr-FR" dirty="0" err="1"/>
              <a:t>hybrid</a:t>
            </a:r>
            <a:endParaRPr lang="en-US" dirty="0"/>
          </a:p>
          <a:p>
            <a:pPr lvl="1"/>
            <a:endParaRPr lang="en-US" b="1" dirty="0"/>
          </a:p>
          <a:p>
            <a:pPr lvl="1"/>
            <a:endParaRPr lang="en-US" b="1" dirty="0"/>
          </a:p>
        </p:txBody>
      </p:sp>
    </p:spTree>
    <p:extLst>
      <p:ext uri="{BB962C8B-B14F-4D97-AF65-F5344CB8AC3E}">
        <p14:creationId xmlns:p14="http://schemas.microsoft.com/office/powerpoint/2010/main" val="116457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054D-EBE7-47DA-871C-E8218DDEB218}"/>
              </a:ext>
            </a:extLst>
          </p:cNvPr>
          <p:cNvSpPr>
            <a:spLocks noGrp="1"/>
          </p:cNvSpPr>
          <p:nvPr>
            <p:ph type="title"/>
          </p:nvPr>
        </p:nvSpPr>
        <p:spPr/>
        <p:txBody>
          <a:bodyPr/>
          <a:lstStyle/>
          <a:p>
            <a:r>
              <a:rPr lang="en-US" dirty="0"/>
              <a:t>the main advantages of DDBSs</a:t>
            </a:r>
          </a:p>
        </p:txBody>
      </p:sp>
      <p:sp>
        <p:nvSpPr>
          <p:cNvPr id="3" name="Content Placeholder 2">
            <a:extLst>
              <a:ext uri="{FF2B5EF4-FFF2-40B4-BE49-F238E27FC236}">
                <a16:creationId xmlns:a16="http://schemas.microsoft.com/office/drawing/2014/main" id="{5965CF8E-40A2-46DF-88EE-7417525B4DE5}"/>
              </a:ext>
            </a:extLst>
          </p:cNvPr>
          <p:cNvSpPr>
            <a:spLocks noGrp="1"/>
          </p:cNvSpPr>
          <p:nvPr>
            <p:ph idx="1"/>
          </p:nvPr>
        </p:nvSpPr>
        <p:spPr>
          <a:xfrm>
            <a:off x="1484310" y="1320800"/>
            <a:ext cx="10018713" cy="5019041"/>
          </a:xfrm>
        </p:spPr>
        <p:txBody>
          <a:bodyPr>
            <a:normAutofit/>
          </a:bodyPr>
          <a:lstStyle/>
          <a:p>
            <a:r>
              <a:rPr lang="en-US" b="1" dirty="0"/>
              <a:t>Reliability Through Distributed Transactions. </a:t>
            </a:r>
          </a:p>
          <a:p>
            <a:r>
              <a:rPr lang="en-US" dirty="0"/>
              <a:t>Distributed DBMSs are intended to improve reliability since they have replicated components and, thereby eliminate single points of failure. </a:t>
            </a:r>
          </a:p>
          <a:p>
            <a:r>
              <a:rPr lang="en-US" dirty="0"/>
              <a:t>The failure of a single site, or the failure of a communication link which makes one or more sites unreachable, is not sufficient to bring down the entire system.</a:t>
            </a:r>
          </a:p>
          <a:p>
            <a:r>
              <a:rPr lang="en-US" dirty="0"/>
              <a:t>DBMS that provides full transaction support guarantees that concurrent execution of user transactions will not violate database consistency in the face of system failures as long as each transaction is correct</a:t>
            </a:r>
          </a:p>
          <a:p>
            <a:pPr lvl="1"/>
            <a:endParaRPr lang="en-US" b="1" dirty="0"/>
          </a:p>
        </p:txBody>
      </p:sp>
    </p:spTree>
    <p:extLst>
      <p:ext uri="{BB962C8B-B14F-4D97-AF65-F5344CB8AC3E}">
        <p14:creationId xmlns:p14="http://schemas.microsoft.com/office/powerpoint/2010/main" val="114459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91D5-A1A5-43E6-8DBC-7D8640D0BC23}"/>
              </a:ext>
            </a:extLst>
          </p:cNvPr>
          <p:cNvSpPr>
            <a:spLocks noGrp="1"/>
          </p:cNvSpPr>
          <p:nvPr>
            <p:ph type="title"/>
          </p:nvPr>
        </p:nvSpPr>
        <p:spPr>
          <a:xfrm>
            <a:off x="1095376" y="444498"/>
            <a:ext cx="2892424" cy="685801"/>
          </a:xfrm>
        </p:spPr>
        <p:txBody>
          <a:bodyPr>
            <a:noAutofit/>
          </a:bodyPr>
          <a:lstStyle/>
          <a:p>
            <a:r>
              <a:rPr lang="en-US" sz="4400" kern="0" dirty="0">
                <a:solidFill>
                  <a:srgbClr val="000000"/>
                </a:solidFill>
                <a:latin typeface="Book Antiqua"/>
                <a:ea typeface="+mn-ea"/>
                <a:cs typeface="+mn-cs"/>
              </a:rPr>
              <a:t>Outline</a:t>
            </a:r>
          </a:p>
        </p:txBody>
      </p:sp>
      <p:sp>
        <p:nvSpPr>
          <p:cNvPr id="5" name="Content Placeholder 4">
            <a:extLst>
              <a:ext uri="{FF2B5EF4-FFF2-40B4-BE49-F238E27FC236}">
                <a16:creationId xmlns:a16="http://schemas.microsoft.com/office/drawing/2014/main" id="{CED6C843-A7D9-4686-ACE1-7E24F48A68EE}"/>
              </a:ext>
            </a:extLst>
          </p:cNvPr>
          <p:cNvSpPr>
            <a:spLocks noGrp="1"/>
          </p:cNvSpPr>
          <p:nvPr>
            <p:ph idx="1"/>
          </p:nvPr>
        </p:nvSpPr>
        <p:spPr>
          <a:xfrm>
            <a:off x="3423684" y="1828801"/>
            <a:ext cx="7647539" cy="4419600"/>
          </a:xfrm>
        </p:spPr>
        <p:txBody>
          <a:bodyPr>
            <a:noAutofit/>
          </a:bodyPr>
          <a:lstStyle/>
          <a:p>
            <a:r>
              <a:rPr lang="en-US" sz="2000" dirty="0">
                <a:solidFill>
                  <a:srgbClr val="0070C0"/>
                </a:solidFill>
              </a:rPr>
              <a:t>Introduction</a:t>
            </a:r>
          </a:p>
          <a:p>
            <a:pPr lvl="1"/>
            <a:r>
              <a:rPr lang="en-US" sz="1600" dirty="0">
                <a:solidFill>
                  <a:srgbClr val="0070C0"/>
                </a:solidFill>
              </a:rPr>
              <a:t>What is a distributed DBMS</a:t>
            </a:r>
          </a:p>
          <a:p>
            <a:pPr lvl="1"/>
            <a:r>
              <a:rPr lang="en-US" sz="1600" dirty="0">
                <a:solidFill>
                  <a:srgbClr val="0070C0"/>
                </a:solidFill>
              </a:rPr>
              <a:t>Distributed DBMS Architecture</a:t>
            </a:r>
          </a:p>
          <a:p>
            <a:r>
              <a:rPr lang="en-US" sz="2000" dirty="0"/>
              <a:t>Background</a:t>
            </a:r>
          </a:p>
          <a:p>
            <a:r>
              <a:rPr lang="en-US" sz="2000" dirty="0"/>
              <a:t>Distributed Database Design</a:t>
            </a:r>
          </a:p>
          <a:p>
            <a:r>
              <a:rPr lang="en-US" sz="2000" dirty="0"/>
              <a:t>Database Integration</a:t>
            </a:r>
          </a:p>
          <a:p>
            <a:r>
              <a:rPr lang="en-US" sz="2000" dirty="0"/>
              <a:t>Semantic Data Control</a:t>
            </a:r>
          </a:p>
          <a:p>
            <a:r>
              <a:rPr lang="en-US" sz="2000" dirty="0"/>
              <a:t>Distributed Query Processing</a:t>
            </a:r>
          </a:p>
          <a:p>
            <a:r>
              <a:rPr lang="en-US" sz="2000" dirty="0"/>
              <a:t>Multidatabase query processing</a:t>
            </a:r>
          </a:p>
          <a:p>
            <a:r>
              <a:rPr lang="en-US" sz="2000" dirty="0"/>
              <a:t>Distributed Transaction Management</a:t>
            </a:r>
          </a:p>
          <a:p>
            <a:r>
              <a:rPr lang="en-US" sz="2000" dirty="0"/>
              <a:t>Data Replication</a:t>
            </a:r>
          </a:p>
          <a:p>
            <a:r>
              <a:rPr lang="en-US" sz="2000" dirty="0"/>
              <a:t>Parallel Database Systems</a:t>
            </a:r>
          </a:p>
          <a:p>
            <a:r>
              <a:rPr lang="en-US" sz="2000" dirty="0"/>
              <a:t>Distributed Object DBMS</a:t>
            </a:r>
          </a:p>
        </p:txBody>
      </p:sp>
    </p:spTree>
    <p:extLst>
      <p:ext uri="{BB962C8B-B14F-4D97-AF65-F5344CB8AC3E}">
        <p14:creationId xmlns:p14="http://schemas.microsoft.com/office/powerpoint/2010/main" val="4037625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054D-EBE7-47DA-871C-E8218DDEB218}"/>
              </a:ext>
            </a:extLst>
          </p:cNvPr>
          <p:cNvSpPr>
            <a:spLocks noGrp="1"/>
          </p:cNvSpPr>
          <p:nvPr>
            <p:ph type="title"/>
          </p:nvPr>
        </p:nvSpPr>
        <p:spPr/>
        <p:txBody>
          <a:bodyPr/>
          <a:lstStyle/>
          <a:p>
            <a:r>
              <a:rPr lang="en-US" dirty="0"/>
              <a:t>the main advantages of DDBSs</a:t>
            </a:r>
          </a:p>
        </p:txBody>
      </p:sp>
      <p:sp>
        <p:nvSpPr>
          <p:cNvPr id="3" name="Content Placeholder 2">
            <a:extLst>
              <a:ext uri="{FF2B5EF4-FFF2-40B4-BE49-F238E27FC236}">
                <a16:creationId xmlns:a16="http://schemas.microsoft.com/office/drawing/2014/main" id="{5965CF8E-40A2-46DF-88EE-7417525B4DE5}"/>
              </a:ext>
            </a:extLst>
          </p:cNvPr>
          <p:cNvSpPr>
            <a:spLocks noGrp="1"/>
          </p:cNvSpPr>
          <p:nvPr>
            <p:ph idx="1"/>
          </p:nvPr>
        </p:nvSpPr>
        <p:spPr>
          <a:xfrm>
            <a:off x="1484310" y="1320800"/>
            <a:ext cx="10018713" cy="5019041"/>
          </a:xfrm>
        </p:spPr>
        <p:txBody>
          <a:bodyPr>
            <a:normAutofit/>
          </a:bodyPr>
          <a:lstStyle/>
          <a:p>
            <a:r>
              <a:rPr lang="en-US" b="1" dirty="0"/>
              <a:t>Reliability Through Distributed Transactions. </a:t>
            </a:r>
          </a:p>
          <a:p>
            <a:pPr lvl="1"/>
            <a:r>
              <a:rPr lang="en-US" dirty="0"/>
              <a:t>Replicated components and data should make distributed DBMS more reliable.</a:t>
            </a:r>
          </a:p>
          <a:p>
            <a:pPr lvl="1"/>
            <a:r>
              <a:rPr lang="en-US" dirty="0"/>
              <a:t>Distributed transactions provide</a:t>
            </a:r>
          </a:p>
          <a:p>
            <a:pPr lvl="2">
              <a:buFont typeface="Courier New" panose="02070309020205020404" pitchFamily="49" charset="0"/>
              <a:buChar char="o"/>
            </a:pPr>
            <a:r>
              <a:rPr lang="en-US" dirty="0"/>
              <a:t>Concurrency transparency</a:t>
            </a:r>
          </a:p>
          <a:p>
            <a:pPr lvl="2">
              <a:buFont typeface="Courier New" panose="02070309020205020404" pitchFamily="49" charset="0"/>
              <a:buChar char="o"/>
            </a:pPr>
            <a:r>
              <a:rPr lang="en-US" dirty="0"/>
              <a:t>Failure atomicity</a:t>
            </a:r>
          </a:p>
          <a:p>
            <a:pPr lvl="1"/>
            <a:r>
              <a:rPr lang="en-US" dirty="0"/>
              <a:t>Distributed transaction support requires implementation of </a:t>
            </a:r>
          </a:p>
          <a:p>
            <a:pPr lvl="2">
              <a:buFont typeface="Courier New" panose="02070309020205020404" pitchFamily="49" charset="0"/>
              <a:buChar char="o"/>
            </a:pPr>
            <a:r>
              <a:rPr lang="en-US" dirty="0"/>
              <a:t>Distributed concurrency control protocols</a:t>
            </a:r>
          </a:p>
          <a:p>
            <a:pPr lvl="2">
              <a:buFont typeface="Courier New" panose="02070309020205020404" pitchFamily="49" charset="0"/>
              <a:buChar char="o"/>
            </a:pPr>
            <a:r>
              <a:rPr lang="en-US" dirty="0"/>
              <a:t>Commit protocols</a:t>
            </a:r>
          </a:p>
          <a:p>
            <a:pPr lvl="1"/>
            <a:r>
              <a:rPr lang="en-US" dirty="0"/>
              <a:t>Data replication</a:t>
            </a:r>
          </a:p>
          <a:p>
            <a:pPr lvl="2">
              <a:buFont typeface="Courier New" panose="02070309020205020404" pitchFamily="49" charset="0"/>
              <a:buChar char="o"/>
            </a:pPr>
            <a:r>
              <a:rPr lang="en-US" dirty="0"/>
              <a:t>Great for read-intensive workloads, problematic for updates</a:t>
            </a:r>
          </a:p>
          <a:p>
            <a:pPr lvl="2">
              <a:buFont typeface="Courier New" panose="02070309020205020404" pitchFamily="49" charset="0"/>
              <a:buChar char="o"/>
            </a:pPr>
            <a:r>
              <a:rPr lang="en-US" dirty="0"/>
              <a:t>Replication protocols</a:t>
            </a:r>
          </a:p>
          <a:p>
            <a:pPr lvl="1"/>
            <a:endParaRPr lang="en-US" b="1" dirty="0"/>
          </a:p>
        </p:txBody>
      </p:sp>
    </p:spTree>
    <p:extLst>
      <p:ext uri="{BB962C8B-B14F-4D97-AF65-F5344CB8AC3E}">
        <p14:creationId xmlns:p14="http://schemas.microsoft.com/office/powerpoint/2010/main" val="545936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054D-EBE7-47DA-871C-E8218DDEB218}"/>
              </a:ext>
            </a:extLst>
          </p:cNvPr>
          <p:cNvSpPr>
            <a:spLocks noGrp="1"/>
          </p:cNvSpPr>
          <p:nvPr>
            <p:ph type="title"/>
          </p:nvPr>
        </p:nvSpPr>
        <p:spPr/>
        <p:txBody>
          <a:bodyPr/>
          <a:lstStyle/>
          <a:p>
            <a:r>
              <a:rPr lang="en-US" dirty="0"/>
              <a:t>the main advantages of DDBSs</a:t>
            </a:r>
          </a:p>
        </p:txBody>
      </p:sp>
      <p:sp>
        <p:nvSpPr>
          <p:cNvPr id="3" name="Content Placeholder 2">
            <a:extLst>
              <a:ext uri="{FF2B5EF4-FFF2-40B4-BE49-F238E27FC236}">
                <a16:creationId xmlns:a16="http://schemas.microsoft.com/office/drawing/2014/main" id="{5965CF8E-40A2-46DF-88EE-7417525B4DE5}"/>
              </a:ext>
            </a:extLst>
          </p:cNvPr>
          <p:cNvSpPr>
            <a:spLocks noGrp="1"/>
          </p:cNvSpPr>
          <p:nvPr>
            <p:ph idx="1"/>
          </p:nvPr>
        </p:nvSpPr>
        <p:spPr>
          <a:xfrm>
            <a:off x="1484310" y="977901"/>
            <a:ext cx="10018713" cy="5300978"/>
          </a:xfrm>
        </p:spPr>
        <p:txBody>
          <a:bodyPr>
            <a:normAutofit/>
          </a:bodyPr>
          <a:lstStyle/>
          <a:p>
            <a:r>
              <a:rPr lang="en-US" b="1" dirty="0"/>
              <a:t>Improved Performance. </a:t>
            </a:r>
          </a:p>
          <a:p>
            <a:r>
              <a:rPr lang="en-US" b="1" dirty="0"/>
              <a:t>is typically made based on two points.</a:t>
            </a:r>
          </a:p>
          <a:p>
            <a:pPr lvl="1"/>
            <a:r>
              <a:rPr lang="en-US" b="1" dirty="0"/>
              <a:t> First, a distributed DBMS fragments the conceptual database, enabling data to be stored in close proximity to its points of use (also called data localization). </a:t>
            </a:r>
          </a:p>
          <a:p>
            <a:pPr lvl="1"/>
            <a:r>
              <a:rPr lang="en-US" b="1" dirty="0"/>
              <a:t>The second case point is that the inherent parallelism of distributed systems may be exploited for inter-query and intra-query parallelism.</a:t>
            </a:r>
          </a:p>
          <a:p>
            <a:pPr lvl="2">
              <a:buFont typeface="Courier New" panose="02070309020205020404" pitchFamily="49" charset="0"/>
              <a:buChar char="o"/>
            </a:pPr>
            <a:r>
              <a:rPr lang="en-US" b="1" dirty="0"/>
              <a:t>Inter-query </a:t>
            </a:r>
            <a:r>
              <a:rPr lang="en-US" dirty="0"/>
              <a:t>parallelism results from the ability to execute multiple queries at the same time </a:t>
            </a:r>
          </a:p>
          <a:p>
            <a:pPr lvl="2">
              <a:buFont typeface="Courier New" panose="02070309020205020404" pitchFamily="49" charset="0"/>
              <a:buChar char="o"/>
            </a:pPr>
            <a:r>
              <a:rPr lang="en-US" b="1" dirty="0"/>
              <a:t>intra-query parallelism </a:t>
            </a:r>
            <a:r>
              <a:rPr lang="en-US" dirty="0"/>
              <a:t>is achieved by breaking up a single query into a number of subqueries each of which is executed at a different site, accessing a different part of the distributed database.</a:t>
            </a:r>
          </a:p>
          <a:p>
            <a:pPr lvl="2"/>
            <a:endParaRPr lang="en-US" b="1" dirty="0"/>
          </a:p>
          <a:p>
            <a:pPr lvl="1"/>
            <a:endParaRPr lang="en-US" b="1" dirty="0"/>
          </a:p>
        </p:txBody>
      </p:sp>
    </p:spTree>
    <p:extLst>
      <p:ext uri="{BB962C8B-B14F-4D97-AF65-F5344CB8AC3E}">
        <p14:creationId xmlns:p14="http://schemas.microsoft.com/office/powerpoint/2010/main" val="168176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68FC-7B94-4EE1-91B0-963C7B32407E}"/>
              </a:ext>
            </a:extLst>
          </p:cNvPr>
          <p:cNvSpPr>
            <a:spLocks noGrp="1"/>
          </p:cNvSpPr>
          <p:nvPr>
            <p:ph type="title"/>
          </p:nvPr>
        </p:nvSpPr>
        <p:spPr/>
        <p:txBody>
          <a:bodyPr/>
          <a:lstStyle/>
          <a:p>
            <a:r>
              <a:rPr lang="en-US" dirty="0"/>
              <a:t>the main advantages of DDBSs</a:t>
            </a:r>
          </a:p>
        </p:txBody>
      </p:sp>
      <p:sp>
        <p:nvSpPr>
          <p:cNvPr id="3" name="Content Placeholder 2">
            <a:extLst>
              <a:ext uri="{FF2B5EF4-FFF2-40B4-BE49-F238E27FC236}">
                <a16:creationId xmlns:a16="http://schemas.microsoft.com/office/drawing/2014/main" id="{29A1E83D-35D8-4F64-B040-683510BDC815}"/>
              </a:ext>
            </a:extLst>
          </p:cNvPr>
          <p:cNvSpPr>
            <a:spLocks noGrp="1"/>
          </p:cNvSpPr>
          <p:nvPr>
            <p:ph idx="1"/>
          </p:nvPr>
        </p:nvSpPr>
        <p:spPr/>
        <p:txBody>
          <a:bodyPr/>
          <a:lstStyle/>
          <a:p>
            <a:r>
              <a:rPr lang="en-US" b="1" dirty="0"/>
              <a:t>Easier System Expansion.</a:t>
            </a:r>
          </a:p>
          <a:p>
            <a:pPr marL="0" indent="0">
              <a:buNone/>
            </a:pPr>
            <a:r>
              <a:rPr lang="en-US" dirty="0"/>
              <a:t>In a distributed environment, it is much easier to accommodate increasing database sizes.</a:t>
            </a:r>
          </a:p>
        </p:txBody>
      </p:sp>
    </p:spTree>
    <p:extLst>
      <p:ext uri="{BB962C8B-B14F-4D97-AF65-F5344CB8AC3E}">
        <p14:creationId xmlns:p14="http://schemas.microsoft.com/office/powerpoint/2010/main" val="1149950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616-2B55-4942-8B53-448D3C425C2D}"/>
              </a:ext>
            </a:extLst>
          </p:cNvPr>
          <p:cNvSpPr>
            <a:spLocks noGrp="1"/>
          </p:cNvSpPr>
          <p:nvPr>
            <p:ph type="title"/>
          </p:nvPr>
        </p:nvSpPr>
        <p:spPr/>
        <p:txBody>
          <a:bodyPr/>
          <a:lstStyle/>
          <a:p>
            <a:r>
              <a:rPr lang="en-US" dirty="0"/>
              <a:t>Distributed DBMS Issues</a:t>
            </a:r>
          </a:p>
        </p:txBody>
      </p:sp>
      <p:sp>
        <p:nvSpPr>
          <p:cNvPr id="3" name="Content Placeholder 2">
            <a:extLst>
              <a:ext uri="{FF2B5EF4-FFF2-40B4-BE49-F238E27FC236}">
                <a16:creationId xmlns:a16="http://schemas.microsoft.com/office/drawing/2014/main" id="{EEEA9699-966D-4FBA-8F83-4E6909BB83DD}"/>
              </a:ext>
            </a:extLst>
          </p:cNvPr>
          <p:cNvSpPr>
            <a:spLocks noGrp="1"/>
          </p:cNvSpPr>
          <p:nvPr>
            <p:ph idx="1"/>
          </p:nvPr>
        </p:nvSpPr>
        <p:spPr/>
        <p:txBody>
          <a:bodyPr/>
          <a:lstStyle/>
          <a:p>
            <a:r>
              <a:rPr lang="en-US" dirty="0"/>
              <a:t>Distributed Database Design</a:t>
            </a:r>
          </a:p>
          <a:p>
            <a:pPr lvl="1">
              <a:buFont typeface="Courier New" panose="02070309020205020404" pitchFamily="49" charset="0"/>
              <a:buChar char="o"/>
            </a:pPr>
            <a:r>
              <a:rPr lang="en-US" dirty="0"/>
              <a:t>How to distribute the database</a:t>
            </a:r>
          </a:p>
          <a:p>
            <a:pPr lvl="1">
              <a:buFont typeface="Courier New" panose="02070309020205020404" pitchFamily="49" charset="0"/>
              <a:buChar char="o"/>
            </a:pPr>
            <a:r>
              <a:rPr lang="en-US" dirty="0"/>
              <a:t>Replicated &amp; non-replicated database distribution</a:t>
            </a:r>
          </a:p>
          <a:p>
            <a:pPr lvl="1">
              <a:buFont typeface="Courier New" panose="02070309020205020404" pitchFamily="49" charset="0"/>
              <a:buChar char="o"/>
            </a:pPr>
            <a:r>
              <a:rPr lang="en-US" dirty="0"/>
              <a:t>A related problem in directory management</a:t>
            </a:r>
          </a:p>
          <a:p>
            <a:r>
              <a:rPr lang="en-US" dirty="0"/>
              <a:t>Query Processing</a:t>
            </a:r>
          </a:p>
          <a:p>
            <a:pPr lvl="1">
              <a:buFont typeface="Courier New" panose="02070309020205020404" pitchFamily="49" charset="0"/>
              <a:buChar char="o"/>
            </a:pPr>
            <a:r>
              <a:rPr lang="en-US" dirty="0"/>
              <a:t>Convert user transactions to data manipulation instructions</a:t>
            </a:r>
          </a:p>
          <a:p>
            <a:pPr lvl="1">
              <a:buFont typeface="Courier New" panose="02070309020205020404" pitchFamily="49" charset="0"/>
              <a:buChar char="o"/>
            </a:pPr>
            <a:r>
              <a:rPr lang="en-US" dirty="0"/>
              <a:t>Optimization problem</a:t>
            </a:r>
          </a:p>
          <a:p>
            <a:pPr lvl="2">
              <a:buFont typeface="Wingdings" panose="05000000000000000000" pitchFamily="2" charset="2"/>
              <a:buChar char="§"/>
            </a:pPr>
            <a:r>
              <a:rPr lang="en-US" dirty="0"/>
              <a:t>min{cost = data transmission + local processing}</a:t>
            </a:r>
          </a:p>
          <a:p>
            <a:pPr lvl="1">
              <a:buFont typeface="Courier New" panose="02070309020205020404" pitchFamily="49" charset="0"/>
              <a:buChar char="o"/>
            </a:pPr>
            <a:r>
              <a:rPr lang="en-US" dirty="0"/>
              <a:t>General formulation is NP-hard</a:t>
            </a:r>
          </a:p>
          <a:p>
            <a:endParaRPr lang="en-US" dirty="0"/>
          </a:p>
        </p:txBody>
      </p:sp>
    </p:spTree>
    <p:extLst>
      <p:ext uri="{BB962C8B-B14F-4D97-AF65-F5344CB8AC3E}">
        <p14:creationId xmlns:p14="http://schemas.microsoft.com/office/powerpoint/2010/main" val="364617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616-2B55-4942-8B53-448D3C425C2D}"/>
              </a:ext>
            </a:extLst>
          </p:cNvPr>
          <p:cNvSpPr>
            <a:spLocks noGrp="1"/>
          </p:cNvSpPr>
          <p:nvPr>
            <p:ph type="title"/>
          </p:nvPr>
        </p:nvSpPr>
        <p:spPr/>
        <p:txBody>
          <a:bodyPr/>
          <a:lstStyle/>
          <a:p>
            <a:r>
              <a:rPr lang="en-US" dirty="0"/>
              <a:t>Distributed DBMS Issues</a:t>
            </a:r>
          </a:p>
        </p:txBody>
      </p:sp>
      <p:sp>
        <p:nvSpPr>
          <p:cNvPr id="3" name="Content Placeholder 2">
            <a:extLst>
              <a:ext uri="{FF2B5EF4-FFF2-40B4-BE49-F238E27FC236}">
                <a16:creationId xmlns:a16="http://schemas.microsoft.com/office/drawing/2014/main" id="{EEEA9699-966D-4FBA-8F83-4E6909BB83DD}"/>
              </a:ext>
            </a:extLst>
          </p:cNvPr>
          <p:cNvSpPr>
            <a:spLocks noGrp="1"/>
          </p:cNvSpPr>
          <p:nvPr>
            <p:ph idx="1"/>
          </p:nvPr>
        </p:nvSpPr>
        <p:spPr/>
        <p:txBody>
          <a:bodyPr/>
          <a:lstStyle/>
          <a:p>
            <a:r>
              <a:rPr lang="en-US" dirty="0"/>
              <a:t>Concurrency Control</a:t>
            </a:r>
          </a:p>
          <a:p>
            <a:pPr lvl="1">
              <a:buFont typeface="Courier New" panose="02070309020205020404" pitchFamily="49" charset="0"/>
              <a:buChar char="o"/>
            </a:pPr>
            <a:r>
              <a:rPr lang="en-US" dirty="0"/>
              <a:t>Synchronization of concurrent accesses</a:t>
            </a:r>
          </a:p>
          <a:p>
            <a:pPr lvl="1">
              <a:buFont typeface="Courier New" panose="02070309020205020404" pitchFamily="49" charset="0"/>
              <a:buChar char="o"/>
            </a:pPr>
            <a:r>
              <a:rPr lang="en-US" dirty="0"/>
              <a:t>Consistency and isolation of transactions' effects</a:t>
            </a:r>
          </a:p>
          <a:p>
            <a:pPr lvl="1">
              <a:buFont typeface="Courier New" panose="02070309020205020404" pitchFamily="49" charset="0"/>
              <a:buChar char="o"/>
            </a:pPr>
            <a:r>
              <a:rPr lang="en-US" dirty="0"/>
              <a:t>Deadlock management</a:t>
            </a:r>
          </a:p>
          <a:p>
            <a:r>
              <a:rPr lang="en-US" dirty="0"/>
              <a:t> Reliability</a:t>
            </a:r>
          </a:p>
          <a:p>
            <a:pPr lvl="1">
              <a:buFont typeface="Courier New" panose="02070309020205020404" pitchFamily="49" charset="0"/>
              <a:buChar char="o"/>
            </a:pPr>
            <a:r>
              <a:rPr lang="en-US" dirty="0"/>
              <a:t>How to make the system resilient to failures</a:t>
            </a:r>
          </a:p>
          <a:p>
            <a:pPr lvl="1">
              <a:buFont typeface="Courier New" panose="02070309020205020404" pitchFamily="49" charset="0"/>
              <a:buChar char="o"/>
            </a:pPr>
            <a:r>
              <a:rPr lang="en-US" dirty="0"/>
              <a:t>Atomicity and durability</a:t>
            </a:r>
          </a:p>
          <a:p>
            <a:endParaRPr lang="en-US" dirty="0"/>
          </a:p>
        </p:txBody>
      </p:sp>
    </p:spTree>
    <p:extLst>
      <p:ext uri="{BB962C8B-B14F-4D97-AF65-F5344CB8AC3E}">
        <p14:creationId xmlns:p14="http://schemas.microsoft.com/office/powerpoint/2010/main" val="2007904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616-2B55-4942-8B53-448D3C425C2D}"/>
              </a:ext>
            </a:extLst>
          </p:cNvPr>
          <p:cNvSpPr>
            <a:spLocks noGrp="1"/>
          </p:cNvSpPr>
          <p:nvPr>
            <p:ph type="title"/>
          </p:nvPr>
        </p:nvSpPr>
        <p:spPr/>
        <p:txBody>
          <a:bodyPr/>
          <a:lstStyle/>
          <a:p>
            <a:r>
              <a:rPr lang="en-US" dirty="0"/>
              <a:t>Relationship Between Issues</a:t>
            </a:r>
          </a:p>
        </p:txBody>
      </p:sp>
      <p:pic>
        <p:nvPicPr>
          <p:cNvPr id="7" name="Content Placeholder 6">
            <a:extLst>
              <a:ext uri="{FF2B5EF4-FFF2-40B4-BE49-F238E27FC236}">
                <a16:creationId xmlns:a16="http://schemas.microsoft.com/office/drawing/2014/main" id="{AC195FFA-A26D-46E5-A503-FDA55C53A1CC}"/>
              </a:ext>
            </a:extLst>
          </p:cNvPr>
          <p:cNvPicPr>
            <a:picLocks noGrp="1" noChangeAspect="1"/>
          </p:cNvPicPr>
          <p:nvPr>
            <p:ph idx="1"/>
          </p:nvPr>
        </p:nvPicPr>
        <p:blipFill>
          <a:blip r:embed="rId2"/>
          <a:stretch>
            <a:fillRect/>
          </a:stretch>
        </p:blipFill>
        <p:spPr>
          <a:xfrm>
            <a:off x="1777849" y="1092200"/>
            <a:ext cx="9419920" cy="5524500"/>
          </a:xfrm>
          <a:prstGeom prst="rect">
            <a:avLst/>
          </a:prstGeom>
        </p:spPr>
      </p:pic>
    </p:spTree>
    <p:extLst>
      <p:ext uri="{BB962C8B-B14F-4D97-AF65-F5344CB8AC3E}">
        <p14:creationId xmlns:p14="http://schemas.microsoft.com/office/powerpoint/2010/main" val="180528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p:txBody>
          <a:bodyPr>
            <a:normAutofit/>
          </a:bodyPr>
          <a:lstStyle/>
          <a:p>
            <a:r>
              <a:rPr lang="en-US" sz="2400" dirty="0"/>
              <a:t>How the database and the applications that run against it should be placed across the sites. </a:t>
            </a:r>
          </a:p>
          <a:p>
            <a:r>
              <a:rPr lang="en-US" sz="2400" dirty="0"/>
              <a:t>There are two basic alternatives to placing data:</a:t>
            </a:r>
          </a:p>
          <a:p>
            <a:pPr lvl="1"/>
            <a:r>
              <a:rPr lang="en-US" sz="2200" b="1" dirty="0"/>
              <a:t>partitioned (or non-replicated)</a:t>
            </a:r>
            <a:r>
              <a:rPr lang="en-US" sz="2200" dirty="0"/>
              <a:t> </a:t>
            </a:r>
          </a:p>
          <a:p>
            <a:pPr marL="274320" lvl="1" indent="0">
              <a:buNone/>
            </a:pPr>
            <a:r>
              <a:rPr lang="en-US" sz="2200" dirty="0"/>
              <a:t>In the partitioned scheme the database is divided into a number of disjoint partitions each of which is placed at a different site. </a:t>
            </a:r>
          </a:p>
          <a:p>
            <a:pPr lvl="1"/>
            <a:r>
              <a:rPr lang="en-US" sz="2200" b="1" dirty="0"/>
              <a:t>Replicated</a:t>
            </a:r>
          </a:p>
          <a:p>
            <a:pPr lvl="2"/>
            <a:r>
              <a:rPr lang="en-US" sz="2000" dirty="0"/>
              <a:t>fully replicated (also called fully duplicated) where the entire database is stored at each site, </a:t>
            </a:r>
          </a:p>
          <a:p>
            <a:pPr lvl="2"/>
            <a:r>
              <a:rPr lang="en-US" sz="2000" dirty="0"/>
              <a:t>partially replicated (or partially duplicated) where each partition of the database is stored at more than one site, but not at all the sites. </a:t>
            </a:r>
          </a:p>
          <a:p>
            <a:pPr lvl="2"/>
            <a:endParaRPr lang="en-US" sz="2000" dirty="0"/>
          </a:p>
        </p:txBody>
      </p:sp>
    </p:spTree>
    <p:extLst>
      <p:ext uri="{BB962C8B-B14F-4D97-AF65-F5344CB8AC3E}">
        <p14:creationId xmlns:p14="http://schemas.microsoft.com/office/powerpoint/2010/main" val="301285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1"/>
            <a:ext cx="10018713" cy="3073400"/>
          </a:xfrm>
        </p:spPr>
        <p:txBody>
          <a:bodyPr>
            <a:normAutofit/>
          </a:bodyPr>
          <a:lstStyle/>
          <a:p>
            <a:r>
              <a:rPr lang="en-US" sz="2400" b="1" dirty="0"/>
              <a:t>Distributed Directory Management</a:t>
            </a:r>
          </a:p>
          <a:p>
            <a:pPr lvl="1"/>
            <a:r>
              <a:rPr lang="en-US" sz="2400" dirty="0"/>
              <a:t>A directory contains information (such as descriptions and locations) about data items in the database.</a:t>
            </a:r>
          </a:p>
          <a:p>
            <a:pPr lvl="1"/>
            <a:r>
              <a:rPr lang="en-US" sz="2400" dirty="0"/>
              <a:t>A directory may be global to the entire DDBS or local to each site</a:t>
            </a:r>
          </a:p>
          <a:p>
            <a:pPr lvl="1"/>
            <a:r>
              <a:rPr lang="en-US" sz="2400" dirty="0"/>
              <a:t>it can be centralized at one site or distributed over several sites; there can be a single copy or multiple copies.</a:t>
            </a:r>
          </a:p>
        </p:txBody>
      </p:sp>
    </p:spTree>
    <p:extLst>
      <p:ext uri="{BB962C8B-B14F-4D97-AF65-F5344CB8AC3E}">
        <p14:creationId xmlns:p14="http://schemas.microsoft.com/office/powerpoint/2010/main" val="93277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1"/>
            <a:ext cx="10018713" cy="4038600"/>
          </a:xfrm>
        </p:spPr>
        <p:txBody>
          <a:bodyPr>
            <a:normAutofit/>
          </a:bodyPr>
          <a:lstStyle/>
          <a:p>
            <a:r>
              <a:rPr lang="en-US" sz="2400" b="1" dirty="0"/>
              <a:t>Distributed Query Processing</a:t>
            </a:r>
          </a:p>
          <a:p>
            <a:r>
              <a:rPr lang="en-US" sz="2400" dirty="0"/>
              <a:t>Query processing deals with designing algorithms that analyze queries and convert them into a series of data manipulation operations. </a:t>
            </a:r>
          </a:p>
          <a:p>
            <a:r>
              <a:rPr lang="en-US" sz="2400" dirty="0"/>
              <a:t>The problem is how to decide on a strategy for executing each query over the network in the most cost-effective way.</a:t>
            </a:r>
          </a:p>
          <a:p>
            <a:r>
              <a:rPr lang="en-US" sz="2400" dirty="0"/>
              <a:t>The factors to be considered are the distribution of data, communication costs, and lack of sufficient locally-available information.</a:t>
            </a:r>
          </a:p>
        </p:txBody>
      </p:sp>
    </p:spTree>
    <p:extLst>
      <p:ext uri="{BB962C8B-B14F-4D97-AF65-F5344CB8AC3E}">
        <p14:creationId xmlns:p14="http://schemas.microsoft.com/office/powerpoint/2010/main" val="197095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1"/>
            <a:ext cx="10018713" cy="4165600"/>
          </a:xfrm>
        </p:spPr>
        <p:txBody>
          <a:bodyPr>
            <a:normAutofit/>
          </a:bodyPr>
          <a:lstStyle/>
          <a:p>
            <a:r>
              <a:rPr lang="en-US" sz="2400" b="1" dirty="0"/>
              <a:t>Distributed Concurrency Control</a:t>
            </a:r>
          </a:p>
          <a:p>
            <a:r>
              <a:rPr lang="en-US" sz="2400" dirty="0"/>
              <a:t>Concurrency control involves the synchronization of accesses to the distributed database, such that the integrity of the database is maintained.</a:t>
            </a:r>
          </a:p>
          <a:p>
            <a:r>
              <a:rPr lang="en-US" sz="2400" dirty="0"/>
              <a:t>One not only has to worry about the integrity of a single database, but also about the consistency of multiple copies of the database. </a:t>
            </a:r>
          </a:p>
          <a:p>
            <a:r>
              <a:rPr lang="en-US" sz="2400" dirty="0"/>
              <a:t>Two fundamental approaches are used, </a:t>
            </a:r>
            <a:r>
              <a:rPr lang="en-US" sz="2400" b="1" dirty="0"/>
              <a:t>locking</a:t>
            </a:r>
            <a:r>
              <a:rPr lang="en-US" sz="2400" dirty="0"/>
              <a:t>, which is based on the mutual exclusion of accesses to data items, and </a:t>
            </a:r>
            <a:r>
              <a:rPr lang="en-US" sz="2400" b="1" dirty="0"/>
              <a:t>timestamping</a:t>
            </a:r>
            <a:r>
              <a:rPr lang="en-US" sz="2400" dirty="0"/>
              <a:t>, where the transaction executions are ordered based on timestamps.</a:t>
            </a:r>
          </a:p>
        </p:txBody>
      </p:sp>
    </p:spTree>
    <p:extLst>
      <p:ext uri="{BB962C8B-B14F-4D97-AF65-F5344CB8AC3E}">
        <p14:creationId xmlns:p14="http://schemas.microsoft.com/office/powerpoint/2010/main" val="103514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38D4-BBB2-4160-B236-14D5017717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E1F25C3-F224-4E62-9509-CBE8C1CD106C}"/>
              </a:ext>
            </a:extLst>
          </p:cNvPr>
          <p:cNvSpPr>
            <a:spLocks noGrp="1"/>
          </p:cNvSpPr>
          <p:nvPr>
            <p:ph idx="1"/>
          </p:nvPr>
        </p:nvSpPr>
        <p:spPr>
          <a:xfrm>
            <a:off x="1484310" y="977900"/>
            <a:ext cx="10018713" cy="5486695"/>
          </a:xfrm>
        </p:spPr>
        <p:txBody>
          <a:bodyPr>
            <a:normAutofit/>
          </a:bodyPr>
          <a:lstStyle/>
          <a:p>
            <a:r>
              <a:rPr lang="en-US" dirty="0"/>
              <a:t>Distributed database system (DDBS) technology is the union of what appear to be two diametrically opposed approaches to data processing: </a:t>
            </a:r>
          </a:p>
          <a:p>
            <a:pPr lvl="1"/>
            <a:r>
              <a:rPr lang="en-US" sz="2400" dirty="0"/>
              <a:t>database system </a:t>
            </a:r>
          </a:p>
          <a:p>
            <a:pPr lvl="1"/>
            <a:r>
              <a:rPr lang="en-US" sz="2400" dirty="0"/>
              <a:t>computer network technologies</a:t>
            </a:r>
          </a:p>
        </p:txBody>
      </p:sp>
    </p:spTree>
    <p:extLst>
      <p:ext uri="{BB962C8B-B14F-4D97-AF65-F5344CB8AC3E}">
        <p14:creationId xmlns:p14="http://schemas.microsoft.com/office/powerpoint/2010/main" val="4269143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1"/>
            <a:ext cx="10018713" cy="1879600"/>
          </a:xfrm>
        </p:spPr>
        <p:txBody>
          <a:bodyPr>
            <a:normAutofit/>
          </a:bodyPr>
          <a:lstStyle/>
          <a:p>
            <a:r>
              <a:rPr lang="en-US" sz="2400" b="1" dirty="0"/>
              <a:t>Distributed Deadlock Management</a:t>
            </a:r>
          </a:p>
          <a:p>
            <a:r>
              <a:rPr lang="en-US" sz="2400" dirty="0"/>
              <a:t>The competition among users for access to data can result in a deadlock if the synchronization mechanism is based on locking.</a:t>
            </a:r>
          </a:p>
        </p:txBody>
      </p:sp>
    </p:spTree>
    <p:extLst>
      <p:ext uri="{BB962C8B-B14F-4D97-AF65-F5344CB8AC3E}">
        <p14:creationId xmlns:p14="http://schemas.microsoft.com/office/powerpoint/2010/main" val="194445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1"/>
            <a:ext cx="10018713" cy="4241800"/>
          </a:xfrm>
        </p:spPr>
        <p:txBody>
          <a:bodyPr>
            <a:normAutofit/>
          </a:bodyPr>
          <a:lstStyle/>
          <a:p>
            <a:r>
              <a:rPr lang="en-US" sz="2400" b="1" dirty="0"/>
              <a:t>Reliability of Distributed DBMS</a:t>
            </a:r>
          </a:p>
          <a:p>
            <a:r>
              <a:rPr lang="en-US" sz="2400" dirty="0"/>
              <a:t>It is important that mechanisms be provided to ensure the consistency of the database as well as to detect failures and recover from them. </a:t>
            </a:r>
          </a:p>
          <a:p>
            <a:r>
              <a:rPr lang="en-US" sz="2400" dirty="0"/>
              <a:t>The implication for DDBSs is that when a failure occurs and various sites become either inoperable or inaccessible, the databases at the operational sites remain consistent and up to date. </a:t>
            </a:r>
          </a:p>
          <a:p>
            <a:r>
              <a:rPr lang="en-US" sz="2400" dirty="0"/>
              <a:t>Furthermore, when the computer system or network recovers from the failure, the DDBSs should be able to recover and bring the databases at the failed sites up-to-date.</a:t>
            </a:r>
          </a:p>
        </p:txBody>
      </p:sp>
    </p:spTree>
    <p:extLst>
      <p:ext uri="{BB962C8B-B14F-4D97-AF65-F5344CB8AC3E}">
        <p14:creationId xmlns:p14="http://schemas.microsoft.com/office/powerpoint/2010/main" val="70342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Database Design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1"/>
            <a:ext cx="10018713" cy="4191000"/>
          </a:xfrm>
        </p:spPr>
        <p:txBody>
          <a:bodyPr>
            <a:normAutofit/>
          </a:bodyPr>
          <a:lstStyle/>
          <a:p>
            <a:r>
              <a:rPr lang="en-US" sz="2400" b="1" dirty="0"/>
              <a:t>Replication</a:t>
            </a:r>
          </a:p>
          <a:p>
            <a:r>
              <a:rPr lang="en-US" sz="2400" dirty="0"/>
              <a:t>it is necessary to implement protocols that ensure the consistency of the replicas</a:t>
            </a:r>
          </a:p>
          <a:p>
            <a:r>
              <a:rPr lang="en-US" sz="2400" dirty="0"/>
              <a:t>These protocols can be eager in that they force the updates to be applied to all the replicas before the transaction completes, </a:t>
            </a:r>
          </a:p>
          <a:p>
            <a:r>
              <a:rPr lang="en-US" sz="2400" dirty="0"/>
              <a:t>or they may be lazy so that the transaction updates one copy (called the master) from which updates are propagated to the others after the transaction completes.</a:t>
            </a:r>
          </a:p>
          <a:p>
            <a:endParaRPr lang="en-US" sz="2400" b="1" dirty="0"/>
          </a:p>
        </p:txBody>
      </p:sp>
    </p:spTree>
    <p:extLst>
      <p:ext uri="{BB962C8B-B14F-4D97-AF65-F5344CB8AC3E}">
        <p14:creationId xmlns:p14="http://schemas.microsoft.com/office/powerpoint/2010/main" val="4047142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092200"/>
            <a:ext cx="10018713" cy="5524499"/>
          </a:xfrm>
        </p:spPr>
        <p:txBody>
          <a:bodyPr>
            <a:normAutofit/>
          </a:bodyPr>
          <a:lstStyle/>
          <a:p>
            <a:r>
              <a:rPr lang="en-US" b="1" dirty="0"/>
              <a:t>Defines the structure of the system</a:t>
            </a:r>
          </a:p>
          <a:p>
            <a:pPr lvl="1">
              <a:buFont typeface="Courier New" panose="02070309020205020404" pitchFamily="49" charset="0"/>
              <a:buChar char="o"/>
            </a:pPr>
            <a:r>
              <a:rPr lang="en-US" b="1" dirty="0"/>
              <a:t>components identified</a:t>
            </a:r>
          </a:p>
          <a:p>
            <a:pPr lvl="1">
              <a:buFont typeface="Courier New" panose="02070309020205020404" pitchFamily="49" charset="0"/>
              <a:buChar char="o"/>
            </a:pPr>
            <a:r>
              <a:rPr lang="en-US" b="1" dirty="0"/>
              <a:t>functions of each component defined</a:t>
            </a:r>
          </a:p>
          <a:p>
            <a:pPr lvl="1">
              <a:buFont typeface="Courier New" panose="02070309020205020404" pitchFamily="49" charset="0"/>
              <a:buChar char="o"/>
            </a:pPr>
            <a:r>
              <a:rPr lang="en-US" b="1" dirty="0"/>
              <a:t>interrelationships and interactions between components defined</a:t>
            </a:r>
          </a:p>
          <a:p>
            <a:r>
              <a:rPr lang="en-US" sz="2400" b="1" dirty="0"/>
              <a:t>three “reference” architectures for a distributed DBMS</a:t>
            </a:r>
          </a:p>
          <a:p>
            <a:pPr lvl="1"/>
            <a:r>
              <a:rPr lang="en-US" sz="2400" b="1" dirty="0"/>
              <a:t>client/server systems</a:t>
            </a:r>
          </a:p>
          <a:p>
            <a:pPr lvl="1"/>
            <a:r>
              <a:rPr lang="en-US" sz="2400" b="1" dirty="0"/>
              <a:t>peer-to-peer distributed DBMS</a:t>
            </a:r>
          </a:p>
          <a:p>
            <a:pPr lvl="1"/>
            <a:r>
              <a:rPr lang="en-US" sz="2400" b="1" dirty="0"/>
              <a:t>multidatabase systems</a:t>
            </a:r>
          </a:p>
        </p:txBody>
      </p:sp>
    </p:spTree>
    <p:extLst>
      <p:ext uri="{BB962C8B-B14F-4D97-AF65-F5344CB8AC3E}">
        <p14:creationId xmlns:p14="http://schemas.microsoft.com/office/powerpoint/2010/main" val="2632282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p:txBody>
          <a:bodyPr>
            <a:normAutofit/>
          </a:bodyPr>
          <a:lstStyle/>
          <a:p>
            <a:r>
              <a:rPr lang="en-US" sz="2400" b="1" dirty="0"/>
              <a:t>ANSI/SPARC Architecture</a:t>
            </a:r>
          </a:p>
          <a:p>
            <a:r>
              <a:rPr lang="en-US" sz="2400" dirty="0"/>
              <a:t>three views of data: </a:t>
            </a:r>
          </a:p>
          <a:p>
            <a:pPr lvl="1"/>
            <a:r>
              <a:rPr lang="en-US" sz="2200" dirty="0"/>
              <a:t>the </a:t>
            </a:r>
            <a:r>
              <a:rPr lang="en-US" sz="2200" b="1" dirty="0"/>
              <a:t>external view</a:t>
            </a:r>
            <a:r>
              <a:rPr lang="en-US" sz="2200" dirty="0"/>
              <a:t>, which is that of the end user, who might be a programmer; </a:t>
            </a:r>
          </a:p>
          <a:p>
            <a:pPr lvl="1"/>
            <a:r>
              <a:rPr lang="en-US" sz="2200" dirty="0"/>
              <a:t>the </a:t>
            </a:r>
            <a:r>
              <a:rPr lang="en-US" sz="2200" b="1" dirty="0"/>
              <a:t>internal view</a:t>
            </a:r>
            <a:r>
              <a:rPr lang="en-US" sz="2200" dirty="0"/>
              <a:t>, that of the system or machine;</a:t>
            </a:r>
          </a:p>
          <a:p>
            <a:pPr lvl="1"/>
            <a:r>
              <a:rPr lang="en-US" sz="2200" dirty="0"/>
              <a:t>the </a:t>
            </a:r>
            <a:r>
              <a:rPr lang="en-US" sz="2200" b="1" dirty="0"/>
              <a:t>conceptual view</a:t>
            </a:r>
            <a:r>
              <a:rPr lang="en-US" sz="2200" dirty="0"/>
              <a:t>, that of the enterprise.</a:t>
            </a:r>
          </a:p>
          <a:p>
            <a:r>
              <a:rPr lang="en-US" sz="2400" dirty="0"/>
              <a:t> For each of these views, an appropriate schema definition is required.</a:t>
            </a:r>
          </a:p>
        </p:txBody>
      </p:sp>
    </p:spTree>
    <p:extLst>
      <p:ext uri="{BB962C8B-B14F-4D97-AF65-F5344CB8AC3E}">
        <p14:creationId xmlns:p14="http://schemas.microsoft.com/office/powerpoint/2010/main" val="428709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6" name="Rectangle 5">
            <a:extLst>
              <a:ext uri="{FF2B5EF4-FFF2-40B4-BE49-F238E27FC236}">
                <a16:creationId xmlns:a16="http://schemas.microsoft.com/office/drawing/2014/main" id="{01165CF1-2DA2-4AEB-A778-DF7C7DE72E2C}"/>
              </a:ext>
            </a:extLst>
          </p:cNvPr>
          <p:cNvSpPr/>
          <p:nvPr/>
        </p:nvSpPr>
        <p:spPr>
          <a:xfrm>
            <a:off x="1349893" y="1092200"/>
            <a:ext cx="4746107" cy="461665"/>
          </a:xfrm>
          <a:prstGeom prst="rect">
            <a:avLst/>
          </a:prstGeom>
        </p:spPr>
        <p:txBody>
          <a:bodyPr wrap="none">
            <a:spAutoFit/>
          </a:bodyPr>
          <a:lstStyle/>
          <a:p>
            <a:r>
              <a:rPr lang="en-US" sz="2400" b="1" dirty="0"/>
              <a:t>The ANSI/SPARC Architecture</a:t>
            </a:r>
          </a:p>
        </p:txBody>
      </p:sp>
      <p:pic>
        <p:nvPicPr>
          <p:cNvPr id="7" name="Content Placeholder 6">
            <a:extLst>
              <a:ext uri="{FF2B5EF4-FFF2-40B4-BE49-F238E27FC236}">
                <a16:creationId xmlns:a16="http://schemas.microsoft.com/office/drawing/2014/main" id="{D0CD77F9-4DF2-4BED-BB48-D191C66C8E16}"/>
              </a:ext>
            </a:extLst>
          </p:cNvPr>
          <p:cNvPicPr>
            <a:picLocks noGrp="1" noChangeAspect="1"/>
          </p:cNvPicPr>
          <p:nvPr>
            <p:ph idx="1"/>
          </p:nvPr>
        </p:nvPicPr>
        <p:blipFill>
          <a:blip r:embed="rId2"/>
          <a:stretch>
            <a:fillRect/>
          </a:stretch>
        </p:blipFill>
        <p:spPr>
          <a:xfrm>
            <a:off x="2513086" y="1668165"/>
            <a:ext cx="7961160" cy="5219700"/>
          </a:xfrm>
          <a:prstGeom prst="rect">
            <a:avLst/>
          </a:prstGeom>
        </p:spPr>
      </p:pic>
    </p:spTree>
    <p:extLst>
      <p:ext uri="{BB962C8B-B14F-4D97-AF65-F5344CB8AC3E}">
        <p14:creationId xmlns:p14="http://schemas.microsoft.com/office/powerpoint/2010/main" val="3926370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p:txBody>
          <a:bodyPr>
            <a:normAutofit/>
          </a:bodyPr>
          <a:lstStyle/>
          <a:p>
            <a:r>
              <a:rPr lang="en-US" sz="2400" b="1" dirty="0"/>
              <a:t>A DBMS </a:t>
            </a:r>
          </a:p>
          <a:p>
            <a:pPr lvl="1"/>
            <a:r>
              <a:rPr lang="en-US" sz="2400" dirty="0"/>
              <a:t>reentrant program shared by multiple processes (transactions), that run database programs. </a:t>
            </a:r>
          </a:p>
          <a:p>
            <a:r>
              <a:rPr lang="en-US" sz="2400" dirty="0"/>
              <a:t>DBMS is interfaced with two other components: </a:t>
            </a:r>
          </a:p>
          <a:p>
            <a:pPr lvl="1"/>
            <a:r>
              <a:rPr lang="en-US" sz="2400" dirty="0"/>
              <a:t>the communication subsystem </a:t>
            </a:r>
          </a:p>
          <a:p>
            <a:pPr lvl="2"/>
            <a:r>
              <a:rPr lang="en-US" sz="2400" dirty="0"/>
              <a:t>permits interfacing the DBMS with other subsystems in order to communicate with applications</a:t>
            </a:r>
          </a:p>
          <a:p>
            <a:pPr lvl="1"/>
            <a:r>
              <a:rPr lang="en-US" sz="2400" dirty="0"/>
              <a:t>the operating system.</a:t>
            </a:r>
          </a:p>
          <a:p>
            <a:pPr lvl="2"/>
            <a:r>
              <a:rPr lang="en-US" sz="2400" dirty="0"/>
              <a:t>provides the interface between the DBMS and computer resources (processor, memory, disk drives, etc.).</a:t>
            </a:r>
          </a:p>
        </p:txBody>
      </p:sp>
    </p:spTree>
    <p:extLst>
      <p:ext uri="{BB962C8B-B14F-4D97-AF65-F5344CB8AC3E}">
        <p14:creationId xmlns:p14="http://schemas.microsoft.com/office/powerpoint/2010/main" val="1706019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a:xfrm>
            <a:off x="1069848" y="484632"/>
            <a:ext cx="10058400" cy="837731"/>
          </a:xfrm>
        </p:spPr>
        <p:txBody>
          <a:bodyPr/>
          <a:lstStyle/>
          <a:p>
            <a:r>
              <a:rPr lang="en-US" dirty="0"/>
              <a:t>Distributed DBMS Architecture</a:t>
            </a:r>
          </a:p>
        </p:txBody>
      </p:sp>
      <p:pic>
        <p:nvPicPr>
          <p:cNvPr id="5" name="Content Placeholder 4">
            <a:extLst>
              <a:ext uri="{FF2B5EF4-FFF2-40B4-BE49-F238E27FC236}">
                <a16:creationId xmlns:a16="http://schemas.microsoft.com/office/drawing/2014/main" id="{A80A49EC-CD63-4CF1-B52B-941BEC580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882" y="1498209"/>
            <a:ext cx="5591875" cy="5359791"/>
          </a:xfrm>
        </p:spPr>
      </p:pic>
      <p:sp>
        <p:nvSpPr>
          <p:cNvPr id="6" name="Rectangle 5">
            <a:extLst>
              <a:ext uri="{FF2B5EF4-FFF2-40B4-BE49-F238E27FC236}">
                <a16:creationId xmlns:a16="http://schemas.microsoft.com/office/drawing/2014/main" id="{F6E5A07D-AF6A-4F45-B840-CF0A709CF163}"/>
              </a:ext>
            </a:extLst>
          </p:cNvPr>
          <p:cNvSpPr/>
          <p:nvPr/>
        </p:nvSpPr>
        <p:spPr>
          <a:xfrm>
            <a:off x="1063751" y="1322363"/>
            <a:ext cx="3102131" cy="461665"/>
          </a:xfrm>
          <a:prstGeom prst="rect">
            <a:avLst/>
          </a:prstGeom>
        </p:spPr>
        <p:txBody>
          <a:bodyPr wrap="none">
            <a:spAutoFit/>
          </a:bodyPr>
          <a:lstStyle/>
          <a:p>
            <a:r>
              <a:rPr lang="en-US" sz="2400" b="1" dirty="0"/>
              <a:t>DBMS Architecture</a:t>
            </a:r>
          </a:p>
        </p:txBody>
      </p:sp>
    </p:spTree>
    <p:extLst>
      <p:ext uri="{BB962C8B-B14F-4D97-AF65-F5344CB8AC3E}">
        <p14:creationId xmlns:p14="http://schemas.microsoft.com/office/powerpoint/2010/main" val="526936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DBMS Implementation Alternatives</a:t>
            </a:r>
          </a:p>
        </p:txBody>
      </p:sp>
      <p:pic>
        <p:nvPicPr>
          <p:cNvPr id="5" name="Content Placeholder 4">
            <a:extLst>
              <a:ext uri="{FF2B5EF4-FFF2-40B4-BE49-F238E27FC236}">
                <a16:creationId xmlns:a16="http://schemas.microsoft.com/office/drawing/2014/main" id="{98309A29-85F5-4F8F-8350-02BD479538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461" y="1142430"/>
            <a:ext cx="6897077" cy="5474270"/>
          </a:xfrm>
        </p:spPr>
      </p:pic>
    </p:spTree>
    <p:extLst>
      <p:ext uri="{BB962C8B-B14F-4D97-AF65-F5344CB8AC3E}">
        <p14:creationId xmlns:p14="http://schemas.microsoft.com/office/powerpoint/2010/main" val="18998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p:txBody>
          <a:bodyPr>
            <a:noAutofit/>
          </a:bodyPr>
          <a:lstStyle/>
          <a:p>
            <a:r>
              <a:rPr lang="en-US" sz="2400" b="1" dirty="0"/>
              <a:t>Autonomy</a:t>
            </a:r>
          </a:p>
          <a:p>
            <a:pPr lvl="1"/>
            <a:r>
              <a:rPr lang="en-US" sz="2400" dirty="0"/>
              <a:t>indicates the degree to which individual DBMSs can operate independently</a:t>
            </a:r>
          </a:p>
          <a:p>
            <a:pPr lvl="1"/>
            <a:r>
              <a:rPr lang="en-US" sz="2400" dirty="0"/>
              <a:t>requirements of an autonomous system have been specified as</a:t>
            </a:r>
          </a:p>
          <a:p>
            <a:pPr lvl="2"/>
            <a:r>
              <a:rPr lang="en-US" sz="2400" dirty="0"/>
              <a:t>The local operations of the individual DBMSs are not affected by their participation in the distributed system.</a:t>
            </a:r>
          </a:p>
          <a:p>
            <a:pPr lvl="2"/>
            <a:r>
              <a:rPr lang="en-US" sz="2400" dirty="0"/>
              <a:t>The manner in which the individual DBMSs process queries and optimize them should not be affected by the execution of global queries that access multiple databases.</a:t>
            </a:r>
          </a:p>
          <a:p>
            <a:pPr lvl="2"/>
            <a:r>
              <a:rPr lang="en-US" sz="2400" dirty="0"/>
              <a:t>System consistency or operation should not be compromised when individual DBMSs join or leave the distributed system</a:t>
            </a:r>
          </a:p>
          <a:p>
            <a:pPr lvl="2"/>
            <a:endParaRPr lang="en-US" sz="2400" dirty="0"/>
          </a:p>
        </p:txBody>
      </p:sp>
    </p:spTree>
    <p:extLst>
      <p:ext uri="{BB962C8B-B14F-4D97-AF65-F5344CB8AC3E}">
        <p14:creationId xmlns:p14="http://schemas.microsoft.com/office/powerpoint/2010/main" val="9197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6CA7-B2C2-420C-AFB4-335291F90A05}"/>
              </a:ext>
            </a:extLst>
          </p:cNvPr>
          <p:cNvSpPr>
            <a:spLocks noGrp="1"/>
          </p:cNvSpPr>
          <p:nvPr>
            <p:ph type="title"/>
          </p:nvPr>
        </p:nvSpPr>
        <p:spPr>
          <a:xfrm>
            <a:off x="1086643" y="260353"/>
            <a:ext cx="10018713" cy="1752599"/>
          </a:xfrm>
        </p:spPr>
        <p:txBody>
          <a:bodyPr/>
          <a:lstStyle/>
          <a:p>
            <a:r>
              <a:rPr lang="en-US" dirty="0"/>
              <a:t>File Systems</a:t>
            </a:r>
          </a:p>
        </p:txBody>
      </p:sp>
      <p:grpSp>
        <p:nvGrpSpPr>
          <p:cNvPr id="36" name="Group 35">
            <a:extLst>
              <a:ext uri="{FF2B5EF4-FFF2-40B4-BE49-F238E27FC236}">
                <a16:creationId xmlns:a16="http://schemas.microsoft.com/office/drawing/2014/main" id="{4E7D3186-957C-4AE8-B378-A95AC7CC65A1}"/>
              </a:ext>
            </a:extLst>
          </p:cNvPr>
          <p:cNvGrpSpPr/>
          <p:nvPr/>
        </p:nvGrpSpPr>
        <p:grpSpPr>
          <a:xfrm>
            <a:off x="2094023" y="2012952"/>
            <a:ext cx="8003952" cy="4022984"/>
            <a:chOff x="2692401" y="2330450"/>
            <a:chExt cx="6808787" cy="3351213"/>
          </a:xfrm>
        </p:grpSpPr>
        <p:sp>
          <p:nvSpPr>
            <p:cNvPr id="21" name="Oval 20">
              <a:extLst>
                <a:ext uri="{FF2B5EF4-FFF2-40B4-BE49-F238E27FC236}">
                  <a16:creationId xmlns:a16="http://schemas.microsoft.com/office/drawing/2014/main" id="{19FC9667-5120-4C93-A7D8-2B4E996E571D}"/>
                </a:ext>
              </a:extLst>
            </p:cNvPr>
            <p:cNvSpPr>
              <a:spLocks noChangeArrowheads="1"/>
            </p:cNvSpPr>
            <p:nvPr/>
          </p:nvSpPr>
          <p:spPr bwMode="auto">
            <a:xfrm>
              <a:off x="7192963" y="2330450"/>
              <a:ext cx="2306637" cy="420688"/>
            </a:xfrm>
            <a:prstGeom prst="ellipse">
              <a:avLst/>
            </a:prstGeom>
            <a:solidFill>
              <a:srgbClr val="790015"/>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grpSp>
          <p:nvGrpSpPr>
            <p:cNvPr id="35" name="Group 34">
              <a:extLst>
                <a:ext uri="{FF2B5EF4-FFF2-40B4-BE49-F238E27FC236}">
                  <a16:creationId xmlns:a16="http://schemas.microsoft.com/office/drawing/2014/main" id="{9AB61E23-7081-437C-AF88-CD6162DA8187}"/>
                </a:ext>
              </a:extLst>
            </p:cNvPr>
            <p:cNvGrpSpPr/>
            <p:nvPr/>
          </p:nvGrpSpPr>
          <p:grpSpPr>
            <a:xfrm>
              <a:off x="2692401" y="2540000"/>
              <a:ext cx="6808787" cy="3141663"/>
              <a:chOff x="2692401" y="2540000"/>
              <a:chExt cx="6808787" cy="3141663"/>
            </a:xfrm>
          </p:grpSpPr>
          <p:sp>
            <p:nvSpPr>
              <p:cNvPr id="4" name="Line 3">
                <a:extLst>
                  <a:ext uri="{FF2B5EF4-FFF2-40B4-BE49-F238E27FC236}">
                    <a16:creationId xmlns:a16="http://schemas.microsoft.com/office/drawing/2014/main" id="{57626A23-9FD0-4B34-835E-F55E39328FDE}"/>
                  </a:ext>
                </a:extLst>
              </p:cNvPr>
              <p:cNvSpPr>
                <a:spLocks noChangeShapeType="1"/>
              </p:cNvSpPr>
              <p:nvPr/>
            </p:nvSpPr>
            <p:spPr bwMode="auto">
              <a:xfrm>
                <a:off x="5553076" y="4968875"/>
                <a:ext cx="1604963" cy="0"/>
              </a:xfrm>
              <a:prstGeom prst="line">
                <a:avLst/>
              </a:prstGeom>
              <a:noFill/>
              <a:ln w="19050">
                <a:solidFill>
                  <a:srgbClr val="000000"/>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5" name="Line 4">
                <a:extLst>
                  <a:ext uri="{FF2B5EF4-FFF2-40B4-BE49-F238E27FC236}">
                    <a16:creationId xmlns:a16="http://schemas.microsoft.com/office/drawing/2014/main" id="{20AC22A7-DC20-4594-BDB0-3347AE8A5833}"/>
                  </a:ext>
                </a:extLst>
              </p:cNvPr>
              <p:cNvSpPr>
                <a:spLocks noChangeShapeType="1"/>
              </p:cNvSpPr>
              <p:nvPr/>
            </p:nvSpPr>
            <p:spPr bwMode="auto">
              <a:xfrm>
                <a:off x="5565776" y="3076575"/>
                <a:ext cx="1604963" cy="0"/>
              </a:xfrm>
              <a:prstGeom prst="line">
                <a:avLst/>
              </a:prstGeom>
              <a:noFill/>
              <a:ln w="19050">
                <a:solidFill>
                  <a:srgbClr val="000000"/>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6" name="Line 5">
                <a:extLst>
                  <a:ext uri="{FF2B5EF4-FFF2-40B4-BE49-F238E27FC236}">
                    <a16:creationId xmlns:a16="http://schemas.microsoft.com/office/drawing/2014/main" id="{C9D7F471-22D3-4EFC-868A-46FC0ADBABE7}"/>
                  </a:ext>
                </a:extLst>
              </p:cNvPr>
              <p:cNvSpPr>
                <a:spLocks noChangeShapeType="1"/>
              </p:cNvSpPr>
              <p:nvPr/>
            </p:nvSpPr>
            <p:spPr bwMode="auto">
              <a:xfrm>
                <a:off x="5565776" y="3990975"/>
                <a:ext cx="1604963" cy="0"/>
              </a:xfrm>
              <a:prstGeom prst="line">
                <a:avLst/>
              </a:prstGeom>
              <a:noFill/>
              <a:ln w="19050">
                <a:solidFill>
                  <a:srgbClr val="000000"/>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7" name="Rectangle 6">
                <a:extLst>
                  <a:ext uri="{FF2B5EF4-FFF2-40B4-BE49-F238E27FC236}">
                    <a16:creationId xmlns:a16="http://schemas.microsoft.com/office/drawing/2014/main" id="{1E68BC89-7EAA-4832-A95C-E31517238033}"/>
                  </a:ext>
                </a:extLst>
              </p:cNvPr>
              <p:cNvSpPr>
                <a:spLocks noChangeArrowheads="1"/>
              </p:cNvSpPr>
              <p:nvPr/>
            </p:nvSpPr>
            <p:spPr bwMode="auto">
              <a:xfrm>
                <a:off x="2692401" y="2676525"/>
                <a:ext cx="2863850" cy="406400"/>
              </a:xfrm>
              <a:prstGeom prst="rect">
                <a:avLst/>
              </a:prstGeom>
              <a:solidFill>
                <a:srgbClr val="A3F25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8" name="Rectangle 7">
                <a:extLst>
                  <a:ext uri="{FF2B5EF4-FFF2-40B4-BE49-F238E27FC236}">
                    <a16:creationId xmlns:a16="http://schemas.microsoft.com/office/drawing/2014/main" id="{54064F02-54B1-4E08-BA75-7D21CA304E4B}"/>
                  </a:ext>
                </a:extLst>
              </p:cNvPr>
              <p:cNvSpPr>
                <a:spLocks noChangeArrowheads="1"/>
              </p:cNvSpPr>
              <p:nvPr/>
            </p:nvSpPr>
            <p:spPr bwMode="auto">
              <a:xfrm>
                <a:off x="3447853" y="2662238"/>
                <a:ext cx="1354535" cy="407417"/>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lnSpc>
                    <a:spcPct val="110000"/>
                  </a:lnSpc>
                  <a:spcBef>
                    <a:spcPct val="0"/>
                  </a:spcBef>
                  <a:spcAft>
                    <a:spcPct val="0"/>
                  </a:spcAft>
                </a:pPr>
                <a:r>
                  <a:rPr lang="en-US" sz="1969" b="1" dirty="0">
                    <a:solidFill>
                      <a:srgbClr val="263750"/>
                    </a:solidFill>
                    <a:latin typeface="Book Antiqua"/>
                    <a:cs typeface="Book Antiqua"/>
                    <a:sym typeface="Palatino" charset="0"/>
                  </a:rPr>
                  <a:t>program 1</a:t>
                </a:r>
              </a:p>
            </p:txBody>
          </p:sp>
          <p:sp>
            <p:nvSpPr>
              <p:cNvPr id="9" name="Rectangle 8">
                <a:extLst>
                  <a:ext uri="{FF2B5EF4-FFF2-40B4-BE49-F238E27FC236}">
                    <a16:creationId xmlns:a16="http://schemas.microsoft.com/office/drawing/2014/main" id="{8D137EB0-CA83-44BC-B169-7AB7766C24E9}"/>
                  </a:ext>
                </a:extLst>
              </p:cNvPr>
              <p:cNvSpPr>
                <a:spLocks noChangeArrowheads="1"/>
              </p:cNvSpPr>
              <p:nvPr/>
            </p:nvSpPr>
            <p:spPr bwMode="auto">
              <a:xfrm>
                <a:off x="2692401" y="3070225"/>
                <a:ext cx="2863850" cy="406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10" name="Rectangle 9">
                <a:extLst>
                  <a:ext uri="{FF2B5EF4-FFF2-40B4-BE49-F238E27FC236}">
                    <a16:creationId xmlns:a16="http://schemas.microsoft.com/office/drawing/2014/main" id="{566520EF-54A3-44CA-AFDC-8BF9FB12FC09}"/>
                  </a:ext>
                </a:extLst>
              </p:cNvPr>
              <p:cNvSpPr>
                <a:spLocks noChangeArrowheads="1"/>
              </p:cNvSpPr>
              <p:nvPr/>
            </p:nvSpPr>
            <p:spPr bwMode="auto">
              <a:xfrm>
                <a:off x="3013422" y="3095625"/>
                <a:ext cx="2226569" cy="3927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spcBef>
                    <a:spcPct val="0"/>
                  </a:spcBef>
                  <a:spcAft>
                    <a:spcPct val="0"/>
                  </a:spcAft>
                </a:pPr>
                <a:r>
                  <a:rPr lang="en-US" sz="1969" b="1" dirty="0">
                    <a:solidFill>
                      <a:srgbClr val="263750"/>
                    </a:solidFill>
                    <a:latin typeface="Book Antiqua"/>
                    <a:cs typeface="Book Antiqua"/>
                    <a:sym typeface="Palatino" charset="0"/>
                  </a:rPr>
                  <a:t>data description 1</a:t>
                </a:r>
              </a:p>
            </p:txBody>
          </p:sp>
          <p:sp>
            <p:nvSpPr>
              <p:cNvPr id="11" name="Rectangle 10">
                <a:extLst>
                  <a:ext uri="{FF2B5EF4-FFF2-40B4-BE49-F238E27FC236}">
                    <a16:creationId xmlns:a16="http://schemas.microsoft.com/office/drawing/2014/main" id="{E1DCBBBC-2790-4446-AC5D-93D38F1016F4}"/>
                  </a:ext>
                </a:extLst>
              </p:cNvPr>
              <p:cNvSpPr>
                <a:spLocks noChangeArrowheads="1"/>
              </p:cNvSpPr>
              <p:nvPr/>
            </p:nvSpPr>
            <p:spPr bwMode="auto">
              <a:xfrm>
                <a:off x="2692401" y="3609976"/>
                <a:ext cx="2863850" cy="406400"/>
              </a:xfrm>
              <a:prstGeom prst="rect">
                <a:avLst/>
              </a:prstGeom>
              <a:solidFill>
                <a:srgbClr val="A3F25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12" name="Rectangle 11">
                <a:extLst>
                  <a:ext uri="{FF2B5EF4-FFF2-40B4-BE49-F238E27FC236}">
                    <a16:creationId xmlns:a16="http://schemas.microsoft.com/office/drawing/2014/main" id="{304BDBFF-1509-403F-A513-43B8CFC77050}"/>
                  </a:ext>
                </a:extLst>
              </p:cNvPr>
              <p:cNvSpPr>
                <a:spLocks noChangeArrowheads="1"/>
              </p:cNvSpPr>
              <p:nvPr/>
            </p:nvSpPr>
            <p:spPr bwMode="auto">
              <a:xfrm>
                <a:off x="3447853" y="3595688"/>
                <a:ext cx="1354535" cy="407417"/>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lnSpc>
                    <a:spcPct val="110000"/>
                  </a:lnSpc>
                  <a:spcBef>
                    <a:spcPct val="0"/>
                  </a:spcBef>
                  <a:spcAft>
                    <a:spcPct val="0"/>
                  </a:spcAft>
                </a:pPr>
                <a:r>
                  <a:rPr lang="en-US" sz="1969" b="1" dirty="0">
                    <a:solidFill>
                      <a:srgbClr val="263750"/>
                    </a:solidFill>
                    <a:latin typeface="Book Antiqua"/>
                    <a:cs typeface="Book Antiqua"/>
                    <a:sym typeface="Palatino" charset="0"/>
                  </a:rPr>
                  <a:t>program 2</a:t>
                </a:r>
              </a:p>
            </p:txBody>
          </p:sp>
          <p:sp>
            <p:nvSpPr>
              <p:cNvPr id="13" name="Rectangle 12">
                <a:extLst>
                  <a:ext uri="{FF2B5EF4-FFF2-40B4-BE49-F238E27FC236}">
                    <a16:creationId xmlns:a16="http://schemas.microsoft.com/office/drawing/2014/main" id="{EB6CAC70-9313-45AE-9009-129ED0BA9A84}"/>
                  </a:ext>
                </a:extLst>
              </p:cNvPr>
              <p:cNvSpPr>
                <a:spLocks noChangeArrowheads="1"/>
              </p:cNvSpPr>
              <p:nvPr/>
            </p:nvSpPr>
            <p:spPr bwMode="auto">
              <a:xfrm>
                <a:off x="2692401" y="4003676"/>
                <a:ext cx="2863850" cy="406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14" name="Rectangle 13">
                <a:extLst>
                  <a:ext uri="{FF2B5EF4-FFF2-40B4-BE49-F238E27FC236}">
                    <a16:creationId xmlns:a16="http://schemas.microsoft.com/office/drawing/2014/main" id="{C0F1F5E2-5033-4183-A46F-82C0EBAA01F1}"/>
                  </a:ext>
                </a:extLst>
              </p:cNvPr>
              <p:cNvSpPr>
                <a:spLocks noChangeArrowheads="1"/>
              </p:cNvSpPr>
              <p:nvPr/>
            </p:nvSpPr>
            <p:spPr bwMode="auto">
              <a:xfrm>
                <a:off x="3013422" y="4029075"/>
                <a:ext cx="2226569" cy="3927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spcBef>
                    <a:spcPct val="0"/>
                  </a:spcBef>
                  <a:spcAft>
                    <a:spcPct val="0"/>
                  </a:spcAft>
                </a:pPr>
                <a:r>
                  <a:rPr lang="en-US" sz="1969" b="1" dirty="0">
                    <a:solidFill>
                      <a:srgbClr val="263750"/>
                    </a:solidFill>
                    <a:latin typeface="Book Antiqua"/>
                    <a:cs typeface="Book Antiqua"/>
                    <a:sym typeface="Palatino" charset="0"/>
                  </a:rPr>
                  <a:t>data description 2</a:t>
                </a:r>
              </a:p>
            </p:txBody>
          </p:sp>
          <p:sp>
            <p:nvSpPr>
              <p:cNvPr id="15" name="Rectangle 14">
                <a:extLst>
                  <a:ext uri="{FF2B5EF4-FFF2-40B4-BE49-F238E27FC236}">
                    <a16:creationId xmlns:a16="http://schemas.microsoft.com/office/drawing/2014/main" id="{5099A8FF-A37B-4A74-9217-AA96F074B521}"/>
                  </a:ext>
                </a:extLst>
              </p:cNvPr>
              <p:cNvSpPr>
                <a:spLocks noChangeArrowheads="1"/>
              </p:cNvSpPr>
              <p:nvPr/>
            </p:nvSpPr>
            <p:spPr bwMode="auto">
              <a:xfrm>
                <a:off x="2692401" y="4581526"/>
                <a:ext cx="2863850" cy="406400"/>
              </a:xfrm>
              <a:prstGeom prst="rect">
                <a:avLst/>
              </a:prstGeom>
              <a:solidFill>
                <a:srgbClr val="A3F25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16" name="Rectangle 15">
                <a:extLst>
                  <a:ext uri="{FF2B5EF4-FFF2-40B4-BE49-F238E27FC236}">
                    <a16:creationId xmlns:a16="http://schemas.microsoft.com/office/drawing/2014/main" id="{6DCA0EE6-AD09-4B23-8395-29D8BD2BB648}"/>
                  </a:ext>
                </a:extLst>
              </p:cNvPr>
              <p:cNvSpPr>
                <a:spLocks noChangeArrowheads="1"/>
              </p:cNvSpPr>
              <p:nvPr/>
            </p:nvSpPr>
            <p:spPr bwMode="auto">
              <a:xfrm>
                <a:off x="3447853" y="4567238"/>
                <a:ext cx="1354535" cy="407417"/>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lnSpc>
                    <a:spcPct val="110000"/>
                  </a:lnSpc>
                  <a:spcBef>
                    <a:spcPct val="0"/>
                  </a:spcBef>
                  <a:spcAft>
                    <a:spcPct val="0"/>
                  </a:spcAft>
                </a:pPr>
                <a:r>
                  <a:rPr lang="en-US" sz="1969" b="1" dirty="0">
                    <a:solidFill>
                      <a:srgbClr val="263750"/>
                    </a:solidFill>
                    <a:latin typeface="Book Antiqua"/>
                    <a:cs typeface="Book Antiqua"/>
                    <a:sym typeface="Palatino" charset="0"/>
                  </a:rPr>
                  <a:t>program 3</a:t>
                </a:r>
              </a:p>
            </p:txBody>
          </p:sp>
          <p:sp>
            <p:nvSpPr>
              <p:cNvPr id="17" name="Rectangle 16">
                <a:extLst>
                  <a:ext uri="{FF2B5EF4-FFF2-40B4-BE49-F238E27FC236}">
                    <a16:creationId xmlns:a16="http://schemas.microsoft.com/office/drawing/2014/main" id="{C7A0AEB0-D6F0-4154-A110-BBC5F587CBB1}"/>
                  </a:ext>
                </a:extLst>
              </p:cNvPr>
              <p:cNvSpPr>
                <a:spLocks noChangeArrowheads="1"/>
              </p:cNvSpPr>
              <p:nvPr/>
            </p:nvSpPr>
            <p:spPr bwMode="auto">
              <a:xfrm>
                <a:off x="2692401" y="4975226"/>
                <a:ext cx="2863850" cy="406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18" name="Rectangle 17">
                <a:extLst>
                  <a:ext uri="{FF2B5EF4-FFF2-40B4-BE49-F238E27FC236}">
                    <a16:creationId xmlns:a16="http://schemas.microsoft.com/office/drawing/2014/main" id="{9D4BD3CD-CA34-49D5-8B52-02C3F31DBD37}"/>
                  </a:ext>
                </a:extLst>
              </p:cNvPr>
              <p:cNvSpPr>
                <a:spLocks noChangeArrowheads="1"/>
              </p:cNvSpPr>
              <p:nvPr/>
            </p:nvSpPr>
            <p:spPr bwMode="auto">
              <a:xfrm>
                <a:off x="3013422" y="5000625"/>
                <a:ext cx="2226569" cy="3927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spcBef>
                    <a:spcPct val="0"/>
                  </a:spcBef>
                  <a:spcAft>
                    <a:spcPct val="0"/>
                  </a:spcAft>
                </a:pPr>
                <a:r>
                  <a:rPr lang="en-US" sz="1969" b="1" dirty="0">
                    <a:solidFill>
                      <a:srgbClr val="263750"/>
                    </a:solidFill>
                    <a:latin typeface="Book Antiqua"/>
                    <a:cs typeface="Book Antiqua"/>
                    <a:sym typeface="Palatino" charset="0"/>
                  </a:rPr>
                  <a:t>data description 3</a:t>
                </a:r>
              </a:p>
            </p:txBody>
          </p:sp>
          <p:sp>
            <p:nvSpPr>
              <p:cNvPr id="19" name="Line 18">
                <a:extLst>
                  <a:ext uri="{FF2B5EF4-FFF2-40B4-BE49-F238E27FC236}">
                    <a16:creationId xmlns:a16="http://schemas.microsoft.com/office/drawing/2014/main" id="{301E07C7-9CA0-41B2-9767-332C9A610E29}"/>
                  </a:ext>
                </a:extLst>
              </p:cNvPr>
              <p:cNvSpPr>
                <a:spLocks noChangeShapeType="1"/>
              </p:cNvSpPr>
              <p:nvPr/>
            </p:nvSpPr>
            <p:spPr bwMode="auto">
              <a:xfrm>
                <a:off x="9499600" y="2540000"/>
                <a:ext cx="0" cy="2827338"/>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20" name="Rectangle 19">
                <a:extLst>
                  <a:ext uri="{FF2B5EF4-FFF2-40B4-BE49-F238E27FC236}">
                    <a16:creationId xmlns:a16="http://schemas.microsoft.com/office/drawing/2014/main" id="{A4AF6FD1-CB79-46A9-BF27-C92429D600FC}"/>
                  </a:ext>
                </a:extLst>
              </p:cNvPr>
              <p:cNvSpPr>
                <a:spLocks noChangeArrowheads="1"/>
              </p:cNvSpPr>
              <p:nvPr/>
            </p:nvSpPr>
            <p:spPr bwMode="auto">
              <a:xfrm>
                <a:off x="7188200" y="2559050"/>
                <a:ext cx="2311400" cy="2806700"/>
              </a:xfrm>
              <a:prstGeom prst="rect">
                <a:avLst/>
              </a:prstGeom>
              <a:solidFill>
                <a:srgbClr val="790015"/>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22" name="Line 21">
                <a:extLst>
                  <a:ext uri="{FF2B5EF4-FFF2-40B4-BE49-F238E27FC236}">
                    <a16:creationId xmlns:a16="http://schemas.microsoft.com/office/drawing/2014/main" id="{3B376B81-FF3A-4CE8-9283-4244C958E505}"/>
                  </a:ext>
                </a:extLst>
              </p:cNvPr>
              <p:cNvSpPr>
                <a:spLocks noChangeShapeType="1"/>
              </p:cNvSpPr>
              <p:nvPr/>
            </p:nvSpPr>
            <p:spPr bwMode="auto">
              <a:xfrm>
                <a:off x="7180263" y="2555875"/>
                <a:ext cx="0" cy="28305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grpSp>
            <p:nvGrpSpPr>
              <p:cNvPr id="23" name="Group 22">
                <a:extLst>
                  <a:ext uri="{FF2B5EF4-FFF2-40B4-BE49-F238E27FC236}">
                    <a16:creationId xmlns:a16="http://schemas.microsoft.com/office/drawing/2014/main" id="{811AB7F1-29A9-4331-B3ED-30F73529148C}"/>
                  </a:ext>
                </a:extLst>
              </p:cNvPr>
              <p:cNvGrpSpPr>
                <a:grpSpLocks/>
              </p:cNvGrpSpPr>
              <p:nvPr/>
            </p:nvGrpSpPr>
            <p:grpSpPr bwMode="auto">
              <a:xfrm>
                <a:off x="7194550" y="5332413"/>
                <a:ext cx="2306638" cy="349250"/>
                <a:chOff x="3572" y="3359"/>
                <a:chExt cx="1453" cy="220"/>
              </a:xfrm>
            </p:grpSpPr>
            <p:sp>
              <p:nvSpPr>
                <p:cNvPr id="24" name="Arc 23">
                  <a:extLst>
                    <a:ext uri="{FF2B5EF4-FFF2-40B4-BE49-F238E27FC236}">
                      <a16:creationId xmlns:a16="http://schemas.microsoft.com/office/drawing/2014/main" id="{0D55589B-6422-4DE7-AAF5-DB3A28AFA7C8}"/>
                    </a:ext>
                  </a:extLst>
                </p:cNvPr>
                <p:cNvSpPr>
                  <a:spLocks/>
                </p:cNvSpPr>
                <p:nvPr/>
              </p:nvSpPr>
              <p:spPr bwMode="auto">
                <a:xfrm>
                  <a:off x="4326" y="3359"/>
                  <a:ext cx="699" cy="220"/>
                </a:xfrm>
                <a:custGeom>
                  <a:avLst/>
                  <a:gdLst>
                    <a:gd name="G0" fmla="+- 30 0 0"/>
                    <a:gd name="G1" fmla="+- 0 0 0"/>
                    <a:gd name="G2" fmla="+- 21600 0 0"/>
                    <a:gd name="T0" fmla="*/ 21630 w 21630"/>
                    <a:gd name="T1" fmla="*/ 0 h 21600"/>
                    <a:gd name="T2" fmla="*/ 0 w 21630"/>
                    <a:gd name="T3" fmla="*/ 21599 h 21600"/>
                    <a:gd name="T4" fmla="*/ 30 w 21630"/>
                    <a:gd name="T5" fmla="*/ 0 h 21600"/>
                  </a:gdLst>
                  <a:ahLst/>
                  <a:cxnLst>
                    <a:cxn ang="0">
                      <a:pos x="T0" y="T1"/>
                    </a:cxn>
                    <a:cxn ang="0">
                      <a:pos x="T2" y="T3"/>
                    </a:cxn>
                    <a:cxn ang="0">
                      <a:pos x="T4" y="T5"/>
                    </a:cxn>
                  </a:cxnLst>
                  <a:rect l="0" t="0" r="r" b="b"/>
                  <a:pathLst>
                    <a:path w="21630" h="21600" fill="none" extrusionOk="0">
                      <a:moveTo>
                        <a:pt x="21630" y="0"/>
                      </a:moveTo>
                      <a:cubicBezTo>
                        <a:pt x="21630" y="11929"/>
                        <a:pt x="11959" y="21600"/>
                        <a:pt x="30" y="21600"/>
                      </a:cubicBezTo>
                      <a:cubicBezTo>
                        <a:pt x="19" y="21599"/>
                        <a:pt x="9" y="21599"/>
                        <a:pt x="-1" y="21599"/>
                      </a:cubicBezTo>
                    </a:path>
                    <a:path w="21630" h="21600" stroke="0" extrusionOk="0">
                      <a:moveTo>
                        <a:pt x="21630" y="0"/>
                      </a:moveTo>
                      <a:cubicBezTo>
                        <a:pt x="21630" y="11929"/>
                        <a:pt x="11959" y="21600"/>
                        <a:pt x="30" y="21600"/>
                      </a:cubicBezTo>
                      <a:cubicBezTo>
                        <a:pt x="19" y="21599"/>
                        <a:pt x="9" y="21599"/>
                        <a:pt x="-1" y="21599"/>
                      </a:cubicBezTo>
                      <a:lnTo>
                        <a:pt x="30" y="0"/>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25" name="Arc 24">
                  <a:extLst>
                    <a:ext uri="{FF2B5EF4-FFF2-40B4-BE49-F238E27FC236}">
                      <a16:creationId xmlns:a16="http://schemas.microsoft.com/office/drawing/2014/main" id="{860C85F5-6E51-46C5-954A-4846895CC9C7}"/>
                    </a:ext>
                  </a:extLst>
                </p:cNvPr>
                <p:cNvSpPr>
                  <a:spLocks/>
                </p:cNvSpPr>
                <p:nvPr/>
              </p:nvSpPr>
              <p:spPr bwMode="auto">
                <a:xfrm>
                  <a:off x="3572" y="3375"/>
                  <a:ext cx="777" cy="20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solidFill>
                  <a:srgbClr val="790015"/>
                </a:solidFill>
                <a:ln w="12700" cap="rnd">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grpSp>
          <p:grpSp>
            <p:nvGrpSpPr>
              <p:cNvPr id="26" name="Group 25">
                <a:extLst>
                  <a:ext uri="{FF2B5EF4-FFF2-40B4-BE49-F238E27FC236}">
                    <a16:creationId xmlns:a16="http://schemas.microsoft.com/office/drawing/2014/main" id="{B0FB4E71-8050-407E-A941-F84300D9BF36}"/>
                  </a:ext>
                </a:extLst>
              </p:cNvPr>
              <p:cNvGrpSpPr>
                <a:grpSpLocks/>
              </p:cNvGrpSpPr>
              <p:nvPr/>
            </p:nvGrpSpPr>
            <p:grpSpPr bwMode="auto">
              <a:xfrm>
                <a:off x="7194550" y="3360738"/>
                <a:ext cx="2306638" cy="228600"/>
                <a:chOff x="3572" y="2117"/>
                <a:chExt cx="1453" cy="144"/>
              </a:xfrm>
            </p:grpSpPr>
            <p:sp>
              <p:nvSpPr>
                <p:cNvPr id="27" name="Arc 26">
                  <a:extLst>
                    <a:ext uri="{FF2B5EF4-FFF2-40B4-BE49-F238E27FC236}">
                      <a16:creationId xmlns:a16="http://schemas.microsoft.com/office/drawing/2014/main" id="{91DB8C79-2CF6-4A81-89CB-CB356365EA3D}"/>
                    </a:ext>
                  </a:extLst>
                </p:cNvPr>
                <p:cNvSpPr>
                  <a:spLocks/>
                </p:cNvSpPr>
                <p:nvPr/>
              </p:nvSpPr>
              <p:spPr bwMode="auto">
                <a:xfrm>
                  <a:off x="4325" y="2117"/>
                  <a:ext cx="700" cy="144"/>
                </a:xfrm>
                <a:custGeom>
                  <a:avLst/>
                  <a:gdLst>
                    <a:gd name="G0" fmla="+- 31 0 0"/>
                    <a:gd name="G1" fmla="+- 150 0 0"/>
                    <a:gd name="G2" fmla="+- 21600 0 0"/>
                    <a:gd name="T0" fmla="*/ 21630 w 21631"/>
                    <a:gd name="T1" fmla="*/ 0 h 21750"/>
                    <a:gd name="T2" fmla="*/ 0 w 21631"/>
                    <a:gd name="T3" fmla="*/ 21749 h 21750"/>
                    <a:gd name="T4" fmla="*/ 31 w 21631"/>
                    <a:gd name="T5" fmla="*/ 150 h 21750"/>
                  </a:gdLst>
                  <a:ahLst/>
                  <a:cxnLst>
                    <a:cxn ang="0">
                      <a:pos x="T0" y="T1"/>
                    </a:cxn>
                    <a:cxn ang="0">
                      <a:pos x="T2" y="T3"/>
                    </a:cxn>
                    <a:cxn ang="0">
                      <a:pos x="T4" y="T5"/>
                    </a:cxn>
                  </a:cxnLst>
                  <a:rect l="0" t="0" r="r" b="b"/>
                  <a:pathLst>
                    <a:path w="21631" h="21750" fill="none" extrusionOk="0">
                      <a:moveTo>
                        <a:pt x="21630" y="-1"/>
                      </a:moveTo>
                      <a:cubicBezTo>
                        <a:pt x="21630" y="49"/>
                        <a:pt x="21631" y="99"/>
                        <a:pt x="21631" y="150"/>
                      </a:cubicBezTo>
                      <a:cubicBezTo>
                        <a:pt x="21631" y="12079"/>
                        <a:pt x="11960" y="21750"/>
                        <a:pt x="31" y="21750"/>
                      </a:cubicBezTo>
                      <a:cubicBezTo>
                        <a:pt x="20" y="21749"/>
                        <a:pt x="10" y="21749"/>
                        <a:pt x="-1" y="21749"/>
                      </a:cubicBezTo>
                    </a:path>
                    <a:path w="21631" h="21750" stroke="0" extrusionOk="0">
                      <a:moveTo>
                        <a:pt x="21630" y="-1"/>
                      </a:moveTo>
                      <a:cubicBezTo>
                        <a:pt x="21630" y="49"/>
                        <a:pt x="21631" y="99"/>
                        <a:pt x="21631" y="150"/>
                      </a:cubicBezTo>
                      <a:cubicBezTo>
                        <a:pt x="21631" y="12079"/>
                        <a:pt x="11960" y="21750"/>
                        <a:pt x="31" y="21750"/>
                      </a:cubicBezTo>
                      <a:cubicBezTo>
                        <a:pt x="20" y="21749"/>
                        <a:pt x="10" y="21749"/>
                        <a:pt x="-1" y="21749"/>
                      </a:cubicBezTo>
                      <a:lnTo>
                        <a:pt x="31" y="150"/>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28" name="Arc 27">
                  <a:extLst>
                    <a:ext uri="{FF2B5EF4-FFF2-40B4-BE49-F238E27FC236}">
                      <a16:creationId xmlns:a16="http://schemas.microsoft.com/office/drawing/2014/main" id="{EE009942-544F-4257-A436-1C08E22C5BF3}"/>
                    </a:ext>
                  </a:extLst>
                </p:cNvPr>
                <p:cNvSpPr>
                  <a:spLocks/>
                </p:cNvSpPr>
                <p:nvPr/>
              </p:nvSpPr>
              <p:spPr bwMode="auto">
                <a:xfrm>
                  <a:off x="3572" y="2128"/>
                  <a:ext cx="777" cy="13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grpSp>
          <p:grpSp>
            <p:nvGrpSpPr>
              <p:cNvPr id="29" name="Group 28">
                <a:extLst>
                  <a:ext uri="{FF2B5EF4-FFF2-40B4-BE49-F238E27FC236}">
                    <a16:creationId xmlns:a16="http://schemas.microsoft.com/office/drawing/2014/main" id="{0743467E-DE7D-45F7-8A31-FEE302B38B0B}"/>
                  </a:ext>
                </a:extLst>
              </p:cNvPr>
              <p:cNvGrpSpPr>
                <a:grpSpLocks/>
              </p:cNvGrpSpPr>
              <p:nvPr/>
            </p:nvGrpSpPr>
            <p:grpSpPr bwMode="auto">
              <a:xfrm>
                <a:off x="7194550" y="4354513"/>
                <a:ext cx="2306638" cy="298450"/>
                <a:chOff x="3572" y="2743"/>
                <a:chExt cx="1453" cy="188"/>
              </a:xfrm>
            </p:grpSpPr>
            <p:sp>
              <p:nvSpPr>
                <p:cNvPr id="30" name="Arc 29">
                  <a:extLst>
                    <a:ext uri="{FF2B5EF4-FFF2-40B4-BE49-F238E27FC236}">
                      <a16:creationId xmlns:a16="http://schemas.microsoft.com/office/drawing/2014/main" id="{2E01021E-A1A9-4516-B861-DFA6207142F4}"/>
                    </a:ext>
                  </a:extLst>
                </p:cNvPr>
                <p:cNvSpPr>
                  <a:spLocks/>
                </p:cNvSpPr>
                <p:nvPr/>
              </p:nvSpPr>
              <p:spPr bwMode="auto">
                <a:xfrm>
                  <a:off x="4326" y="2743"/>
                  <a:ext cx="699" cy="187"/>
                </a:xfrm>
                <a:custGeom>
                  <a:avLst/>
                  <a:gdLst>
                    <a:gd name="G0" fmla="+- 30 0 0"/>
                    <a:gd name="G1" fmla="+- 0 0 0"/>
                    <a:gd name="G2" fmla="+- 21600 0 0"/>
                    <a:gd name="T0" fmla="*/ 21630 w 21630"/>
                    <a:gd name="T1" fmla="*/ 0 h 21600"/>
                    <a:gd name="T2" fmla="*/ 0 w 21630"/>
                    <a:gd name="T3" fmla="*/ 21599 h 21600"/>
                    <a:gd name="T4" fmla="*/ 30 w 21630"/>
                    <a:gd name="T5" fmla="*/ 0 h 21600"/>
                  </a:gdLst>
                  <a:ahLst/>
                  <a:cxnLst>
                    <a:cxn ang="0">
                      <a:pos x="T0" y="T1"/>
                    </a:cxn>
                    <a:cxn ang="0">
                      <a:pos x="T2" y="T3"/>
                    </a:cxn>
                    <a:cxn ang="0">
                      <a:pos x="T4" y="T5"/>
                    </a:cxn>
                  </a:cxnLst>
                  <a:rect l="0" t="0" r="r" b="b"/>
                  <a:pathLst>
                    <a:path w="21630" h="21600" fill="none" extrusionOk="0">
                      <a:moveTo>
                        <a:pt x="21630" y="0"/>
                      </a:moveTo>
                      <a:cubicBezTo>
                        <a:pt x="21630" y="11929"/>
                        <a:pt x="11959" y="21600"/>
                        <a:pt x="30" y="21600"/>
                      </a:cubicBezTo>
                      <a:cubicBezTo>
                        <a:pt x="19" y="21599"/>
                        <a:pt x="9" y="21599"/>
                        <a:pt x="-1" y="21599"/>
                      </a:cubicBezTo>
                    </a:path>
                    <a:path w="21630" h="21600" stroke="0" extrusionOk="0">
                      <a:moveTo>
                        <a:pt x="21630" y="0"/>
                      </a:moveTo>
                      <a:cubicBezTo>
                        <a:pt x="21630" y="11929"/>
                        <a:pt x="11959" y="21600"/>
                        <a:pt x="30" y="21600"/>
                      </a:cubicBezTo>
                      <a:cubicBezTo>
                        <a:pt x="19" y="21599"/>
                        <a:pt x="9" y="21599"/>
                        <a:pt x="-1" y="21599"/>
                      </a:cubicBezTo>
                      <a:lnTo>
                        <a:pt x="30" y="0"/>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sp>
              <p:nvSpPr>
                <p:cNvPr id="31" name="Arc 30">
                  <a:extLst>
                    <a:ext uri="{FF2B5EF4-FFF2-40B4-BE49-F238E27FC236}">
                      <a16:creationId xmlns:a16="http://schemas.microsoft.com/office/drawing/2014/main" id="{82A67B1E-5FF4-4EE0-80D1-9CB300F54F00}"/>
                    </a:ext>
                  </a:extLst>
                </p:cNvPr>
                <p:cNvSpPr>
                  <a:spLocks/>
                </p:cNvSpPr>
                <p:nvPr/>
              </p:nvSpPr>
              <p:spPr bwMode="auto">
                <a:xfrm>
                  <a:off x="3572" y="2760"/>
                  <a:ext cx="777" cy="171"/>
                </a:xfrm>
                <a:custGeom>
                  <a:avLst/>
                  <a:gdLst>
                    <a:gd name="G0" fmla="+- 21600 0 0"/>
                    <a:gd name="G1" fmla="+- 126 0 0"/>
                    <a:gd name="G2" fmla="+- 21600 0 0"/>
                    <a:gd name="T0" fmla="*/ 21600 w 21600"/>
                    <a:gd name="T1" fmla="*/ 21726 h 21726"/>
                    <a:gd name="T2" fmla="*/ 1 w 21600"/>
                    <a:gd name="T3" fmla="*/ 0 h 21726"/>
                    <a:gd name="T4" fmla="*/ 21600 w 21600"/>
                    <a:gd name="T5" fmla="*/ 126 h 21726"/>
                  </a:gdLst>
                  <a:ahLst/>
                  <a:cxnLst>
                    <a:cxn ang="0">
                      <a:pos x="T0" y="T1"/>
                    </a:cxn>
                    <a:cxn ang="0">
                      <a:pos x="T2" y="T3"/>
                    </a:cxn>
                    <a:cxn ang="0">
                      <a:pos x="T4" y="T5"/>
                    </a:cxn>
                  </a:cxnLst>
                  <a:rect l="0" t="0" r="r" b="b"/>
                  <a:pathLst>
                    <a:path w="21600" h="21726" fill="none" extrusionOk="0">
                      <a:moveTo>
                        <a:pt x="21600" y="21725"/>
                      </a:moveTo>
                      <a:cubicBezTo>
                        <a:pt x="9670" y="21726"/>
                        <a:pt x="0" y="12055"/>
                        <a:pt x="0" y="126"/>
                      </a:cubicBezTo>
                      <a:cubicBezTo>
                        <a:pt x="0" y="83"/>
                        <a:pt x="0" y="41"/>
                        <a:pt x="0" y="-1"/>
                      </a:cubicBezTo>
                    </a:path>
                    <a:path w="21600" h="21726" stroke="0" extrusionOk="0">
                      <a:moveTo>
                        <a:pt x="21600" y="21725"/>
                      </a:moveTo>
                      <a:cubicBezTo>
                        <a:pt x="9670" y="21726"/>
                        <a:pt x="0" y="12055"/>
                        <a:pt x="0" y="126"/>
                      </a:cubicBezTo>
                      <a:cubicBezTo>
                        <a:pt x="0" y="83"/>
                        <a:pt x="0" y="41"/>
                        <a:pt x="0" y="-1"/>
                      </a:cubicBezTo>
                      <a:lnTo>
                        <a:pt x="21600" y="126"/>
                      </a:lnTo>
                      <a:close/>
                    </a:path>
                  </a:pathLst>
                </a:custGeom>
                <a:solidFill>
                  <a:srgbClr val="790015"/>
                </a:solidFill>
                <a:ln w="12700" cap="rnd">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42915" fontAlgn="base">
                    <a:spcBef>
                      <a:spcPct val="0"/>
                    </a:spcBef>
                    <a:spcAft>
                      <a:spcPct val="0"/>
                    </a:spcAft>
                  </a:pPr>
                  <a:endParaRPr lang="en-US" sz="2109" dirty="0">
                    <a:solidFill>
                      <a:srgbClr val="263750"/>
                    </a:solidFill>
                    <a:latin typeface="Book Antiqua"/>
                    <a:cs typeface="Book Antiqua"/>
                    <a:sym typeface="Palatino" charset="0"/>
                  </a:endParaRPr>
                </a:p>
              </p:txBody>
            </p:sp>
          </p:grpSp>
          <p:sp>
            <p:nvSpPr>
              <p:cNvPr id="32" name="Rectangle 31">
                <a:extLst>
                  <a:ext uri="{FF2B5EF4-FFF2-40B4-BE49-F238E27FC236}">
                    <a16:creationId xmlns:a16="http://schemas.microsoft.com/office/drawing/2014/main" id="{B11734F7-7582-4B1D-83E5-682E68987761}"/>
                  </a:ext>
                </a:extLst>
              </p:cNvPr>
              <p:cNvSpPr>
                <a:spLocks noChangeArrowheads="1"/>
              </p:cNvSpPr>
              <p:nvPr/>
            </p:nvSpPr>
            <p:spPr bwMode="auto">
              <a:xfrm>
                <a:off x="7911379" y="2933700"/>
                <a:ext cx="806308" cy="3927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spcBef>
                    <a:spcPct val="0"/>
                  </a:spcBef>
                  <a:spcAft>
                    <a:spcPct val="0"/>
                  </a:spcAft>
                </a:pPr>
                <a:r>
                  <a:rPr lang="en-US" sz="1969" b="1" dirty="0">
                    <a:solidFill>
                      <a:srgbClr val="D9C8AF"/>
                    </a:solidFill>
                    <a:latin typeface="Book Antiqua"/>
                    <a:cs typeface="Book Antiqua"/>
                    <a:sym typeface="Palatino" charset="0"/>
                  </a:rPr>
                  <a:t>File 1</a:t>
                </a:r>
              </a:p>
            </p:txBody>
          </p:sp>
          <p:sp>
            <p:nvSpPr>
              <p:cNvPr id="33" name="Rectangle 32">
                <a:extLst>
                  <a:ext uri="{FF2B5EF4-FFF2-40B4-BE49-F238E27FC236}">
                    <a16:creationId xmlns:a16="http://schemas.microsoft.com/office/drawing/2014/main" id="{001832D1-C69D-42EB-9535-65738B2E5026}"/>
                  </a:ext>
                </a:extLst>
              </p:cNvPr>
              <p:cNvSpPr>
                <a:spLocks noChangeArrowheads="1"/>
              </p:cNvSpPr>
              <p:nvPr/>
            </p:nvSpPr>
            <p:spPr bwMode="auto">
              <a:xfrm>
                <a:off x="7911379" y="4027489"/>
                <a:ext cx="806308" cy="3927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spcBef>
                    <a:spcPct val="0"/>
                  </a:spcBef>
                  <a:spcAft>
                    <a:spcPct val="0"/>
                  </a:spcAft>
                </a:pPr>
                <a:r>
                  <a:rPr lang="en-US" sz="1969" b="1" dirty="0">
                    <a:solidFill>
                      <a:srgbClr val="D9C8AF"/>
                    </a:solidFill>
                    <a:latin typeface="Book Antiqua"/>
                    <a:cs typeface="Book Antiqua"/>
                    <a:sym typeface="Palatino" charset="0"/>
                  </a:rPr>
                  <a:t>File 2</a:t>
                </a:r>
              </a:p>
            </p:txBody>
          </p:sp>
          <p:sp>
            <p:nvSpPr>
              <p:cNvPr id="34" name="Rectangle 33">
                <a:extLst>
                  <a:ext uri="{FF2B5EF4-FFF2-40B4-BE49-F238E27FC236}">
                    <a16:creationId xmlns:a16="http://schemas.microsoft.com/office/drawing/2014/main" id="{B4A44DC1-4D13-4DFA-8E6C-0E1D24F007C5}"/>
                  </a:ext>
                </a:extLst>
              </p:cNvPr>
              <p:cNvSpPr>
                <a:spLocks noChangeArrowheads="1"/>
              </p:cNvSpPr>
              <p:nvPr/>
            </p:nvSpPr>
            <p:spPr bwMode="auto">
              <a:xfrm>
                <a:off x="7911379" y="4935539"/>
                <a:ext cx="806308" cy="392798"/>
              </a:xfrm>
              <a:prstGeom prst="rect">
                <a:avLst/>
              </a:prstGeom>
              <a:noFill/>
              <a:ln>
                <a:noFill/>
              </a:ln>
              <a:effectLst/>
              <a:extLst>
                <a:ext uri="{909E8E84-426E-40dd-AFC4-6F175D3DCCD1}">
                  <a14:hiddenFill xmlns:a14="http://schemas.microsoft.com/office/drawing/2010/main" xmlns="">
                    <a:solidFill>
                      <a:srgbClr val="0000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defTabSz="642915" fontAlgn="base">
                  <a:spcBef>
                    <a:spcPct val="0"/>
                  </a:spcBef>
                  <a:spcAft>
                    <a:spcPct val="0"/>
                  </a:spcAft>
                </a:pPr>
                <a:r>
                  <a:rPr lang="en-US" sz="1969" b="1" dirty="0">
                    <a:solidFill>
                      <a:srgbClr val="D9C8AF"/>
                    </a:solidFill>
                    <a:latin typeface="Book Antiqua"/>
                    <a:cs typeface="Book Antiqua"/>
                    <a:sym typeface="Palatino" charset="0"/>
                  </a:rPr>
                  <a:t>File 3</a:t>
                </a:r>
              </a:p>
            </p:txBody>
          </p:sp>
        </p:grpSp>
      </p:grpSp>
    </p:spTree>
    <p:extLst>
      <p:ext uri="{BB962C8B-B14F-4D97-AF65-F5344CB8AC3E}">
        <p14:creationId xmlns:p14="http://schemas.microsoft.com/office/powerpoint/2010/main" val="2693273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541780"/>
            <a:ext cx="10058400" cy="5074920"/>
          </a:xfrm>
        </p:spPr>
        <p:txBody>
          <a:bodyPr>
            <a:noAutofit/>
          </a:bodyPr>
          <a:lstStyle/>
          <a:p>
            <a:r>
              <a:rPr lang="en-US" sz="2400" b="1" dirty="0"/>
              <a:t>Autonomy</a:t>
            </a:r>
          </a:p>
          <a:p>
            <a:pPr lvl="1"/>
            <a:r>
              <a:rPr lang="en-US" sz="2400" dirty="0"/>
              <a:t>the dimensions of autonomy can be specified as </a:t>
            </a:r>
          </a:p>
          <a:p>
            <a:pPr lvl="2"/>
            <a:r>
              <a:rPr lang="en-US" sz="2400" b="1" dirty="0"/>
              <a:t>Design autonomy:</a:t>
            </a:r>
          </a:p>
          <a:p>
            <a:pPr lvl="3">
              <a:buFont typeface="Courier New" panose="02070309020205020404" pitchFamily="49" charset="0"/>
              <a:buChar char="o"/>
            </a:pPr>
            <a:r>
              <a:rPr lang="en-US" sz="2400" b="1" dirty="0"/>
              <a:t> </a:t>
            </a:r>
            <a:r>
              <a:rPr lang="en-US" sz="2400" dirty="0"/>
              <a:t>Individual DBMSs are free to use the data models and transaction management techniques that they prefer.</a:t>
            </a:r>
          </a:p>
          <a:p>
            <a:pPr lvl="2"/>
            <a:r>
              <a:rPr lang="en-US" sz="2400" b="1" dirty="0"/>
              <a:t>Communication autonomy: </a:t>
            </a:r>
          </a:p>
          <a:p>
            <a:pPr lvl="3">
              <a:buFont typeface="Courier New" panose="02070309020205020404" pitchFamily="49" charset="0"/>
              <a:buChar char="o"/>
            </a:pPr>
            <a:r>
              <a:rPr lang="en-US" sz="2400" dirty="0"/>
              <a:t>Each of the individual DBMSs is free to make its own decision as to what type of information it wants to provide to the other DBMSs or to the software that controls their global execution.</a:t>
            </a:r>
          </a:p>
          <a:p>
            <a:pPr lvl="2"/>
            <a:r>
              <a:rPr lang="en-US" sz="2400" b="1" dirty="0"/>
              <a:t>Execution autonomy:</a:t>
            </a:r>
          </a:p>
          <a:p>
            <a:pPr lvl="3">
              <a:buFont typeface="Courier New" panose="02070309020205020404" pitchFamily="49" charset="0"/>
              <a:buChar char="o"/>
            </a:pPr>
            <a:r>
              <a:rPr lang="en-US" sz="2400" dirty="0"/>
              <a:t>Each DBMS can execute the transactions that are submitted to it in any way that it wants to.</a:t>
            </a:r>
          </a:p>
          <a:p>
            <a:pPr lvl="2"/>
            <a:endParaRPr lang="en-US" sz="2400" dirty="0"/>
          </a:p>
        </p:txBody>
      </p:sp>
    </p:spTree>
    <p:extLst>
      <p:ext uri="{BB962C8B-B14F-4D97-AF65-F5344CB8AC3E}">
        <p14:creationId xmlns:p14="http://schemas.microsoft.com/office/powerpoint/2010/main" val="262353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435608"/>
            <a:ext cx="9640890" cy="4553712"/>
          </a:xfrm>
        </p:spPr>
        <p:txBody>
          <a:bodyPr>
            <a:noAutofit/>
          </a:bodyPr>
          <a:lstStyle/>
          <a:p>
            <a:r>
              <a:rPr lang="en-US" sz="2400" b="1" dirty="0"/>
              <a:t>Distribution</a:t>
            </a:r>
          </a:p>
          <a:p>
            <a:r>
              <a:rPr lang="en-US" sz="2400" dirty="0"/>
              <a:t>refers to the distribution (or decentralization) of control, the distribution dimension of the taxonomy deals with data.</a:t>
            </a:r>
          </a:p>
          <a:p>
            <a:pPr marL="0" indent="0">
              <a:buNone/>
            </a:pPr>
            <a:endParaRPr lang="en-US" sz="2400" dirty="0"/>
          </a:p>
          <a:p>
            <a:pPr lvl="1"/>
            <a:r>
              <a:rPr lang="en-US" sz="2400" dirty="0"/>
              <a:t>non-distributed option</a:t>
            </a:r>
          </a:p>
          <a:p>
            <a:pPr marL="274320" lvl="1" indent="0">
              <a:buNone/>
            </a:pPr>
            <a:endParaRPr lang="en-US" sz="2400" dirty="0"/>
          </a:p>
          <a:p>
            <a:pPr lvl="1"/>
            <a:r>
              <a:rPr lang="en-US" sz="2400" dirty="0"/>
              <a:t>client/server distribution </a:t>
            </a:r>
          </a:p>
          <a:p>
            <a:pPr marL="274320" lvl="1" indent="0">
              <a:buNone/>
            </a:pPr>
            <a:endParaRPr lang="en-US" sz="2400" dirty="0"/>
          </a:p>
          <a:p>
            <a:pPr lvl="1"/>
            <a:r>
              <a:rPr lang="en-US" sz="2400" dirty="0"/>
              <a:t>peer-to-peer distribution</a:t>
            </a:r>
          </a:p>
          <a:p>
            <a:endParaRPr lang="en-US" sz="2400" dirty="0"/>
          </a:p>
        </p:txBody>
      </p:sp>
    </p:spTree>
    <p:extLst>
      <p:ext uri="{BB962C8B-B14F-4D97-AF65-F5344CB8AC3E}">
        <p14:creationId xmlns:p14="http://schemas.microsoft.com/office/powerpoint/2010/main" val="662282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152144"/>
            <a:ext cx="9643938" cy="4553712"/>
          </a:xfrm>
        </p:spPr>
        <p:txBody>
          <a:bodyPr>
            <a:noAutofit/>
          </a:bodyPr>
          <a:lstStyle/>
          <a:p>
            <a:r>
              <a:rPr lang="en-US" sz="2800" b="1" dirty="0"/>
              <a:t>Heterogeneity</a:t>
            </a:r>
          </a:p>
          <a:p>
            <a:pPr lvl="1"/>
            <a:r>
              <a:rPr lang="en-US" sz="2800" dirty="0"/>
              <a:t>may occur in various forms</a:t>
            </a:r>
          </a:p>
          <a:p>
            <a:pPr lvl="2"/>
            <a:r>
              <a:rPr lang="en-US" sz="2600" dirty="0"/>
              <a:t>hardware heterogeneity</a:t>
            </a:r>
          </a:p>
          <a:p>
            <a:pPr lvl="2"/>
            <a:r>
              <a:rPr lang="en-US" sz="2600" dirty="0"/>
              <a:t>differences in networking protocols</a:t>
            </a:r>
          </a:p>
          <a:p>
            <a:pPr lvl="2"/>
            <a:r>
              <a:rPr lang="en-US" sz="2600" dirty="0"/>
              <a:t>variations in data managers. </a:t>
            </a:r>
          </a:p>
          <a:p>
            <a:pPr lvl="2"/>
            <a:r>
              <a:rPr lang="en-US" sz="2600" dirty="0"/>
              <a:t>data models</a:t>
            </a:r>
          </a:p>
          <a:p>
            <a:pPr lvl="2"/>
            <a:r>
              <a:rPr lang="en-US" sz="2600" dirty="0"/>
              <a:t>query languages</a:t>
            </a:r>
          </a:p>
          <a:p>
            <a:pPr lvl="2"/>
            <a:r>
              <a:rPr lang="en-US" sz="2600" dirty="0"/>
              <a:t>transaction management protocols</a:t>
            </a:r>
          </a:p>
        </p:txBody>
      </p:sp>
    </p:spTree>
    <p:extLst>
      <p:ext uri="{BB962C8B-B14F-4D97-AF65-F5344CB8AC3E}">
        <p14:creationId xmlns:p14="http://schemas.microsoft.com/office/powerpoint/2010/main" val="576571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09" y="1384808"/>
            <a:ext cx="10018713" cy="5231892"/>
          </a:xfrm>
        </p:spPr>
        <p:txBody>
          <a:bodyPr>
            <a:noAutofit/>
          </a:bodyPr>
          <a:lstStyle/>
          <a:p>
            <a:r>
              <a:rPr lang="en-US" sz="2400" b="1" dirty="0"/>
              <a:t>Peer-to-Peer Systems</a:t>
            </a:r>
          </a:p>
          <a:p>
            <a:pPr lvl="1"/>
            <a:r>
              <a:rPr lang="en-US" sz="2400" dirty="0"/>
              <a:t>there was no differentiation between the functionality of each site in the system</a:t>
            </a:r>
          </a:p>
          <a:p>
            <a:pPr lvl="1"/>
            <a:r>
              <a:rPr lang="en-US" sz="2400" dirty="0"/>
              <a:t>the physical data organization on each machine may be, and probably is, different</a:t>
            </a:r>
          </a:p>
          <a:p>
            <a:pPr lvl="1"/>
            <a:r>
              <a:rPr lang="en-US" sz="2400" dirty="0"/>
              <a:t>needs to be an individual internal schema definition at each site, which we call the </a:t>
            </a:r>
            <a:r>
              <a:rPr lang="en-US" sz="2400" b="1" dirty="0"/>
              <a:t>local internal schema </a:t>
            </a:r>
            <a:r>
              <a:rPr lang="en-US" sz="2400" dirty="0"/>
              <a:t>(</a:t>
            </a:r>
            <a:r>
              <a:rPr lang="en-US" sz="2400" b="1" dirty="0"/>
              <a:t>LIS</a:t>
            </a:r>
            <a:r>
              <a:rPr lang="en-US" sz="2400" dirty="0"/>
              <a:t>). </a:t>
            </a:r>
          </a:p>
          <a:p>
            <a:pPr lvl="1"/>
            <a:r>
              <a:rPr lang="en-US" sz="2400" dirty="0"/>
              <a:t>The enterprise view of the data is described by the </a:t>
            </a:r>
            <a:r>
              <a:rPr lang="en-US" sz="2400" b="1" dirty="0"/>
              <a:t>global conceptual schema</a:t>
            </a:r>
            <a:r>
              <a:rPr lang="en-US" sz="2400" dirty="0"/>
              <a:t> (</a:t>
            </a:r>
            <a:r>
              <a:rPr lang="en-US" sz="2400" b="1" dirty="0"/>
              <a:t>GCS</a:t>
            </a:r>
            <a:r>
              <a:rPr lang="en-US" sz="2400" dirty="0"/>
              <a:t>), which is global because it describes the logical structure of the data at all the sites.</a:t>
            </a:r>
          </a:p>
          <a:p>
            <a:pPr lvl="1"/>
            <a:endParaRPr lang="en-US" sz="2400" dirty="0"/>
          </a:p>
        </p:txBody>
      </p:sp>
    </p:spTree>
    <p:extLst>
      <p:ext uri="{BB962C8B-B14F-4D97-AF65-F5344CB8AC3E}">
        <p14:creationId xmlns:p14="http://schemas.microsoft.com/office/powerpoint/2010/main" val="207868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484310" y="1152144"/>
            <a:ext cx="10058400" cy="3521456"/>
          </a:xfrm>
        </p:spPr>
        <p:txBody>
          <a:bodyPr>
            <a:noAutofit/>
          </a:bodyPr>
          <a:lstStyle/>
          <a:p>
            <a:r>
              <a:rPr lang="en-US" sz="2400" b="1" dirty="0"/>
              <a:t>Peer-to-Peer Systems</a:t>
            </a:r>
          </a:p>
          <a:p>
            <a:pPr lvl="1"/>
            <a:r>
              <a:rPr lang="en-US" sz="2400" dirty="0"/>
              <a:t>To handle data fragmentation and replication, the logical organization of data at each site needs to be described. Therefore, there needs to be a third layer in the architecture, the </a:t>
            </a:r>
            <a:r>
              <a:rPr lang="en-US" sz="2400" b="1" dirty="0"/>
              <a:t>local conceptual schema </a:t>
            </a:r>
            <a:r>
              <a:rPr lang="en-US" sz="2400" dirty="0"/>
              <a:t>(</a:t>
            </a:r>
            <a:r>
              <a:rPr lang="en-US" sz="2400" b="1" dirty="0"/>
              <a:t>LCS</a:t>
            </a:r>
            <a:r>
              <a:rPr lang="en-US" sz="2400" dirty="0"/>
              <a:t>). </a:t>
            </a:r>
          </a:p>
          <a:p>
            <a:pPr lvl="1"/>
            <a:r>
              <a:rPr lang="en-US" sz="2400" dirty="0"/>
              <a:t>Finally, user applications and user access to the database is supported by </a:t>
            </a:r>
            <a:r>
              <a:rPr lang="en-US" sz="2400" b="1" dirty="0"/>
              <a:t>external schemas</a:t>
            </a:r>
            <a:r>
              <a:rPr lang="en-US" sz="2400" dirty="0"/>
              <a:t> (</a:t>
            </a:r>
            <a:r>
              <a:rPr lang="en-US" sz="2400" b="1" dirty="0"/>
              <a:t>ESs</a:t>
            </a:r>
            <a:r>
              <a:rPr lang="en-US" sz="2400" dirty="0"/>
              <a:t>), defined as being above the global conceptual schema.</a:t>
            </a:r>
          </a:p>
        </p:txBody>
      </p:sp>
    </p:spTree>
    <p:extLst>
      <p:ext uri="{BB962C8B-B14F-4D97-AF65-F5344CB8AC3E}">
        <p14:creationId xmlns:p14="http://schemas.microsoft.com/office/powerpoint/2010/main" val="1667413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069848" y="2121408"/>
            <a:ext cx="10058400" cy="4553712"/>
          </a:xfrm>
        </p:spPr>
        <p:txBody>
          <a:bodyPr>
            <a:noAutofit/>
          </a:bodyPr>
          <a:lstStyle/>
          <a:p>
            <a:pPr marL="0" indent="0">
              <a:buNone/>
            </a:pPr>
            <a:endParaRPr lang="en-US" sz="2600" b="1" dirty="0"/>
          </a:p>
          <a:p>
            <a:endParaRPr lang="en-US" sz="2800" b="1" dirty="0"/>
          </a:p>
        </p:txBody>
      </p:sp>
      <p:pic>
        <p:nvPicPr>
          <p:cNvPr id="5" name="Picture 4">
            <a:extLst>
              <a:ext uri="{FF2B5EF4-FFF2-40B4-BE49-F238E27FC236}">
                <a16:creationId xmlns:a16="http://schemas.microsoft.com/office/drawing/2014/main" id="{F0965888-BBD0-4F3F-A687-0DA56617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80" y="1310237"/>
            <a:ext cx="4674108" cy="5179463"/>
          </a:xfrm>
          <a:prstGeom prst="rect">
            <a:avLst/>
          </a:prstGeom>
        </p:spPr>
      </p:pic>
      <p:sp>
        <p:nvSpPr>
          <p:cNvPr id="6" name="Rectangle 5">
            <a:extLst>
              <a:ext uri="{FF2B5EF4-FFF2-40B4-BE49-F238E27FC236}">
                <a16:creationId xmlns:a16="http://schemas.microsoft.com/office/drawing/2014/main" id="{3875DC30-EEFE-491E-8FD1-A76D2DAD3DFA}"/>
              </a:ext>
            </a:extLst>
          </p:cNvPr>
          <p:cNvSpPr/>
          <p:nvPr/>
        </p:nvSpPr>
        <p:spPr>
          <a:xfrm>
            <a:off x="7818120" y="3013501"/>
            <a:ext cx="3794760" cy="830997"/>
          </a:xfrm>
          <a:prstGeom prst="rect">
            <a:avLst/>
          </a:prstGeom>
        </p:spPr>
        <p:txBody>
          <a:bodyPr wrap="square">
            <a:spAutoFit/>
          </a:bodyPr>
          <a:lstStyle/>
          <a:p>
            <a:pPr algn="ctr"/>
            <a:r>
              <a:rPr lang="en-US" sz="2400" b="1" dirty="0"/>
              <a:t>Client/Server Reference Architecture</a:t>
            </a:r>
          </a:p>
        </p:txBody>
      </p:sp>
    </p:spTree>
    <p:extLst>
      <p:ext uri="{BB962C8B-B14F-4D97-AF65-F5344CB8AC3E}">
        <p14:creationId xmlns:p14="http://schemas.microsoft.com/office/powerpoint/2010/main" val="251186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4969-160B-45F8-8E4B-FC4FDAEA9E15}"/>
              </a:ext>
            </a:extLst>
          </p:cNvPr>
          <p:cNvSpPr>
            <a:spLocks noGrp="1"/>
          </p:cNvSpPr>
          <p:nvPr>
            <p:ph type="title"/>
          </p:nvPr>
        </p:nvSpPr>
        <p:spPr/>
        <p:txBody>
          <a:bodyPr/>
          <a:lstStyle/>
          <a:p>
            <a:r>
              <a:rPr lang="en-US" dirty="0"/>
              <a:t>Advantages of Client-Server Architectures</a:t>
            </a:r>
          </a:p>
        </p:txBody>
      </p:sp>
      <p:sp>
        <p:nvSpPr>
          <p:cNvPr id="3" name="Content Placeholder 2">
            <a:extLst>
              <a:ext uri="{FF2B5EF4-FFF2-40B4-BE49-F238E27FC236}">
                <a16:creationId xmlns:a16="http://schemas.microsoft.com/office/drawing/2014/main" id="{22EA2873-BC31-41DF-9CB5-FD9E45E406E3}"/>
              </a:ext>
            </a:extLst>
          </p:cNvPr>
          <p:cNvSpPr>
            <a:spLocks noGrp="1"/>
          </p:cNvSpPr>
          <p:nvPr>
            <p:ph idx="1"/>
          </p:nvPr>
        </p:nvSpPr>
        <p:spPr>
          <a:xfrm>
            <a:off x="1484310" y="1308100"/>
            <a:ext cx="10018713" cy="4241800"/>
          </a:xfrm>
        </p:spPr>
        <p:txBody>
          <a:bodyPr/>
          <a:lstStyle/>
          <a:p>
            <a:r>
              <a:rPr lang="en-US" dirty="0"/>
              <a:t>More efficient division of labor </a:t>
            </a:r>
          </a:p>
          <a:p>
            <a:r>
              <a:rPr lang="en-US" dirty="0"/>
              <a:t>Horizontal and vertical scaling of resources</a:t>
            </a:r>
          </a:p>
          <a:p>
            <a:r>
              <a:rPr lang="en-US" dirty="0"/>
              <a:t>Better price/performance on client machines</a:t>
            </a:r>
          </a:p>
          <a:p>
            <a:r>
              <a:rPr lang="en-US" dirty="0"/>
              <a:t>Ability to use familiar tools on client machines</a:t>
            </a:r>
          </a:p>
          <a:p>
            <a:r>
              <a:rPr lang="en-US" dirty="0"/>
              <a:t>Client access to remote data (via standards)</a:t>
            </a:r>
          </a:p>
          <a:p>
            <a:r>
              <a:rPr lang="en-US" dirty="0"/>
              <a:t>Full DBMS functionality provided to client workstations</a:t>
            </a:r>
          </a:p>
          <a:p>
            <a:r>
              <a:rPr lang="en-US" dirty="0"/>
              <a:t>Overall better system price/performance</a:t>
            </a:r>
          </a:p>
        </p:txBody>
      </p:sp>
    </p:spTree>
    <p:extLst>
      <p:ext uri="{BB962C8B-B14F-4D97-AF65-F5344CB8AC3E}">
        <p14:creationId xmlns:p14="http://schemas.microsoft.com/office/powerpoint/2010/main" val="773262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4B11-30D7-4631-8882-F7EEE3EF6CEE}"/>
              </a:ext>
            </a:extLst>
          </p:cNvPr>
          <p:cNvSpPr>
            <a:spLocks noGrp="1"/>
          </p:cNvSpPr>
          <p:nvPr>
            <p:ph type="title"/>
          </p:nvPr>
        </p:nvSpPr>
        <p:spPr/>
        <p:txBody>
          <a:bodyPr/>
          <a:lstStyle/>
          <a:p>
            <a:r>
              <a:rPr lang="en-US" dirty="0"/>
              <a:t>Database Server</a:t>
            </a:r>
          </a:p>
        </p:txBody>
      </p:sp>
      <p:pic>
        <p:nvPicPr>
          <p:cNvPr id="4" name="Content Placeholder 3">
            <a:extLst>
              <a:ext uri="{FF2B5EF4-FFF2-40B4-BE49-F238E27FC236}">
                <a16:creationId xmlns:a16="http://schemas.microsoft.com/office/drawing/2014/main" id="{77BE269E-063B-4666-8F28-E63494A74373}"/>
              </a:ext>
            </a:extLst>
          </p:cNvPr>
          <p:cNvPicPr>
            <a:picLocks noGrp="1" noChangeAspect="1"/>
          </p:cNvPicPr>
          <p:nvPr>
            <p:ph idx="1"/>
          </p:nvPr>
        </p:nvPicPr>
        <p:blipFill>
          <a:blip r:embed="rId2"/>
          <a:stretch>
            <a:fillRect/>
          </a:stretch>
        </p:blipFill>
        <p:spPr>
          <a:xfrm>
            <a:off x="4140409" y="1219200"/>
            <a:ext cx="4706514" cy="5219700"/>
          </a:xfrm>
          <a:prstGeom prst="rect">
            <a:avLst/>
          </a:prstGeom>
        </p:spPr>
      </p:pic>
    </p:spTree>
    <p:extLst>
      <p:ext uri="{BB962C8B-B14F-4D97-AF65-F5344CB8AC3E}">
        <p14:creationId xmlns:p14="http://schemas.microsoft.com/office/powerpoint/2010/main" val="3531114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4B11-30D7-4631-8882-F7EEE3EF6CEE}"/>
              </a:ext>
            </a:extLst>
          </p:cNvPr>
          <p:cNvSpPr>
            <a:spLocks noGrp="1"/>
          </p:cNvSpPr>
          <p:nvPr>
            <p:ph type="title"/>
          </p:nvPr>
        </p:nvSpPr>
        <p:spPr/>
        <p:txBody>
          <a:bodyPr/>
          <a:lstStyle/>
          <a:p>
            <a:r>
              <a:rPr lang="en-US" dirty="0"/>
              <a:t>Distributed Database Servers</a:t>
            </a:r>
          </a:p>
        </p:txBody>
      </p:sp>
      <p:pic>
        <p:nvPicPr>
          <p:cNvPr id="6" name="Content Placeholder 5">
            <a:extLst>
              <a:ext uri="{FF2B5EF4-FFF2-40B4-BE49-F238E27FC236}">
                <a16:creationId xmlns:a16="http://schemas.microsoft.com/office/drawing/2014/main" id="{B50FC712-56E4-48D4-98A0-FE07DAF2496C}"/>
              </a:ext>
            </a:extLst>
          </p:cNvPr>
          <p:cNvPicPr>
            <a:picLocks noGrp="1" noChangeAspect="1"/>
          </p:cNvPicPr>
          <p:nvPr>
            <p:ph idx="1"/>
          </p:nvPr>
        </p:nvPicPr>
        <p:blipFill>
          <a:blip r:embed="rId2"/>
          <a:stretch>
            <a:fillRect/>
          </a:stretch>
        </p:blipFill>
        <p:spPr>
          <a:xfrm>
            <a:off x="3661791" y="977900"/>
            <a:ext cx="5663750" cy="5638800"/>
          </a:xfrm>
          <a:prstGeom prst="rect">
            <a:avLst/>
          </a:prstGeom>
        </p:spPr>
      </p:pic>
    </p:spTree>
    <p:extLst>
      <p:ext uri="{BB962C8B-B14F-4D97-AF65-F5344CB8AC3E}">
        <p14:creationId xmlns:p14="http://schemas.microsoft.com/office/powerpoint/2010/main" val="825380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p:txBody>
          <a:bodyPr/>
          <a:lstStyle/>
          <a:p>
            <a:r>
              <a:rPr lang="en-US" dirty="0"/>
              <a:t>Datalogical Distributed DBMS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069848" y="2121408"/>
            <a:ext cx="10058400" cy="4553712"/>
          </a:xfrm>
        </p:spPr>
        <p:txBody>
          <a:bodyPr>
            <a:noAutofit/>
          </a:bodyPr>
          <a:lstStyle/>
          <a:p>
            <a:pPr marL="0" indent="0">
              <a:buNone/>
            </a:pPr>
            <a:endParaRPr lang="en-US" sz="2600" b="1" dirty="0"/>
          </a:p>
          <a:p>
            <a:endParaRPr lang="en-US" sz="2800" b="1" dirty="0"/>
          </a:p>
        </p:txBody>
      </p:sp>
      <p:pic>
        <p:nvPicPr>
          <p:cNvPr id="5" name="Picture 4">
            <a:extLst>
              <a:ext uri="{FF2B5EF4-FFF2-40B4-BE49-F238E27FC236}">
                <a16:creationId xmlns:a16="http://schemas.microsoft.com/office/drawing/2014/main" id="{F0965888-BBD0-4F3F-A687-0DA56617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994" y="1544320"/>
            <a:ext cx="6854158" cy="5072380"/>
          </a:xfrm>
          <a:prstGeom prst="rect">
            <a:avLst/>
          </a:prstGeom>
        </p:spPr>
      </p:pic>
      <p:sp>
        <p:nvSpPr>
          <p:cNvPr id="6" name="Rectangle 5">
            <a:extLst>
              <a:ext uri="{FF2B5EF4-FFF2-40B4-BE49-F238E27FC236}">
                <a16:creationId xmlns:a16="http://schemas.microsoft.com/office/drawing/2014/main" id="{3875DC30-EEFE-491E-8FD1-A76D2DAD3DFA}"/>
              </a:ext>
            </a:extLst>
          </p:cNvPr>
          <p:cNvSpPr/>
          <p:nvPr/>
        </p:nvSpPr>
        <p:spPr>
          <a:xfrm>
            <a:off x="919036" y="3982765"/>
            <a:ext cx="3292062" cy="830997"/>
          </a:xfrm>
          <a:prstGeom prst="rect">
            <a:avLst/>
          </a:prstGeom>
        </p:spPr>
        <p:txBody>
          <a:bodyPr wrap="square">
            <a:spAutoFit/>
          </a:bodyPr>
          <a:lstStyle/>
          <a:p>
            <a:pPr algn="ctr"/>
            <a:r>
              <a:rPr lang="en-US" sz="2400" b="1" dirty="0"/>
              <a:t>Distributed Database Reference Architecture</a:t>
            </a:r>
          </a:p>
        </p:txBody>
      </p:sp>
    </p:spTree>
    <p:extLst>
      <p:ext uri="{BB962C8B-B14F-4D97-AF65-F5344CB8AC3E}">
        <p14:creationId xmlns:p14="http://schemas.microsoft.com/office/powerpoint/2010/main" val="329785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ABA3-5F1D-4AD3-B448-CECB24B0B1A6}"/>
              </a:ext>
            </a:extLst>
          </p:cNvPr>
          <p:cNvSpPr>
            <a:spLocks noGrp="1"/>
          </p:cNvSpPr>
          <p:nvPr>
            <p:ph type="title"/>
          </p:nvPr>
        </p:nvSpPr>
        <p:spPr>
          <a:xfrm>
            <a:off x="1086643" y="266685"/>
            <a:ext cx="10018713" cy="801884"/>
          </a:xfrm>
        </p:spPr>
        <p:txBody>
          <a:bodyPr/>
          <a:lstStyle/>
          <a:p>
            <a:r>
              <a:rPr lang="en-US" dirty="0"/>
              <a:t>Database Management</a:t>
            </a:r>
          </a:p>
        </p:txBody>
      </p:sp>
      <p:pic>
        <p:nvPicPr>
          <p:cNvPr id="62" name="Content Placeholder 61">
            <a:extLst>
              <a:ext uri="{FF2B5EF4-FFF2-40B4-BE49-F238E27FC236}">
                <a16:creationId xmlns:a16="http://schemas.microsoft.com/office/drawing/2014/main" id="{85566C04-B91A-4828-ABC6-9520C15E5686}"/>
              </a:ext>
            </a:extLst>
          </p:cNvPr>
          <p:cNvPicPr>
            <a:picLocks noGrp="1" noChangeAspect="1"/>
          </p:cNvPicPr>
          <p:nvPr>
            <p:ph idx="1"/>
          </p:nvPr>
        </p:nvPicPr>
        <p:blipFill>
          <a:blip r:embed="rId2"/>
          <a:stretch>
            <a:fillRect/>
          </a:stretch>
        </p:blipFill>
        <p:spPr>
          <a:xfrm>
            <a:off x="2077810" y="1302484"/>
            <a:ext cx="8036379" cy="5054916"/>
          </a:xfrm>
          <a:prstGeom prst="rect">
            <a:avLst/>
          </a:prstGeom>
        </p:spPr>
      </p:pic>
    </p:spTree>
    <p:extLst>
      <p:ext uri="{BB962C8B-B14F-4D97-AF65-F5344CB8AC3E}">
        <p14:creationId xmlns:p14="http://schemas.microsoft.com/office/powerpoint/2010/main" val="93140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a:xfrm>
            <a:off x="1069848" y="484632"/>
            <a:ext cx="10058400" cy="749808"/>
          </a:xfrm>
        </p:spPr>
        <p:txBody>
          <a:bodyPr>
            <a:normAutofit/>
          </a:bodyPr>
          <a:lstStyle/>
          <a:p>
            <a:r>
              <a:rPr lang="en-US" dirty="0"/>
              <a:t>Peer-to-Peer Component Architecture</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069848" y="2121408"/>
            <a:ext cx="10058400" cy="4553712"/>
          </a:xfrm>
        </p:spPr>
        <p:txBody>
          <a:bodyPr>
            <a:noAutofit/>
          </a:bodyPr>
          <a:lstStyle/>
          <a:p>
            <a:pPr marL="0" indent="0">
              <a:buNone/>
            </a:pPr>
            <a:endParaRPr lang="en-US" sz="2600" b="1" dirty="0"/>
          </a:p>
          <a:p>
            <a:endParaRPr lang="en-US" sz="2800" b="1" dirty="0"/>
          </a:p>
        </p:txBody>
      </p:sp>
      <p:pic>
        <p:nvPicPr>
          <p:cNvPr id="5" name="Picture 4">
            <a:extLst>
              <a:ext uri="{FF2B5EF4-FFF2-40B4-BE49-F238E27FC236}">
                <a16:creationId xmlns:a16="http://schemas.microsoft.com/office/drawing/2014/main" id="{F0965888-BBD0-4F3F-A687-0DA56617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433" y="1349539"/>
            <a:ext cx="6260719" cy="5373005"/>
          </a:xfrm>
          <a:prstGeom prst="rect">
            <a:avLst/>
          </a:prstGeom>
        </p:spPr>
      </p:pic>
      <p:sp>
        <p:nvSpPr>
          <p:cNvPr id="6" name="Rectangle 5">
            <a:extLst>
              <a:ext uri="{FF2B5EF4-FFF2-40B4-BE49-F238E27FC236}">
                <a16:creationId xmlns:a16="http://schemas.microsoft.com/office/drawing/2014/main" id="{3875DC30-EEFE-491E-8FD1-A76D2DAD3DFA}"/>
              </a:ext>
            </a:extLst>
          </p:cNvPr>
          <p:cNvSpPr/>
          <p:nvPr/>
        </p:nvSpPr>
        <p:spPr>
          <a:xfrm>
            <a:off x="1694625" y="3798099"/>
            <a:ext cx="2542032" cy="1200329"/>
          </a:xfrm>
          <a:prstGeom prst="rect">
            <a:avLst/>
          </a:prstGeom>
        </p:spPr>
        <p:txBody>
          <a:bodyPr wrap="square">
            <a:spAutoFit/>
          </a:bodyPr>
          <a:lstStyle/>
          <a:p>
            <a:pPr algn="ctr"/>
            <a:r>
              <a:rPr lang="en-US" sz="2400" b="1" dirty="0"/>
              <a:t>Distributed DBMS Components</a:t>
            </a:r>
          </a:p>
        </p:txBody>
      </p:sp>
    </p:spTree>
    <p:extLst>
      <p:ext uri="{BB962C8B-B14F-4D97-AF65-F5344CB8AC3E}">
        <p14:creationId xmlns:p14="http://schemas.microsoft.com/office/powerpoint/2010/main" val="1396737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E967-1EB2-4870-98B6-C06B8915AFB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C138A7DC-757C-411E-8104-85A59A66754E}"/>
              </a:ext>
            </a:extLst>
          </p:cNvPr>
          <p:cNvSpPr>
            <a:spLocks noGrp="1"/>
          </p:cNvSpPr>
          <p:nvPr>
            <p:ph idx="1"/>
          </p:nvPr>
        </p:nvSpPr>
        <p:spPr>
          <a:xfrm>
            <a:off x="1484310" y="1244601"/>
            <a:ext cx="10018713" cy="3708400"/>
          </a:xfrm>
        </p:spPr>
        <p:txBody>
          <a:bodyPr>
            <a:normAutofit/>
          </a:bodyPr>
          <a:lstStyle/>
          <a:p>
            <a:pPr algn="justLow"/>
            <a:r>
              <a:rPr lang="en-US" sz="2400" b="1" dirty="0"/>
              <a:t>The first major component of a distributed DBMS, called the user processor, consists of four elements:</a:t>
            </a:r>
          </a:p>
          <a:p>
            <a:pPr marL="731520" lvl="1" indent="-457200" algn="justLow">
              <a:buFont typeface="+mj-lt"/>
              <a:buAutoNum type="arabicPeriod"/>
            </a:pPr>
            <a:r>
              <a:rPr lang="en-US" sz="2400" dirty="0"/>
              <a:t>The user interface handler is responsible for interpreting user commands as they come in, and formatting the result data as it is sent to the user.</a:t>
            </a:r>
          </a:p>
          <a:p>
            <a:pPr marL="731520" lvl="1" indent="-457200" algn="justLow">
              <a:buFont typeface="+mj-lt"/>
              <a:buAutoNum type="arabicPeriod"/>
            </a:pPr>
            <a:r>
              <a:rPr lang="en-US" sz="2400" dirty="0"/>
              <a:t>The semantic data controller uses the integrity constraints and authorizations that are defined as part of the global conceptual schema to check if the user query can be processed.</a:t>
            </a:r>
          </a:p>
        </p:txBody>
      </p:sp>
    </p:spTree>
    <p:extLst>
      <p:ext uri="{BB962C8B-B14F-4D97-AF65-F5344CB8AC3E}">
        <p14:creationId xmlns:p14="http://schemas.microsoft.com/office/powerpoint/2010/main" val="3629508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E967-1EB2-4870-98B6-C06B8915AFB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C138A7DC-757C-411E-8104-85A59A66754E}"/>
              </a:ext>
            </a:extLst>
          </p:cNvPr>
          <p:cNvSpPr>
            <a:spLocks noGrp="1"/>
          </p:cNvSpPr>
          <p:nvPr>
            <p:ph idx="1"/>
          </p:nvPr>
        </p:nvSpPr>
        <p:spPr>
          <a:xfrm>
            <a:off x="1484310" y="1270001"/>
            <a:ext cx="10018713" cy="3606800"/>
          </a:xfrm>
        </p:spPr>
        <p:txBody>
          <a:bodyPr>
            <a:normAutofit/>
          </a:bodyPr>
          <a:lstStyle/>
          <a:p>
            <a:pPr algn="justLow"/>
            <a:r>
              <a:rPr lang="en-US" sz="2400" b="1" dirty="0"/>
              <a:t>The first major component of a distributed DBMS, called the user processor, consists of four elements:</a:t>
            </a:r>
          </a:p>
          <a:p>
            <a:pPr marL="731520" lvl="1" indent="-457200" algn="justLow">
              <a:buFont typeface="+mj-lt"/>
              <a:buAutoNum type="arabicPeriod" startAt="3"/>
            </a:pPr>
            <a:r>
              <a:rPr lang="en-US" sz="2400" dirty="0"/>
              <a:t>The global query optimizer and decomposer determines an execution strategy to minimize a cost function, and translates the global queries into local ones using the global and local conceptual schemas as well as the global directory. </a:t>
            </a:r>
          </a:p>
          <a:p>
            <a:pPr marL="731520" lvl="1" indent="-457200" algn="justLow">
              <a:buFont typeface="+mj-lt"/>
              <a:buAutoNum type="arabicPeriod" startAt="3"/>
            </a:pPr>
            <a:r>
              <a:rPr lang="en-US" sz="2400" dirty="0"/>
              <a:t>The distributed execution monitor (the distributed transaction manager) coordinates the distributed execution of the user request.</a:t>
            </a:r>
          </a:p>
        </p:txBody>
      </p:sp>
    </p:spTree>
    <p:extLst>
      <p:ext uri="{BB962C8B-B14F-4D97-AF65-F5344CB8AC3E}">
        <p14:creationId xmlns:p14="http://schemas.microsoft.com/office/powerpoint/2010/main" val="2138805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E967-1EB2-4870-98B6-C06B8915AFB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C138A7DC-757C-411E-8104-85A59A66754E}"/>
              </a:ext>
            </a:extLst>
          </p:cNvPr>
          <p:cNvSpPr>
            <a:spLocks noGrp="1"/>
          </p:cNvSpPr>
          <p:nvPr>
            <p:ph idx="1"/>
          </p:nvPr>
        </p:nvSpPr>
        <p:spPr>
          <a:xfrm>
            <a:off x="1484310" y="1478280"/>
            <a:ext cx="10018712" cy="5582920"/>
          </a:xfrm>
        </p:spPr>
        <p:txBody>
          <a:bodyPr>
            <a:normAutofit lnSpcReduction="10000"/>
          </a:bodyPr>
          <a:lstStyle/>
          <a:p>
            <a:pPr algn="justLow"/>
            <a:r>
              <a:rPr lang="en-US" sz="2400" b="1" dirty="0"/>
              <a:t>The second major component of a distributed DBMS is the data processor and consists of three elements:</a:t>
            </a:r>
          </a:p>
          <a:p>
            <a:pPr marL="731520" lvl="1" indent="-457200" algn="justLow">
              <a:buFont typeface="+mj-lt"/>
              <a:buAutoNum type="arabicPeriod"/>
            </a:pPr>
            <a:r>
              <a:rPr lang="en-US" sz="2400" dirty="0"/>
              <a:t>The local query optimizer, which actually acts as the access path selector, is responsible for choosing the best access path to access any data item.</a:t>
            </a:r>
          </a:p>
          <a:p>
            <a:pPr marL="731520" lvl="1" indent="-457200" algn="justLow">
              <a:buFont typeface="+mj-lt"/>
              <a:buAutoNum type="arabicPeriod"/>
            </a:pPr>
            <a:r>
              <a:rPr lang="en-US" sz="2400" dirty="0"/>
              <a:t>The local recovery manager is responsible for making sure that the local database remains consistent even when failures occur.</a:t>
            </a:r>
          </a:p>
          <a:p>
            <a:pPr marL="731520" lvl="1" indent="-457200" algn="justLow">
              <a:buFont typeface="+mj-lt"/>
              <a:buAutoNum type="arabicPeriod"/>
            </a:pPr>
            <a:r>
              <a:rPr lang="en-US" sz="2400" dirty="0"/>
              <a:t>The run-time support processor physically accesses the database according to the physical commands in the schedule generated by the query optimizer. </a:t>
            </a:r>
          </a:p>
          <a:p>
            <a:pPr marL="274320" lvl="1" indent="0" algn="justLow">
              <a:buNone/>
            </a:pPr>
            <a:r>
              <a:rPr lang="en-US" sz="2400" dirty="0"/>
              <a:t>The run-time support processor is the interface to the operating system and contains the database buffer (or cache) manager, which is responsible for maintaining the main memory buffers and managing the data accesses</a:t>
            </a:r>
            <a:r>
              <a:rPr lang="en-US" sz="2400" b="1" dirty="0"/>
              <a:t>.</a:t>
            </a:r>
          </a:p>
          <a:p>
            <a:pPr marL="731520" lvl="1" indent="-457200" algn="justLow">
              <a:buFont typeface="+mj-lt"/>
              <a:buAutoNum type="arabicPeriod"/>
            </a:pPr>
            <a:endParaRPr lang="en-US" sz="2400" b="1" dirty="0"/>
          </a:p>
        </p:txBody>
      </p:sp>
    </p:spTree>
    <p:extLst>
      <p:ext uri="{BB962C8B-B14F-4D97-AF65-F5344CB8AC3E}">
        <p14:creationId xmlns:p14="http://schemas.microsoft.com/office/powerpoint/2010/main" val="532090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a:xfrm>
            <a:off x="1069848" y="484632"/>
            <a:ext cx="10058400" cy="749808"/>
          </a:xfrm>
        </p:spPr>
        <p:txBody>
          <a:bodyPr>
            <a:normAutofit/>
          </a:bodyPr>
          <a:lstStyle/>
          <a:p>
            <a:r>
              <a:rPr lang="en-US" dirty="0"/>
              <a:t>Distributed DBMS Architecture</a:t>
            </a:r>
          </a:p>
        </p:txBody>
      </p:sp>
      <p:pic>
        <p:nvPicPr>
          <p:cNvPr id="5" name="Picture 4">
            <a:extLst>
              <a:ext uri="{FF2B5EF4-FFF2-40B4-BE49-F238E27FC236}">
                <a16:creationId xmlns:a16="http://schemas.microsoft.com/office/drawing/2014/main" id="{F0965888-BBD0-4F3F-A687-0DA56617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40" y="1805940"/>
            <a:ext cx="6870032" cy="4042983"/>
          </a:xfrm>
          <a:prstGeom prst="rect">
            <a:avLst/>
          </a:prstGeom>
        </p:spPr>
      </p:pic>
      <p:sp>
        <p:nvSpPr>
          <p:cNvPr id="6" name="Rectangle 5">
            <a:extLst>
              <a:ext uri="{FF2B5EF4-FFF2-40B4-BE49-F238E27FC236}">
                <a16:creationId xmlns:a16="http://schemas.microsoft.com/office/drawing/2014/main" id="{3875DC30-EEFE-491E-8FD1-A76D2DAD3DFA}"/>
              </a:ext>
            </a:extLst>
          </p:cNvPr>
          <p:cNvSpPr/>
          <p:nvPr/>
        </p:nvSpPr>
        <p:spPr>
          <a:xfrm>
            <a:off x="411480" y="3196381"/>
            <a:ext cx="3451860" cy="830997"/>
          </a:xfrm>
          <a:prstGeom prst="rect">
            <a:avLst/>
          </a:prstGeom>
        </p:spPr>
        <p:txBody>
          <a:bodyPr wrap="square">
            <a:spAutoFit/>
          </a:bodyPr>
          <a:lstStyle/>
          <a:p>
            <a:pPr algn="ctr"/>
            <a:r>
              <a:rPr lang="en-US" sz="2400" b="1" dirty="0"/>
              <a:t>MDBS Architecture with a GCS</a:t>
            </a:r>
          </a:p>
        </p:txBody>
      </p:sp>
    </p:spTree>
    <p:extLst>
      <p:ext uri="{BB962C8B-B14F-4D97-AF65-F5344CB8AC3E}">
        <p14:creationId xmlns:p14="http://schemas.microsoft.com/office/powerpoint/2010/main" val="1512212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E967-1EB2-4870-98B6-C06B8915AFB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C138A7DC-757C-411E-8104-85A59A66754E}"/>
              </a:ext>
            </a:extLst>
          </p:cNvPr>
          <p:cNvSpPr>
            <a:spLocks noGrp="1"/>
          </p:cNvSpPr>
          <p:nvPr>
            <p:ph idx="1"/>
          </p:nvPr>
        </p:nvSpPr>
        <p:spPr>
          <a:xfrm>
            <a:off x="1484310" y="1330960"/>
            <a:ext cx="10058400" cy="5222240"/>
          </a:xfrm>
        </p:spPr>
        <p:txBody>
          <a:bodyPr>
            <a:normAutofit/>
          </a:bodyPr>
          <a:lstStyle/>
          <a:p>
            <a:pPr algn="justLow"/>
            <a:r>
              <a:rPr lang="en-US" sz="2400" b="1" dirty="0"/>
              <a:t>Multidatabase System Architecture</a:t>
            </a:r>
          </a:p>
          <a:p>
            <a:pPr algn="justLow"/>
            <a:r>
              <a:rPr lang="en-US" sz="2400" dirty="0"/>
              <a:t>Multidatabase systems (MDBS) or data integration systems represent the case where individual DBMSs (whether distributed or not) are fully autonomous and have no concept of cooperation; they may not even “know” of each other’s existence or how to talk to each other. </a:t>
            </a:r>
          </a:p>
          <a:p>
            <a:pPr algn="justLow"/>
            <a:r>
              <a:rPr lang="en-US" sz="2400" dirty="0"/>
              <a:t>The component-based architectural model of a multi-DBMS is significantly different from a distributed DBMS. </a:t>
            </a:r>
          </a:p>
          <a:p>
            <a:pPr algn="justLow"/>
            <a:r>
              <a:rPr lang="en-US" sz="2400" dirty="0"/>
              <a:t>The fundamental difference is the existence of full-fledged DBMSs, each of which manages a different database. </a:t>
            </a:r>
          </a:p>
          <a:p>
            <a:pPr algn="justLow"/>
            <a:r>
              <a:rPr lang="en-US" sz="2400" dirty="0"/>
              <a:t>The MDBS provides a layer of software that runs on top of these individual DBMSs and provides users with the facilities of accessing various databases</a:t>
            </a:r>
          </a:p>
        </p:txBody>
      </p:sp>
    </p:spTree>
    <p:extLst>
      <p:ext uri="{BB962C8B-B14F-4D97-AF65-F5344CB8AC3E}">
        <p14:creationId xmlns:p14="http://schemas.microsoft.com/office/powerpoint/2010/main" val="30488284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E967-1EB2-4870-98B6-C06B8915AFBC}"/>
              </a:ext>
            </a:extLst>
          </p:cNvPr>
          <p:cNvSpPr>
            <a:spLocks noGrp="1"/>
          </p:cNvSpPr>
          <p:nvPr>
            <p:ph type="title"/>
          </p:nvPr>
        </p:nvSpPr>
        <p:spPr/>
        <p:txBody>
          <a:bodyPr/>
          <a:lstStyle/>
          <a:p>
            <a:r>
              <a:rPr lang="en-US" dirty="0"/>
              <a:t>Distributed DBMS Architecture</a:t>
            </a:r>
          </a:p>
        </p:txBody>
      </p:sp>
      <p:sp>
        <p:nvSpPr>
          <p:cNvPr id="3" name="Content Placeholder 2">
            <a:extLst>
              <a:ext uri="{FF2B5EF4-FFF2-40B4-BE49-F238E27FC236}">
                <a16:creationId xmlns:a16="http://schemas.microsoft.com/office/drawing/2014/main" id="{C138A7DC-757C-411E-8104-85A59A66754E}"/>
              </a:ext>
            </a:extLst>
          </p:cNvPr>
          <p:cNvSpPr>
            <a:spLocks noGrp="1"/>
          </p:cNvSpPr>
          <p:nvPr>
            <p:ph idx="1"/>
          </p:nvPr>
        </p:nvSpPr>
        <p:spPr>
          <a:xfrm>
            <a:off x="1484310" y="1423670"/>
            <a:ext cx="10058400" cy="4010660"/>
          </a:xfrm>
        </p:spPr>
        <p:txBody>
          <a:bodyPr>
            <a:normAutofit/>
          </a:bodyPr>
          <a:lstStyle/>
          <a:p>
            <a:pPr algn="justLow"/>
            <a:r>
              <a:rPr lang="en-US" sz="2400" b="1" dirty="0"/>
              <a:t>Multidatabase System Architecture</a:t>
            </a:r>
          </a:p>
          <a:p>
            <a:pPr algn="justLow"/>
            <a:r>
              <a:rPr lang="en-US" sz="2400" dirty="0"/>
              <a:t>The other fundamental difference relates to the definition of the global conceptual schema. </a:t>
            </a:r>
          </a:p>
          <a:p>
            <a:pPr algn="justLow"/>
            <a:r>
              <a:rPr lang="en-US" sz="2400" dirty="0"/>
              <a:t>In the case of logically integrated </a:t>
            </a:r>
            <a:r>
              <a:rPr lang="en-US" sz="2400" b="1" dirty="0"/>
              <a:t>distributed DBMSs</a:t>
            </a:r>
            <a:r>
              <a:rPr lang="en-US" sz="2400" dirty="0"/>
              <a:t>, the global conceptual schema defines the conceptual view of the entire database.</a:t>
            </a:r>
          </a:p>
          <a:p>
            <a:pPr algn="justLow"/>
            <a:r>
              <a:rPr lang="en-US" sz="2400" dirty="0"/>
              <a:t>while in the case of </a:t>
            </a:r>
            <a:r>
              <a:rPr lang="en-US" sz="2400" b="1" dirty="0"/>
              <a:t>distributed multi-DBMSs</a:t>
            </a:r>
            <a:r>
              <a:rPr lang="en-US" sz="2400" dirty="0"/>
              <a:t>, it represents only the collection of some of the local databases that each local DBMS wants to share. The individual DBMSs may choose to make some of their data available for access by others by defining an export schema</a:t>
            </a:r>
          </a:p>
        </p:txBody>
      </p:sp>
    </p:spTree>
    <p:extLst>
      <p:ext uri="{BB962C8B-B14F-4D97-AF65-F5344CB8AC3E}">
        <p14:creationId xmlns:p14="http://schemas.microsoft.com/office/powerpoint/2010/main" val="2592789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6B03-C569-4FCD-90DA-D5A0BAE30B9C}"/>
              </a:ext>
            </a:extLst>
          </p:cNvPr>
          <p:cNvSpPr>
            <a:spLocks noGrp="1"/>
          </p:cNvSpPr>
          <p:nvPr>
            <p:ph type="title"/>
          </p:nvPr>
        </p:nvSpPr>
        <p:spPr>
          <a:xfrm>
            <a:off x="1676400" y="484632"/>
            <a:ext cx="9451848" cy="749808"/>
          </a:xfrm>
        </p:spPr>
        <p:txBody>
          <a:bodyPr>
            <a:normAutofit/>
          </a:bodyPr>
          <a:lstStyle/>
          <a:p>
            <a:r>
              <a:rPr lang="en-US" dirty="0"/>
              <a:t>MDBS Components &amp; Execution</a:t>
            </a:r>
          </a:p>
        </p:txBody>
      </p:sp>
      <p:sp>
        <p:nvSpPr>
          <p:cNvPr id="3" name="Content Placeholder 2">
            <a:extLst>
              <a:ext uri="{FF2B5EF4-FFF2-40B4-BE49-F238E27FC236}">
                <a16:creationId xmlns:a16="http://schemas.microsoft.com/office/drawing/2014/main" id="{EA3BDEC3-2E5C-465E-B1EC-FE6F23C5C094}"/>
              </a:ext>
            </a:extLst>
          </p:cNvPr>
          <p:cNvSpPr>
            <a:spLocks noGrp="1"/>
          </p:cNvSpPr>
          <p:nvPr>
            <p:ph idx="1"/>
          </p:nvPr>
        </p:nvSpPr>
        <p:spPr>
          <a:xfrm>
            <a:off x="1069848" y="2121408"/>
            <a:ext cx="10058400" cy="4553712"/>
          </a:xfrm>
        </p:spPr>
        <p:txBody>
          <a:bodyPr>
            <a:noAutofit/>
          </a:bodyPr>
          <a:lstStyle/>
          <a:p>
            <a:pPr marL="0" indent="0">
              <a:buNone/>
            </a:pPr>
            <a:endParaRPr lang="en-US" sz="2600" b="1" dirty="0"/>
          </a:p>
          <a:p>
            <a:endParaRPr lang="en-US" sz="2800" b="1" dirty="0"/>
          </a:p>
        </p:txBody>
      </p:sp>
      <p:pic>
        <p:nvPicPr>
          <p:cNvPr id="4" name="Picture 3">
            <a:extLst>
              <a:ext uri="{FF2B5EF4-FFF2-40B4-BE49-F238E27FC236}">
                <a16:creationId xmlns:a16="http://schemas.microsoft.com/office/drawing/2014/main" id="{406B1550-8958-4CC5-9B9E-3880EF2C21C8}"/>
              </a:ext>
            </a:extLst>
          </p:cNvPr>
          <p:cNvPicPr>
            <a:picLocks noChangeAspect="1"/>
          </p:cNvPicPr>
          <p:nvPr/>
        </p:nvPicPr>
        <p:blipFill>
          <a:blip r:embed="rId2"/>
          <a:stretch>
            <a:fillRect/>
          </a:stretch>
        </p:blipFill>
        <p:spPr>
          <a:xfrm>
            <a:off x="1670304" y="1625600"/>
            <a:ext cx="9451848" cy="5049520"/>
          </a:xfrm>
          <a:prstGeom prst="rect">
            <a:avLst/>
          </a:prstGeom>
        </p:spPr>
      </p:pic>
    </p:spTree>
    <p:extLst>
      <p:ext uri="{BB962C8B-B14F-4D97-AF65-F5344CB8AC3E}">
        <p14:creationId xmlns:p14="http://schemas.microsoft.com/office/powerpoint/2010/main" val="45593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9C84-32FD-44B1-A560-BC4C26D6E6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D09FC9-A1B6-4995-82B3-B72FAA686029}"/>
              </a:ext>
            </a:extLst>
          </p:cNvPr>
          <p:cNvSpPr>
            <a:spLocks noGrp="1"/>
          </p:cNvSpPr>
          <p:nvPr>
            <p:ph idx="1"/>
          </p:nvPr>
        </p:nvSpPr>
        <p:spPr>
          <a:xfrm>
            <a:off x="1484310" y="977900"/>
            <a:ext cx="10018713" cy="5146453"/>
          </a:xfrm>
        </p:spPr>
        <p:txBody>
          <a:bodyPr>
            <a:noAutofit/>
          </a:bodyPr>
          <a:lstStyle/>
          <a:p>
            <a:r>
              <a:rPr lang="en-US" dirty="0"/>
              <a:t>One of the major motivations behind the use of database systems is the desire to integrate the operational data of an enterprise and to provide centralized, thus controlled access to that data. </a:t>
            </a:r>
          </a:p>
          <a:p>
            <a:r>
              <a:rPr lang="en-US" dirty="0"/>
              <a:t>The technology of computer networks promotes a mode of work that goes against all centralization efforts. </a:t>
            </a:r>
          </a:p>
          <a:p>
            <a:r>
              <a:rPr lang="en-US" dirty="0"/>
              <a:t>It is possible to achieve integration without centralization, and that is exactly what the distributed database technology attempts to achieve</a:t>
            </a:r>
          </a:p>
        </p:txBody>
      </p:sp>
    </p:spTree>
    <p:extLst>
      <p:ext uri="{BB962C8B-B14F-4D97-AF65-F5344CB8AC3E}">
        <p14:creationId xmlns:p14="http://schemas.microsoft.com/office/powerpoint/2010/main" val="225802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DB49-97A8-4025-9065-77CF132DE0B3}"/>
              </a:ext>
            </a:extLst>
          </p:cNvPr>
          <p:cNvSpPr>
            <a:spLocks noGrp="1"/>
          </p:cNvSpPr>
          <p:nvPr>
            <p:ph type="title"/>
          </p:nvPr>
        </p:nvSpPr>
        <p:spPr>
          <a:xfrm>
            <a:off x="1086642" y="656448"/>
            <a:ext cx="10018713" cy="1752599"/>
          </a:xfrm>
        </p:spPr>
        <p:txBody>
          <a:bodyPr/>
          <a:lstStyle/>
          <a:p>
            <a:r>
              <a:rPr lang="en-US" dirty="0"/>
              <a:t>Motivation</a:t>
            </a:r>
          </a:p>
        </p:txBody>
      </p:sp>
      <p:pic>
        <p:nvPicPr>
          <p:cNvPr id="17" name="Content Placeholder 16">
            <a:extLst>
              <a:ext uri="{FF2B5EF4-FFF2-40B4-BE49-F238E27FC236}">
                <a16:creationId xmlns:a16="http://schemas.microsoft.com/office/drawing/2014/main" id="{D236C911-6AB6-4B10-8A3F-290DE83C11DA}"/>
              </a:ext>
            </a:extLst>
          </p:cNvPr>
          <p:cNvPicPr>
            <a:picLocks noGrp="1" noChangeAspect="1"/>
          </p:cNvPicPr>
          <p:nvPr>
            <p:ph idx="1"/>
          </p:nvPr>
        </p:nvPicPr>
        <p:blipFill>
          <a:blip r:embed="rId2"/>
          <a:stretch>
            <a:fillRect/>
          </a:stretch>
        </p:blipFill>
        <p:spPr>
          <a:xfrm>
            <a:off x="2544770" y="2409047"/>
            <a:ext cx="7102459" cy="4163778"/>
          </a:xfrm>
          <a:prstGeom prst="rect">
            <a:avLst/>
          </a:prstGeom>
        </p:spPr>
      </p:pic>
    </p:spTree>
    <p:extLst>
      <p:ext uri="{BB962C8B-B14F-4D97-AF65-F5344CB8AC3E}">
        <p14:creationId xmlns:p14="http://schemas.microsoft.com/office/powerpoint/2010/main" val="258078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DB7E-AFCE-4739-B041-C3D5455DFDA8}"/>
              </a:ext>
            </a:extLst>
          </p:cNvPr>
          <p:cNvSpPr>
            <a:spLocks noGrp="1"/>
          </p:cNvSpPr>
          <p:nvPr>
            <p:ph type="title"/>
          </p:nvPr>
        </p:nvSpPr>
        <p:spPr/>
        <p:txBody>
          <a:bodyPr/>
          <a:lstStyle/>
          <a:p>
            <a:r>
              <a:rPr lang="en-US" dirty="0"/>
              <a:t>Distributed computing system</a:t>
            </a:r>
          </a:p>
        </p:txBody>
      </p:sp>
      <p:sp>
        <p:nvSpPr>
          <p:cNvPr id="3" name="Content Placeholder 2">
            <a:extLst>
              <a:ext uri="{FF2B5EF4-FFF2-40B4-BE49-F238E27FC236}">
                <a16:creationId xmlns:a16="http://schemas.microsoft.com/office/drawing/2014/main" id="{DFB95D9E-E3FD-4340-86FF-A651F858045B}"/>
              </a:ext>
            </a:extLst>
          </p:cNvPr>
          <p:cNvSpPr>
            <a:spLocks noGrp="1"/>
          </p:cNvSpPr>
          <p:nvPr>
            <p:ph idx="1"/>
          </p:nvPr>
        </p:nvSpPr>
        <p:spPr/>
        <p:txBody>
          <a:bodyPr/>
          <a:lstStyle/>
          <a:p>
            <a:r>
              <a:rPr lang="en-US" dirty="0"/>
              <a:t>A number of autonomous processing elements (not necessarily homogeneous) that are interconnected by a computer network and that cooperate in performing their assigned tasks. </a:t>
            </a:r>
          </a:p>
          <a:p>
            <a:r>
              <a:rPr lang="en-US" dirty="0"/>
              <a:t>The processing element is a computing device that can execute a program on its own.</a:t>
            </a:r>
          </a:p>
        </p:txBody>
      </p:sp>
    </p:spTree>
    <p:extLst>
      <p:ext uri="{BB962C8B-B14F-4D97-AF65-F5344CB8AC3E}">
        <p14:creationId xmlns:p14="http://schemas.microsoft.com/office/powerpoint/2010/main" val="253927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41BE-CD32-495F-9781-972F18E1685B}"/>
              </a:ext>
            </a:extLst>
          </p:cNvPr>
          <p:cNvSpPr>
            <a:spLocks noGrp="1"/>
          </p:cNvSpPr>
          <p:nvPr>
            <p:ph type="title"/>
          </p:nvPr>
        </p:nvSpPr>
        <p:spPr/>
        <p:txBody>
          <a:bodyPr/>
          <a:lstStyle/>
          <a:p>
            <a:r>
              <a:rPr lang="en-US" dirty="0"/>
              <a:t>What is being distributed?</a:t>
            </a:r>
          </a:p>
        </p:txBody>
      </p:sp>
      <p:sp>
        <p:nvSpPr>
          <p:cNvPr id="3" name="Content Placeholder 2">
            <a:extLst>
              <a:ext uri="{FF2B5EF4-FFF2-40B4-BE49-F238E27FC236}">
                <a16:creationId xmlns:a16="http://schemas.microsoft.com/office/drawing/2014/main" id="{25C69483-C71A-4183-ACD5-3754EE522832}"/>
              </a:ext>
            </a:extLst>
          </p:cNvPr>
          <p:cNvSpPr>
            <a:spLocks noGrp="1"/>
          </p:cNvSpPr>
          <p:nvPr>
            <p:ph idx="1"/>
          </p:nvPr>
        </p:nvSpPr>
        <p:spPr/>
        <p:txBody>
          <a:bodyPr>
            <a:normAutofit/>
          </a:bodyPr>
          <a:lstStyle/>
          <a:p>
            <a:r>
              <a:rPr lang="en-US" dirty="0"/>
              <a:t>There are four things that might be distributed:</a:t>
            </a:r>
          </a:p>
          <a:p>
            <a:pPr lvl="1"/>
            <a:r>
              <a:rPr lang="en-US" b="1" dirty="0"/>
              <a:t>Processing Logic</a:t>
            </a:r>
            <a:r>
              <a:rPr lang="en-US" dirty="0"/>
              <a:t>.</a:t>
            </a:r>
          </a:p>
          <a:p>
            <a:pPr lvl="1"/>
            <a:r>
              <a:rPr lang="en-US" b="1" dirty="0"/>
              <a:t>Various functions </a:t>
            </a:r>
            <a:r>
              <a:rPr lang="en-US" dirty="0"/>
              <a:t>of a computer system could be delegated to various pieces of hardware or software.</a:t>
            </a:r>
          </a:p>
          <a:p>
            <a:pPr lvl="1"/>
            <a:r>
              <a:rPr lang="en-US" b="1" dirty="0"/>
              <a:t>Data</a:t>
            </a:r>
            <a:r>
              <a:rPr lang="en-US" dirty="0"/>
              <a:t> used by a number of applications may be distributed to a number of processing sites.</a:t>
            </a:r>
          </a:p>
          <a:p>
            <a:pPr lvl="1"/>
            <a:r>
              <a:rPr lang="en-US" dirty="0"/>
              <a:t>The </a:t>
            </a:r>
            <a:r>
              <a:rPr lang="en-US" b="1" dirty="0"/>
              <a:t>Control</a:t>
            </a:r>
            <a:r>
              <a:rPr lang="en-US" dirty="0"/>
              <a:t> of the execution of various tasks might be distributed instead of being performed by one computer system.</a:t>
            </a:r>
          </a:p>
          <a:p>
            <a:pPr lvl="1"/>
            <a:endParaRPr lang="en-US" dirty="0"/>
          </a:p>
        </p:txBody>
      </p:sp>
    </p:spTree>
    <p:extLst>
      <p:ext uri="{BB962C8B-B14F-4D97-AF65-F5344CB8AC3E}">
        <p14:creationId xmlns:p14="http://schemas.microsoft.com/office/powerpoint/2010/main" val="3785913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478</TotalTime>
  <Words>2999</Words>
  <Application>Microsoft Office PowerPoint</Application>
  <PresentationFormat>Widescreen</PresentationFormat>
  <Paragraphs>303</Paragraphs>
  <Slides>57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Book Antiqua</vt:lpstr>
      <vt:lpstr>Calibri</vt:lpstr>
      <vt:lpstr>Corbel</vt:lpstr>
      <vt:lpstr>Courier New</vt:lpstr>
      <vt:lpstr>Wingdings</vt:lpstr>
      <vt:lpstr>Parallax</vt:lpstr>
      <vt:lpstr>Distributed and Object Databases</vt:lpstr>
      <vt:lpstr>Outline</vt:lpstr>
      <vt:lpstr>Introduction</vt:lpstr>
      <vt:lpstr>File Systems</vt:lpstr>
      <vt:lpstr>Database Management</vt:lpstr>
      <vt:lpstr>Introduction</vt:lpstr>
      <vt:lpstr>Motivation</vt:lpstr>
      <vt:lpstr>Distributed computing system</vt:lpstr>
      <vt:lpstr>What is being distributed?</vt:lpstr>
      <vt:lpstr>What is a Distributed Database System?</vt:lpstr>
      <vt:lpstr>Why do we distribute at all? </vt:lpstr>
      <vt:lpstr>What is a Distributed Database System?</vt:lpstr>
      <vt:lpstr>What is not a DDBS?</vt:lpstr>
      <vt:lpstr>PowerPoint Presentation</vt:lpstr>
      <vt:lpstr>Central Database on a Network</vt:lpstr>
      <vt:lpstr>DDBS Environment</vt:lpstr>
      <vt:lpstr>PowerPoint Presentation</vt:lpstr>
      <vt:lpstr>Transparency</vt:lpstr>
      <vt:lpstr>the main advantages of DDBSs</vt:lpstr>
      <vt:lpstr>the main advantages of DDBSs</vt:lpstr>
      <vt:lpstr>the main advantages of DDBSs</vt:lpstr>
      <vt:lpstr>the main advantages of DDBSs</vt:lpstr>
      <vt:lpstr>Distributed DBMS Issues</vt:lpstr>
      <vt:lpstr>Distributed DBMS Issues</vt:lpstr>
      <vt:lpstr>Relationship Between Issues</vt:lpstr>
      <vt:lpstr>Distributed Database Design</vt:lpstr>
      <vt:lpstr>Distributed Database Design</vt:lpstr>
      <vt:lpstr>Distributed Database Design</vt:lpstr>
      <vt:lpstr>Distributed Database Design</vt:lpstr>
      <vt:lpstr>Distributed Database Design</vt:lpstr>
      <vt:lpstr>Distributed Database Design</vt:lpstr>
      <vt:lpstr>Distributed Database Design</vt:lpstr>
      <vt:lpstr>Distributed DBMS Architecture</vt:lpstr>
      <vt:lpstr>Distributed DBMS Architecture</vt:lpstr>
      <vt:lpstr>Distributed DBMS Architecture</vt:lpstr>
      <vt:lpstr>Distributed DBMS Architecture</vt:lpstr>
      <vt:lpstr>Distributed DBMS Architecture</vt:lpstr>
      <vt:lpstr>DBMS Implementation Alternatives</vt:lpstr>
      <vt:lpstr>Distributed DBMS Architecture</vt:lpstr>
      <vt:lpstr>Distributed DBMS Architecture</vt:lpstr>
      <vt:lpstr>Distributed DBMS Architecture</vt:lpstr>
      <vt:lpstr>Distributed DBMS Architecture</vt:lpstr>
      <vt:lpstr>Distributed DBMS Architecture</vt:lpstr>
      <vt:lpstr>Distributed DBMS Architecture</vt:lpstr>
      <vt:lpstr>Distributed DBMS Architecture</vt:lpstr>
      <vt:lpstr>Advantages of Client-Server Architectures</vt:lpstr>
      <vt:lpstr>Database Server</vt:lpstr>
      <vt:lpstr>Distributed Database Servers</vt:lpstr>
      <vt:lpstr>Datalogical Distributed DBMS Architecture</vt:lpstr>
      <vt:lpstr>Peer-to-Peer Component Architecture</vt:lpstr>
      <vt:lpstr>Distributed DBMS Architecture</vt:lpstr>
      <vt:lpstr>Distributed DBMS Architecture</vt:lpstr>
      <vt:lpstr>Distributed DBMS Architecture</vt:lpstr>
      <vt:lpstr>Distributed DBMS Architecture</vt:lpstr>
      <vt:lpstr>Distributed DBMS Architecture</vt:lpstr>
      <vt:lpstr>Distributed DBMS Architecture</vt:lpstr>
      <vt:lpstr>MDBS Components &amp; 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and Object Databases</dc:title>
  <dc:creator>DR.A.ELashry</dc:creator>
  <cp:lastModifiedBy>احمد العشرى</cp:lastModifiedBy>
  <cp:revision>43</cp:revision>
  <dcterms:created xsi:type="dcterms:W3CDTF">2019-02-17T17:39:56Z</dcterms:created>
  <dcterms:modified xsi:type="dcterms:W3CDTF">2020-02-17T21:30:38Z</dcterms:modified>
</cp:coreProperties>
</file>