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67" r:id="rId2"/>
    <p:sldId id="268" r:id="rId3"/>
    <p:sldId id="269" r:id="rId4"/>
    <p:sldId id="275" r:id="rId5"/>
    <p:sldId id="276" r:id="rId6"/>
    <p:sldId id="277" r:id="rId7"/>
    <p:sldId id="270" r:id="rId8"/>
    <p:sldId id="272" r:id="rId9"/>
    <p:sldId id="273"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4" d="100"/>
          <a:sy n="74" d="100"/>
        </p:scale>
        <p:origin x="188"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7650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2D6473-DF6D-4702-B328-E0DD40540A4E}" type="datetimeFigureOut">
              <a:rPr lang="en-US" dirty="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42169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6F7E3A-B166-407D-9866-32884E7D5B37}" type="datetimeFigureOut">
              <a:rPr lang="en-US" dirty="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95464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FC5F6-F338-4AE4-BB23-26385BCFC423}" type="datetimeFigureOut">
              <a:rPr lang="en-US" dirty="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1208941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3614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9AB4D41-86C1-4908-B66A-0B50CEB3BF29}" type="datetimeFigureOut">
              <a:rPr lang="en-US" dirty="0"/>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914216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6426E2C-56C1-4E0D-A793-0088A7FDD37E}" type="datetimeFigureOut">
              <a:rPr lang="en-US" dirty="0"/>
              <a:t>5/19/2024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26570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5/19/2024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34474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5/19/2024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573846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5/19/2024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348158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255615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5/19/2024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5486314"/>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huggingface.co/sentence-transformers" TargetMode="External"/><Relationship Id="rId2" Type="http://schemas.openxmlformats.org/officeDocument/2006/relationships/hyperlink" Target="https://python.langchain.com/v0.1/docs/use_cases/question_answering/" TargetMode="External"/><Relationship Id="rId1" Type="http://schemas.openxmlformats.org/officeDocument/2006/relationships/slideLayout" Target="../slideLayouts/slideLayout7.xml"/><Relationship Id="rId5" Type="http://schemas.openxmlformats.org/officeDocument/2006/relationships/hyperlink" Target="https://www.anyscale.com/blog/a-comprehensive-guide-for-building-rag-based-llm-applications-part-1" TargetMode="External"/><Relationship Id="rId4" Type="http://schemas.openxmlformats.org/officeDocument/2006/relationships/hyperlink" Target="https://docs.pinecone.io/hom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7353" y="2262930"/>
            <a:ext cx="10373620" cy="864740"/>
          </a:xfrm>
        </p:spPr>
        <p:txBody>
          <a:bodyPr>
            <a:noAutofit/>
          </a:bodyPr>
          <a:lstStyle/>
          <a:p>
            <a:pPr algn="ctr"/>
            <a:r>
              <a:rPr lang="en-US" sz="4000" dirty="0">
                <a:solidFill>
                  <a:srgbClr val="AB620D"/>
                </a:solidFill>
                <a:latin typeface="Times New Roman"/>
                <a:cs typeface="Calibri Light"/>
              </a:rPr>
              <a:t>CS19641 – Professional Readiness For Innovation Employability and Entrepreneurship</a:t>
            </a:r>
            <a:endParaRPr lang="en-US" sz="4000" dirty="0">
              <a:solidFill>
                <a:srgbClr val="AB620D"/>
              </a:solidFill>
              <a:latin typeface="Times New Roman"/>
              <a:cs typeface="Times New Roman"/>
            </a:endParaRPr>
          </a:p>
        </p:txBody>
      </p:sp>
      <p:pic>
        <p:nvPicPr>
          <p:cNvPr id="8" name="Picture 9" descr="Text&#10;&#10;Description automatically generated">
            <a:extLst>
              <a:ext uri="{FF2B5EF4-FFF2-40B4-BE49-F238E27FC236}">
                <a16:creationId xmlns:a16="http://schemas.microsoft.com/office/drawing/2014/main" id="{C2C6D8DB-10B1-9274-BE05-57A19F35CE6E}"/>
              </a:ext>
            </a:extLst>
          </p:cNvPr>
          <p:cNvPicPr>
            <a:picLocks noChangeAspect="1"/>
          </p:cNvPicPr>
          <p:nvPr/>
        </p:nvPicPr>
        <p:blipFill>
          <a:blip r:embed="rId2"/>
          <a:stretch>
            <a:fillRect/>
          </a:stretch>
        </p:blipFill>
        <p:spPr>
          <a:xfrm>
            <a:off x="335930" y="188293"/>
            <a:ext cx="2933700" cy="917290"/>
          </a:xfrm>
          <a:prstGeom prst="rect">
            <a:avLst/>
          </a:prstGeom>
        </p:spPr>
      </p:pic>
      <p:pic>
        <p:nvPicPr>
          <p:cNvPr id="10" name="Picture 11" descr="Logo, company name&#10;&#10;Description automatically generated">
            <a:extLst>
              <a:ext uri="{FF2B5EF4-FFF2-40B4-BE49-F238E27FC236}">
                <a16:creationId xmlns:a16="http://schemas.microsoft.com/office/drawing/2014/main" id="{DF3E9E44-9CCA-6FCA-4FF3-75AF9B172748}"/>
              </a:ext>
            </a:extLst>
          </p:cNvPr>
          <p:cNvPicPr>
            <a:picLocks noChangeAspect="1"/>
          </p:cNvPicPr>
          <p:nvPr/>
        </p:nvPicPr>
        <p:blipFill>
          <a:blip r:embed="rId3"/>
          <a:stretch>
            <a:fillRect/>
          </a:stretch>
        </p:blipFill>
        <p:spPr>
          <a:xfrm>
            <a:off x="9489267" y="156951"/>
            <a:ext cx="2209104" cy="942279"/>
          </a:xfrm>
          <a:prstGeom prst="rect">
            <a:avLst/>
          </a:prstGeom>
        </p:spPr>
      </p:pic>
      <p:sp>
        <p:nvSpPr>
          <p:cNvPr id="16" name="Title 1">
            <a:extLst>
              <a:ext uri="{FF2B5EF4-FFF2-40B4-BE49-F238E27FC236}">
                <a16:creationId xmlns:a16="http://schemas.microsoft.com/office/drawing/2014/main" id="{F081DDEC-6CFB-F8EB-2E41-375A2ACCD2A9}"/>
              </a:ext>
            </a:extLst>
          </p:cNvPr>
          <p:cNvSpPr txBox="1">
            <a:spLocks/>
          </p:cNvSpPr>
          <p:nvPr/>
        </p:nvSpPr>
        <p:spPr>
          <a:xfrm>
            <a:off x="868824" y="3302684"/>
            <a:ext cx="10365059" cy="7040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sz="3500" dirty="0">
                <a:latin typeface="Times New Roman"/>
                <a:cs typeface="Calibri Light"/>
              </a:rPr>
              <a:t>Government Schemes Information Chatbot</a:t>
            </a:r>
          </a:p>
        </p:txBody>
      </p:sp>
      <p:sp>
        <p:nvSpPr>
          <p:cNvPr id="19" name="Title 1">
            <a:extLst>
              <a:ext uri="{FF2B5EF4-FFF2-40B4-BE49-F238E27FC236}">
                <a16:creationId xmlns:a16="http://schemas.microsoft.com/office/drawing/2014/main" id="{A638B8C4-160D-43D1-B52A-63C1F7B36217}"/>
              </a:ext>
            </a:extLst>
          </p:cNvPr>
          <p:cNvSpPr txBox="1">
            <a:spLocks/>
          </p:cNvSpPr>
          <p:nvPr/>
        </p:nvSpPr>
        <p:spPr>
          <a:xfrm>
            <a:off x="710703" y="4498327"/>
            <a:ext cx="10987668" cy="15217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r"/>
            <a:endParaRPr lang="en-US" sz="2500" dirty="0">
              <a:latin typeface="Times New Roman"/>
              <a:cs typeface="Calibri Light"/>
            </a:endParaRPr>
          </a:p>
        </p:txBody>
      </p:sp>
      <p:sp>
        <p:nvSpPr>
          <p:cNvPr id="4" name="Title 1">
            <a:extLst>
              <a:ext uri="{FF2B5EF4-FFF2-40B4-BE49-F238E27FC236}">
                <a16:creationId xmlns:a16="http://schemas.microsoft.com/office/drawing/2014/main" id="{D6AACDEE-651E-1B92-EC3C-B59B5B5FB799}"/>
              </a:ext>
            </a:extLst>
          </p:cNvPr>
          <p:cNvSpPr txBox="1">
            <a:spLocks/>
          </p:cNvSpPr>
          <p:nvPr/>
        </p:nvSpPr>
        <p:spPr>
          <a:xfrm>
            <a:off x="1091432" y="1219223"/>
            <a:ext cx="9919846" cy="451651"/>
          </a:xfrm>
          <a:prstGeom prst="rect">
            <a:avLst/>
          </a:prstGeom>
        </p:spPr>
        <p:txBody>
          <a:bodyPr vert="horz" lIns="91440" tIns="45720" rIns="91440" bIns="45720" rtlCol="0" anchor="b">
            <a:normAutofit fontScale="85000" lnSpcReduction="2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endParaRPr lang="en-US" sz="4000" dirty="0">
              <a:solidFill>
                <a:schemeClr val="tx1"/>
              </a:solidFill>
              <a:latin typeface="Times New Roman"/>
              <a:cs typeface="Calibri Light"/>
            </a:endParaRPr>
          </a:p>
        </p:txBody>
      </p:sp>
      <p:sp>
        <p:nvSpPr>
          <p:cNvPr id="5" name="Title 1">
            <a:extLst>
              <a:ext uri="{FF2B5EF4-FFF2-40B4-BE49-F238E27FC236}">
                <a16:creationId xmlns:a16="http://schemas.microsoft.com/office/drawing/2014/main" id="{72AD9FCF-81AD-CBBF-25BC-6E2450BE1455}"/>
              </a:ext>
            </a:extLst>
          </p:cNvPr>
          <p:cNvSpPr txBox="1">
            <a:spLocks/>
          </p:cNvSpPr>
          <p:nvPr/>
        </p:nvSpPr>
        <p:spPr>
          <a:xfrm>
            <a:off x="1134240" y="1339216"/>
            <a:ext cx="9919846" cy="451651"/>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sz="2800" dirty="0">
                <a:solidFill>
                  <a:srgbClr val="008000"/>
                </a:solidFill>
                <a:latin typeface="Times New Roman"/>
                <a:cs typeface="Calibri Light"/>
              </a:rPr>
              <a:t>DEPARTMENT OF COMPUTER SCIENCE AND ENGINEERING</a:t>
            </a:r>
          </a:p>
        </p:txBody>
      </p:sp>
      <p:sp>
        <p:nvSpPr>
          <p:cNvPr id="3" name="TextBox 2">
            <a:extLst>
              <a:ext uri="{FF2B5EF4-FFF2-40B4-BE49-F238E27FC236}">
                <a16:creationId xmlns:a16="http://schemas.microsoft.com/office/drawing/2014/main" id="{8817EE35-8FF6-2509-9CA7-6D59893643D5}"/>
              </a:ext>
            </a:extLst>
          </p:cNvPr>
          <p:cNvSpPr txBox="1"/>
          <p:nvPr/>
        </p:nvSpPr>
        <p:spPr>
          <a:xfrm>
            <a:off x="868824" y="4729790"/>
            <a:ext cx="4949269" cy="1477328"/>
          </a:xfrm>
          <a:prstGeom prst="rect">
            <a:avLst/>
          </a:prstGeom>
          <a:noFill/>
        </p:spPr>
        <p:txBody>
          <a:bodyPr wrap="square" rtlCol="0">
            <a:spAutoFit/>
          </a:bodyPr>
          <a:lstStyle/>
          <a:p>
            <a:pPr algn="ctr"/>
            <a:endParaRPr lang="en-US" sz="1800" dirty="0">
              <a:latin typeface="Times New Roman"/>
              <a:cs typeface="Calibri Light"/>
            </a:endParaRPr>
          </a:p>
          <a:p>
            <a:r>
              <a:rPr lang="en-US" sz="1800" dirty="0">
                <a:latin typeface="Times New Roman"/>
                <a:cs typeface="Calibri Light"/>
              </a:rPr>
              <a:t>Team Member 1 : </a:t>
            </a:r>
            <a:r>
              <a:rPr lang="en-US" dirty="0" err="1">
                <a:latin typeface="Times New Roman"/>
                <a:cs typeface="Calibri Light"/>
              </a:rPr>
              <a:t>Logeshwaran</a:t>
            </a:r>
            <a:r>
              <a:rPr lang="en-US" dirty="0">
                <a:latin typeface="Times New Roman"/>
                <a:cs typeface="Calibri Light"/>
              </a:rPr>
              <a:t> Elumalai</a:t>
            </a:r>
            <a:endParaRPr lang="en-US" sz="1800" dirty="0">
              <a:latin typeface="Times New Roman"/>
              <a:cs typeface="Calibri Light"/>
            </a:endParaRPr>
          </a:p>
          <a:p>
            <a:r>
              <a:rPr lang="en-US" sz="1800" dirty="0">
                <a:latin typeface="Times New Roman"/>
                <a:cs typeface="Calibri Light"/>
              </a:rPr>
              <a:t>Team Member 2 : Madan A C</a:t>
            </a:r>
          </a:p>
          <a:p>
            <a:r>
              <a:rPr lang="en-US" sz="1800" dirty="0">
                <a:latin typeface="Times New Roman"/>
                <a:cs typeface="Calibri Light"/>
              </a:rPr>
              <a:t>Team Member 3 : Mohamed Aadhil A</a:t>
            </a:r>
          </a:p>
          <a:p>
            <a:endParaRPr lang="en-IN" dirty="0"/>
          </a:p>
        </p:txBody>
      </p:sp>
      <p:sp>
        <p:nvSpPr>
          <p:cNvPr id="11" name="TextBox 10">
            <a:extLst>
              <a:ext uri="{FF2B5EF4-FFF2-40B4-BE49-F238E27FC236}">
                <a16:creationId xmlns:a16="http://schemas.microsoft.com/office/drawing/2014/main" id="{675192C3-3291-3B43-0B70-4F02D18C7F85}"/>
              </a:ext>
            </a:extLst>
          </p:cNvPr>
          <p:cNvSpPr txBox="1"/>
          <p:nvPr/>
        </p:nvSpPr>
        <p:spPr>
          <a:xfrm>
            <a:off x="8188502" y="5548781"/>
            <a:ext cx="3292795" cy="646331"/>
          </a:xfrm>
          <a:prstGeom prst="rect">
            <a:avLst/>
          </a:prstGeom>
          <a:noFill/>
        </p:spPr>
        <p:txBody>
          <a:bodyPr wrap="square" rtlCol="0">
            <a:spAutoFit/>
          </a:bodyPr>
          <a:lstStyle/>
          <a:p>
            <a:r>
              <a:rPr lang="en-US" sz="1800" dirty="0">
                <a:latin typeface="Times New Roman"/>
                <a:cs typeface="Calibri Light"/>
              </a:rPr>
              <a:t>MENTOR : Dr. K. </a:t>
            </a:r>
            <a:r>
              <a:rPr lang="en-US" sz="1800" dirty="0" err="1">
                <a:latin typeface="Times New Roman"/>
                <a:cs typeface="Calibri Light"/>
              </a:rPr>
              <a:t>Ananthajothi</a:t>
            </a:r>
            <a:endParaRPr lang="en-US" sz="1800" dirty="0">
              <a:cs typeface="Calibri Light"/>
            </a:endParaRPr>
          </a:p>
          <a:p>
            <a:endParaRPr lang="en-IN"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914400" y="2306638"/>
            <a:ext cx="10058400" cy="563562"/>
          </a:xfrm>
        </p:spPr>
        <p:txBody>
          <a:bodyPr>
            <a:noAutofit/>
          </a:bodyPr>
          <a:lstStyle/>
          <a:p>
            <a:pPr algn="ctr"/>
            <a:r>
              <a:rPr lang="en-US" sz="4000" b="1" dirty="0">
                <a:latin typeface="Times New Roman"/>
                <a:cs typeface="Times New Roman"/>
              </a:rPr>
              <a:t>THANK YOU</a:t>
            </a:r>
          </a:p>
        </p:txBody>
      </p:sp>
      <p:sp>
        <p:nvSpPr>
          <p:cNvPr id="4" name="TextBox 3">
            <a:extLst>
              <a:ext uri="{FF2B5EF4-FFF2-40B4-BE49-F238E27FC236}">
                <a16:creationId xmlns:a16="http://schemas.microsoft.com/office/drawing/2014/main" id="{D656250E-BA25-39F2-857C-995E7D4905D6}"/>
              </a:ext>
            </a:extLst>
          </p:cNvPr>
          <p:cNvSpPr txBox="1"/>
          <p:nvPr/>
        </p:nvSpPr>
        <p:spPr>
          <a:xfrm>
            <a:off x="695324" y="1323975"/>
            <a:ext cx="1115377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latin typeface="Times New Roman"/>
              <a:cs typeface="Calibri" panose="020F0502020204030204"/>
            </a:endParaRPr>
          </a:p>
        </p:txBody>
      </p:sp>
    </p:spTree>
    <p:extLst>
      <p:ext uri="{BB962C8B-B14F-4D97-AF65-F5344CB8AC3E}">
        <p14:creationId xmlns:p14="http://schemas.microsoft.com/office/powerpoint/2010/main" val="2626750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1066800" y="492081"/>
            <a:ext cx="10058400" cy="598487"/>
          </a:xfrm>
        </p:spPr>
        <p:txBody>
          <a:bodyPr>
            <a:normAutofit/>
          </a:bodyPr>
          <a:lstStyle/>
          <a:p>
            <a:pPr algn="ctr"/>
            <a:r>
              <a:rPr lang="en-US" sz="3500" b="1" dirty="0">
                <a:latin typeface="Times New Roman"/>
                <a:cs typeface="Times New Roman"/>
              </a:rPr>
              <a:t>ABSTRACT</a:t>
            </a:r>
          </a:p>
        </p:txBody>
      </p:sp>
      <p:sp>
        <p:nvSpPr>
          <p:cNvPr id="4" name="TextBox 3">
            <a:extLst>
              <a:ext uri="{FF2B5EF4-FFF2-40B4-BE49-F238E27FC236}">
                <a16:creationId xmlns:a16="http://schemas.microsoft.com/office/drawing/2014/main" id="{4983B1AB-F57B-738C-5CD0-6C6D039EF3D9}"/>
              </a:ext>
            </a:extLst>
          </p:cNvPr>
          <p:cNvSpPr txBox="1"/>
          <p:nvPr/>
        </p:nvSpPr>
        <p:spPr>
          <a:xfrm>
            <a:off x="618565" y="1197077"/>
            <a:ext cx="10954870" cy="4661276"/>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This abstract presents a novel chatbot designed to provide comprehensive information about Tamil Nadu government schemes, aiming to empower citizens and foster socio-economic development. The chatbot serves as a virtual assistant, offering easy access to a plethora of schemes across various sectors such as education, healthcare, agriculture, and employment. Through intuitive interaction, users can explore eligibility criteria, application procedures, and benefits associated with each scheme. It bridges the gap between government initiatives and citizen awareness, ensuring inclusivity and equitable access to opportunities. By simplifying complex information and offering personalized guidance, the chatbot strives to enhance transparency, accountability, and citizen engagement in governance. With its ability to disseminate timely and accurate information, the chatbot emerges as a catalyst for socio-economic transformation, fostering a culture of informed participation and collective progress.</a:t>
            </a:r>
          </a:p>
        </p:txBody>
      </p:sp>
    </p:spTree>
    <p:extLst>
      <p:ext uri="{BB962C8B-B14F-4D97-AF65-F5344CB8AC3E}">
        <p14:creationId xmlns:p14="http://schemas.microsoft.com/office/powerpoint/2010/main" val="3392093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a:cs typeface="Times New Roman"/>
              </a:rPr>
              <a:t>MODEL ARCHITECHTURE</a:t>
            </a:r>
            <a:endParaRPr lang="en-US" dirty="0"/>
          </a:p>
        </p:txBody>
      </p:sp>
      <p:pic>
        <p:nvPicPr>
          <p:cNvPr id="13" name="Picture 12">
            <a:extLst>
              <a:ext uri="{FF2B5EF4-FFF2-40B4-BE49-F238E27FC236}">
                <a16:creationId xmlns:a16="http://schemas.microsoft.com/office/drawing/2014/main" id="{1C12DEE7-BEEA-874F-1D1E-9905A71E5D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426" y="1086929"/>
            <a:ext cx="8264106" cy="4804913"/>
          </a:xfrm>
          <a:prstGeom prst="rect">
            <a:avLst/>
          </a:prstGeom>
        </p:spPr>
      </p:pic>
    </p:spTree>
    <p:extLst>
      <p:ext uri="{BB962C8B-B14F-4D97-AF65-F5344CB8AC3E}">
        <p14:creationId xmlns:p14="http://schemas.microsoft.com/office/powerpoint/2010/main" val="27824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a:cs typeface="Times New Roman"/>
              </a:rPr>
              <a:t>TECHNOLOGY USED</a:t>
            </a:r>
            <a:endParaRPr lang="en-US" dirty="0"/>
          </a:p>
        </p:txBody>
      </p:sp>
      <p:sp>
        <p:nvSpPr>
          <p:cNvPr id="4" name="TextBox 3">
            <a:extLst>
              <a:ext uri="{FF2B5EF4-FFF2-40B4-BE49-F238E27FC236}">
                <a16:creationId xmlns:a16="http://schemas.microsoft.com/office/drawing/2014/main" id="{D656250E-BA25-39F2-857C-995E7D4905D6}"/>
              </a:ext>
            </a:extLst>
          </p:cNvPr>
          <p:cNvSpPr txBox="1"/>
          <p:nvPr/>
        </p:nvSpPr>
        <p:spPr>
          <a:xfrm>
            <a:off x="515473" y="879475"/>
            <a:ext cx="11161054" cy="51706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200" dirty="0">
                <a:latin typeface="Times New Roman"/>
                <a:cs typeface="Calibri" panose="020F0502020204030204"/>
              </a:rPr>
              <a:t>In developing the RAG-based chatbot for Tamil Nadu government schemes, a sophisticated amalgamation of cutting-edge technologies was employed to ensure efficiency and effectiveness. Leveraging the Lang Chain framework, the development process was streamlined, allowing for seamless integration of various components. Initially, PDF documents containing detailed information about government schemes served as the foundation. These documents were processed using the Sentence Transformer model, which generated vector embeddings for each scheme, facilitating efficient storage and retrieval. The Pinecone vector database played a pivotal role in organizing and indexing these embeddings, enabling rapid access to relevant information. Augmented Gemini Pro pre-trained LLM (Large Language Model) served as the conversational engine, generating responses tailored to the retrieved scheme information. Through this interconnected ecosystem, users are provided with a user-friendly interface to inquire about eligibility criteria, application procedures, and benefits associated with each scheme. The chatbot's ability to understand user queries, retrieve pertinent information from the vector database, and generate coherent responses underscores its role as a valuable resource for citizens seeking guidance on government schemes. </a:t>
            </a:r>
          </a:p>
        </p:txBody>
      </p:sp>
    </p:spTree>
    <p:extLst>
      <p:ext uri="{BB962C8B-B14F-4D97-AF65-F5344CB8AC3E}">
        <p14:creationId xmlns:p14="http://schemas.microsoft.com/office/powerpoint/2010/main" val="3161489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EEADF3C-81A0-B04D-8E2A-D4053A16B10A}"/>
              </a:ext>
            </a:extLst>
          </p:cNvPr>
          <p:cNvSpPr txBox="1"/>
          <p:nvPr/>
        </p:nvSpPr>
        <p:spPr>
          <a:xfrm>
            <a:off x="3331953" y="432123"/>
            <a:ext cx="6094562" cy="646331"/>
          </a:xfrm>
          <a:prstGeom prst="rect">
            <a:avLst/>
          </a:prstGeom>
          <a:noFill/>
        </p:spPr>
        <p:txBody>
          <a:bodyPr wrap="square">
            <a:spAutoFit/>
          </a:bodyPr>
          <a:lstStyle/>
          <a:p>
            <a:pPr algn="ctr"/>
            <a:r>
              <a:rPr lang="en-US" sz="3600" b="1" dirty="0">
                <a:latin typeface="Times New Roman"/>
                <a:cs typeface="Times New Roman"/>
              </a:rPr>
              <a:t>PROPOSED SOLUTION</a:t>
            </a:r>
            <a:endParaRPr lang="en-IN" sz="3600" dirty="0"/>
          </a:p>
        </p:txBody>
      </p:sp>
      <p:pic>
        <p:nvPicPr>
          <p:cNvPr id="7" name="Picture 6">
            <a:extLst>
              <a:ext uri="{FF2B5EF4-FFF2-40B4-BE49-F238E27FC236}">
                <a16:creationId xmlns:a16="http://schemas.microsoft.com/office/drawing/2014/main" id="{3182A398-2323-10B0-F945-F34210F97686}"/>
              </a:ext>
            </a:extLst>
          </p:cNvPr>
          <p:cNvPicPr>
            <a:picLocks noChangeAspect="1"/>
          </p:cNvPicPr>
          <p:nvPr/>
        </p:nvPicPr>
        <p:blipFill>
          <a:blip r:embed="rId2"/>
          <a:stretch>
            <a:fillRect/>
          </a:stretch>
        </p:blipFill>
        <p:spPr>
          <a:xfrm>
            <a:off x="518026" y="1587259"/>
            <a:ext cx="4977000" cy="4459858"/>
          </a:xfrm>
          <a:prstGeom prst="rect">
            <a:avLst/>
          </a:prstGeom>
        </p:spPr>
      </p:pic>
      <p:pic>
        <p:nvPicPr>
          <p:cNvPr id="9" name="Picture 8">
            <a:extLst>
              <a:ext uri="{FF2B5EF4-FFF2-40B4-BE49-F238E27FC236}">
                <a16:creationId xmlns:a16="http://schemas.microsoft.com/office/drawing/2014/main" id="{EC340225-3B85-6632-10BF-410FB92F7C28}"/>
              </a:ext>
            </a:extLst>
          </p:cNvPr>
          <p:cNvPicPr>
            <a:picLocks noChangeAspect="1"/>
          </p:cNvPicPr>
          <p:nvPr/>
        </p:nvPicPr>
        <p:blipFill>
          <a:blip r:embed="rId3"/>
          <a:stretch>
            <a:fillRect/>
          </a:stretch>
        </p:blipFill>
        <p:spPr>
          <a:xfrm>
            <a:off x="6452558" y="1587259"/>
            <a:ext cx="5037826" cy="4459857"/>
          </a:xfrm>
          <a:prstGeom prst="rect">
            <a:avLst/>
          </a:prstGeom>
        </p:spPr>
      </p:pic>
    </p:spTree>
    <p:extLst>
      <p:ext uri="{BB962C8B-B14F-4D97-AF65-F5344CB8AC3E}">
        <p14:creationId xmlns:p14="http://schemas.microsoft.com/office/powerpoint/2010/main" val="3273397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58D5EB-4E3B-6435-4F28-3ED327DD6135}"/>
              </a:ext>
            </a:extLst>
          </p:cNvPr>
          <p:cNvPicPr>
            <a:picLocks noChangeAspect="1"/>
          </p:cNvPicPr>
          <p:nvPr/>
        </p:nvPicPr>
        <p:blipFill>
          <a:blip r:embed="rId2"/>
          <a:stretch>
            <a:fillRect/>
          </a:stretch>
        </p:blipFill>
        <p:spPr>
          <a:xfrm>
            <a:off x="742700" y="1043797"/>
            <a:ext cx="4898975" cy="4606506"/>
          </a:xfrm>
          <a:prstGeom prst="rect">
            <a:avLst/>
          </a:prstGeom>
        </p:spPr>
      </p:pic>
      <p:pic>
        <p:nvPicPr>
          <p:cNvPr id="9" name="Picture 8">
            <a:extLst>
              <a:ext uri="{FF2B5EF4-FFF2-40B4-BE49-F238E27FC236}">
                <a16:creationId xmlns:a16="http://schemas.microsoft.com/office/drawing/2014/main" id="{EEB2A991-42DA-0280-F9C8-80B483C814C9}"/>
              </a:ext>
            </a:extLst>
          </p:cNvPr>
          <p:cNvPicPr>
            <a:picLocks noChangeAspect="1"/>
          </p:cNvPicPr>
          <p:nvPr/>
        </p:nvPicPr>
        <p:blipFill>
          <a:blip r:embed="rId3"/>
          <a:stretch>
            <a:fillRect/>
          </a:stretch>
        </p:blipFill>
        <p:spPr>
          <a:xfrm>
            <a:off x="6478438" y="1043798"/>
            <a:ext cx="4970862" cy="4606506"/>
          </a:xfrm>
          <a:prstGeom prst="rect">
            <a:avLst/>
          </a:prstGeom>
        </p:spPr>
      </p:pic>
    </p:spTree>
    <p:extLst>
      <p:ext uri="{BB962C8B-B14F-4D97-AF65-F5344CB8AC3E}">
        <p14:creationId xmlns:p14="http://schemas.microsoft.com/office/powerpoint/2010/main" val="1740712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a:cs typeface="Times New Roman"/>
              </a:rPr>
              <a:t>NOVELTY</a:t>
            </a:r>
          </a:p>
        </p:txBody>
      </p:sp>
      <p:sp>
        <p:nvSpPr>
          <p:cNvPr id="4" name="TextBox 3">
            <a:extLst>
              <a:ext uri="{FF2B5EF4-FFF2-40B4-BE49-F238E27FC236}">
                <a16:creationId xmlns:a16="http://schemas.microsoft.com/office/drawing/2014/main" id="{D656250E-BA25-39F2-857C-995E7D4905D6}"/>
              </a:ext>
            </a:extLst>
          </p:cNvPr>
          <p:cNvSpPr txBox="1"/>
          <p:nvPr/>
        </p:nvSpPr>
        <p:spPr>
          <a:xfrm>
            <a:off x="700753" y="1241785"/>
            <a:ext cx="10790494"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0" i="0" dirty="0">
                <a:solidFill>
                  <a:srgbClr val="0D0D0D"/>
                </a:solidFill>
                <a:effectLst/>
                <a:latin typeface="Times New Roman" panose="02020603050405020304" pitchFamily="18" charset="0"/>
                <a:cs typeface="Times New Roman" panose="02020603050405020304" pitchFamily="18" charset="0"/>
              </a:rPr>
              <a:t>The novelty of this project lies in its innovative approach to leveraging advanced technologies to enhance accessibility and usability of government schemes. By utilizing the Lang chain framework, the development process was streamlined, ensuring efficiency and scalability. The integration of PDF documents containing scheme information, coupled with the Sentence Transformer model, revolutionizes the storage and retrieval process through vector embeddings. The Pinecone vector database further amplifies efficiency by facilitating rapid access to relevant information. Augmented Gemini Pro pre-trained LLM marks a significant advancement in conversational AI, enabling the chatbot to generate contextually relevant responses. This seamless integration of disparate technologies creates a robust ecosystem where users can effortlessly navigate and engage with government schemes. The project's emphasis on user-friendliness, accuracy, and responsiveness reflects a paradigm shift in leveraging technology for public service delivery. Through this pioneering initiative, citizens of Tamil Nadu are empowered with a user-centric platform to access vital information and avail themselves of government benefits, fostering transparency, accountability, and inclusivity in governance.</a:t>
            </a:r>
          </a:p>
        </p:txBody>
      </p:sp>
    </p:spTree>
    <p:extLst>
      <p:ext uri="{BB962C8B-B14F-4D97-AF65-F5344CB8AC3E}">
        <p14:creationId xmlns:p14="http://schemas.microsoft.com/office/powerpoint/2010/main" val="1454358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1129553" y="396595"/>
            <a:ext cx="10058400" cy="563562"/>
          </a:xfrm>
        </p:spPr>
        <p:txBody>
          <a:bodyPr>
            <a:normAutofit/>
          </a:bodyPr>
          <a:lstStyle/>
          <a:p>
            <a:pPr algn="ctr"/>
            <a:r>
              <a:rPr lang="en-US" sz="3500" b="1" dirty="0">
                <a:latin typeface="Times New Roman"/>
                <a:cs typeface="Times New Roman"/>
              </a:rPr>
              <a:t>SOCIAL RELEVANCE</a:t>
            </a:r>
          </a:p>
        </p:txBody>
      </p:sp>
      <p:sp>
        <p:nvSpPr>
          <p:cNvPr id="4" name="TextBox 3">
            <a:extLst>
              <a:ext uri="{FF2B5EF4-FFF2-40B4-BE49-F238E27FC236}">
                <a16:creationId xmlns:a16="http://schemas.microsoft.com/office/drawing/2014/main" id="{D656250E-BA25-39F2-857C-995E7D4905D6}"/>
              </a:ext>
            </a:extLst>
          </p:cNvPr>
          <p:cNvSpPr txBox="1"/>
          <p:nvPr/>
        </p:nvSpPr>
        <p:spPr>
          <a:xfrm>
            <a:off x="686360" y="1350869"/>
            <a:ext cx="11227734"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b="0" i="0" dirty="0">
                <a:solidFill>
                  <a:srgbClr val="0D0D0D"/>
                </a:solidFill>
                <a:effectLst/>
                <a:latin typeface="Times New Roman" panose="02020603050405020304" pitchFamily="18" charset="0"/>
                <a:cs typeface="Times New Roman" panose="02020603050405020304" pitchFamily="18" charset="0"/>
              </a:rPr>
              <a:t>1. Enhancing Citizen Engagement: This project promotes active citizen involvement by providing an accessible platform for understanding government schemes, empowering informed decision-making and societal participation.</a:t>
            </a:r>
          </a:p>
          <a:p>
            <a:pPr algn="l"/>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r>
              <a:rPr lang="en-US" sz="2000" b="0" i="0" dirty="0">
                <a:solidFill>
                  <a:srgbClr val="0D0D0D"/>
                </a:solidFill>
                <a:effectLst/>
                <a:latin typeface="Times New Roman" panose="02020603050405020304" pitchFamily="18" charset="0"/>
                <a:cs typeface="Times New Roman" panose="02020603050405020304" pitchFamily="18" charset="0"/>
              </a:rPr>
              <a:t>2.Promoting Socio-Economic Inclusivity: Through widespread accessibility, it ensures that marginalized communities can access vital information, reducing socio-economic disparities and fostering equitable participation in public programs.</a:t>
            </a:r>
          </a:p>
          <a:p>
            <a:pPr algn="l"/>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r>
              <a:rPr lang="en-US" sz="2000" b="0" i="0" dirty="0">
                <a:solidFill>
                  <a:srgbClr val="0D0D0D"/>
                </a:solidFill>
                <a:effectLst/>
                <a:latin typeface="Times New Roman" panose="02020603050405020304" pitchFamily="18" charset="0"/>
                <a:cs typeface="Times New Roman" panose="02020603050405020304" pitchFamily="18" charset="0"/>
              </a:rPr>
              <a:t>3. Facilitating Transparent Governance: By offering timely and accurate information about government initiatives, the project builds trust and accountability, essential for fostering transparent communication channels between the government and its citizens.</a:t>
            </a:r>
          </a:p>
          <a:p>
            <a:pPr algn="l"/>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r>
              <a:rPr lang="en-US" sz="2000" b="0" i="0" dirty="0">
                <a:solidFill>
                  <a:srgbClr val="0D0D0D"/>
                </a:solidFill>
                <a:effectLst/>
                <a:latin typeface="Times New Roman" panose="02020603050405020304" pitchFamily="18" charset="0"/>
                <a:cs typeface="Times New Roman" panose="02020603050405020304" pitchFamily="18" charset="0"/>
              </a:rPr>
              <a:t>4. Empowering Socio-Economic Development: By equipping individuals with knowledge about available resources and support services, it catalyzes grassroots development, fostering prosperity and resilience across Tamil Nadu.</a:t>
            </a:r>
          </a:p>
        </p:txBody>
      </p:sp>
    </p:spTree>
    <p:extLst>
      <p:ext uri="{BB962C8B-B14F-4D97-AF65-F5344CB8AC3E}">
        <p14:creationId xmlns:p14="http://schemas.microsoft.com/office/powerpoint/2010/main" val="1473955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a:cs typeface="Times New Roman"/>
              </a:rPr>
              <a:t>REFERENCES</a:t>
            </a:r>
          </a:p>
        </p:txBody>
      </p:sp>
      <p:sp>
        <p:nvSpPr>
          <p:cNvPr id="4" name="TextBox 3">
            <a:extLst>
              <a:ext uri="{FF2B5EF4-FFF2-40B4-BE49-F238E27FC236}">
                <a16:creationId xmlns:a16="http://schemas.microsoft.com/office/drawing/2014/main" id="{D656250E-BA25-39F2-857C-995E7D4905D6}"/>
              </a:ext>
            </a:extLst>
          </p:cNvPr>
          <p:cNvSpPr txBox="1"/>
          <p:nvPr/>
        </p:nvSpPr>
        <p:spPr>
          <a:xfrm>
            <a:off x="695324" y="1323975"/>
            <a:ext cx="1115377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latin typeface="Times New Roman"/>
              <a:cs typeface="Calibri" panose="020F0502020204030204"/>
            </a:endParaRPr>
          </a:p>
        </p:txBody>
      </p:sp>
      <p:sp>
        <p:nvSpPr>
          <p:cNvPr id="3" name="TextBox 2">
            <a:extLst>
              <a:ext uri="{FF2B5EF4-FFF2-40B4-BE49-F238E27FC236}">
                <a16:creationId xmlns:a16="http://schemas.microsoft.com/office/drawing/2014/main" id="{6F9E5E8B-FC7F-B732-7DC9-BC11747D723F}"/>
              </a:ext>
            </a:extLst>
          </p:cNvPr>
          <p:cNvSpPr txBox="1"/>
          <p:nvPr/>
        </p:nvSpPr>
        <p:spPr>
          <a:xfrm>
            <a:off x="968187" y="1174377"/>
            <a:ext cx="6839175" cy="3970318"/>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2"/>
              </a:rPr>
              <a:t>https://python.langchain.com/v0.1/docs/use_cases/question_answering/</a:t>
            </a:r>
            <a:endParaRPr lang="en-US" dirty="0"/>
          </a:p>
          <a:p>
            <a:endParaRPr lang="en-US" dirty="0"/>
          </a:p>
          <a:p>
            <a:pPr marL="285750" indent="-285750">
              <a:buFont typeface="Arial" panose="020B0604020202020204" pitchFamily="34" charset="0"/>
              <a:buChar char="•"/>
            </a:pPr>
            <a:r>
              <a:rPr lang="en-US" dirty="0">
                <a:hlinkClick r:id="rId3"/>
              </a:rPr>
              <a:t>https://huggingface.co/sentence-transformers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4"/>
              </a:rPr>
              <a:t>https://docs.pinecone.io/home</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5"/>
              </a:rPr>
              <a:t>https://www.anyscale.com/blog/a-comprehensive-guide-for-building-rag-based-llm-applications-part-1</a:t>
            </a:r>
            <a:endParaRPr lang="en-US" dirty="0"/>
          </a:p>
          <a:p>
            <a:endParaRPr lang="en-US" dirty="0"/>
          </a:p>
          <a:p>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9052934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137</TotalTime>
  <Words>759</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Retrospect</vt:lpstr>
      <vt:lpstr>CS19641 – Professional Readiness For Innovation Employability and Entrepreneurship</vt:lpstr>
      <vt:lpstr>ABSTRACT</vt:lpstr>
      <vt:lpstr>MODEL ARCHITECHTURE</vt:lpstr>
      <vt:lpstr>TECHNOLOGY USED</vt:lpstr>
      <vt:lpstr>PowerPoint Presentation</vt:lpstr>
      <vt:lpstr>PowerPoint Presentation</vt:lpstr>
      <vt:lpstr>NOVELTY</vt:lpstr>
      <vt:lpstr>SOCIAL RELEVANCE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Mohamed Aadhil</cp:lastModifiedBy>
  <cp:revision>105</cp:revision>
  <dcterms:created xsi:type="dcterms:W3CDTF">2019-10-16T03:03:10Z</dcterms:created>
  <dcterms:modified xsi:type="dcterms:W3CDTF">2024-05-19T18:59:16Z</dcterms:modified>
</cp:coreProperties>
</file>