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0E4E9"/>
          </a:solidFill>
        </a:fill>
      </a:tcStyle>
    </a:wholeTbl>
    <a:band2H>
      <a:tcTxStyle/>
      <a:tcStyle>
        <a:tcBdr/>
        <a:fill>
          <a:solidFill>
            <a:srgbClr val="F0F2F4"/>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a:tcStyle>
        <a:tcBdr/>
        <a:fill>
          <a:solidFill>
            <a:schemeClr val="accent3">
              <a:lumOff val="44000"/>
            </a:schemeClr>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6CACA"/>
          </a:solidFill>
        </a:fill>
      </a:tcStyle>
    </a:wholeTbl>
    <a:band2H>
      <a:tcTxStyle/>
      <a:tcStyle>
        <a:tcBdr/>
        <a:fill>
          <a:solidFill>
            <a:srgbClr val="F3E6E6"/>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
          <a:latin typeface="Verdana"/>
          <a:ea typeface="Verdana"/>
          <a:cs typeface="Verdana"/>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lumOff val="44000"/>
            </a:schemeClr>
          </a:solidFill>
        </a:fill>
      </a:tcStyle>
    </a:band2H>
    <a:firstCol>
      <a:tcTxStyle b="on" i="off">
        <a:font>
          <a:latin typeface="Verdana"/>
          <a:ea typeface="Verdana"/>
          <a:cs typeface="Verdana"/>
        </a:font>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Verdana"/>
          <a:ea typeface="Verdana"/>
          <a:cs typeface="Verdana"/>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
          <a:latin typeface="Verdana"/>
          <a:ea typeface="Verdana"/>
          <a:cs typeface="Verdana"/>
        </a:font>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Verdana"/>
          <a:ea typeface="Verdana"/>
          <a:cs typeface="Verdana"/>
        </a:font>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
          <a:latin typeface="Verdana"/>
          <a:ea typeface="Verdana"/>
          <a:cs typeface="Verdana"/>
        </a:font>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chemeClr val="accent3">
              <a:lumOff val="44000"/>
            </a:schemeClr>
          </a:solidFill>
        </a:fill>
      </a:tcStyle>
    </a:band2H>
    <a:firstCol>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Verdana"/>
          <a:ea typeface="Verdana"/>
          <a:cs typeface="Verdan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0"/>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43000" y="685800"/>
            <a:ext cx="4572000" cy="3429000"/>
          </a:xfrm>
          <a:prstGeom prst="rect">
            <a:avLst/>
          </a:prstGeom>
        </p:spPr>
        <p:txBody>
          <a:bodyPr/>
          <a:lstStyle/>
          <a:p>
            <a:endParaRPr/>
          </a:p>
        </p:txBody>
      </p:sp>
      <p:sp>
        <p:nvSpPr>
          <p:cNvPr id="120" name="Shape 12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17" name="AutoShape 7"/>
          <p:cNvGrpSpPr/>
          <p:nvPr/>
        </p:nvGrpSpPr>
        <p:grpSpPr>
          <a:xfrm>
            <a:off x="914400" y="2393949"/>
            <a:ext cx="10363201" cy="109539"/>
            <a:chOff x="0" y="0"/>
            <a:chExt cx="10363200" cy="109537"/>
          </a:xfrm>
        </p:grpSpPr>
        <p:sp>
          <p:nvSpPr>
            <p:cNvPr id="15" name="Rectangle"/>
            <p:cNvSpPr/>
            <p:nvPr/>
          </p:nvSpPr>
          <p:spPr>
            <a:xfrm>
              <a:off x="0" y="-1"/>
              <a:ext cx="6404458" cy="109539"/>
            </a:xfrm>
            <a:prstGeom prst="rect">
              <a:avLst/>
            </a:prstGeom>
            <a:solidFill>
              <a:schemeClr val="accent2"/>
            </a:solidFill>
            <a:ln w="12700" cap="flat">
              <a:noFill/>
              <a:miter lim="400000"/>
            </a:ln>
            <a:effectLst/>
          </p:spPr>
          <p:txBody>
            <a:bodyPr wrap="square" lIns="45719" tIns="45719" rIns="45719" bIns="45719" numCol="1" anchor="t">
              <a:noAutofit/>
            </a:bodyPr>
            <a:lstStyle/>
            <a:p>
              <a:endParaRPr/>
            </a:p>
          </p:txBody>
        </p:sp>
        <p:sp>
          <p:nvSpPr>
            <p:cNvPr id="16" name="Line"/>
            <p:cNvSpPr/>
            <p:nvPr/>
          </p:nvSpPr>
          <p:spPr>
            <a:xfrm>
              <a:off x="0" y="-1"/>
              <a:ext cx="10363201" cy="1"/>
            </a:xfrm>
            <a:prstGeom prst="line">
              <a:avLst/>
            </a:prstGeom>
            <a:noFill/>
            <a:ln w="9525" cap="flat">
              <a:solidFill>
                <a:schemeClr val="accent2"/>
              </a:solidFill>
              <a:prstDash val="solid"/>
              <a:round/>
            </a:ln>
            <a:effectLst/>
          </p:spPr>
          <p:txBody>
            <a:bodyPr wrap="square" lIns="45719" tIns="45719" rIns="45719" bIns="45719" numCol="1" anchor="t">
              <a:noAutofit/>
            </a:bodyPr>
            <a:lstStyle/>
            <a:p>
              <a:endParaRPr/>
            </a:p>
          </p:txBody>
        </p:sp>
      </p:grpSp>
      <p:sp>
        <p:nvSpPr>
          <p:cNvPr id="18" name="Title Text"/>
          <p:cNvSpPr txBox="1">
            <a:spLocks noGrp="1"/>
          </p:cNvSpPr>
          <p:nvPr>
            <p:ph type="title"/>
          </p:nvPr>
        </p:nvSpPr>
        <p:spPr>
          <a:xfrm>
            <a:off x="914400" y="990600"/>
            <a:ext cx="10363200" cy="1371600"/>
          </a:xfrm>
          <a:prstGeom prst="rect">
            <a:avLst/>
          </a:prstGeom>
        </p:spPr>
        <p:txBody>
          <a:bodyPr/>
          <a:lstStyle>
            <a:lvl1pPr>
              <a:defRPr sz="4000"/>
            </a:lvl1pPr>
          </a:lstStyle>
          <a:p>
            <a:r>
              <a:t>Title Text</a:t>
            </a:r>
          </a:p>
        </p:txBody>
      </p:sp>
      <p:sp>
        <p:nvSpPr>
          <p:cNvPr id="19" name="Body Level One…"/>
          <p:cNvSpPr txBox="1">
            <a:spLocks noGrp="1"/>
          </p:cNvSpPr>
          <p:nvPr>
            <p:ph type="body" sz="quarter" idx="1"/>
          </p:nvPr>
        </p:nvSpPr>
        <p:spPr>
          <a:xfrm>
            <a:off x="1930400" y="3429000"/>
            <a:ext cx="9347200" cy="1600200"/>
          </a:xfrm>
          <a:prstGeom prst="rect">
            <a:avLst/>
          </a:prstGeom>
        </p:spPr>
        <p:txBody>
          <a:bodyPr/>
          <a:lstStyle>
            <a:lvl1pPr marL="0" indent="0">
              <a:spcBef>
                <a:spcPts val="600"/>
              </a:spcBef>
              <a:buClrTx/>
              <a:buSzTx/>
              <a:buNone/>
              <a:defRPr sz="2800"/>
            </a:lvl1pPr>
            <a:lvl2pPr marL="941631" indent="-470144">
              <a:spcBef>
                <a:spcPts val="600"/>
              </a:spcBef>
              <a:buClrTx/>
              <a:defRPr sz="2800"/>
            </a:lvl2pPr>
            <a:lvl3pPr marL="1390857" indent="-481220">
              <a:spcBef>
                <a:spcPts val="600"/>
              </a:spcBef>
              <a:buClrTx/>
              <a:defRPr sz="2800"/>
            </a:lvl3pPr>
            <a:lvl4pPr marL="1848803" indent="-542289">
              <a:spcBef>
                <a:spcPts val="600"/>
              </a:spcBef>
              <a:buClrTx/>
              <a:defRPr sz="2800"/>
            </a:lvl4pPr>
            <a:lvl5pPr marL="2253298" indent="-557848">
              <a:spcBef>
                <a:spcPts val="600"/>
              </a:spcBef>
              <a:buClrTx/>
              <a:defRPr sz="2800"/>
            </a:lvl5pPr>
          </a:lstStyle>
          <a:p>
            <a:r>
              <a:t>Body Level One</a:t>
            </a:r>
          </a:p>
          <a:p>
            <a:pPr lvl="1"/>
            <a:r>
              <a:t>Body Level Two</a:t>
            </a:r>
          </a:p>
          <a:p>
            <a:pPr lvl="2"/>
            <a:r>
              <a:t>Body Level Three</a:t>
            </a:r>
          </a:p>
          <a:p>
            <a:pPr lvl="3"/>
            <a:r>
              <a:t>Body Level Four</a:t>
            </a:r>
          </a:p>
          <a:p>
            <a:pPr lvl="4"/>
            <a:r>
              <a:t>Body Level Five</a:t>
            </a:r>
          </a:p>
        </p:txBody>
      </p:sp>
      <p:sp>
        <p:nvSpPr>
          <p:cNvPr id="20" name="Slide Number"/>
          <p:cNvSpPr txBox="1">
            <a:spLocks noGrp="1"/>
          </p:cNvSpPr>
          <p:nvPr>
            <p:ph type="sldNum" sz="quarter" idx="2"/>
          </p:nvPr>
        </p:nvSpPr>
        <p:spPr>
          <a:xfrm>
            <a:off x="10979685" y="6248400"/>
            <a:ext cx="297916" cy="28194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100" name="Title Text"/>
          <p:cNvSpPr txBox="1">
            <a:spLocks noGrp="1"/>
          </p:cNvSpPr>
          <p:nvPr>
            <p:ph type="title"/>
          </p:nvPr>
        </p:nvSpPr>
        <p:spPr>
          <a:xfrm>
            <a:off x="609601" y="273050"/>
            <a:ext cx="4011084" cy="1162050"/>
          </a:xfrm>
          <a:prstGeom prst="rect">
            <a:avLst/>
          </a:prstGeom>
        </p:spPr>
        <p:txBody>
          <a:bodyPr/>
          <a:lstStyle>
            <a:lvl1pPr>
              <a:defRPr sz="2000" b="1"/>
            </a:lvl1pPr>
          </a:lstStyle>
          <a:p>
            <a:r>
              <a:t>Title Text</a:t>
            </a:r>
          </a:p>
        </p:txBody>
      </p:sp>
      <p:sp>
        <p:nvSpPr>
          <p:cNvPr id="101" name="Body Level One…"/>
          <p:cNvSpPr txBox="1">
            <a:spLocks noGrp="1"/>
          </p:cNvSpPr>
          <p:nvPr>
            <p:ph type="body" idx="1"/>
          </p:nvPr>
        </p:nvSpPr>
        <p:spPr>
          <a:xfrm>
            <a:off x="4766733" y="273050"/>
            <a:ext cx="6815667" cy="5853114"/>
          </a:xfrm>
          <a:prstGeom prst="rect">
            <a:avLst/>
          </a:prstGeom>
        </p:spPr>
        <p:txBody>
          <a:bodyPr/>
          <a:lstStyle>
            <a:lvl1pPr>
              <a:defRPr sz="3200"/>
            </a:lvl1pPr>
            <a:lvl2pPr marL="970416" indent="-498929">
              <a:defRPr sz="3200"/>
            </a:lvl2pPr>
            <a:lvl3pPr marL="1436687" indent="-527050">
              <a:defRPr sz="3200"/>
            </a:lvl3pPr>
            <a:lvl4pPr marL="1926273" indent="-619760">
              <a:defRPr sz="3200"/>
            </a:lvl4pPr>
            <a:lvl5pPr marL="2332990" indent="-637540">
              <a:defRPr sz="3200"/>
            </a:lvl5pPr>
          </a:lstStyle>
          <a:p>
            <a:r>
              <a:t>Body Level One</a:t>
            </a:r>
          </a:p>
          <a:p>
            <a:pPr lvl="1"/>
            <a:r>
              <a:t>Body Level Two</a:t>
            </a:r>
          </a:p>
          <a:p>
            <a:pPr lvl="2"/>
            <a:r>
              <a:t>Body Level Three</a:t>
            </a:r>
          </a:p>
          <a:p>
            <a:pPr lvl="3"/>
            <a:r>
              <a:t>Body Level Four</a:t>
            </a:r>
          </a:p>
          <a:p>
            <a:pPr lvl="4"/>
            <a:r>
              <a:t>Body Level Five</a:t>
            </a:r>
          </a:p>
        </p:txBody>
      </p:sp>
      <p:sp>
        <p:nvSpPr>
          <p:cNvPr id="102" name="Text Placeholder 3"/>
          <p:cNvSpPr>
            <a:spLocks noGrp="1"/>
          </p:cNvSpPr>
          <p:nvPr>
            <p:ph type="body" sz="half" idx="21"/>
          </p:nvPr>
        </p:nvSpPr>
        <p:spPr>
          <a:xfrm>
            <a:off x="609600" y="1435101"/>
            <a:ext cx="4011085" cy="4691063"/>
          </a:xfrm>
          <a:prstGeom prst="rect">
            <a:avLst/>
          </a:prstGeom>
        </p:spPr>
        <p:txBody>
          <a:bodyPr/>
          <a:lstStyle/>
          <a:p>
            <a:pPr marL="0" indent="0">
              <a:spcBef>
                <a:spcPts val="300"/>
              </a:spcBef>
              <a:buClrTx/>
              <a:buSzTx/>
              <a:buNone/>
              <a:defRPr sz="1400"/>
            </a:pPr>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10" name="Title Text"/>
          <p:cNvSpPr txBox="1">
            <a:spLocks noGrp="1"/>
          </p:cNvSpPr>
          <p:nvPr>
            <p:ph type="title"/>
          </p:nvPr>
        </p:nvSpPr>
        <p:spPr>
          <a:xfrm>
            <a:off x="2389716" y="4800600"/>
            <a:ext cx="7315201" cy="566738"/>
          </a:xfrm>
          <a:prstGeom prst="rect">
            <a:avLst/>
          </a:prstGeom>
        </p:spPr>
        <p:txBody>
          <a:bodyPr/>
          <a:lstStyle>
            <a:lvl1pPr>
              <a:defRPr sz="2000" b="1"/>
            </a:lvl1pPr>
          </a:lstStyle>
          <a:p>
            <a:r>
              <a:t>Title Text</a:t>
            </a:r>
          </a:p>
        </p:txBody>
      </p:sp>
      <p:sp>
        <p:nvSpPr>
          <p:cNvPr id="111" name="Picture Placeholder 2"/>
          <p:cNvSpPr>
            <a:spLocks noGrp="1"/>
          </p:cNvSpPr>
          <p:nvPr>
            <p:ph type="pic" sz="half" idx="21"/>
          </p:nvPr>
        </p:nvSpPr>
        <p:spPr>
          <a:xfrm>
            <a:off x="2389716" y="612775"/>
            <a:ext cx="7315201" cy="4114800"/>
          </a:xfrm>
          <a:prstGeom prst="rect">
            <a:avLst/>
          </a:prstGeom>
        </p:spPr>
        <p:txBody>
          <a:bodyPr lIns="91439" rIns="91439">
            <a:noAutofit/>
          </a:bodyPr>
          <a:lstStyle/>
          <a:p>
            <a:endParaRPr/>
          </a:p>
        </p:txBody>
      </p:sp>
      <p:sp>
        <p:nvSpPr>
          <p:cNvPr id="112" name="Body Level One…"/>
          <p:cNvSpPr txBox="1">
            <a:spLocks noGrp="1"/>
          </p:cNvSpPr>
          <p:nvPr>
            <p:ph type="body" sz="quarter" idx="1"/>
          </p:nvPr>
        </p:nvSpPr>
        <p:spPr>
          <a:xfrm>
            <a:off x="2389716" y="5367337"/>
            <a:ext cx="7315201" cy="804863"/>
          </a:xfrm>
          <a:prstGeom prst="rect">
            <a:avLst/>
          </a:prstGeom>
        </p:spPr>
        <p:txBody>
          <a:bodyPr/>
          <a:lstStyle>
            <a:lvl1pPr marL="0" indent="0">
              <a:spcBef>
                <a:spcPts val="300"/>
              </a:spcBef>
              <a:buClrTx/>
              <a:buSzTx/>
              <a:buNone/>
              <a:defRPr sz="1400"/>
            </a:lvl1pPr>
            <a:lvl2pPr marL="0" indent="457200">
              <a:spcBef>
                <a:spcPts val="300"/>
              </a:spcBef>
              <a:buClrTx/>
              <a:buSzTx/>
              <a:buNone/>
              <a:defRPr sz="1400"/>
            </a:lvl2pPr>
            <a:lvl3pPr marL="0" indent="914400">
              <a:spcBef>
                <a:spcPts val="300"/>
              </a:spcBef>
              <a:buClrTx/>
              <a:buSzTx/>
              <a:buNone/>
              <a:defRPr sz="1400"/>
            </a:lvl3pPr>
            <a:lvl4pPr marL="0" indent="1371600">
              <a:spcBef>
                <a:spcPts val="300"/>
              </a:spcBef>
              <a:buClrTx/>
              <a:buSzTx/>
              <a:buNone/>
              <a:defRPr sz="1400"/>
            </a:lvl4pPr>
            <a:lvl5pPr marL="0" indent="1828800">
              <a:spcBef>
                <a:spcPts val="300"/>
              </a:spcBef>
              <a:buClrTx/>
              <a:buSzTx/>
              <a:buNone/>
              <a:defRPr sz="1400"/>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0">
    <p:spTree>
      <p:nvGrpSpPr>
        <p:cNvPr id="1" name=""/>
        <p:cNvGrpSpPr/>
        <p:nvPr/>
      </p:nvGrpSpPr>
      <p:grpSpPr>
        <a:xfrm>
          <a:off x="0" y="0"/>
          <a:ext cx="0" cy="0"/>
          <a:chOff x="0" y="0"/>
          <a:chExt cx="0" cy="0"/>
        </a:xfrm>
      </p:grpSpPr>
      <p:grpSp>
        <p:nvGrpSpPr>
          <p:cNvPr id="29" name="AutoShape 7"/>
          <p:cNvGrpSpPr/>
          <p:nvPr/>
        </p:nvGrpSpPr>
        <p:grpSpPr>
          <a:xfrm>
            <a:off x="914400" y="2393949"/>
            <a:ext cx="10363201" cy="109539"/>
            <a:chOff x="0" y="0"/>
            <a:chExt cx="10363200" cy="109537"/>
          </a:xfrm>
        </p:grpSpPr>
        <p:sp>
          <p:nvSpPr>
            <p:cNvPr id="27" name="Rectangle"/>
            <p:cNvSpPr/>
            <p:nvPr/>
          </p:nvSpPr>
          <p:spPr>
            <a:xfrm>
              <a:off x="0" y="-1"/>
              <a:ext cx="6404458" cy="109539"/>
            </a:xfrm>
            <a:prstGeom prst="rect">
              <a:avLst/>
            </a:prstGeom>
            <a:solidFill>
              <a:schemeClr val="accent2"/>
            </a:solidFill>
            <a:ln w="12700" cap="flat">
              <a:noFill/>
              <a:miter lim="400000"/>
            </a:ln>
            <a:effectLst/>
          </p:spPr>
          <p:txBody>
            <a:bodyPr wrap="square" lIns="45719" tIns="45719" rIns="45719" bIns="45719" numCol="1" anchor="t">
              <a:noAutofit/>
            </a:bodyPr>
            <a:lstStyle/>
            <a:p>
              <a:endParaRPr/>
            </a:p>
          </p:txBody>
        </p:sp>
        <p:sp>
          <p:nvSpPr>
            <p:cNvPr id="28" name="Line"/>
            <p:cNvSpPr/>
            <p:nvPr/>
          </p:nvSpPr>
          <p:spPr>
            <a:xfrm>
              <a:off x="0" y="-1"/>
              <a:ext cx="10363201" cy="1"/>
            </a:xfrm>
            <a:prstGeom prst="line">
              <a:avLst/>
            </a:prstGeom>
            <a:noFill/>
            <a:ln w="9525" cap="flat">
              <a:solidFill>
                <a:schemeClr val="accent2"/>
              </a:solidFill>
              <a:prstDash val="solid"/>
              <a:round/>
            </a:ln>
            <a:effectLst/>
          </p:spPr>
          <p:txBody>
            <a:bodyPr wrap="square" lIns="45719" tIns="45719" rIns="45719" bIns="45719" numCol="1" anchor="t">
              <a:noAutofit/>
            </a:bodyPr>
            <a:lstStyle/>
            <a:p>
              <a:endParaRPr/>
            </a:p>
          </p:txBody>
        </p:sp>
      </p:grpSp>
      <p:sp>
        <p:nvSpPr>
          <p:cNvPr id="30" name="Title Text"/>
          <p:cNvSpPr txBox="1">
            <a:spLocks noGrp="1"/>
          </p:cNvSpPr>
          <p:nvPr>
            <p:ph type="title"/>
          </p:nvPr>
        </p:nvSpPr>
        <p:spPr>
          <a:xfrm>
            <a:off x="914400" y="990600"/>
            <a:ext cx="10363200" cy="1371600"/>
          </a:xfrm>
          <a:prstGeom prst="rect">
            <a:avLst/>
          </a:prstGeom>
        </p:spPr>
        <p:txBody>
          <a:bodyPr/>
          <a:lstStyle>
            <a:lvl1pPr>
              <a:defRPr sz="4000"/>
            </a:lvl1pPr>
          </a:lstStyle>
          <a:p>
            <a:r>
              <a:t>Title Text</a:t>
            </a:r>
          </a:p>
        </p:txBody>
      </p:sp>
      <p:sp>
        <p:nvSpPr>
          <p:cNvPr id="31" name="Body Level One…"/>
          <p:cNvSpPr txBox="1">
            <a:spLocks noGrp="1"/>
          </p:cNvSpPr>
          <p:nvPr>
            <p:ph type="body" sz="quarter" idx="1"/>
          </p:nvPr>
        </p:nvSpPr>
        <p:spPr>
          <a:xfrm>
            <a:off x="1930400" y="3429000"/>
            <a:ext cx="9347200" cy="1600200"/>
          </a:xfrm>
          <a:prstGeom prst="rect">
            <a:avLst/>
          </a:prstGeom>
        </p:spPr>
        <p:txBody>
          <a:bodyPr/>
          <a:lstStyle>
            <a:lvl1pPr marL="0" indent="0">
              <a:spcBef>
                <a:spcPts val="600"/>
              </a:spcBef>
              <a:buClrTx/>
              <a:buSzTx/>
              <a:buNone/>
              <a:defRPr sz="2800"/>
            </a:lvl1pPr>
            <a:lvl2pPr marL="941631" indent="-470144">
              <a:spcBef>
                <a:spcPts val="600"/>
              </a:spcBef>
              <a:buClrTx/>
              <a:defRPr sz="2800"/>
            </a:lvl2pPr>
            <a:lvl3pPr marL="1390857" indent="-481220">
              <a:spcBef>
                <a:spcPts val="600"/>
              </a:spcBef>
              <a:buClrTx/>
              <a:defRPr sz="2800"/>
            </a:lvl3pPr>
            <a:lvl4pPr marL="1848803" indent="-542289">
              <a:spcBef>
                <a:spcPts val="600"/>
              </a:spcBef>
              <a:buClrTx/>
              <a:defRPr sz="2800"/>
            </a:lvl4pPr>
            <a:lvl5pPr marL="2253298" indent="-557848">
              <a:spcBef>
                <a:spcPts val="600"/>
              </a:spcBef>
              <a:buClrTx/>
              <a:defRPr sz="2800"/>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xfrm>
            <a:off x="10979685" y="6248400"/>
            <a:ext cx="297916" cy="28194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9" name="Title Text"/>
          <p:cNvSpPr txBox="1">
            <a:spLocks noGrp="1"/>
          </p:cNvSpPr>
          <p:nvPr>
            <p:ph type="title"/>
          </p:nvPr>
        </p:nvSpPr>
        <p:spPr>
          <a:prstGeom prst="rect">
            <a:avLst/>
          </a:prstGeom>
        </p:spPr>
        <p:txBody>
          <a:bodyPr/>
          <a:lstStyle/>
          <a:p>
            <a:r>
              <a:t>Title Text</a:t>
            </a:r>
          </a:p>
        </p:txBody>
      </p:sp>
      <p:sp>
        <p:nvSpPr>
          <p:cNvPr id="40"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Content 0">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7" name="Title Text"/>
          <p:cNvSpPr txBox="1">
            <a:spLocks noGrp="1"/>
          </p:cNvSpPr>
          <p:nvPr>
            <p:ph type="title"/>
          </p:nvPr>
        </p:nvSpPr>
        <p:spPr>
          <a:xfrm>
            <a:off x="963084" y="4406901"/>
            <a:ext cx="10363201" cy="1362076"/>
          </a:xfrm>
          <a:prstGeom prst="rect">
            <a:avLst/>
          </a:prstGeom>
        </p:spPr>
        <p:txBody>
          <a:bodyPr anchor="t"/>
          <a:lstStyle>
            <a:lvl1pPr>
              <a:defRPr sz="4000" b="1" cap="all"/>
            </a:lvl1pPr>
          </a:lstStyle>
          <a:p>
            <a:r>
              <a:t>Title Text</a:t>
            </a:r>
          </a:p>
        </p:txBody>
      </p:sp>
      <p:sp>
        <p:nvSpPr>
          <p:cNvPr id="58" name="Body Level One…"/>
          <p:cNvSpPr txBox="1">
            <a:spLocks noGrp="1"/>
          </p:cNvSpPr>
          <p:nvPr>
            <p:ph type="body" sz="quarter" idx="1"/>
          </p:nvPr>
        </p:nvSpPr>
        <p:spPr>
          <a:xfrm>
            <a:off x="963084" y="2906713"/>
            <a:ext cx="10363201" cy="1500188"/>
          </a:xfrm>
          <a:prstGeom prst="rect">
            <a:avLst/>
          </a:prstGeom>
        </p:spPr>
        <p:txBody>
          <a:bodyPr anchor="b"/>
          <a:lstStyle>
            <a:lvl1pPr marL="0" indent="0">
              <a:spcBef>
                <a:spcPts val="400"/>
              </a:spcBef>
              <a:buClrTx/>
              <a:buSzTx/>
              <a:buNone/>
              <a:defRPr sz="2000"/>
            </a:lvl1pPr>
            <a:lvl2pPr marL="0" indent="457200">
              <a:spcBef>
                <a:spcPts val="400"/>
              </a:spcBef>
              <a:buClrTx/>
              <a:buSzTx/>
              <a:buNone/>
              <a:defRPr sz="2000"/>
            </a:lvl2pPr>
            <a:lvl3pPr marL="0" indent="914400">
              <a:spcBef>
                <a:spcPts val="400"/>
              </a:spcBef>
              <a:buClrTx/>
              <a:buSzTx/>
              <a:buNone/>
              <a:defRPr sz="2000"/>
            </a:lvl3pPr>
            <a:lvl4pPr marL="0" indent="1371600">
              <a:spcBef>
                <a:spcPts val="400"/>
              </a:spcBef>
              <a:buClrTx/>
              <a:buSzTx/>
              <a:buNone/>
              <a:defRPr sz="2000"/>
            </a:lvl4pPr>
            <a:lvl5pPr marL="0" indent="1828800">
              <a:spcBef>
                <a:spcPts val="400"/>
              </a:spcBef>
              <a:buClrTx/>
              <a:buSzTx/>
              <a:buNone/>
              <a:defRPr sz="2000"/>
            </a:lvl5pPr>
          </a:lstStyle>
          <a:p>
            <a:r>
              <a:t>Body Level One</a:t>
            </a:r>
          </a:p>
          <a:p>
            <a:pPr lvl="1"/>
            <a:r>
              <a:t>Body Level Two</a:t>
            </a:r>
          </a:p>
          <a:p>
            <a:pPr lvl="2"/>
            <a:r>
              <a:t>Body Level Three</a:t>
            </a:r>
          </a:p>
          <a:p>
            <a:pPr lvl="3"/>
            <a:r>
              <a:t>Body Level Four</a:t>
            </a:r>
          </a:p>
          <a:p>
            <a:pPr lvl="4"/>
            <a:r>
              <a:t>Body Level Five</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755651" y="1752600"/>
            <a:ext cx="5232401" cy="4267200"/>
          </a:xfrm>
          <a:prstGeom prst="rect">
            <a:avLst/>
          </a:prstGeom>
        </p:spPr>
        <p:txBody>
          <a:bodyPr/>
          <a:lstStyle>
            <a:lvl1pPr>
              <a:spcBef>
                <a:spcPts val="600"/>
              </a:spcBef>
              <a:defRPr sz="2800"/>
            </a:lvl1pPr>
            <a:lvl2pPr marL="980810" indent="-509323">
              <a:spcBef>
                <a:spcPts val="600"/>
              </a:spcBef>
              <a:defRPr sz="2800"/>
            </a:lvl2pPr>
            <a:lvl3pPr marL="1463040" indent="-553403">
              <a:spcBef>
                <a:spcPts val="600"/>
              </a:spcBef>
              <a:defRPr sz="2800"/>
            </a:lvl3pPr>
            <a:lvl4pPr marL="1909057" indent="-602544">
              <a:spcBef>
                <a:spcPts val="600"/>
              </a:spcBef>
              <a:defRPr sz="2800"/>
            </a:lvl4pPr>
            <a:lvl5pPr marL="2315281" indent="-619831">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75" name="Title Text"/>
          <p:cNvSpPr txBox="1">
            <a:spLocks noGrp="1"/>
          </p:cNvSpPr>
          <p:nvPr>
            <p:ph type="title"/>
          </p:nvPr>
        </p:nvSpPr>
        <p:spPr>
          <a:xfrm>
            <a:off x="609600" y="274638"/>
            <a:ext cx="10972800" cy="1143001"/>
          </a:xfrm>
          <a:prstGeom prst="rect">
            <a:avLst/>
          </a:prstGeom>
        </p:spPr>
        <p:txBody>
          <a:bodyPr/>
          <a:lstStyle/>
          <a:p>
            <a:r>
              <a:t>Title Text</a:t>
            </a:r>
          </a:p>
        </p:txBody>
      </p:sp>
      <p:sp>
        <p:nvSpPr>
          <p:cNvPr id="76" name="Body Level One…"/>
          <p:cNvSpPr txBox="1">
            <a:spLocks noGrp="1"/>
          </p:cNvSpPr>
          <p:nvPr>
            <p:ph type="body" sz="quarter" idx="1"/>
          </p:nvPr>
        </p:nvSpPr>
        <p:spPr>
          <a:xfrm>
            <a:off x="609600" y="1535112"/>
            <a:ext cx="5386917" cy="639763"/>
          </a:xfrm>
          <a:prstGeom prst="rect">
            <a:avLst/>
          </a:prstGeom>
        </p:spPr>
        <p:txBody>
          <a:bodyPr anchor="b"/>
          <a:lstStyle>
            <a:lvl1pPr marL="0" indent="0">
              <a:spcBef>
                <a:spcPts val="500"/>
              </a:spcBef>
              <a:buClrTx/>
              <a:buSzTx/>
              <a:buNone/>
              <a:defRPr sz="2400" b="1"/>
            </a:lvl1pPr>
            <a:lvl2pPr marL="0" indent="457200">
              <a:spcBef>
                <a:spcPts val="500"/>
              </a:spcBef>
              <a:buClrTx/>
              <a:buSzTx/>
              <a:buNone/>
              <a:defRPr sz="2400" b="1"/>
            </a:lvl2pPr>
            <a:lvl3pPr marL="0" indent="914400">
              <a:spcBef>
                <a:spcPts val="500"/>
              </a:spcBef>
              <a:buClrTx/>
              <a:buSzTx/>
              <a:buNone/>
              <a:defRPr sz="2400" b="1"/>
            </a:lvl3pPr>
            <a:lvl4pPr marL="0" indent="1371600">
              <a:spcBef>
                <a:spcPts val="500"/>
              </a:spcBef>
              <a:buClrTx/>
              <a:buSzTx/>
              <a:buNone/>
              <a:defRPr sz="2400" b="1"/>
            </a:lvl4pPr>
            <a:lvl5pPr marL="0" indent="1828800">
              <a:spcBef>
                <a:spcPts val="500"/>
              </a:spcBef>
              <a:buClrTx/>
              <a:buSz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77" name="Text Placeholder 4"/>
          <p:cNvSpPr>
            <a:spLocks noGrp="1"/>
          </p:cNvSpPr>
          <p:nvPr>
            <p:ph type="body" sz="quarter" idx="21"/>
          </p:nvPr>
        </p:nvSpPr>
        <p:spPr>
          <a:xfrm>
            <a:off x="6193368" y="1535112"/>
            <a:ext cx="5389034" cy="639763"/>
          </a:xfrm>
          <a:prstGeom prst="rect">
            <a:avLst/>
          </a:prstGeom>
        </p:spPr>
        <p:txBody>
          <a:bodyPr anchor="b"/>
          <a:lstStyle/>
          <a:p>
            <a:pPr marL="0" indent="0">
              <a:spcBef>
                <a:spcPts val="500"/>
              </a:spcBef>
              <a:buClrTx/>
              <a:buSzTx/>
              <a:buNone/>
              <a:defRPr sz="2400" b="1"/>
            </a:pPr>
            <a:endParaRP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5" name="Title Text"/>
          <p:cNvSpPr txBox="1">
            <a:spLocks noGrp="1"/>
          </p:cNvSpPr>
          <p:nvPr>
            <p:ph type="title"/>
          </p:nvPr>
        </p:nvSpPr>
        <p:spPr>
          <a:prstGeom prst="rect">
            <a:avLst/>
          </a:prstGeom>
        </p:spPr>
        <p:txBody>
          <a:bodyPr/>
          <a:lstStyle/>
          <a:p>
            <a:r>
              <a:t>Title Text</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srcRect/>
          <a:tile tx="0" ty="0" sx="100000" sy="100000" flip="none" algn="tl"/>
        </a:blipFill>
        <a:effectLst/>
      </p:bgPr>
    </p:bg>
    <p:spTree>
      <p:nvGrpSpPr>
        <p:cNvPr id="1" name=""/>
        <p:cNvGrpSpPr/>
        <p:nvPr/>
      </p:nvGrpSpPr>
      <p:grpSpPr>
        <a:xfrm>
          <a:off x="0" y="0"/>
          <a:ext cx="0" cy="0"/>
          <a:chOff x="0" y="0"/>
          <a:chExt cx="0" cy="0"/>
        </a:xfrm>
      </p:grpSpPr>
      <p:grpSp>
        <p:nvGrpSpPr>
          <p:cNvPr id="4" name="AutoShape 4"/>
          <p:cNvGrpSpPr/>
          <p:nvPr/>
        </p:nvGrpSpPr>
        <p:grpSpPr>
          <a:xfrm>
            <a:off x="812799" y="1566863"/>
            <a:ext cx="10610852" cy="109538"/>
            <a:chOff x="0" y="0"/>
            <a:chExt cx="10610850" cy="109537"/>
          </a:xfrm>
        </p:grpSpPr>
        <p:sp>
          <p:nvSpPr>
            <p:cNvPr id="2" name="Rectangle"/>
            <p:cNvSpPr/>
            <p:nvPr/>
          </p:nvSpPr>
          <p:spPr>
            <a:xfrm>
              <a:off x="0" y="-1"/>
              <a:ext cx="6207348" cy="109539"/>
            </a:xfrm>
            <a:prstGeom prst="rect">
              <a:avLst/>
            </a:prstGeom>
            <a:solidFill>
              <a:schemeClr val="accent2"/>
            </a:solidFill>
            <a:ln w="12700" cap="flat">
              <a:noFill/>
              <a:miter lim="400000"/>
            </a:ln>
            <a:effectLst/>
          </p:spPr>
          <p:txBody>
            <a:bodyPr wrap="square" lIns="45719" tIns="45719" rIns="45719" bIns="45719" numCol="1" anchor="t">
              <a:noAutofit/>
            </a:bodyPr>
            <a:lstStyle/>
            <a:p>
              <a:endParaRPr/>
            </a:p>
          </p:txBody>
        </p:sp>
        <p:sp>
          <p:nvSpPr>
            <p:cNvPr id="3" name="Line"/>
            <p:cNvSpPr/>
            <p:nvPr/>
          </p:nvSpPr>
          <p:spPr>
            <a:xfrm>
              <a:off x="-1" y="-1"/>
              <a:ext cx="10610852" cy="1"/>
            </a:xfrm>
            <a:prstGeom prst="line">
              <a:avLst/>
            </a:prstGeom>
            <a:noFill/>
            <a:ln w="9525" cap="flat">
              <a:solidFill>
                <a:schemeClr val="accent2"/>
              </a:solidFill>
              <a:prstDash val="solid"/>
              <a:round/>
            </a:ln>
            <a:effectLst/>
          </p:spPr>
          <p:txBody>
            <a:bodyPr wrap="square" lIns="45719" tIns="45719" rIns="45719" bIns="45719" numCol="1" anchor="t">
              <a:noAutofit/>
            </a:bodyPr>
            <a:lstStyle/>
            <a:p>
              <a:endParaRPr/>
            </a:p>
          </p:txBody>
        </p:sp>
      </p:grpSp>
      <p:sp>
        <p:nvSpPr>
          <p:cNvPr id="5" name="Line 5"/>
          <p:cNvSpPr/>
          <p:nvPr/>
        </p:nvSpPr>
        <p:spPr>
          <a:xfrm>
            <a:off x="812800" y="6173470"/>
            <a:ext cx="10566400" cy="1"/>
          </a:xfrm>
          <a:prstGeom prst="line">
            <a:avLst/>
          </a:prstGeom>
          <a:ln w="3175">
            <a:solidFill>
              <a:schemeClr val="accent2"/>
            </a:solidFill>
          </a:ln>
        </p:spPr>
        <p:txBody>
          <a:bodyPr lIns="45719" rIns="45719"/>
          <a:lstStyle/>
          <a:p>
            <a:endParaRPr/>
          </a:p>
        </p:txBody>
      </p:sp>
      <p:sp>
        <p:nvSpPr>
          <p:cNvPr id="6" name="Title Text"/>
          <p:cNvSpPr txBox="1">
            <a:spLocks noGrp="1"/>
          </p:cNvSpPr>
          <p:nvPr>
            <p:ph type="title"/>
          </p:nvPr>
        </p:nvSpPr>
        <p:spPr>
          <a:xfrm>
            <a:off x="766232" y="304800"/>
            <a:ext cx="10668001" cy="1216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7" name="Body Level One…"/>
          <p:cNvSpPr txBox="1">
            <a:spLocks noGrp="1"/>
          </p:cNvSpPr>
          <p:nvPr>
            <p:ph type="body" idx="1"/>
          </p:nvPr>
        </p:nvSpPr>
        <p:spPr>
          <a:xfrm>
            <a:off x="755651" y="1752600"/>
            <a:ext cx="10668001" cy="426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8" name="Slide Number"/>
          <p:cNvSpPr txBox="1">
            <a:spLocks noGrp="1"/>
          </p:cNvSpPr>
          <p:nvPr>
            <p:ph type="sldNum" sz="quarter" idx="2"/>
          </p:nvPr>
        </p:nvSpPr>
        <p:spPr>
          <a:xfrm>
            <a:off x="11081285" y="6245225"/>
            <a:ext cx="297916" cy="281940"/>
          </a:xfrm>
          <a:prstGeom prst="rect">
            <a:avLst/>
          </a:prstGeom>
          <a:ln w="12700">
            <a:miter lim="400000"/>
          </a:ln>
        </p:spPr>
        <p:txBody>
          <a:bodyPr wrap="none" lIns="45719" rIns="45719">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3800" b="0" i="0" u="none" strike="noStrike" cap="none" spc="0" baseline="0">
          <a:solidFill>
            <a:srgbClr val="000000"/>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sz="3800" b="0" i="0" u="none" strike="noStrike" cap="none" spc="0" baseline="0">
          <a:solidFill>
            <a:srgbClr val="000000"/>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sz="3800" b="0" i="0" u="none" strike="noStrike" cap="none" spc="0" baseline="0">
          <a:solidFill>
            <a:srgbClr val="000000"/>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sz="3800" b="0" i="0" u="none" strike="noStrike" cap="none" spc="0" baseline="0">
          <a:solidFill>
            <a:srgbClr val="000000"/>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sz="3800" b="0" i="0" u="none" strike="noStrike" cap="none" spc="0" baseline="0">
          <a:solidFill>
            <a:srgbClr val="000000"/>
          </a:solidFill>
          <a:uFillTx/>
          <a:latin typeface="Verdana"/>
          <a:ea typeface="Verdana"/>
          <a:cs typeface="Verdana"/>
          <a:sym typeface="Verdana"/>
        </a:defRPr>
      </a:lvl5pPr>
      <a:lvl6pPr marL="0" marR="0" indent="457200" algn="l" defTabSz="914400" rtl="0" latinLnBrk="0">
        <a:lnSpc>
          <a:spcPct val="100000"/>
        </a:lnSpc>
        <a:spcBef>
          <a:spcPts val="0"/>
        </a:spcBef>
        <a:spcAft>
          <a:spcPts val="0"/>
        </a:spcAft>
        <a:buClrTx/>
        <a:buSzTx/>
        <a:buFontTx/>
        <a:buNone/>
        <a:tabLst/>
        <a:defRPr sz="3800" b="0" i="0" u="none" strike="noStrike" cap="none" spc="0" baseline="0">
          <a:solidFill>
            <a:srgbClr val="000000"/>
          </a:solidFill>
          <a:uFillTx/>
          <a:latin typeface="Verdana"/>
          <a:ea typeface="Verdana"/>
          <a:cs typeface="Verdana"/>
          <a:sym typeface="Verdana"/>
        </a:defRPr>
      </a:lvl6pPr>
      <a:lvl7pPr marL="0" marR="0" indent="914400" algn="l" defTabSz="914400" rtl="0" latinLnBrk="0">
        <a:lnSpc>
          <a:spcPct val="100000"/>
        </a:lnSpc>
        <a:spcBef>
          <a:spcPts val="0"/>
        </a:spcBef>
        <a:spcAft>
          <a:spcPts val="0"/>
        </a:spcAft>
        <a:buClrTx/>
        <a:buSzTx/>
        <a:buFontTx/>
        <a:buNone/>
        <a:tabLst/>
        <a:defRPr sz="3800" b="0" i="0" u="none" strike="noStrike" cap="none" spc="0" baseline="0">
          <a:solidFill>
            <a:srgbClr val="000000"/>
          </a:solidFill>
          <a:uFillTx/>
          <a:latin typeface="Verdana"/>
          <a:ea typeface="Verdana"/>
          <a:cs typeface="Verdana"/>
          <a:sym typeface="Verdana"/>
        </a:defRPr>
      </a:lvl7pPr>
      <a:lvl8pPr marL="0" marR="0" indent="1371600" algn="l" defTabSz="914400" rtl="0" latinLnBrk="0">
        <a:lnSpc>
          <a:spcPct val="100000"/>
        </a:lnSpc>
        <a:spcBef>
          <a:spcPts val="0"/>
        </a:spcBef>
        <a:spcAft>
          <a:spcPts val="0"/>
        </a:spcAft>
        <a:buClrTx/>
        <a:buSzTx/>
        <a:buFontTx/>
        <a:buNone/>
        <a:tabLst/>
        <a:defRPr sz="3800" b="0" i="0" u="none" strike="noStrike" cap="none" spc="0" baseline="0">
          <a:solidFill>
            <a:srgbClr val="000000"/>
          </a:solidFill>
          <a:uFillTx/>
          <a:latin typeface="Verdana"/>
          <a:ea typeface="Verdana"/>
          <a:cs typeface="Verdana"/>
          <a:sym typeface="Verdana"/>
        </a:defRPr>
      </a:lvl8pPr>
      <a:lvl9pPr marL="0" marR="0" indent="1828800" algn="l" defTabSz="914400" rtl="0" latinLnBrk="0">
        <a:lnSpc>
          <a:spcPct val="100000"/>
        </a:lnSpc>
        <a:spcBef>
          <a:spcPts val="0"/>
        </a:spcBef>
        <a:spcAft>
          <a:spcPts val="0"/>
        </a:spcAft>
        <a:buClrTx/>
        <a:buSzTx/>
        <a:buFontTx/>
        <a:buNone/>
        <a:tabLst/>
        <a:defRPr sz="3800" b="0" i="0" u="none" strike="noStrike" cap="none" spc="0" baseline="0">
          <a:solidFill>
            <a:srgbClr val="000000"/>
          </a:solidFill>
          <a:uFillTx/>
          <a:latin typeface="Verdana"/>
          <a:ea typeface="Verdana"/>
          <a:cs typeface="Verdana"/>
          <a:sym typeface="Verdana"/>
        </a:defRPr>
      </a:lvl9pPr>
    </p:titleStyle>
    <p:bodyStyle>
      <a:lvl1pPr marL="469900" marR="0" indent="-469900" algn="l" defTabSz="914400" rtl="0" latinLnBrk="0">
        <a:lnSpc>
          <a:spcPct val="100000"/>
        </a:lnSpc>
        <a:spcBef>
          <a:spcPts val="700"/>
        </a:spcBef>
        <a:spcAft>
          <a:spcPts val="0"/>
        </a:spcAft>
        <a:buClr>
          <a:schemeClr val="accent2"/>
        </a:buClr>
        <a:buSzPct val="100000"/>
        <a:buFontTx/>
        <a:buChar char="□"/>
        <a:tabLst/>
        <a:defRPr sz="3000" b="0" i="0" u="none" strike="noStrike" cap="none" spc="0" baseline="0">
          <a:solidFill>
            <a:srgbClr val="000000"/>
          </a:solidFill>
          <a:uFillTx/>
          <a:latin typeface="Verdana"/>
          <a:ea typeface="Verdana"/>
          <a:cs typeface="Verdana"/>
          <a:sym typeface="Verdana"/>
        </a:defRPr>
      </a:lvl1pPr>
      <a:lvl2pPr marL="975213" marR="0" indent="-503726" algn="l" defTabSz="914400" rtl="0" latinLnBrk="0">
        <a:lnSpc>
          <a:spcPct val="100000"/>
        </a:lnSpc>
        <a:spcBef>
          <a:spcPts val="700"/>
        </a:spcBef>
        <a:spcAft>
          <a:spcPts val="0"/>
        </a:spcAft>
        <a:buClr>
          <a:schemeClr val="accent2"/>
        </a:buClr>
        <a:buSzPct val="100000"/>
        <a:buFontTx/>
        <a:buChar char="■"/>
        <a:tabLst/>
        <a:defRPr sz="3000" b="0" i="0" u="none" strike="noStrike" cap="none" spc="0" baseline="0">
          <a:solidFill>
            <a:srgbClr val="000000"/>
          </a:solidFill>
          <a:uFillTx/>
          <a:latin typeface="Verdana"/>
          <a:ea typeface="Verdana"/>
          <a:cs typeface="Verdana"/>
          <a:sym typeface="Verdana"/>
        </a:defRPr>
      </a:lvl2pPr>
      <a:lvl3pPr marL="1425230" marR="0" indent="-515593" algn="l" defTabSz="914400" rtl="0" latinLnBrk="0">
        <a:lnSpc>
          <a:spcPct val="100000"/>
        </a:lnSpc>
        <a:spcBef>
          <a:spcPts val="700"/>
        </a:spcBef>
        <a:spcAft>
          <a:spcPts val="0"/>
        </a:spcAft>
        <a:buClr>
          <a:schemeClr val="accent2"/>
        </a:buClr>
        <a:buSzPct val="100000"/>
        <a:buFontTx/>
        <a:buChar char="□"/>
        <a:tabLst/>
        <a:defRPr sz="3000" b="0" i="0" u="none" strike="noStrike" cap="none" spc="0" baseline="0">
          <a:solidFill>
            <a:srgbClr val="000000"/>
          </a:solidFill>
          <a:uFillTx/>
          <a:latin typeface="Verdana"/>
          <a:ea typeface="Verdana"/>
          <a:cs typeface="Verdana"/>
          <a:sym typeface="Verdana"/>
        </a:defRPr>
      </a:lvl3pPr>
      <a:lvl4pPr marL="1887538" marR="0" indent="-581025" algn="l" defTabSz="914400" rtl="0" latinLnBrk="0">
        <a:lnSpc>
          <a:spcPct val="100000"/>
        </a:lnSpc>
        <a:spcBef>
          <a:spcPts val="700"/>
        </a:spcBef>
        <a:spcAft>
          <a:spcPts val="0"/>
        </a:spcAft>
        <a:buClr>
          <a:schemeClr val="accent2"/>
        </a:buClr>
        <a:buSzPct val="100000"/>
        <a:buFontTx/>
        <a:buChar char="■"/>
        <a:tabLst/>
        <a:defRPr sz="3000" b="0" i="0" u="none" strike="noStrike" cap="none" spc="0" baseline="0">
          <a:solidFill>
            <a:srgbClr val="000000"/>
          </a:solidFill>
          <a:uFillTx/>
          <a:latin typeface="Verdana"/>
          <a:ea typeface="Verdana"/>
          <a:cs typeface="Verdana"/>
          <a:sym typeface="Verdana"/>
        </a:defRPr>
      </a:lvl4pPr>
      <a:lvl5pPr marL="2293144" marR="0" indent="-597694" algn="l" defTabSz="914400" rtl="0" latinLnBrk="0">
        <a:lnSpc>
          <a:spcPct val="100000"/>
        </a:lnSpc>
        <a:spcBef>
          <a:spcPts val="700"/>
        </a:spcBef>
        <a:spcAft>
          <a:spcPts val="0"/>
        </a:spcAft>
        <a:buClr>
          <a:schemeClr val="accent2"/>
        </a:buClr>
        <a:buSzPct val="100000"/>
        <a:buFontTx/>
        <a:buChar char="▪"/>
        <a:tabLst/>
        <a:defRPr sz="3000" b="0" i="0" u="none" strike="noStrike" cap="none" spc="0" baseline="0">
          <a:solidFill>
            <a:srgbClr val="000000"/>
          </a:solidFill>
          <a:uFillTx/>
          <a:latin typeface="Verdana"/>
          <a:ea typeface="Verdana"/>
          <a:cs typeface="Verdana"/>
          <a:sym typeface="Verdana"/>
        </a:defRPr>
      </a:lvl5pPr>
      <a:lvl6pPr marL="2750344" marR="0" indent="-597694" algn="l" defTabSz="914400" rtl="0" latinLnBrk="0">
        <a:lnSpc>
          <a:spcPct val="100000"/>
        </a:lnSpc>
        <a:spcBef>
          <a:spcPts val="700"/>
        </a:spcBef>
        <a:spcAft>
          <a:spcPts val="0"/>
        </a:spcAft>
        <a:buClr>
          <a:schemeClr val="accent2"/>
        </a:buClr>
        <a:buSzPct val="100000"/>
        <a:buFontTx/>
        <a:buChar char="▪"/>
        <a:tabLst/>
        <a:defRPr sz="3000" b="0" i="0" u="none" strike="noStrike" cap="none" spc="0" baseline="0">
          <a:solidFill>
            <a:srgbClr val="000000"/>
          </a:solidFill>
          <a:uFillTx/>
          <a:latin typeface="Verdana"/>
          <a:ea typeface="Verdana"/>
          <a:cs typeface="Verdana"/>
          <a:sym typeface="Verdana"/>
        </a:defRPr>
      </a:lvl6pPr>
      <a:lvl7pPr marL="3207544" marR="0" indent="-597694" algn="l" defTabSz="914400" rtl="0" latinLnBrk="0">
        <a:lnSpc>
          <a:spcPct val="100000"/>
        </a:lnSpc>
        <a:spcBef>
          <a:spcPts val="700"/>
        </a:spcBef>
        <a:spcAft>
          <a:spcPts val="0"/>
        </a:spcAft>
        <a:buClr>
          <a:schemeClr val="accent2"/>
        </a:buClr>
        <a:buSzPct val="100000"/>
        <a:buFontTx/>
        <a:buChar char="▪"/>
        <a:tabLst/>
        <a:defRPr sz="3000" b="0" i="0" u="none" strike="noStrike" cap="none" spc="0" baseline="0">
          <a:solidFill>
            <a:srgbClr val="000000"/>
          </a:solidFill>
          <a:uFillTx/>
          <a:latin typeface="Verdana"/>
          <a:ea typeface="Verdana"/>
          <a:cs typeface="Verdana"/>
          <a:sym typeface="Verdana"/>
        </a:defRPr>
      </a:lvl7pPr>
      <a:lvl8pPr marL="3664744" marR="0" indent="-597694" algn="l" defTabSz="914400" rtl="0" latinLnBrk="0">
        <a:lnSpc>
          <a:spcPct val="100000"/>
        </a:lnSpc>
        <a:spcBef>
          <a:spcPts val="700"/>
        </a:spcBef>
        <a:spcAft>
          <a:spcPts val="0"/>
        </a:spcAft>
        <a:buClr>
          <a:schemeClr val="accent2"/>
        </a:buClr>
        <a:buSzPct val="100000"/>
        <a:buFontTx/>
        <a:buChar char="▪"/>
        <a:tabLst/>
        <a:defRPr sz="3000" b="0" i="0" u="none" strike="noStrike" cap="none" spc="0" baseline="0">
          <a:solidFill>
            <a:srgbClr val="000000"/>
          </a:solidFill>
          <a:uFillTx/>
          <a:latin typeface="Verdana"/>
          <a:ea typeface="Verdana"/>
          <a:cs typeface="Verdana"/>
          <a:sym typeface="Verdana"/>
        </a:defRPr>
      </a:lvl8pPr>
      <a:lvl9pPr marL="4121944" marR="0" indent="-597694" algn="l" defTabSz="914400" rtl="0" latinLnBrk="0">
        <a:lnSpc>
          <a:spcPct val="100000"/>
        </a:lnSpc>
        <a:spcBef>
          <a:spcPts val="700"/>
        </a:spcBef>
        <a:spcAft>
          <a:spcPts val="0"/>
        </a:spcAft>
        <a:buClr>
          <a:schemeClr val="accent2"/>
        </a:buClr>
        <a:buSzPct val="100000"/>
        <a:buFontTx/>
        <a:buChar char="▪"/>
        <a:tabLst/>
        <a:defRPr sz="3000" b="0" i="0" u="none" strike="noStrike" cap="none" spc="0" baseline="0">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Verdana"/>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4" descr="Picture 4"/>
          <p:cNvPicPr>
            <a:picLocks noChangeAspect="1"/>
          </p:cNvPicPr>
          <p:nvPr/>
        </p:nvPicPr>
        <p:blipFill>
          <a:blip r:embed="rId2"/>
          <a:stretch>
            <a:fillRect/>
          </a:stretch>
        </p:blipFill>
        <p:spPr>
          <a:xfrm>
            <a:off x="80383" y="89476"/>
            <a:ext cx="2924176" cy="952501"/>
          </a:xfrm>
          <a:prstGeom prst="rect">
            <a:avLst/>
          </a:prstGeom>
          <a:ln w="12700">
            <a:miter lim="400000"/>
          </a:ln>
        </p:spPr>
      </p:pic>
      <p:pic>
        <p:nvPicPr>
          <p:cNvPr id="123" name="Picture 6" descr="Picture 6"/>
          <p:cNvPicPr>
            <a:picLocks noChangeAspect="1"/>
          </p:cNvPicPr>
          <p:nvPr/>
        </p:nvPicPr>
        <p:blipFill>
          <a:blip r:embed="rId3"/>
          <a:stretch>
            <a:fillRect/>
          </a:stretch>
        </p:blipFill>
        <p:spPr>
          <a:xfrm>
            <a:off x="11111490" y="64076"/>
            <a:ext cx="1000126" cy="1143001"/>
          </a:xfrm>
          <a:prstGeom prst="rect">
            <a:avLst/>
          </a:prstGeom>
          <a:ln w="12700">
            <a:miter lim="400000"/>
          </a:ln>
        </p:spPr>
      </p:pic>
      <p:sp>
        <p:nvSpPr>
          <p:cNvPr id="124" name="Title 1"/>
          <p:cNvSpPr txBox="1"/>
          <p:nvPr/>
        </p:nvSpPr>
        <p:spPr>
          <a:xfrm>
            <a:off x="835432" y="2530618"/>
            <a:ext cx="1042416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defTabSz="301752">
              <a:lnSpc>
                <a:spcPts val="4900"/>
              </a:lnSpc>
              <a:defRPr sz="3519" b="1">
                <a:solidFill>
                  <a:srgbClr val="7030A0"/>
                </a:solidFill>
              </a:defRPr>
            </a:lvl1pPr>
          </a:lstStyle>
          <a:p>
            <a:r>
              <a:t>CAMPUS CARPOOLING: OPTIMIZED RIDESHARING FOR STUDENTS</a:t>
            </a:r>
            <a:endParaRPr sz="792" b="0">
              <a:solidFill>
                <a:srgbClr val="000000"/>
              </a:solidFill>
              <a:latin typeface="Times Roman"/>
              <a:ea typeface="Times Roman"/>
              <a:cs typeface="Times Roman"/>
              <a:sym typeface="Times Roman"/>
            </a:endParaRPr>
          </a:p>
        </p:txBody>
      </p:sp>
      <p:sp>
        <p:nvSpPr>
          <p:cNvPr id="125" name="TextBox 1"/>
          <p:cNvSpPr txBox="1"/>
          <p:nvPr/>
        </p:nvSpPr>
        <p:spPr>
          <a:xfrm>
            <a:off x="1008608" y="5183902"/>
            <a:ext cx="4174695"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457200">
              <a:defRPr sz="2400" b="1">
                <a:solidFill>
                  <a:srgbClr val="FF0000"/>
                </a:solidFill>
              </a:defRPr>
            </a:lvl1pPr>
          </a:lstStyle>
          <a:p>
            <a:r>
              <a:t>Ms. Dharshini B S</a:t>
            </a:r>
            <a:endParaRPr b="0">
              <a:solidFill>
                <a:srgbClr val="000000"/>
              </a:solidFill>
              <a:latin typeface="Times Roman"/>
              <a:ea typeface="Times Roman"/>
              <a:cs typeface="Times Roman"/>
              <a:sym typeface="Times Roman"/>
            </a:endParaRPr>
          </a:p>
        </p:txBody>
      </p:sp>
      <p:sp>
        <p:nvSpPr>
          <p:cNvPr id="126" name="TextBox 1"/>
          <p:cNvSpPr txBox="1"/>
          <p:nvPr/>
        </p:nvSpPr>
        <p:spPr>
          <a:xfrm>
            <a:off x="5882302" y="5183902"/>
            <a:ext cx="6289617"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400" b="1">
                <a:solidFill>
                  <a:srgbClr val="FF0000"/>
                </a:solidFill>
              </a:defRPr>
            </a:pPr>
            <a:r>
              <a:rPr dirty="0" err="1"/>
              <a:t>Logeshwaran</a:t>
            </a:r>
            <a:r>
              <a:rPr dirty="0"/>
              <a:t> Elumalai(210701134)</a:t>
            </a:r>
          </a:p>
          <a:p>
            <a:pPr>
              <a:defRPr sz="2400" b="1">
                <a:solidFill>
                  <a:srgbClr val="FF0000"/>
                </a:solidFill>
              </a:defRPr>
            </a:pPr>
            <a:r>
              <a:rPr dirty="0"/>
              <a:t>Mohamed </a:t>
            </a:r>
            <a:r>
              <a:rPr dirty="0" err="1"/>
              <a:t>Aadil</a:t>
            </a:r>
            <a:r>
              <a:rPr dirty="0"/>
              <a:t>(210701159)</a:t>
            </a:r>
          </a:p>
        </p:txBody>
      </p:sp>
      <p:sp>
        <p:nvSpPr>
          <p:cNvPr id="127" name="Title 1"/>
          <p:cNvSpPr txBox="1"/>
          <p:nvPr/>
        </p:nvSpPr>
        <p:spPr>
          <a:xfrm>
            <a:off x="754610" y="1213136"/>
            <a:ext cx="10424161" cy="7224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gn="ctr">
              <a:lnSpc>
                <a:spcPct val="90000"/>
              </a:lnSpc>
              <a:defRPr sz="2800" b="1">
                <a:solidFill>
                  <a:srgbClr val="002060"/>
                </a:solidFill>
              </a:defRPr>
            </a:lvl1pPr>
          </a:lstStyle>
          <a:p>
            <a:r>
              <a:t>Department of Computer Science and Engineering</a:t>
            </a:r>
          </a:p>
        </p:txBody>
      </p:sp>
      <p:sp>
        <p:nvSpPr>
          <p:cNvPr id="128" name="TextBox 1"/>
          <p:cNvSpPr txBox="1"/>
          <p:nvPr/>
        </p:nvSpPr>
        <p:spPr>
          <a:xfrm>
            <a:off x="7180812" y="4718057"/>
            <a:ext cx="3413761" cy="4616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2400" b="1">
                <a:solidFill>
                  <a:srgbClr val="FF0000"/>
                </a:solidFill>
              </a:defRPr>
            </a:lvl1pPr>
          </a:lstStyle>
          <a:p>
            <a:r>
              <a:rPr lang="en-IN" i="0" u="none" strike="noStrike" dirty="0">
                <a:effectLst/>
                <a:latin typeface="Times New Roman" panose="02020603050405020304" pitchFamily="18" charset="0"/>
              </a:rPr>
              <a:t>Team ID : B21A2425C05</a:t>
            </a:r>
            <a:endParaRPr lang="en-I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193"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08</a:t>
            </a:r>
          </a:p>
        </p:txBody>
      </p:sp>
      <p:sp>
        <p:nvSpPr>
          <p:cNvPr id="194"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666">
                <a:latin typeface="Times Roman"/>
                <a:ea typeface="Times Roman"/>
                <a:cs typeface="Times Roman"/>
                <a:sym typeface="Times Roman"/>
              </a:defRPr>
            </a:pPr>
            <a:r>
              <a:rPr sz="2300" b="1">
                <a:latin typeface="Times New Roman"/>
                <a:ea typeface="Times New Roman"/>
                <a:cs typeface="Times New Roman"/>
                <a:sym typeface="Times New Roman"/>
              </a:rPr>
              <a:t>Dynamic Pricing and Matching in Ride-Hailing Platforms</a:t>
            </a:r>
            <a:r>
              <a:t> </a:t>
            </a:r>
          </a:p>
          <a:p>
            <a:pPr marL="0" indent="0" algn="ctr" defTabSz="457200">
              <a:spcBef>
                <a:spcPts val="1200"/>
              </a:spcBef>
              <a:buClrTx/>
              <a:buSzTx/>
              <a:buNone/>
              <a:defRPr sz="1800">
                <a:latin typeface="Times Roman"/>
                <a:ea typeface="Times Roman"/>
                <a:cs typeface="Times Roman"/>
                <a:sym typeface="Times Roman"/>
              </a:defRPr>
            </a:pPr>
            <a:r>
              <a:t>Chiwei Yan, Helin Zhu, Nikita Korolko</a:t>
            </a:r>
            <a:r>
              <a:rPr baseline="27777"/>
              <a:t> </a:t>
            </a:r>
            <a:r>
              <a:t>and Dawn Woodard </a:t>
            </a:r>
            <a:endParaRPr sz="1200"/>
          </a:p>
          <a:p>
            <a:pPr marL="0" indent="0" algn="just">
              <a:spcBef>
                <a:spcPts val="500"/>
              </a:spcBef>
              <a:buSzTx/>
              <a:buFont typeface="Wingdings"/>
              <a:buNone/>
              <a:defRPr sz="1800">
                <a:latin typeface="Times New Roman"/>
                <a:ea typeface="Times New Roman"/>
                <a:cs typeface="Times New Roman"/>
                <a:sym typeface="Times New Roman"/>
              </a:defRPr>
            </a:pPr>
            <a:r>
              <a:t>The document discusses the challenges of dynamic pricing and matching in ride-hailing platforms like Uber and Lyft. These platforms must balance rider demand and driver supply in real-time to minimize wait times and maximize capacity utilization. The paper introduces dynamic pricing (DP) and dynamic waiting (DW) as solutions, which adjust ride prices and rider wait times based on current market conditions. By optimizing both pricing and waiting times, the platform can reduce price volatility, improve service reliability, and increase overall system efficiency.</a:t>
            </a:r>
          </a:p>
        </p:txBody>
      </p:sp>
      <p:sp>
        <p:nvSpPr>
          <p:cNvPr id="195"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196"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197" name="Pros:…"/>
          <p:cNvSpPr txBox="1"/>
          <p:nvPr/>
        </p:nvSpPr>
        <p:spPr>
          <a:xfrm>
            <a:off x="906099" y="4570730"/>
            <a:ext cx="493815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Joint optimization of DP and DW enhances capacity utilization and reduces ride wait times.</a:t>
            </a:r>
          </a:p>
          <a:p>
            <a:pPr marL="120315" indent="-120315" defTabSz="457200">
              <a:buSzPct val="100000"/>
              <a:buChar char="•"/>
              <a:defRPr sz="1600">
                <a:latin typeface="Times Roman"/>
                <a:ea typeface="Times Roman"/>
                <a:cs typeface="Times Roman"/>
                <a:sym typeface="Times Roman"/>
              </a:defRPr>
            </a:pPr>
            <a:r>
              <a:t>Dynamic waiting helps mitigate price surges and makes ride pricing more predictable.</a:t>
            </a:r>
          </a:p>
        </p:txBody>
      </p:sp>
      <p:sp>
        <p:nvSpPr>
          <p:cNvPr id="198" name="Cons:…"/>
          <p:cNvSpPr txBox="1"/>
          <p:nvPr/>
        </p:nvSpPr>
        <p:spPr>
          <a:xfrm>
            <a:off x="5979402" y="4570730"/>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The algorithms required for joint optimization are complex and require significant computational resources.</a:t>
            </a:r>
          </a:p>
          <a:p>
            <a:pPr marL="120315" indent="-120315" defTabSz="457200">
              <a:buSzPct val="100000"/>
              <a:buChar char="•"/>
              <a:defRPr sz="1600">
                <a:latin typeface="Times Roman"/>
                <a:ea typeface="Times Roman"/>
                <a:cs typeface="Times Roman"/>
                <a:sym typeface="Times Roman"/>
              </a:defRPr>
            </a:pPr>
            <a:r>
              <a:t>Increased waiting times, even if dynamically adjusted, can lead to rider frustration.</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01"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09</a:t>
            </a:r>
          </a:p>
        </p:txBody>
      </p:sp>
      <p:sp>
        <p:nvSpPr>
          <p:cNvPr id="202"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933">
                <a:latin typeface="Times Roman"/>
                <a:ea typeface="Times Roman"/>
                <a:cs typeface="Times Roman"/>
                <a:sym typeface="Times Roman"/>
              </a:defRPr>
            </a:pPr>
            <a:r>
              <a:rPr sz="2300" b="1">
                <a:latin typeface="Times New Roman"/>
                <a:ea typeface="Times New Roman"/>
                <a:cs typeface="Times New Roman"/>
                <a:sym typeface="Times New Roman"/>
              </a:rPr>
              <a:t>Ridesharing and Crowdsourcing for Smart Cities: Technologies, Paradigms and Use Cases</a:t>
            </a:r>
          </a:p>
          <a:p>
            <a:pPr marL="0" indent="0" algn="ctr" defTabSz="457200">
              <a:spcBef>
                <a:spcPts val="1200"/>
              </a:spcBef>
              <a:buClrTx/>
              <a:buSzTx/>
              <a:buNone/>
              <a:defRPr sz="1333">
                <a:latin typeface="Times Roman"/>
                <a:ea typeface="Times Roman"/>
                <a:cs typeface="Times Roman"/>
                <a:sym typeface="Times Roman"/>
              </a:defRPr>
            </a:pPr>
            <a:r>
              <a:t>KAH PHOOI SENG, LI-MINN ANG, ERICMOORE NGHARAMIKE, AND ENO PETER</a:t>
            </a:r>
            <a:endParaRPr sz="1200"/>
          </a:p>
          <a:p>
            <a:pPr marL="0" indent="0" algn="just">
              <a:spcBef>
                <a:spcPts val="500"/>
              </a:spcBef>
              <a:buSzTx/>
              <a:buFont typeface="Wingdings"/>
              <a:buNone/>
              <a:defRPr sz="1800">
                <a:latin typeface="Times New Roman"/>
                <a:ea typeface="Times New Roman"/>
                <a:cs typeface="Times New Roman"/>
                <a:sym typeface="Times New Roman"/>
              </a:defRPr>
            </a:pPr>
            <a:r>
              <a:t>The paper examines the integration of ridesharing and crowdsourcing technologies for smart cities, focusing on how these technologies can be leveraged to reduce traffic congestion, lower emissions, and improve urban mobility. The authors explore various paradigms and use cases, including the use of artificial intelligence (AI), machine learning, and autonomous vehicles (AVs) to enhance the efficiency of ridesharing services. The solution proposed involves developing robust ridesharing models and architectures that incorporate real-time data, dynamic matching algorithms, and crowdsourcing techniques to optimize transportation systems in smart cities.</a:t>
            </a:r>
          </a:p>
        </p:txBody>
      </p:sp>
      <p:sp>
        <p:nvSpPr>
          <p:cNvPr id="203"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04"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205" name="Pros:…"/>
          <p:cNvSpPr txBox="1"/>
          <p:nvPr/>
        </p:nvSpPr>
        <p:spPr>
          <a:xfrm>
            <a:off x="906099" y="4570730"/>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Integrating ridesharing with AI and AV technologies can significantly improve the efficiency of urban transportation.</a:t>
            </a:r>
          </a:p>
          <a:p>
            <a:pPr marL="120315" indent="-120315" defTabSz="457200">
              <a:buSzPct val="100000"/>
              <a:buChar char="•"/>
              <a:defRPr sz="1600">
                <a:latin typeface="Times Roman"/>
                <a:ea typeface="Times Roman"/>
                <a:cs typeface="Times Roman"/>
                <a:sym typeface="Times Roman"/>
              </a:defRPr>
            </a:pPr>
            <a:r>
              <a:t>Reduced traffic congestion and emissions contribute to cleaner air and a healthier environment.</a:t>
            </a:r>
          </a:p>
        </p:txBody>
      </p:sp>
      <p:sp>
        <p:nvSpPr>
          <p:cNvPr id="206" name="Cons:…"/>
          <p:cNvSpPr txBox="1"/>
          <p:nvPr/>
        </p:nvSpPr>
        <p:spPr>
          <a:xfrm>
            <a:off x="5979402" y="4570730"/>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The integration of multiple advanced technologies requires significant investment in infrastructure and expertise.</a:t>
            </a:r>
          </a:p>
          <a:p>
            <a:pPr marL="120315" indent="-120315" defTabSz="457200">
              <a:buSzPct val="100000"/>
              <a:buChar char="•"/>
              <a:defRPr sz="1600">
                <a:latin typeface="Times Roman"/>
                <a:ea typeface="Times Roman"/>
                <a:cs typeface="Times Roman"/>
                <a:sym typeface="Times Roman"/>
              </a:defRPr>
            </a:pPr>
            <a:r>
              <a:t>The use of real-time data and crowdsourcing raises potential privacy issues that need to be carefully managed.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09"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10</a:t>
            </a:r>
          </a:p>
        </p:txBody>
      </p:sp>
      <p:sp>
        <p:nvSpPr>
          <p:cNvPr id="210" name="Content Placeholder 2"/>
          <p:cNvSpPr txBox="1">
            <a:spLocks noGrp="1"/>
          </p:cNvSpPr>
          <p:nvPr>
            <p:ph type="body" idx="1"/>
          </p:nvPr>
        </p:nvSpPr>
        <p:spPr>
          <a:prstGeom prst="rect">
            <a:avLst/>
          </a:prstGeom>
        </p:spPr>
        <p:txBody>
          <a:bodyPr/>
          <a:lstStyle/>
          <a:p>
            <a:pPr marL="0" indent="0" algn="ctr"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latin typeface="Times New Roman"/>
                <a:ea typeface="Times New Roman"/>
                <a:cs typeface="Times New Roman"/>
                <a:sym typeface="Times New Roman"/>
              </a:defRPr>
            </a:pPr>
            <a:r>
              <a:rPr sz="2300" b="1"/>
              <a:t>A Comparative Study on Efficient Path Finding Algorithms for Route Planning in Smart Vehicular Networks</a:t>
            </a:r>
          </a:p>
          <a:p>
            <a:pPr marL="0" indent="0" algn="ctr" defTabSz="457200">
              <a:spcBef>
                <a:spcPts val="1200"/>
              </a:spcBef>
              <a:buClrTx/>
              <a:buSzTx/>
              <a:buNone/>
              <a:defRPr sz="1333">
                <a:latin typeface="Times Roman"/>
                <a:ea typeface="Times Roman"/>
                <a:cs typeface="Times Roman"/>
                <a:sym typeface="Times Roman"/>
              </a:defRPr>
            </a:pPr>
            <a:r>
              <a:t>Gurpreet Singh Shahi, Ranbir Singh Batth and Simon Egerton</a:t>
            </a:r>
            <a:endParaRPr sz="1200"/>
          </a:p>
          <a:p>
            <a:pPr marL="0" indent="0" algn="just">
              <a:spcBef>
                <a:spcPts val="500"/>
              </a:spcBef>
              <a:buSzTx/>
              <a:buFont typeface="Wingdings"/>
              <a:buNone/>
              <a:defRPr sz="1800">
                <a:latin typeface="Times New Roman"/>
                <a:ea typeface="Times New Roman"/>
                <a:cs typeface="Times New Roman"/>
                <a:sym typeface="Times New Roman"/>
              </a:defRPr>
            </a:pPr>
            <a:r>
              <a:t>The paper addresses the problem of route planning in smart vehicular networks, focusing on optimizing the pathfinding process in dynamically changing traffic conditions. The implementation compares several pathfinding algorithms, including Dijkstra, A-Star, Floyd-Warshall, and Contraction Hierarchies (CH), using a simulation environment built with SUMO and Python. The algorithms are evaluated based on metrics such as travel time, distance, and vehicle speed. The study finds that the CH algorithm, particularly with a top-down approach, performs best in terms of reducing travel time and improving vehicle speed.</a:t>
            </a:r>
          </a:p>
        </p:txBody>
      </p:sp>
      <p:sp>
        <p:nvSpPr>
          <p:cNvPr id="211"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12"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213" name="Pros:…"/>
          <p:cNvSpPr txBox="1"/>
          <p:nvPr/>
        </p:nvSpPr>
        <p:spPr>
          <a:xfrm>
            <a:off x="906099" y="4570730"/>
            <a:ext cx="493815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algorithms adapt to changing traffic conditions, improving real-time routing efficiency.</a:t>
            </a:r>
          </a:p>
          <a:p>
            <a:pPr marL="120315" indent="-120315" defTabSz="457200">
              <a:buSzPct val="100000"/>
              <a:buChar char="•"/>
              <a:defRPr sz="1600">
                <a:latin typeface="Times Roman"/>
                <a:ea typeface="Times Roman"/>
                <a:cs typeface="Times Roman"/>
                <a:sym typeface="Times Roman"/>
              </a:defRPr>
            </a:pPr>
            <a:r>
              <a:t>Multiple algorithms are compared, providing a clear performance hierarchy.</a:t>
            </a:r>
          </a:p>
        </p:txBody>
      </p:sp>
      <p:sp>
        <p:nvSpPr>
          <p:cNvPr id="214" name="Cons:…"/>
          <p:cNvSpPr txBox="1"/>
          <p:nvPr/>
        </p:nvSpPr>
        <p:spPr>
          <a:xfrm>
            <a:off x="5979402" y="4570730"/>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Some algorithms, especially CH, require significant pre-processing, which may limit real-time applications.</a:t>
            </a:r>
          </a:p>
          <a:p>
            <a:pPr marL="120315" indent="-120315" defTabSz="457200">
              <a:buSzPct val="100000"/>
              <a:buChar char="•"/>
              <a:defRPr sz="1600">
                <a:latin typeface="Times Roman"/>
                <a:ea typeface="Times Roman"/>
                <a:cs typeface="Times Roman"/>
                <a:sym typeface="Times Roman"/>
              </a:defRPr>
            </a:pPr>
            <a:r>
              <a:t>The study focuses primarily on urban areas and may not fully account for rural or highway scenarios.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17"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11</a:t>
            </a:r>
          </a:p>
        </p:txBody>
      </p:sp>
      <p:sp>
        <p:nvSpPr>
          <p:cNvPr id="218"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300" b="1">
                <a:latin typeface="Times New Roman"/>
                <a:ea typeface="Times New Roman"/>
                <a:cs typeface="Times New Roman"/>
                <a:sym typeface="Times New Roman"/>
              </a:defRPr>
            </a:pPr>
            <a:r>
              <a:t>Time‐optimal and privacy preserving route planning for carpool policy</a:t>
            </a:r>
            <a:endParaRPr sz="1200" b="0"/>
          </a:p>
          <a:p>
            <a:pPr marL="0" indent="0" algn="ctr" defTabSz="457200">
              <a:spcBef>
                <a:spcPts val="1200"/>
              </a:spcBef>
              <a:buClrTx/>
              <a:buSzTx/>
              <a:buNone/>
              <a:defRPr sz="1600">
                <a:latin typeface="Times Roman"/>
                <a:ea typeface="Times Roman"/>
                <a:cs typeface="Times Roman"/>
                <a:sym typeface="Times Roman"/>
              </a:defRPr>
            </a:pPr>
            <a:r>
              <a:t>Congcong Zhu, Dayong Ye, Tianqing Zhu and Wanlei Zhou</a:t>
            </a:r>
            <a:endParaRPr sz="1200"/>
          </a:p>
          <a:p>
            <a:pPr marL="0" indent="0" algn="just">
              <a:spcBef>
                <a:spcPts val="500"/>
              </a:spcBef>
              <a:buSzTx/>
              <a:buFont typeface="Wingdings"/>
              <a:buNone/>
              <a:defRPr sz="1800">
                <a:latin typeface="Times New Roman"/>
                <a:ea typeface="Times New Roman"/>
                <a:cs typeface="Times New Roman"/>
                <a:sym typeface="Times New Roman"/>
              </a:defRPr>
            </a:pPr>
            <a:r>
              <a:t>The paper addresses the problem of traffic congestion and privacy concerns in carpooling services. It proposes a Time-Optimal and Privacy-Preserving (TO-PP) carpool route planning system using deep reinforcement learning to optimize travel times while ensuring passenger privacy. The system uses real-time traffic information and generates detailed route plans by efficiently matching passengers and vehicles. The implementation involves simulations in CARLA, a 3D driving simulator, and demonstrates better performance in complex environments compared to other methods.</a:t>
            </a:r>
          </a:p>
        </p:txBody>
      </p:sp>
      <p:sp>
        <p:nvSpPr>
          <p:cNvPr id="219"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20"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sp>
        <p:nvSpPr>
          <p:cNvPr id="221" name="Pros:…"/>
          <p:cNvSpPr txBox="1"/>
          <p:nvPr/>
        </p:nvSpPr>
        <p:spPr>
          <a:xfrm>
            <a:off x="906099" y="4570730"/>
            <a:ext cx="493815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system effectively reduces commuting time through deep reinforcement learning.</a:t>
            </a:r>
          </a:p>
          <a:p>
            <a:pPr marL="120315" indent="-120315" defTabSz="457200">
              <a:buSzPct val="100000"/>
              <a:buChar char="•"/>
              <a:defRPr sz="1600">
                <a:latin typeface="Times Roman"/>
                <a:ea typeface="Times Roman"/>
                <a:cs typeface="Times Roman"/>
                <a:sym typeface="Times Roman"/>
              </a:defRPr>
            </a:pPr>
            <a:r>
              <a:t>Passenger privacy is maintained by preventing full exposure of their itineraries to others.</a:t>
            </a:r>
          </a:p>
        </p:txBody>
      </p:sp>
      <p:sp>
        <p:nvSpPr>
          <p:cNvPr id="222" name="Cons:…"/>
          <p:cNvSpPr txBox="1"/>
          <p:nvPr/>
        </p:nvSpPr>
        <p:spPr>
          <a:xfrm>
            <a:off x="5979402" y="4570730"/>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The need to enumerate multiple solutions increases computational overhead.</a:t>
            </a:r>
          </a:p>
          <a:p>
            <a:pPr marL="120315" indent="-120315" defTabSz="457200">
              <a:buSzPct val="100000"/>
              <a:buChar char="•"/>
              <a:defRPr sz="1600">
                <a:latin typeface="Times Roman"/>
                <a:ea typeface="Times Roman"/>
                <a:cs typeface="Times Roman"/>
                <a:sym typeface="Times Roman"/>
              </a:defRPr>
            </a:pPr>
            <a:r>
              <a:t>The system may struggle with scaling in larger networks with more vehicles and passengers.</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25"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12</a:t>
            </a:r>
          </a:p>
        </p:txBody>
      </p:sp>
      <p:sp>
        <p:nvSpPr>
          <p:cNvPr id="226" name="Content Placeholder 2"/>
          <p:cNvSpPr txBox="1">
            <a:spLocks noGrp="1"/>
          </p:cNvSpPr>
          <p:nvPr>
            <p:ph type="body" idx="1"/>
          </p:nvPr>
        </p:nvSpPr>
        <p:spPr>
          <a:prstGeom prst="rect">
            <a:avLst/>
          </a:prstGeom>
        </p:spPr>
        <p:txBody>
          <a:bodyPr/>
          <a:lstStyle/>
          <a:p>
            <a:pPr marL="0" indent="0" defTabSz="457200">
              <a:spcBef>
                <a:spcPts val="1200"/>
              </a:spcBef>
              <a:buClrTx/>
              <a:buSzTx/>
              <a:buNone/>
              <a:defRPr sz="2300" b="1">
                <a:latin typeface="Times New Roman"/>
                <a:ea typeface="Times New Roman"/>
                <a:cs typeface="Times New Roman"/>
                <a:sym typeface="Times New Roman"/>
              </a:defRPr>
            </a:pPr>
            <a:r>
              <a:t>A systematic literature review of ride-sharing platforms, user factors and barriers</a:t>
            </a:r>
            <a:endParaRPr sz="1200" b="0"/>
          </a:p>
          <a:p>
            <a:pPr marL="0" indent="0" algn="ctr" defTabSz="457200">
              <a:spcBef>
                <a:spcPts val="1200"/>
              </a:spcBef>
              <a:buClrTx/>
              <a:buSzTx/>
              <a:buNone/>
              <a:defRPr sz="1466">
                <a:latin typeface="Times Roman"/>
                <a:ea typeface="Times Roman"/>
                <a:cs typeface="Times Roman"/>
                <a:sym typeface="Times Roman"/>
              </a:defRPr>
            </a:pPr>
            <a:r>
              <a:t>Lambros Mitropoulos, Annie Kortsari and Georgia Ayfantopoulou </a:t>
            </a:r>
            <a:endParaRPr sz="1200"/>
          </a:p>
          <a:p>
            <a:pPr marL="0" indent="0" algn="just">
              <a:spcBef>
                <a:spcPts val="500"/>
              </a:spcBef>
              <a:buSzTx/>
              <a:buFont typeface="Wingdings"/>
              <a:buNone/>
              <a:defRPr sz="1800">
                <a:latin typeface="Times New Roman"/>
                <a:ea typeface="Times New Roman"/>
                <a:cs typeface="Times New Roman"/>
                <a:sym typeface="Times New Roman"/>
              </a:defRPr>
            </a:pPr>
            <a:r>
              <a:t>The document focuses on ride-sharing platforms and the various factors and barriers influencing their adoption. It systematically reviews existing literature on ride-sharing services, analyzing the platforms, user factors, and barriers that prevent successful implementation. The study identifies multiple user factors such as sociodemographic variables, trip purpose, and system design features that influence the likelihood of adopting ride-sharing. Barriers, including economic, technological, behavioral, and regulatory challenges, are also explored, offering insights for improving ride-sharing services.</a:t>
            </a:r>
          </a:p>
        </p:txBody>
      </p:sp>
      <p:sp>
        <p:nvSpPr>
          <p:cNvPr id="227"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28"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229" name="Pros:…"/>
          <p:cNvSpPr txBox="1"/>
          <p:nvPr/>
        </p:nvSpPr>
        <p:spPr>
          <a:xfrm>
            <a:off x="906099" y="4570730"/>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paper provides a systematic review of global ride-sharing platforms, identifying common attributes and challenges.</a:t>
            </a:r>
          </a:p>
          <a:p>
            <a:pPr marL="120315" indent="-120315" defTabSz="457200">
              <a:buSzPct val="100000"/>
              <a:buChar char="•"/>
              <a:defRPr sz="1600">
                <a:latin typeface="Times Roman"/>
                <a:ea typeface="Times Roman"/>
                <a:cs typeface="Times Roman"/>
                <a:sym typeface="Times Roman"/>
              </a:defRPr>
            </a:pPr>
            <a:r>
              <a:t>It addresses a wide range of factors, from sociodemographic aspects to regulatory barriers.</a:t>
            </a:r>
          </a:p>
        </p:txBody>
      </p:sp>
      <p:sp>
        <p:nvSpPr>
          <p:cNvPr id="230" name="Cons:…"/>
          <p:cNvSpPr txBox="1"/>
          <p:nvPr/>
        </p:nvSpPr>
        <p:spPr>
          <a:xfrm>
            <a:off x="5979402" y="4570730"/>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The review excludes non-English publications, potentially missing relevant global insights.</a:t>
            </a:r>
          </a:p>
          <a:p>
            <a:pPr marL="120315" indent="-120315" defTabSz="457200">
              <a:buSzPct val="100000"/>
              <a:buChar char="•"/>
              <a:defRPr sz="1600">
                <a:latin typeface="Times Roman"/>
                <a:ea typeface="Times Roman"/>
                <a:cs typeface="Times Roman"/>
                <a:sym typeface="Times Roman"/>
              </a:defRPr>
            </a:pPr>
            <a:r>
              <a:t>It primarily focuses on published studies, potentially overlooking real-world case studies or recent innovations.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33"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13</a:t>
            </a:r>
          </a:p>
        </p:txBody>
      </p:sp>
      <p:sp>
        <p:nvSpPr>
          <p:cNvPr id="234"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300" b="1">
                <a:latin typeface="Times Roman"/>
                <a:ea typeface="Times Roman"/>
                <a:cs typeface="Times Roman"/>
                <a:sym typeface="Times Roman"/>
              </a:defRPr>
            </a:pPr>
            <a:r>
              <a:t>Dynamic pricing for shared mobility systems based on idle time data </a:t>
            </a:r>
            <a:endParaRPr sz="1200"/>
          </a:p>
          <a:p>
            <a:pPr marL="0" indent="0" algn="ctr" defTabSz="457200">
              <a:spcBef>
                <a:spcPts val="1200"/>
              </a:spcBef>
              <a:buClrTx/>
              <a:buSzTx/>
              <a:buNone/>
              <a:defRPr sz="1333">
                <a:latin typeface="Times Roman"/>
                <a:ea typeface="Times Roman"/>
                <a:cs typeface="Times Roman"/>
                <a:sym typeface="Times Roman"/>
              </a:defRPr>
            </a:pPr>
            <a:r>
              <a:t>Christian Müller, Jochen Gönsch, Matthias Soppert, Claudius Steinhardt</a:t>
            </a:r>
            <a:endParaRPr sz="1200"/>
          </a:p>
          <a:p>
            <a:pPr marL="0" indent="0" algn="just">
              <a:spcBef>
                <a:spcPts val="500"/>
              </a:spcBef>
              <a:buSzTx/>
              <a:buFont typeface="Wingdings"/>
              <a:buNone/>
              <a:defRPr sz="1800">
                <a:latin typeface="Times New Roman"/>
                <a:ea typeface="Times New Roman"/>
                <a:cs typeface="Times New Roman"/>
                <a:sym typeface="Times New Roman"/>
              </a:defRPr>
            </a:pPr>
            <a:r>
              <a:t>The problem statement addresses the challenges faced by shared mobility systems (SMSs) in optimizing operational performance, particularly through the effective management of idle time—defined as the duration a vehicle remains unused between rentals. Traditional dynamic pricing methods often lack the necessary data for accurate demand forecasting, leading to inefficiencies. The proposed solution is a novel dynamic pricing approach based on idle time data, which employs online optimization to predict future profits by quantifying the remaining profitable time for vehicles. This anticipative model integrates various historical idle time data with different spatio-temporal granularities, significantly enhancing pricing strategies.</a:t>
            </a:r>
          </a:p>
        </p:txBody>
      </p:sp>
      <p:sp>
        <p:nvSpPr>
          <p:cNvPr id="235"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36"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237" name="Pros:…"/>
          <p:cNvSpPr txBox="1"/>
          <p:nvPr/>
        </p:nvSpPr>
        <p:spPr>
          <a:xfrm>
            <a:off x="906099" y="4570730"/>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new approach can improve profits by up to 11% compared to existing methods, making it financially advantageous for providers.</a:t>
            </a:r>
          </a:p>
          <a:p>
            <a:pPr marL="120315" indent="-120315" defTabSz="457200">
              <a:buSzPct val="100000"/>
              <a:buChar char="•"/>
              <a:defRPr sz="1600">
                <a:latin typeface="Times Roman"/>
                <a:ea typeface="Times Roman"/>
                <a:cs typeface="Times Roman"/>
                <a:sym typeface="Times Roman"/>
              </a:defRPr>
            </a:pPr>
            <a:r>
              <a:t>It allows for the integration of diverse idle time data, enhancing its applicability across different SMS types.</a:t>
            </a:r>
          </a:p>
        </p:txBody>
      </p:sp>
      <p:sp>
        <p:nvSpPr>
          <p:cNvPr id="238" name="Cons:…"/>
          <p:cNvSpPr txBox="1"/>
          <p:nvPr/>
        </p:nvSpPr>
        <p:spPr>
          <a:xfrm>
            <a:off x="5979402" y="4570730"/>
            <a:ext cx="5350949"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The need for sophisticated data analytics and optimization techniques may complicate the implementation process for some providers.</a:t>
            </a:r>
          </a:p>
          <a:p>
            <a:pPr marL="120315" indent="-120315" defTabSz="457200">
              <a:buSzPct val="100000"/>
              <a:buChar char="•"/>
              <a:defRPr sz="1600">
                <a:latin typeface="Times Roman"/>
                <a:ea typeface="Times Roman"/>
                <a:cs typeface="Times Roman"/>
                <a:sym typeface="Times Roman"/>
              </a:defRPr>
            </a:pPr>
            <a:r>
              <a:t>The effectiveness of the pricing model relies heavily on the availability and accuracy of historical idle time data.</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41"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14</a:t>
            </a:r>
          </a:p>
        </p:txBody>
      </p:sp>
      <p:sp>
        <p:nvSpPr>
          <p:cNvPr id="242"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300">
                <a:latin typeface="Times Roman"/>
                <a:ea typeface="Times Roman"/>
                <a:cs typeface="Times Roman"/>
                <a:sym typeface="Times Roman"/>
              </a:defRPr>
            </a:pPr>
            <a:r>
              <a:rPr b="1">
                <a:latin typeface="Times New Roman"/>
                <a:ea typeface="Times New Roman"/>
                <a:cs typeface="Times New Roman"/>
                <a:sym typeface="Times New Roman"/>
              </a:rPr>
              <a:t>Uber Stable: Formulating the Rideshare System as a Stable Matching Problem</a:t>
            </a:r>
            <a:r>
              <a:t> </a:t>
            </a:r>
            <a:endParaRPr sz="1200"/>
          </a:p>
          <a:p>
            <a:pPr marL="0" indent="0" algn="ctr" defTabSz="457200">
              <a:spcBef>
                <a:spcPts val="1200"/>
              </a:spcBef>
              <a:buClrTx/>
              <a:buSzTx/>
              <a:buNone/>
              <a:defRPr sz="1466">
                <a:latin typeface="Times Roman"/>
                <a:ea typeface="Times Roman"/>
                <a:cs typeface="Times Roman"/>
                <a:sym typeface="Times Roman"/>
              </a:defRPr>
            </a:pPr>
            <a:r>
              <a:t>Rhea Acharya, </a:t>
            </a:r>
            <a:r>
              <a:rPr sz="1066" baseline="46873"/>
              <a:t> </a:t>
            </a:r>
            <a:r>
              <a:t>Jessica Chen and Helen Xiao</a:t>
            </a:r>
            <a:endParaRPr sz="1200"/>
          </a:p>
          <a:p>
            <a:pPr marL="0" indent="0" algn="just">
              <a:spcBef>
                <a:spcPts val="500"/>
              </a:spcBef>
              <a:buSzTx/>
              <a:buFont typeface="Wingdings"/>
              <a:buNone/>
              <a:defRPr sz="1800">
                <a:latin typeface="Times New Roman"/>
                <a:ea typeface="Times New Roman"/>
                <a:cs typeface="Times New Roman"/>
                <a:sym typeface="Times New Roman"/>
              </a:defRPr>
            </a:pPr>
            <a:r>
              <a:t>The problem statement focuses on the challenges of matching drivers and riders in peer-to-peer ride-sharing platforms, where traditional algorithms often prioritize rider satisfaction at the expense of driver equity and satisfaction. The implementation involves developing a novel algorithm based on the Gale-Shapley deferred acceptance model, which incorporates factors such as passenger willingness-to-pay, driver preferences, and location attractiveness to create a more balanced matching system. This algorithm aims to maximize overall revenue while ensuring equitable income distribution among drivers.</a:t>
            </a:r>
          </a:p>
        </p:txBody>
      </p:sp>
      <p:sp>
        <p:nvSpPr>
          <p:cNvPr id="243"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44"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245" name="Pros:…"/>
          <p:cNvSpPr txBox="1"/>
          <p:nvPr/>
        </p:nvSpPr>
        <p:spPr>
          <a:xfrm>
            <a:off x="906099" y="4329430"/>
            <a:ext cx="4938150" cy="184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algorithm enhances driver equity by considering their preferences and income, potentially leading to higher retention rates.</a:t>
            </a:r>
          </a:p>
          <a:p>
            <a:pPr marL="120315" indent="-120315" defTabSz="457200">
              <a:buSzPct val="100000"/>
              <a:buChar char="•"/>
              <a:defRPr sz="1600">
                <a:latin typeface="Times Roman"/>
                <a:ea typeface="Times Roman"/>
                <a:cs typeface="Times Roman"/>
                <a:sym typeface="Times Roman"/>
              </a:defRPr>
            </a:pPr>
            <a:r>
              <a:t> By balancing the needs of both drivers and riders, the system can maximize total revenue while minimizing inefficiencies.</a:t>
            </a:r>
          </a:p>
        </p:txBody>
      </p:sp>
      <p:sp>
        <p:nvSpPr>
          <p:cNvPr id="246" name="Cons:…"/>
          <p:cNvSpPr txBox="1"/>
          <p:nvPr/>
        </p:nvSpPr>
        <p:spPr>
          <a:xfrm>
            <a:off x="5979402" y="4329430"/>
            <a:ext cx="5350949"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The implementation of the Gale-Shapley algorithm can be complex, requiring sophisticated data handling and computational resources.</a:t>
            </a:r>
          </a:p>
          <a:p>
            <a:pPr marL="120315" indent="-120315" defTabSz="457200">
              <a:buSzPct val="100000"/>
              <a:buChar char="•"/>
              <a:defRPr sz="1600">
                <a:latin typeface="Times Roman"/>
                <a:ea typeface="Times Roman"/>
                <a:cs typeface="Times Roman"/>
                <a:sym typeface="Times Roman"/>
              </a:defRPr>
            </a:pPr>
            <a:r>
              <a:t>The algorithm operates on a static model, which may not fully capture the dynamic nature of real-time ride-sharing scenarios.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49"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15</a:t>
            </a:r>
          </a:p>
        </p:txBody>
      </p:sp>
      <p:sp>
        <p:nvSpPr>
          <p:cNvPr id="250"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300" b="1">
                <a:latin typeface="Times New Roman"/>
                <a:ea typeface="Times New Roman"/>
                <a:cs typeface="Times New Roman"/>
                <a:sym typeface="Times New Roman"/>
              </a:defRPr>
            </a:pPr>
            <a:r>
              <a:t>Implementation of Progressive Web App-Based Applications for Vehicle Tracking Systems </a:t>
            </a:r>
            <a:endParaRPr sz="1200"/>
          </a:p>
          <a:p>
            <a:pPr marL="0" indent="0" algn="ctr" defTabSz="457200">
              <a:spcBef>
                <a:spcPts val="1200"/>
              </a:spcBef>
              <a:buClrTx/>
              <a:buSzTx/>
              <a:buNone/>
              <a:defRPr sz="1600">
                <a:latin typeface="Times Roman"/>
                <a:ea typeface="Times Roman"/>
                <a:cs typeface="Times Roman"/>
                <a:sym typeface="Times Roman"/>
              </a:defRPr>
            </a:pPr>
            <a:r>
              <a:t>Muhammad Ogin Hasanuddin , Andaru Purwarangga Arham, Gotawa Aryo Prakoso and Beni Rio Hermanto </a:t>
            </a:r>
          </a:p>
          <a:p>
            <a:pPr marL="0" indent="0" algn="just">
              <a:spcBef>
                <a:spcPts val="500"/>
              </a:spcBef>
              <a:buSzTx/>
              <a:buFont typeface="Wingdings"/>
              <a:buNone/>
              <a:defRPr sz="1800">
                <a:latin typeface="Times New Roman"/>
                <a:ea typeface="Times New Roman"/>
                <a:cs typeface="Times New Roman"/>
                <a:sym typeface="Times New Roman"/>
              </a:defRPr>
            </a:pPr>
            <a:r>
              <a:t>The project focuses on developing a Progressive Web App (PWA) for vehicle tracking systems to address the high incidence of vehicle theft in Indonesia, where only a fraction of theft cases are resolved. The implementation involves creating a multi-platform application that allows car owners and police to access real-time vehicle location and theft reports through a user-friendly interface. The system integrates GPS and IoT technologies to provide accurate tracking and alerts, facilitating swift responses to theft attempts.</a:t>
            </a:r>
          </a:p>
        </p:txBody>
      </p:sp>
      <p:sp>
        <p:nvSpPr>
          <p:cNvPr id="251"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52"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253" name="Pros:…"/>
          <p:cNvSpPr txBox="1"/>
          <p:nvPr/>
        </p:nvSpPr>
        <p:spPr>
          <a:xfrm>
            <a:off x="906099" y="4493101"/>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PWA can be accessed on various devices (iOS, Android, desktop), reducing development time and costs compared to native applications.</a:t>
            </a:r>
          </a:p>
          <a:p>
            <a:pPr marL="120315" indent="-120315" defTabSz="457200">
              <a:buSzPct val="100000"/>
              <a:buChar char="•"/>
              <a:defRPr sz="1600">
                <a:latin typeface="Times Roman"/>
                <a:ea typeface="Times Roman"/>
                <a:cs typeface="Times Roman"/>
                <a:sym typeface="Times Roman"/>
              </a:defRPr>
            </a:pPr>
            <a:r>
              <a:t> Users receive immediate updates on vehicle status and theft alerts, enhancing response times.</a:t>
            </a:r>
          </a:p>
        </p:txBody>
      </p:sp>
      <p:sp>
        <p:nvSpPr>
          <p:cNvPr id="254" name="Cons:…"/>
          <p:cNvSpPr txBox="1"/>
          <p:nvPr/>
        </p:nvSpPr>
        <p:spPr>
          <a:xfrm>
            <a:off x="5979402" y="4493101"/>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While offline access is possible, real-time tracking requires a stable internet connection.</a:t>
            </a:r>
          </a:p>
          <a:p>
            <a:pPr marL="120315" indent="-120315" defTabSz="457200">
              <a:buSzPct val="100000"/>
              <a:buChar char="•"/>
              <a:defRPr sz="1600">
                <a:latin typeface="Times Roman"/>
                <a:ea typeface="Times Roman"/>
                <a:cs typeface="Times Roman"/>
                <a:sym typeface="Times Roman"/>
              </a:defRPr>
            </a:pPr>
            <a:r>
              <a:t>Storing sensitive data online may expose users to privacy concerns and cyber threats.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57"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16</a:t>
            </a:r>
          </a:p>
        </p:txBody>
      </p:sp>
      <p:sp>
        <p:nvSpPr>
          <p:cNvPr id="258"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3200" b="1">
                <a:latin typeface="Times Roman"/>
                <a:ea typeface="Times Roman"/>
                <a:cs typeface="Times Roman"/>
                <a:sym typeface="Times Roman"/>
              </a:defRPr>
            </a:pPr>
            <a:r>
              <a:rPr sz="2300"/>
              <a:t>Smart Contract Based Carpooling Application for Secure and Efficient Ride Sharing</a:t>
            </a:r>
            <a:endParaRPr sz="1200"/>
          </a:p>
          <a:p>
            <a:pPr marL="0" indent="0" algn="ctr" defTabSz="457200">
              <a:spcBef>
                <a:spcPts val="1200"/>
              </a:spcBef>
              <a:buClrTx/>
              <a:buSzTx/>
              <a:buNone/>
              <a:defRPr sz="1400">
                <a:latin typeface="Times Roman"/>
                <a:ea typeface="Times Roman"/>
                <a:cs typeface="Times Roman"/>
                <a:sym typeface="Times Roman"/>
              </a:defRPr>
            </a:pPr>
            <a:r>
              <a:t>Dr. Ramani Bai V, Pranav Sudhir, Rashmi Joshi, Vighnesh Nair and Vishnu Anilkumar</a:t>
            </a:r>
          </a:p>
          <a:p>
            <a:pPr marL="0" indent="0" algn="just">
              <a:spcBef>
                <a:spcPts val="500"/>
              </a:spcBef>
              <a:buSzTx/>
              <a:buFont typeface="Wingdings"/>
              <a:buNone/>
              <a:defRPr sz="1800">
                <a:latin typeface="Times New Roman"/>
                <a:ea typeface="Times New Roman"/>
                <a:cs typeface="Times New Roman"/>
                <a:sym typeface="Times New Roman"/>
              </a:defRPr>
            </a:pPr>
            <a:r>
              <a:t>The problem statement revolves around the inefficiencies and security vulnerabilities of centralized ride-sharing services, which often lead to data insecurity and exploitation of users. The proposed implementation is a smart contract-based carpooling application that utilizes blockchain technology to create a decentralized platform for ride-sharing. This system allows users to act as either drivers or passengers, facilitating ride publishing and booking while ensuring secure transactions through smart contracts. The fare is calculated based on distance, fuel prices, and vehicle mileage, with payments processed only after a ride is completed, enhancing user trust and transparency.</a:t>
            </a:r>
          </a:p>
        </p:txBody>
      </p:sp>
      <p:sp>
        <p:nvSpPr>
          <p:cNvPr id="259"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60"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sp>
        <p:nvSpPr>
          <p:cNvPr id="261" name="Pros:…"/>
          <p:cNvSpPr txBox="1"/>
          <p:nvPr/>
        </p:nvSpPr>
        <p:spPr>
          <a:xfrm>
            <a:off x="906099" y="4570730"/>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By leveraging blockchain technology, the system minimizes data breaches and ensures user privacy</a:t>
            </a:r>
          </a:p>
          <a:p>
            <a:pPr marL="120315" indent="-120315" defTabSz="457200">
              <a:buSzPct val="100000"/>
              <a:buChar char="•"/>
              <a:defRPr sz="1600">
                <a:latin typeface="Times Roman"/>
                <a:ea typeface="Times Roman"/>
                <a:cs typeface="Times Roman"/>
                <a:sym typeface="Times Roman"/>
              </a:defRPr>
            </a:pPr>
            <a:r>
              <a:t> Encouraging carpooling helps reduce traffic congestion and lowers carbon emissions, contributing positively to environmental sustainability.</a:t>
            </a:r>
          </a:p>
        </p:txBody>
      </p:sp>
      <p:sp>
        <p:nvSpPr>
          <p:cNvPr id="262" name="Cons:…"/>
          <p:cNvSpPr txBox="1"/>
          <p:nvPr/>
        </p:nvSpPr>
        <p:spPr>
          <a:xfrm>
            <a:off x="5979402" y="4570730"/>
            <a:ext cx="5350949"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Users may face challenges in understanding and navigating blockchain and smart contract functionalities.</a:t>
            </a:r>
          </a:p>
          <a:p>
            <a:pPr marL="120315" indent="-120315" defTabSz="457200">
              <a:buSzPct val="100000"/>
              <a:buChar char="•"/>
              <a:defRPr sz="1600">
                <a:latin typeface="Times Roman"/>
                <a:ea typeface="Times Roman"/>
                <a:cs typeface="Times Roman"/>
                <a:sym typeface="Times Roman"/>
              </a:defRPr>
            </a:pPr>
            <a:r>
              <a:t>The decentralized model may face legal and regulatory hurdles in various regions, complicating its implementation and scalability.</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65"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17</a:t>
            </a:r>
          </a:p>
        </p:txBody>
      </p:sp>
      <p:sp>
        <p:nvSpPr>
          <p:cNvPr id="266"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3200">
                <a:latin typeface="Times Roman"/>
                <a:ea typeface="Times Roman"/>
                <a:cs typeface="Times Roman"/>
                <a:sym typeface="Times Roman"/>
              </a:defRPr>
            </a:pPr>
            <a:r>
              <a:rPr sz="2300" b="1">
                <a:latin typeface="Times New Roman"/>
                <a:ea typeface="Times New Roman"/>
                <a:cs typeface="Times New Roman"/>
                <a:sym typeface="Times New Roman"/>
              </a:rPr>
              <a:t>Safe Route Carpooling to Avoid Accident Locations and Small-Scale Proof of Concept in Japan</a:t>
            </a:r>
            <a:endParaRPr sz="1200"/>
          </a:p>
          <a:p>
            <a:pPr marL="0" indent="0" algn="ctr" defTabSz="457200">
              <a:spcBef>
                <a:spcPts val="1200"/>
              </a:spcBef>
              <a:buClrTx/>
              <a:buSzTx/>
              <a:buNone/>
              <a:defRPr sz="1466">
                <a:latin typeface="Times Roman"/>
                <a:ea typeface="Times Roman"/>
                <a:cs typeface="Times Roman"/>
                <a:sym typeface="Times Roman"/>
              </a:defRPr>
            </a:pPr>
            <a:r>
              <a:t>Hidenobu Hashikami, Ryotaro Kobayashi, Yu Li ,Yoshiki Nakano and Maiko Shigeno </a:t>
            </a:r>
          </a:p>
          <a:p>
            <a:pPr marL="0" indent="0" algn="just">
              <a:spcBef>
                <a:spcPts val="500"/>
              </a:spcBef>
              <a:buSzTx/>
              <a:buFont typeface="Wingdings"/>
              <a:buNone/>
              <a:defRPr sz="1800">
                <a:latin typeface="Times New Roman"/>
                <a:ea typeface="Times New Roman"/>
                <a:cs typeface="Times New Roman"/>
                <a:sym typeface="Times New Roman"/>
              </a:defRPr>
            </a:pPr>
            <a:r>
              <a:t>The carpooling problem (CPP) addresses the challenge of creating a safe and efficient carpooling system for commuters in Japan, where traffic congestion and high accident rates are prevalent. The implementation involves developing a mobile application that utilizes accident location data and driver skill classifications to determine optimal routes that minimize the risk of accidents while also reducing travel distance. A proof of concept was conducted with ten employees over two weeks, validating the need for such a system and identifying practical challenges like safe navigation and cultural adaptation.</a:t>
            </a:r>
          </a:p>
        </p:txBody>
      </p:sp>
      <p:sp>
        <p:nvSpPr>
          <p:cNvPr id="267"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68"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269" name="Pros:…"/>
          <p:cNvSpPr txBox="1"/>
          <p:nvPr/>
        </p:nvSpPr>
        <p:spPr>
          <a:xfrm>
            <a:off x="906099" y="4570730"/>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By encouraging carpooling, the system aims to decrease the reliance on private vehicles, alleviating congestion on the roads.</a:t>
            </a:r>
          </a:p>
          <a:p>
            <a:pPr marL="120315" indent="-120315" defTabSz="457200">
              <a:buSzPct val="100000"/>
              <a:buChar char="•"/>
              <a:defRPr sz="1600">
                <a:latin typeface="Times Roman"/>
                <a:ea typeface="Times Roman"/>
                <a:cs typeface="Times Roman"/>
                <a:sym typeface="Times Roman"/>
              </a:defRPr>
            </a:pPr>
            <a:r>
              <a:t> Sharing rides can lower commuting costs for employees, making it a financially attractive option.</a:t>
            </a:r>
          </a:p>
        </p:txBody>
      </p:sp>
      <p:sp>
        <p:nvSpPr>
          <p:cNvPr id="270" name="Cons:…"/>
          <p:cNvSpPr txBox="1"/>
          <p:nvPr/>
        </p:nvSpPr>
        <p:spPr>
          <a:xfrm>
            <a:off x="5979402" y="4570730"/>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Despite efforts to minimize risks, the inherent dangers of road travel remain a concern, which could deter participation.</a:t>
            </a:r>
          </a:p>
          <a:p>
            <a:pPr marL="120315" indent="-120315" defTabSz="457200">
              <a:buSzPct val="100000"/>
              <a:buChar char="•"/>
              <a:defRPr sz="1600">
                <a:latin typeface="Times Roman"/>
                <a:ea typeface="Times Roman"/>
                <a:cs typeface="Times Roman"/>
                <a:sym typeface="Times Roman"/>
              </a:defRPr>
            </a:pPr>
            <a:r>
              <a:t>Coordinating schedules and preferences among multiple users can complicate the logistics of carpooling.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131" name="Title 1"/>
          <p:cNvSpPr txBox="1">
            <a:spLocks noGrp="1"/>
          </p:cNvSpPr>
          <p:nvPr>
            <p:ph type="title"/>
          </p:nvPr>
        </p:nvSpPr>
        <p:spPr>
          <a:prstGeom prst="rect">
            <a:avLst/>
          </a:prstGeom>
        </p:spPr>
        <p:txBody>
          <a:bodyPr/>
          <a:lstStyle>
            <a:lvl1pPr>
              <a:defRPr sz="3200" b="1">
                <a:solidFill>
                  <a:srgbClr val="FF0000"/>
                </a:solidFill>
              </a:defRPr>
            </a:lvl1pPr>
          </a:lstStyle>
          <a:p>
            <a:r>
              <a:t>Introduction</a:t>
            </a:r>
          </a:p>
        </p:txBody>
      </p:sp>
      <p:sp>
        <p:nvSpPr>
          <p:cNvPr id="132" name="Content Placeholder 2"/>
          <p:cNvSpPr txBox="1">
            <a:spLocks noGrp="1"/>
          </p:cNvSpPr>
          <p:nvPr>
            <p:ph type="body" idx="1"/>
          </p:nvPr>
        </p:nvSpPr>
        <p:spPr>
          <a:prstGeom prst="rect">
            <a:avLst/>
          </a:prstGeom>
        </p:spPr>
        <p:txBody>
          <a:bodyPr/>
          <a:lstStyle/>
          <a:p>
            <a:pPr marL="0" indent="0" algn="just" defTabSz="457200">
              <a:spcBef>
                <a:spcPts val="0"/>
              </a:spcBef>
              <a:buClrTx/>
              <a:buSzTx/>
              <a:buNone/>
              <a:defRPr sz="2400">
                <a:latin typeface="Times New Roman"/>
                <a:ea typeface="Times New Roman"/>
                <a:cs typeface="Times New Roman"/>
                <a:sym typeface="Times New Roman"/>
              </a:defRPr>
            </a:pPr>
            <a:r>
              <a:rPr>
                <a:solidFill>
                  <a:schemeClr val="accent2"/>
                </a:solidFill>
                <a:latin typeface="Times Roman"/>
                <a:ea typeface="Times Roman"/>
                <a:cs typeface="Times Roman"/>
                <a:sym typeface="Times Roman"/>
              </a:rPr>
              <a:t>□</a:t>
            </a:r>
            <a:r>
              <a:t>CampusCarpool is a carpooling platform for college students, enabling users to post and choose rides based on routes and available seats.</a:t>
            </a:r>
            <a:endParaRPr>
              <a:latin typeface="Times Roman"/>
              <a:ea typeface="Times Roman"/>
              <a:cs typeface="Times Roman"/>
              <a:sym typeface="Times Roman"/>
            </a:endParaRPr>
          </a:p>
          <a:p>
            <a:pPr marL="621665" indent="-426719" algn="just" defTabSz="457200">
              <a:spcBef>
                <a:spcPts val="0"/>
              </a:spcBef>
              <a:buClrTx/>
              <a:buSzTx/>
              <a:buNone/>
              <a:defRPr sz="2400">
                <a:latin typeface="Times Roman"/>
                <a:ea typeface="Times Roman"/>
                <a:cs typeface="Times Roman"/>
                <a:sym typeface="Times Roman"/>
              </a:defRPr>
            </a:pPr>
            <a:endParaRPr>
              <a:latin typeface="Times Roman"/>
              <a:ea typeface="Times Roman"/>
              <a:cs typeface="Times Roman"/>
              <a:sym typeface="Times Roman"/>
            </a:endParaRPr>
          </a:p>
          <a:p>
            <a:pPr marL="0" indent="0" algn="just" defTabSz="457200">
              <a:spcBef>
                <a:spcPts val="0"/>
              </a:spcBef>
              <a:buClrTx/>
              <a:buSzTx/>
              <a:buNone/>
              <a:defRPr sz="2400">
                <a:latin typeface="Times New Roman"/>
                <a:ea typeface="Times New Roman"/>
                <a:cs typeface="Times New Roman"/>
                <a:sym typeface="Times New Roman"/>
              </a:defRPr>
            </a:pPr>
            <a:r>
              <a:rPr>
                <a:solidFill>
                  <a:schemeClr val="accent2"/>
                </a:solidFill>
                <a:latin typeface="Times Roman"/>
                <a:ea typeface="Times Roman"/>
                <a:cs typeface="Times Roman"/>
                <a:sym typeface="Times Roman"/>
              </a:rPr>
              <a:t>□</a:t>
            </a:r>
            <a:r>
              <a:t>The platform uses ML algorithms for optimal matching of riders and passengers, minimizing travel time and distance.</a:t>
            </a:r>
            <a:endParaRPr>
              <a:latin typeface="Times Roman"/>
              <a:ea typeface="Times Roman"/>
              <a:cs typeface="Times Roman"/>
              <a:sym typeface="Times Roman"/>
            </a:endParaRPr>
          </a:p>
          <a:p>
            <a:pPr marL="0" indent="0" algn="just" defTabSz="457200">
              <a:spcBef>
                <a:spcPts val="0"/>
              </a:spcBef>
              <a:buClrTx/>
              <a:buSzTx/>
              <a:buNone/>
              <a:defRPr sz="2400">
                <a:latin typeface="Times Roman"/>
                <a:ea typeface="Times Roman"/>
                <a:cs typeface="Times Roman"/>
                <a:sym typeface="Times Roman"/>
              </a:defRPr>
            </a:pPr>
            <a:endParaRPr>
              <a:latin typeface="Times Roman"/>
              <a:ea typeface="Times Roman"/>
              <a:cs typeface="Times Roman"/>
              <a:sym typeface="Times Roman"/>
            </a:endParaRPr>
          </a:p>
          <a:p>
            <a:pPr marL="0" indent="0" defTabSz="457200">
              <a:spcBef>
                <a:spcPts val="0"/>
              </a:spcBef>
              <a:buClrTx/>
              <a:buSzTx/>
              <a:buNone/>
              <a:defRPr sz="2400">
                <a:latin typeface="Times New Roman"/>
                <a:ea typeface="Times New Roman"/>
                <a:cs typeface="Times New Roman"/>
                <a:sym typeface="Times New Roman"/>
              </a:defRPr>
            </a:pPr>
            <a:r>
              <a:rPr>
                <a:solidFill>
                  <a:schemeClr val="accent2"/>
                </a:solidFill>
                <a:latin typeface="Times Roman"/>
                <a:ea typeface="Times Roman"/>
                <a:cs typeface="Times Roman"/>
                <a:sym typeface="Times Roman"/>
              </a:rPr>
              <a:t>□</a:t>
            </a:r>
            <a:r>
              <a:t>Features include dynamic pricing, demand prediction, safety measures, and personalized recommendations, enhancing the ridesharing experience.</a:t>
            </a:r>
          </a:p>
        </p:txBody>
      </p:sp>
      <p:sp>
        <p:nvSpPr>
          <p:cNvPr id="133"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134" name="Slide Number Placeholder 5"/>
          <p:cNvSpPr txBox="1">
            <a:spLocks noGrp="1"/>
          </p:cNvSpPr>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73"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18</a:t>
            </a:r>
          </a:p>
        </p:txBody>
      </p:sp>
      <p:sp>
        <p:nvSpPr>
          <p:cNvPr id="274"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300" b="1">
                <a:latin typeface="Times Roman"/>
                <a:ea typeface="Times Roman"/>
                <a:cs typeface="Times Roman"/>
                <a:sym typeface="Times Roman"/>
              </a:defRPr>
            </a:pPr>
            <a:r>
              <a:t>Implementation of Motor Vehicle Tracking Software-as-a-Service (SaaS) Application Based on Progressive Web App</a:t>
            </a:r>
            <a:endParaRPr sz="1200"/>
          </a:p>
          <a:p>
            <a:pPr marL="0" indent="0" algn="ctr" defTabSz="457200">
              <a:spcBef>
                <a:spcPts val="1200"/>
              </a:spcBef>
              <a:buClrTx/>
              <a:buSzTx/>
              <a:buNone/>
              <a:defRPr sz="1466">
                <a:latin typeface="Times Roman"/>
                <a:ea typeface="Times Roman"/>
                <a:cs typeface="Times Roman"/>
                <a:sym typeface="Times Roman"/>
              </a:defRPr>
            </a:pPr>
            <a:r>
              <a:t>Patrick Ryan Wijaya, Puji Valen Crisgar, Marcell D. F. Pakpahan, Eniman Yunus Syamsuddin and Muhammad Ogin Hasanuddin</a:t>
            </a:r>
          </a:p>
          <a:p>
            <a:pPr marL="0" indent="0" algn="just">
              <a:spcBef>
                <a:spcPts val="500"/>
              </a:spcBef>
              <a:buSzTx/>
              <a:buFont typeface="Wingdings"/>
              <a:buNone/>
              <a:defRPr sz="1800">
                <a:latin typeface="Times New Roman"/>
                <a:ea typeface="Times New Roman"/>
                <a:cs typeface="Times New Roman"/>
                <a:sym typeface="Times New Roman"/>
              </a:defRPr>
            </a:pPr>
            <a:r>
              <a:t>The project aims to develop a Progressive Web App (PWA) for vehicle tracking systems to address the high rate of vehicle theft in Indonesia, where only a small fraction of theft cases are resolved. The implementation involves creating a multi-platform application that allows car owners and police to access real-time vehicle location and theft reports through a user-friendly interface. The system integrates GPS and IoT technologies to provide accurate tracking and alerts, enabling swift responses to theft attempts.</a:t>
            </a:r>
          </a:p>
        </p:txBody>
      </p:sp>
      <p:sp>
        <p:nvSpPr>
          <p:cNvPr id="275"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76"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277" name="Pros:…"/>
          <p:cNvSpPr txBox="1"/>
          <p:nvPr/>
        </p:nvSpPr>
        <p:spPr>
          <a:xfrm>
            <a:off x="906099" y="4570730"/>
            <a:ext cx="493815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application is designed for easy navigation, allowing both car owners and police to interact effectively</a:t>
            </a:r>
          </a:p>
          <a:p>
            <a:pPr marL="120315" indent="-120315" defTabSz="457200">
              <a:buSzPct val="100000"/>
              <a:buChar char="•"/>
              <a:defRPr sz="1600">
                <a:latin typeface="Times Roman"/>
                <a:ea typeface="Times Roman"/>
                <a:cs typeface="Times Roman"/>
                <a:sym typeface="Times Roman"/>
              </a:defRPr>
            </a:pPr>
            <a:r>
              <a:t> With service workers, the PWA can cache data for offline access, ensuring usability without an internet connection.</a:t>
            </a:r>
          </a:p>
        </p:txBody>
      </p:sp>
      <p:sp>
        <p:nvSpPr>
          <p:cNvPr id="278" name="Cons:…"/>
          <p:cNvSpPr txBox="1"/>
          <p:nvPr/>
        </p:nvSpPr>
        <p:spPr>
          <a:xfrm>
            <a:off x="5979402" y="4570730"/>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Storing sensitive data online may expose users to privacy concerns and cyber threats.</a:t>
            </a:r>
          </a:p>
          <a:p>
            <a:pPr marL="120315" indent="-120315" defTabSz="457200">
              <a:buSzPct val="100000"/>
              <a:buChar char="•"/>
              <a:defRPr sz="1600">
                <a:latin typeface="Times Roman"/>
                <a:ea typeface="Times Roman"/>
                <a:cs typeface="Times Roman"/>
                <a:sym typeface="Times Roman"/>
              </a:defRPr>
            </a:pPr>
            <a:r>
              <a:t>The performance of PWAs can vary based on the browser and device, which might affect user experience.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81"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19</a:t>
            </a:r>
          </a:p>
        </p:txBody>
      </p:sp>
      <p:sp>
        <p:nvSpPr>
          <p:cNvPr id="282"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266">
                <a:latin typeface="Times Roman"/>
                <a:ea typeface="Times Roman"/>
                <a:cs typeface="Times Roman"/>
                <a:sym typeface="Times Roman"/>
              </a:defRPr>
            </a:pPr>
            <a:r>
              <a:rPr sz="2300" b="1">
                <a:latin typeface="Times New Roman"/>
                <a:ea typeface="Times New Roman"/>
                <a:cs typeface="Times New Roman"/>
                <a:sym typeface="Times New Roman"/>
              </a:rPr>
              <a:t>PoliUniPool: a carpooling system for universities</a:t>
            </a:r>
            <a:r>
              <a:rPr sz="2300"/>
              <a:t> </a:t>
            </a:r>
            <a:r>
              <a:t> </a:t>
            </a:r>
            <a:endParaRPr sz="1200"/>
          </a:p>
          <a:p>
            <a:pPr marL="0" indent="0" algn="ctr" defTabSz="457200">
              <a:spcBef>
                <a:spcPts val="1200"/>
              </a:spcBef>
              <a:buClrTx/>
              <a:buSzTx/>
              <a:buNone/>
              <a:defRPr sz="1733">
                <a:latin typeface="Times Roman"/>
                <a:ea typeface="Times Roman"/>
                <a:cs typeface="Times Roman"/>
                <a:sym typeface="Times Roman"/>
              </a:defRPr>
            </a:pPr>
            <a:r>
              <a:t>Maurizio Bruglieri, Diego Ciccarelli, Alberto Colornia and Alessandro Luè</a:t>
            </a:r>
          </a:p>
          <a:p>
            <a:pPr marL="0" indent="0" algn="just">
              <a:spcBef>
                <a:spcPts val="500"/>
              </a:spcBef>
              <a:buSzTx/>
              <a:buFont typeface="Wingdings"/>
              <a:buNone/>
              <a:defRPr sz="1800">
                <a:latin typeface="Times New Roman"/>
                <a:ea typeface="Times New Roman"/>
                <a:cs typeface="Times New Roman"/>
                <a:sym typeface="Times New Roman"/>
              </a:defRPr>
            </a:pPr>
            <a:r>
              <a:t>The PoliUniPool project addresses the issue of transportation inefficiency and environmental impact at the Politecnico di Milano and Università Statale by implementing a carpooling system designed specifically for students and employees. The system utilizes a web-based tool that matches users based on their travel preferences and schedules, while also providing real-time updates on delays and trip changes. The algorithm employed maximizes user satisfaction and minimizes travel distance, promoting carpooling as a sustainable alternative to solo driving.</a:t>
            </a:r>
          </a:p>
        </p:txBody>
      </p:sp>
      <p:sp>
        <p:nvSpPr>
          <p:cNvPr id="283"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84"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285" name="Pros:…"/>
          <p:cNvSpPr txBox="1"/>
          <p:nvPr/>
        </p:nvSpPr>
        <p:spPr>
          <a:xfrm>
            <a:off x="906099" y="4493101"/>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system is restricted to university members, fostering a sense of trust and community among users.</a:t>
            </a:r>
          </a:p>
          <a:p>
            <a:pPr marL="120315" indent="-120315" defTabSz="457200">
              <a:buSzPct val="100000"/>
              <a:buChar char="•"/>
              <a:defRPr sz="1600">
                <a:latin typeface="Times Roman"/>
                <a:ea typeface="Times Roman"/>
                <a:cs typeface="Times Roman"/>
                <a:sym typeface="Times Roman"/>
              </a:defRPr>
            </a:pPr>
            <a:r>
              <a:t> Encourages the use of public transport by integrating stops at major transit stations, thus reducing car usage and emissions.</a:t>
            </a:r>
          </a:p>
        </p:txBody>
      </p:sp>
      <p:sp>
        <p:nvSpPr>
          <p:cNvPr id="286" name="Cons:…"/>
          <p:cNvSpPr txBox="1"/>
          <p:nvPr/>
        </p:nvSpPr>
        <p:spPr>
          <a:xfrm>
            <a:off x="5979402" y="4493101"/>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There may be resistance to adopting carpooling habits, particularly among students accustomed to individual travel.</a:t>
            </a:r>
          </a:p>
          <a:p>
            <a:pPr marL="120315" indent="-120315" defTabSz="457200">
              <a:buSzPct val="100000"/>
              <a:buChar char="•"/>
              <a:defRPr sz="1600">
                <a:latin typeface="Times Roman"/>
                <a:ea typeface="Times Roman"/>
                <a:cs typeface="Times Roman"/>
                <a:sym typeface="Times Roman"/>
              </a:defRPr>
            </a:pPr>
            <a:r>
              <a:t>Coordinating multiple users' schedules and preferences can be challenging, potentially leading to mismatches.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89"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20</a:t>
            </a:r>
          </a:p>
        </p:txBody>
      </p:sp>
      <p:sp>
        <p:nvSpPr>
          <p:cNvPr id="290"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3066">
                <a:solidFill>
                  <a:srgbClr val="131413"/>
                </a:solidFill>
                <a:latin typeface="Times Roman"/>
                <a:ea typeface="Times Roman"/>
                <a:cs typeface="Times Roman"/>
                <a:sym typeface="Times Roman"/>
              </a:defRPr>
            </a:pPr>
            <a:r>
              <a:rPr sz="2300" b="1">
                <a:latin typeface="Times New Roman"/>
                <a:ea typeface="Times New Roman"/>
                <a:cs typeface="Times New Roman"/>
                <a:sym typeface="Times New Roman"/>
              </a:rPr>
              <a:t>Learning from the real practices of users of a smart carpooling app</a:t>
            </a:r>
            <a:r>
              <a:rPr sz="2300"/>
              <a:t>  </a:t>
            </a:r>
            <a:r>
              <a:t> </a:t>
            </a:r>
            <a:endParaRPr sz="1200"/>
          </a:p>
          <a:p>
            <a:pPr marL="0" indent="0" algn="ctr" defTabSz="457200">
              <a:spcBef>
                <a:spcPts val="1200"/>
              </a:spcBef>
              <a:buClrTx/>
              <a:buSzTx/>
              <a:buNone/>
              <a:defRPr sz="1466">
                <a:solidFill>
                  <a:srgbClr val="131413"/>
                </a:solidFill>
                <a:latin typeface="Times Roman"/>
                <a:ea typeface="Times Roman"/>
                <a:cs typeface="Times Roman"/>
                <a:sym typeface="Times Roman"/>
              </a:defRPr>
            </a:pPr>
            <a:r>
              <a:t>Sonia Adelé</a:t>
            </a:r>
            <a:r>
              <a:rPr sz="1066" baseline="60935"/>
              <a:t> </a:t>
            </a:r>
            <a:r>
              <a:t>and Corinne Dionisio </a:t>
            </a:r>
          </a:p>
          <a:p>
            <a:pPr marL="0" indent="0" algn="just">
              <a:spcBef>
                <a:spcPts val="500"/>
              </a:spcBef>
              <a:buSzTx/>
              <a:buFont typeface="Wingdings"/>
              <a:buNone/>
              <a:defRPr sz="1800">
                <a:latin typeface="Times New Roman"/>
                <a:ea typeface="Times New Roman"/>
                <a:cs typeface="Times New Roman"/>
                <a:sym typeface="Times New Roman"/>
              </a:defRPr>
            </a:pPr>
            <a:r>
              <a:t>The study on smart carpooling applications, particularly focusing on the Karos app, addresses the challenges of integrating carpooling into daily commuting practices. The implementation involves using machine learning algorithms to analyze user mobility habits, predict future trips, and propose relevant matches for carpooling. Despite the potential benefits of this system in reducing traffic congestion and promoting eco-friendly transportation, users face significant barriers, including practical constraints, psychosocial factors, and misunderstandings in human-smart system interactions.</a:t>
            </a:r>
          </a:p>
        </p:txBody>
      </p:sp>
      <p:sp>
        <p:nvSpPr>
          <p:cNvPr id="291"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292"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293" name="Pros:…"/>
          <p:cNvSpPr txBox="1"/>
          <p:nvPr/>
        </p:nvSpPr>
        <p:spPr>
          <a:xfrm>
            <a:off x="906099" y="4493101"/>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app's algorithm improves the accuracy of ride matches based on user habits, potentially increasing user satisfaction.</a:t>
            </a:r>
          </a:p>
          <a:p>
            <a:pPr marL="120315" indent="-120315" defTabSz="457200">
              <a:buSzPct val="100000"/>
              <a:buChar char="•"/>
              <a:defRPr sz="1600">
                <a:latin typeface="Times Roman"/>
                <a:ea typeface="Times Roman"/>
                <a:cs typeface="Times Roman"/>
                <a:sym typeface="Times Roman"/>
              </a:defRPr>
            </a:pPr>
            <a:r>
              <a:t> Facilitates connections among users, fostering a sense of community among commuters.</a:t>
            </a:r>
          </a:p>
        </p:txBody>
      </p:sp>
      <p:sp>
        <p:nvSpPr>
          <p:cNvPr id="294" name="Cons:…"/>
          <p:cNvSpPr txBox="1"/>
          <p:nvPr/>
        </p:nvSpPr>
        <p:spPr>
          <a:xfrm>
            <a:off x="5979402" y="4493101"/>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Misunderstandings regarding the app's functionalities can lead to confusion and dissatisfaction.</a:t>
            </a:r>
          </a:p>
          <a:p>
            <a:pPr marL="120315" indent="-120315" defTabSz="457200">
              <a:buSzPct val="100000"/>
              <a:buChar char="•"/>
              <a:defRPr sz="1600">
                <a:latin typeface="Times Roman"/>
                <a:ea typeface="Times Roman"/>
                <a:cs typeface="Times Roman"/>
                <a:sym typeface="Times Roman"/>
              </a:defRPr>
            </a:pPr>
            <a:r>
              <a:t>Attracting a sufficient user base remains a challenge, as many commuters are accustomed to driving alone.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297" name="Title 1"/>
          <p:cNvSpPr txBox="1">
            <a:spLocks noGrp="1"/>
          </p:cNvSpPr>
          <p:nvPr>
            <p:ph type="title"/>
          </p:nvPr>
        </p:nvSpPr>
        <p:spPr>
          <a:prstGeom prst="rect">
            <a:avLst/>
          </a:prstGeom>
        </p:spPr>
        <p:txBody>
          <a:bodyPr/>
          <a:lstStyle>
            <a:lvl1pPr>
              <a:defRPr sz="3200" b="1">
                <a:solidFill>
                  <a:srgbClr val="FF0000"/>
                </a:solidFill>
              </a:defRPr>
            </a:lvl1pPr>
          </a:lstStyle>
          <a:p>
            <a:r>
              <a:t>Summary of Literature Review</a:t>
            </a:r>
          </a:p>
        </p:txBody>
      </p:sp>
      <p:sp>
        <p:nvSpPr>
          <p:cNvPr id="298" name="Content Placeholder 2"/>
          <p:cNvSpPr txBox="1">
            <a:spLocks noGrp="1"/>
          </p:cNvSpPr>
          <p:nvPr>
            <p:ph type="body" idx="1"/>
          </p:nvPr>
        </p:nvSpPr>
        <p:spPr>
          <a:prstGeom prst="rect">
            <a:avLst/>
          </a:prstGeom>
        </p:spPr>
        <p:txBody>
          <a:bodyPr/>
          <a:lstStyle/>
          <a:p>
            <a:pPr marL="352425" indent="-352425">
              <a:defRPr sz="3200">
                <a:latin typeface="Times New Roman"/>
                <a:ea typeface="Times New Roman"/>
                <a:cs typeface="Times New Roman"/>
                <a:sym typeface="Times New Roman"/>
              </a:defRPr>
            </a:pPr>
            <a:r>
              <a:rPr sz="2400"/>
              <a:t>Literature review cover various approaches to enhancing carpooling and ride-sharing services using advanced algorithms and technologies.</a:t>
            </a:r>
          </a:p>
          <a:p>
            <a:pPr marL="352425" indent="-352425">
              <a:defRPr sz="3200">
                <a:latin typeface="Times New Roman"/>
                <a:ea typeface="Times New Roman"/>
                <a:cs typeface="Times New Roman"/>
                <a:sym typeface="Times New Roman"/>
              </a:defRPr>
            </a:pPr>
            <a:r>
              <a:rPr sz="2400"/>
              <a:t>The solutions range from machine learning-based personality classification for comfortable carpooling, dynamic pricing models, and clustering methods for optimizing real-time ride-sharing, to graph-based algorithms for sustainable shared mobility.</a:t>
            </a:r>
          </a:p>
          <a:p>
            <a:pPr marL="352425" indent="-352425">
              <a:defRPr sz="3200">
                <a:latin typeface="Times New Roman"/>
                <a:ea typeface="Times New Roman"/>
                <a:cs typeface="Times New Roman"/>
                <a:sym typeface="Times New Roman"/>
              </a:defRPr>
            </a:pPr>
            <a:r>
              <a:rPr sz="2400"/>
              <a:t>Also methods include cryptographic techniques for privacy-preserving carpool matching, deep reinforcement learning for optimal route planning, and blockchain for decentralized ride-sharing.</a:t>
            </a:r>
            <a:br/>
            <a:endParaRPr/>
          </a:p>
        </p:txBody>
      </p:sp>
      <p:sp>
        <p:nvSpPr>
          <p:cNvPr id="299"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300"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303" name="Title 1"/>
          <p:cNvSpPr txBox="1">
            <a:spLocks noGrp="1"/>
          </p:cNvSpPr>
          <p:nvPr>
            <p:ph type="title"/>
          </p:nvPr>
        </p:nvSpPr>
        <p:spPr>
          <a:prstGeom prst="rect">
            <a:avLst/>
          </a:prstGeom>
        </p:spPr>
        <p:txBody>
          <a:bodyPr/>
          <a:lstStyle>
            <a:lvl1pPr>
              <a:defRPr sz="3200" b="1">
                <a:solidFill>
                  <a:srgbClr val="FF0000"/>
                </a:solidFill>
              </a:defRPr>
            </a:lvl1pPr>
          </a:lstStyle>
          <a:p>
            <a:r>
              <a:t>Problem Statement</a:t>
            </a:r>
          </a:p>
        </p:txBody>
      </p:sp>
      <p:sp>
        <p:nvSpPr>
          <p:cNvPr id="304" name="Content Placeholder 2"/>
          <p:cNvSpPr txBox="1">
            <a:spLocks noGrp="1"/>
          </p:cNvSpPr>
          <p:nvPr>
            <p:ph type="body" idx="1"/>
          </p:nvPr>
        </p:nvSpPr>
        <p:spPr>
          <a:prstGeom prst="rect">
            <a:avLst/>
          </a:prstGeom>
        </p:spPr>
        <p:txBody>
          <a:bodyPr/>
          <a:lstStyle>
            <a:lvl1pPr marL="0" indent="0">
              <a:buClrTx/>
              <a:buSzTx/>
              <a:buNone/>
              <a:defRPr sz="2400">
                <a:latin typeface="Times New Roman"/>
                <a:ea typeface="Times New Roman"/>
                <a:cs typeface="Times New Roman"/>
                <a:sym typeface="Times New Roman"/>
              </a:defRPr>
            </a:lvl1pPr>
          </a:lstStyle>
          <a:p>
            <a:r>
              <a:t>College students frequently encounter transportation challenges, including limited availability, high costs, and inconvenient transit options, which are further complicated by peak-hour congestion and inadequate infrastructure. Current carpooling solutions do not adequately address the specific needs of students, such as their unique schedules and varying routes, and often suffer from inefficiencies, lack of trust, and safety concerns. Moreover, the absence of dynamic pricing and optimized matching systems makes these options less appealing. This project proposes a student-centric carpooling platform that utilizes machine learning to intelligently match riders and passengers based on proximity and route overlap. The goal is to provide a secure, efficient, and cost-effective transportation solution tailored to the unique requirements of college students, enhancing both convenience and sustainability.</a:t>
            </a:r>
          </a:p>
        </p:txBody>
      </p:sp>
      <p:sp>
        <p:nvSpPr>
          <p:cNvPr id="305"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306"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309" name="Title 1"/>
          <p:cNvSpPr txBox="1">
            <a:spLocks noGrp="1"/>
          </p:cNvSpPr>
          <p:nvPr>
            <p:ph type="title"/>
          </p:nvPr>
        </p:nvSpPr>
        <p:spPr>
          <a:prstGeom prst="rect">
            <a:avLst/>
          </a:prstGeom>
        </p:spPr>
        <p:txBody>
          <a:bodyPr/>
          <a:lstStyle>
            <a:lvl1pPr>
              <a:defRPr sz="3200" b="1">
                <a:solidFill>
                  <a:srgbClr val="FF0000"/>
                </a:solidFill>
              </a:defRPr>
            </a:lvl1pPr>
          </a:lstStyle>
          <a:p>
            <a:r>
              <a:t>Objectives</a:t>
            </a:r>
          </a:p>
        </p:txBody>
      </p:sp>
      <p:sp>
        <p:nvSpPr>
          <p:cNvPr id="310" name="Content Placeholder 2"/>
          <p:cNvSpPr txBox="1">
            <a:spLocks noGrp="1"/>
          </p:cNvSpPr>
          <p:nvPr>
            <p:ph type="body" idx="1"/>
          </p:nvPr>
        </p:nvSpPr>
        <p:spPr>
          <a:prstGeom prst="rect">
            <a:avLst/>
          </a:prstGeom>
        </p:spPr>
        <p:txBody>
          <a:bodyPr/>
          <a:lstStyle/>
          <a:p>
            <a:pPr marL="0" indent="0" algn="just" defTabSz="457200">
              <a:spcBef>
                <a:spcPts val="0"/>
              </a:spcBef>
              <a:buClrTx/>
              <a:buSzTx/>
              <a:buNone/>
              <a:defRPr sz="2400"/>
            </a:pPr>
            <a:r>
              <a:rPr>
                <a:solidFill>
                  <a:schemeClr val="accent2"/>
                </a:solidFill>
                <a:latin typeface="Times Roman"/>
                <a:ea typeface="Times Roman"/>
                <a:cs typeface="Times Roman"/>
                <a:sym typeface="Times Roman"/>
              </a:rPr>
              <a:t>□</a:t>
            </a:r>
            <a:r>
              <a:rPr b="1"/>
              <a:t>Optimize Student Commutes: </a:t>
            </a:r>
            <a:r>
              <a:t>Develop a platform that efficiently matches college students in India with carpooling opportunities, reducing travel time and expenses while addressing the challenge of overcrowded public transportation.</a:t>
            </a:r>
            <a:endParaRPr>
              <a:latin typeface="Times Roman"/>
              <a:ea typeface="Times Roman"/>
              <a:cs typeface="Times Roman"/>
              <a:sym typeface="Times Roman"/>
            </a:endParaRPr>
          </a:p>
          <a:p>
            <a:pPr marL="621665" indent="-426719" algn="just" defTabSz="457200">
              <a:spcBef>
                <a:spcPts val="0"/>
              </a:spcBef>
              <a:buClrTx/>
              <a:buSzTx/>
              <a:buNone/>
              <a:defRPr sz="2400">
                <a:latin typeface="Times Roman"/>
                <a:ea typeface="Times Roman"/>
                <a:cs typeface="Times Roman"/>
                <a:sym typeface="Times Roman"/>
              </a:defRPr>
            </a:pPr>
            <a:endParaRPr>
              <a:latin typeface="Times Roman"/>
              <a:ea typeface="Times Roman"/>
              <a:cs typeface="Times Roman"/>
              <a:sym typeface="Times Roman"/>
            </a:endParaRPr>
          </a:p>
          <a:p>
            <a:pPr marL="0" indent="0" algn="just" defTabSz="457200">
              <a:spcBef>
                <a:spcPts val="0"/>
              </a:spcBef>
              <a:buClrTx/>
              <a:buSzTx/>
              <a:buNone/>
              <a:defRPr sz="2400"/>
            </a:pPr>
            <a:r>
              <a:rPr>
                <a:solidFill>
                  <a:schemeClr val="accent2"/>
                </a:solidFill>
                <a:latin typeface="Times Roman"/>
                <a:ea typeface="Times Roman"/>
                <a:cs typeface="Times Roman"/>
                <a:sym typeface="Times Roman"/>
              </a:rPr>
              <a:t>□</a:t>
            </a:r>
            <a:r>
              <a:rPr b="1"/>
              <a:t>Promote Sustainable Travel: </a:t>
            </a:r>
            <a:r>
              <a:t>Encourage eco-friendly transportation by maximizing carpooling among students, thereby decreasing traffic congestion and lowering carbon emissions in Indian cities.</a:t>
            </a:r>
          </a:p>
        </p:txBody>
      </p:sp>
      <p:sp>
        <p:nvSpPr>
          <p:cNvPr id="311"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312"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315" name="Title 1"/>
          <p:cNvSpPr txBox="1">
            <a:spLocks noGrp="1"/>
          </p:cNvSpPr>
          <p:nvPr>
            <p:ph type="title"/>
          </p:nvPr>
        </p:nvSpPr>
        <p:spPr>
          <a:prstGeom prst="rect">
            <a:avLst/>
          </a:prstGeom>
        </p:spPr>
        <p:txBody>
          <a:bodyPr/>
          <a:lstStyle>
            <a:lvl1pPr>
              <a:defRPr sz="3200" b="1">
                <a:solidFill>
                  <a:srgbClr val="FF0000"/>
                </a:solidFill>
              </a:defRPr>
            </a:lvl1pPr>
          </a:lstStyle>
          <a:p>
            <a:r>
              <a:t>Abstract</a:t>
            </a:r>
          </a:p>
        </p:txBody>
      </p:sp>
      <p:sp>
        <p:nvSpPr>
          <p:cNvPr id="316" name="Content Placeholder 2"/>
          <p:cNvSpPr txBox="1">
            <a:spLocks noGrp="1"/>
          </p:cNvSpPr>
          <p:nvPr>
            <p:ph type="body" idx="1"/>
          </p:nvPr>
        </p:nvSpPr>
        <p:spPr>
          <a:prstGeom prst="rect">
            <a:avLst/>
          </a:prstGeom>
        </p:spPr>
        <p:txBody>
          <a:bodyPr/>
          <a:lstStyle/>
          <a:p>
            <a:pPr marL="0" indent="0" algn="just" defTabSz="457200">
              <a:spcBef>
                <a:spcPts val="0"/>
              </a:spcBef>
              <a:buClrTx/>
              <a:buSzTx/>
              <a:buNone/>
              <a:defRPr sz="3200">
                <a:solidFill>
                  <a:schemeClr val="accent2"/>
                </a:solidFill>
                <a:latin typeface="Times Roman"/>
                <a:ea typeface="Times Roman"/>
                <a:cs typeface="Times Roman"/>
                <a:sym typeface="Times Roman"/>
              </a:defRPr>
            </a:pPr>
            <a:endParaRPr/>
          </a:p>
          <a:p>
            <a:pPr marL="0" indent="0" algn="just" defTabSz="457200">
              <a:spcBef>
                <a:spcPts val="0"/>
              </a:spcBef>
              <a:buClrTx/>
              <a:buSzTx/>
              <a:buNone/>
              <a:defRPr sz="3200">
                <a:latin typeface="Times New Roman"/>
                <a:ea typeface="Times New Roman"/>
                <a:cs typeface="Times New Roman"/>
                <a:sym typeface="Times New Roman"/>
              </a:defRPr>
            </a:pPr>
            <a:r>
              <a:rPr sz="2400"/>
              <a:t>CampusCarpool: Optimized Ridesharing for Students is a carpooling platform designed to address the transportation challenges faced by college students in India. By allowing users to post their travel routes, pick-up points, and available seats, the platform facilitates efficient ride-sharing. Leveraging advanced machine learning algorithms, such as clustering and route optimization, it ensures optimal matching of riders and passengers to minimize travel time and distance. The platform also incorporates dynamic pricing, demand prediction, and safety features, offering a cost-effective, reliable, and eco-friendly transportation solution for students.</a:t>
            </a:r>
            <a:br/>
            <a:endParaRPr/>
          </a:p>
        </p:txBody>
      </p:sp>
      <p:sp>
        <p:nvSpPr>
          <p:cNvPr id="317"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318" name="Slide Number Placeholder 5"/>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Footer Placeholder 2"/>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321" name="Title 1"/>
          <p:cNvSpPr txBox="1">
            <a:spLocks noGrp="1"/>
          </p:cNvSpPr>
          <p:nvPr>
            <p:ph type="title"/>
          </p:nvPr>
        </p:nvSpPr>
        <p:spPr>
          <a:xfrm>
            <a:off x="711200" y="3168074"/>
            <a:ext cx="10668000" cy="1216026"/>
          </a:xfrm>
          <a:prstGeom prst="rect">
            <a:avLst/>
          </a:prstGeom>
        </p:spPr>
        <p:txBody>
          <a:bodyPr anchor="ctr"/>
          <a:lstStyle>
            <a:lvl1pPr algn="ctr">
              <a:defRPr sz="4000" b="1">
                <a:solidFill>
                  <a:srgbClr val="FF0000"/>
                </a:solidFill>
              </a:defRPr>
            </a:lvl1pPr>
          </a:lstStyle>
          <a:p>
            <a:r>
              <a:t>Thank You</a:t>
            </a:r>
          </a:p>
        </p:txBody>
      </p:sp>
      <p:sp>
        <p:nvSpPr>
          <p:cNvPr id="322" name="Slide Number Placeholder 3"/>
          <p:cNvSpPr txBox="1">
            <a:spLocks noGrp="1"/>
          </p:cNvSpPr>
          <p:nvPr>
            <p:ph type="sldNum" sz="quarter" idx="2"/>
          </p:nvPr>
        </p:nvSpPr>
        <p:spPr>
          <a:xfrm>
            <a:off x="11081285" y="6245225"/>
            <a:ext cx="297916"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323" name="Date Placeholder 4"/>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137"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01</a:t>
            </a:r>
          </a:p>
        </p:txBody>
      </p:sp>
      <p:sp>
        <p:nvSpPr>
          <p:cNvPr id="138" name="Content Placeholder 2"/>
          <p:cNvSpPr txBox="1">
            <a:spLocks noGrp="1"/>
          </p:cNvSpPr>
          <p:nvPr>
            <p:ph type="body" idx="1"/>
          </p:nvPr>
        </p:nvSpPr>
        <p:spPr>
          <a:prstGeom prst="rect">
            <a:avLst/>
          </a:prstGeom>
        </p:spPr>
        <p:txBody>
          <a:bodyPr/>
          <a:lstStyle/>
          <a:p>
            <a:pPr marL="0" indent="0" algn="ctr">
              <a:buSzTx/>
              <a:buFont typeface="Wingdings"/>
              <a:buNone/>
              <a:defRPr sz="2300" b="1">
                <a:latin typeface="Times New Roman"/>
                <a:ea typeface="Times New Roman"/>
                <a:cs typeface="Times New Roman"/>
                <a:sym typeface="Times New Roman"/>
              </a:defRPr>
            </a:pPr>
            <a:r>
              <a:t>Machine Learning Based Personality Classification for Carpooling Application</a:t>
            </a:r>
          </a:p>
          <a:p>
            <a:pPr marL="0" indent="0" algn="ctr">
              <a:spcBef>
                <a:spcPts val="500"/>
              </a:spcBef>
              <a:buSzTx/>
              <a:buFont typeface="Wingdings"/>
              <a:buNone/>
              <a:defRPr sz="1800">
                <a:latin typeface="Times New Roman"/>
                <a:ea typeface="Times New Roman"/>
                <a:cs typeface="Times New Roman"/>
                <a:sym typeface="Times New Roman"/>
              </a:defRPr>
            </a:pPr>
            <a:r>
              <a:t>Mohd Anas, Gunavathi C, Kirubasri G</a:t>
            </a:r>
          </a:p>
          <a:p>
            <a:pPr marL="0" indent="0" algn="just">
              <a:spcBef>
                <a:spcPts val="500"/>
              </a:spcBef>
              <a:buSzTx/>
              <a:buFont typeface="Wingdings"/>
              <a:buNone/>
              <a:defRPr sz="1800">
                <a:latin typeface="Times New Roman"/>
                <a:ea typeface="Times New Roman"/>
                <a:cs typeface="Times New Roman"/>
                <a:sym typeface="Times New Roman"/>
              </a:defRPr>
            </a:pPr>
            <a:r>
              <a:t>The project aims to enhance carpooling by addressing user discomfort in sharing rides with strangers through machine learning-based personality classification. It collects user data, particularly tweets, and employs natural language processing (NLP) techniques to classify users into personality types using algorithms like XG-Boost, which achieved 68% accuracy. The system matches users with similar personalities and ensures they are geographically compatible, thus facilitating a more comfortable carpooling experience. While this solution promotes environmental benefits and user satisfaction, it faces challenges such as data privacy concerns and the need for improved classification accuracy.</a:t>
            </a:r>
            <a:br/>
            <a:endParaRPr/>
          </a:p>
        </p:txBody>
      </p:sp>
      <p:sp>
        <p:nvSpPr>
          <p:cNvPr id="139"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140" name="Slide Number Placeholder 5"/>
          <p:cNvSpPr txBox="1">
            <a:spLocks noGrp="1"/>
          </p:cNvSpPr>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141" name="Pros:…"/>
          <p:cNvSpPr txBox="1"/>
          <p:nvPr/>
        </p:nvSpPr>
        <p:spPr>
          <a:xfrm>
            <a:off x="894787" y="4417060"/>
            <a:ext cx="49381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By promoting carpooling, the solution contributes to lower greenhouse gas emissions and improved air quality.</a:t>
            </a:r>
          </a:p>
          <a:p>
            <a:pPr marL="120315" indent="-120315" defTabSz="457200">
              <a:buSzPct val="100000"/>
              <a:buChar char="•"/>
              <a:defRPr sz="1600">
                <a:latin typeface="Times Roman"/>
                <a:ea typeface="Times Roman"/>
                <a:cs typeface="Times Roman"/>
                <a:sym typeface="Times Roman"/>
              </a:defRPr>
            </a:pPr>
            <a:r>
              <a:t> Carpooling reduces individual transportation costs, benefiting users economically.</a:t>
            </a:r>
          </a:p>
        </p:txBody>
      </p:sp>
      <p:sp>
        <p:nvSpPr>
          <p:cNvPr id="142" name="Cons:…"/>
          <p:cNvSpPr txBox="1"/>
          <p:nvPr/>
        </p:nvSpPr>
        <p:spPr>
          <a:xfrm>
            <a:off x="5968089" y="4417060"/>
            <a:ext cx="53509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While XG-Boost achieved 68% accuracy, there is still room for improvement in the classification accuracy of other algorithms, which may affect user matching.</a:t>
            </a:r>
          </a:p>
          <a:p>
            <a:pPr marL="120315" indent="-120315" defTabSz="457200">
              <a:buSzPct val="100000"/>
              <a:buChar char="•"/>
              <a:defRPr sz="1600">
                <a:latin typeface="Times Roman"/>
                <a:ea typeface="Times Roman"/>
                <a:cs typeface="Times Roman"/>
                <a:sym typeface="Times Roman"/>
              </a:defRPr>
            </a:pPr>
            <a:r>
              <a:t>Collecting and processing personal data, such as tweets, raises potential privacy issues that need to be addressed.</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145"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02</a:t>
            </a:r>
          </a:p>
        </p:txBody>
      </p:sp>
      <p:sp>
        <p:nvSpPr>
          <p:cNvPr id="146" name="Content Placeholder 2"/>
          <p:cNvSpPr txBox="1">
            <a:spLocks noGrp="1"/>
          </p:cNvSpPr>
          <p:nvPr>
            <p:ph type="body" idx="1"/>
          </p:nvPr>
        </p:nvSpPr>
        <p:spPr>
          <a:prstGeom prst="rect">
            <a:avLst/>
          </a:prstGeom>
        </p:spPr>
        <p:txBody>
          <a:bodyPr lIns="12700" tIns="12700" rIns="12700" bIns="12700"/>
          <a:lstStyle/>
          <a:p>
            <a:pPr marL="0" indent="0" algn="ctr" defTabSz="457200">
              <a:spcBef>
                <a:spcPts val="1200"/>
              </a:spcBef>
              <a:buClrTx/>
              <a:buSzTx/>
              <a:buNone/>
              <a:defRPr sz="2300" b="1">
                <a:latin typeface="Times New Roman"/>
                <a:ea typeface="Times New Roman"/>
                <a:cs typeface="Times New Roman"/>
                <a:sym typeface="Times New Roman"/>
              </a:defRPr>
            </a:pPr>
            <a:r>
              <a:t>Research on Taxi-Carpooling Matching Schemes Considering Passenger Personalized Needs</a:t>
            </a:r>
            <a:endParaRPr sz="1200">
              <a:latin typeface="Times Roman"/>
              <a:ea typeface="Times Roman"/>
              <a:cs typeface="Times Roman"/>
              <a:sym typeface="Times Roman"/>
            </a:endParaRPr>
          </a:p>
          <a:p>
            <a:pPr marL="0" indent="0" algn="ctr" defTabSz="457200">
              <a:spcBef>
                <a:spcPts val="1200"/>
              </a:spcBef>
              <a:buClrTx/>
              <a:buSzTx/>
              <a:buNone/>
              <a:defRPr sz="1200">
                <a:latin typeface="Times New Roman"/>
                <a:ea typeface="Times New Roman"/>
                <a:cs typeface="Times New Roman"/>
                <a:sym typeface="Times New Roman"/>
              </a:defRPr>
            </a:pPr>
            <a:r>
              <a:rPr sz="1800"/>
              <a:t>Dian Jin</a:t>
            </a:r>
            <a:endParaRPr>
              <a:latin typeface="Times Roman"/>
              <a:ea typeface="Times Roman"/>
              <a:cs typeface="Times Roman"/>
              <a:sym typeface="Times Roman"/>
            </a:endParaRPr>
          </a:p>
          <a:p>
            <a:pPr marL="0" indent="0" algn="just">
              <a:spcBef>
                <a:spcPts val="500"/>
              </a:spcBef>
              <a:buSzTx/>
              <a:buFont typeface="Wingdings"/>
              <a:buNone/>
              <a:defRPr sz="1800">
                <a:latin typeface="Times New Roman"/>
                <a:ea typeface="Times New Roman"/>
                <a:cs typeface="Times New Roman"/>
                <a:sym typeface="Times New Roman"/>
              </a:defRPr>
            </a:pPr>
            <a:r>
              <a:t>The project aims to promote taxi carpooling at transportation hubs like airports and railway stations by developing a matching model that considers passengers' personalized preferences. The implementation includes a pricing model that factors in sharing and detour distances, alongside a matching algorithm that recommends optimal carpool partners and routes, ultimately maximizing the matching rate and minimizing travel costs. The solution enhances the efficient use of traffic resources and reduces operational costs for taxis while catering to individual passenger needs.</a:t>
            </a:r>
          </a:p>
        </p:txBody>
      </p:sp>
      <p:sp>
        <p:nvSpPr>
          <p:cNvPr id="147"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148" name="Slide Number Placeholder 5"/>
          <p:cNvSpPr txBox="1">
            <a:spLocks noGrp="1"/>
          </p:cNvSpPr>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4</a:t>
            </a:fld>
            <a:endParaRPr/>
          </a:p>
        </p:txBody>
      </p:sp>
      <p:sp>
        <p:nvSpPr>
          <p:cNvPr id="149" name="Pros:…"/>
          <p:cNvSpPr txBox="1"/>
          <p:nvPr/>
        </p:nvSpPr>
        <p:spPr>
          <a:xfrm>
            <a:off x="906099" y="4570730"/>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Improves the evacuation of crowds from transportation hubs by optimizing taxi usage and reducing wait times.</a:t>
            </a:r>
          </a:p>
          <a:p>
            <a:pPr marL="120315" indent="-120315" defTabSz="457200">
              <a:buSzPct val="100000"/>
              <a:buChar char="•"/>
              <a:defRPr sz="1600">
                <a:latin typeface="Times Roman"/>
                <a:ea typeface="Times Roman"/>
                <a:cs typeface="Times Roman"/>
                <a:sym typeface="Times Roman"/>
              </a:defRPr>
            </a:pPr>
            <a:r>
              <a:t> The system accommodates individual preferences, such as tolerance for detour distances and route similarities, enhancing user satisfaction.</a:t>
            </a:r>
          </a:p>
        </p:txBody>
      </p:sp>
      <p:sp>
        <p:nvSpPr>
          <p:cNvPr id="150" name="Cons:…"/>
          <p:cNvSpPr txBox="1"/>
          <p:nvPr/>
        </p:nvSpPr>
        <p:spPr>
          <a:xfrm>
            <a:off x="5979402" y="4570730"/>
            <a:ext cx="5350949"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Developing an effective matching algorithm that accurately considers diverse passenger preferences can be technically challenging.</a:t>
            </a:r>
          </a:p>
          <a:p>
            <a:pPr marL="120315" indent="-120315" defTabSz="457200">
              <a:buSzPct val="100000"/>
              <a:buChar char="•"/>
              <a:defRPr sz="1600">
                <a:latin typeface="Times Roman"/>
                <a:ea typeface="Times Roman"/>
                <a:cs typeface="Times Roman"/>
                <a:sym typeface="Times Roman"/>
              </a:defRPr>
            </a:pPr>
            <a:r>
              <a:t>If passenger preferences are not accurately captured, it could lead to mismatches that diminish the carpooling experience.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153"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03</a:t>
            </a:r>
          </a:p>
        </p:txBody>
      </p:sp>
      <p:sp>
        <p:nvSpPr>
          <p:cNvPr id="154"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300" b="1">
                <a:latin typeface="Times Roman"/>
                <a:ea typeface="Times Roman"/>
                <a:cs typeface="Times Roman"/>
                <a:sym typeface="Times Roman"/>
              </a:defRPr>
            </a:pPr>
            <a:r>
              <a:t>Space-time clustering-based method to optimize shareability in real-time ride</a:t>
            </a:r>
            <a:r>
              <a:rPr>
                <a:latin typeface="Times New Roman"/>
                <a:ea typeface="Times New Roman"/>
                <a:cs typeface="Times New Roman"/>
                <a:sym typeface="Times New Roman"/>
              </a:rPr>
              <a:t>sharing</a:t>
            </a:r>
            <a:endParaRPr b="0">
              <a:latin typeface="Times New Roman"/>
              <a:ea typeface="Times New Roman"/>
              <a:cs typeface="Times New Roman"/>
              <a:sym typeface="Times New Roman"/>
            </a:endParaRPr>
          </a:p>
          <a:p>
            <a:pPr marL="0" indent="0" algn="ctr" defTabSz="457200">
              <a:spcBef>
                <a:spcPts val="1200"/>
              </a:spcBef>
              <a:buClrTx/>
              <a:buSzTx/>
              <a:buNone/>
              <a:defRPr sz="1800">
                <a:latin typeface="Times New Roman"/>
                <a:ea typeface="Times New Roman"/>
                <a:cs typeface="Times New Roman"/>
                <a:sym typeface="Times New Roman"/>
              </a:defRPr>
            </a:pPr>
            <a:r>
              <a:t>Negin Alisoltani, Mostafa Ameli, Mahdi Zargayouna, Ludovic Leclercq</a:t>
            </a:r>
          </a:p>
          <a:p>
            <a:pPr marL="0" indent="0" algn="just">
              <a:spcBef>
                <a:spcPts val="500"/>
              </a:spcBef>
              <a:buSzTx/>
              <a:buFont typeface="Wingdings"/>
              <a:buNone/>
              <a:defRPr sz="1800">
                <a:latin typeface="Times New Roman"/>
                <a:ea typeface="Times New Roman"/>
                <a:cs typeface="Times New Roman"/>
                <a:sym typeface="Times New Roman"/>
              </a:defRPr>
            </a:pPr>
            <a:r>
              <a:t>The paper discusses a space-time clustering-based method for optimizing shareability in real-time ride-sharing. The problem addressed is the complexity of optimizing ride-sharing services in real-time, particularly concerning solution quality and computation time in large-scale scenarios. The proposed solution introduces a novel clustering method that uses a shareability function to group the most shareable trips together. This method, combined with a heuristic framework, optimizes trip matching within each cluster to improve efficiency. The implementation was validated using real-world data from Lyon, France, demonstrating high-quality solutions with reduced computation time.</a:t>
            </a:r>
          </a:p>
        </p:txBody>
      </p:sp>
      <p:sp>
        <p:nvSpPr>
          <p:cNvPr id="155"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156" name="Slide Number Placeholder 5"/>
          <p:cNvSpPr txBox="1">
            <a:spLocks noGrp="1"/>
          </p:cNvSpPr>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157" name="Pros:…"/>
          <p:cNvSpPr txBox="1"/>
          <p:nvPr/>
        </p:nvSpPr>
        <p:spPr>
          <a:xfrm>
            <a:off x="906099" y="4570730"/>
            <a:ext cx="493815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Improves the scalability of ride-sharing optimization by reducing computation time.</a:t>
            </a:r>
          </a:p>
          <a:p>
            <a:pPr marL="120315" indent="-120315" defTabSz="457200">
              <a:buSzPct val="100000"/>
              <a:buChar char="•"/>
              <a:defRPr sz="1600">
                <a:latin typeface="Times Roman"/>
                <a:ea typeface="Times Roman"/>
                <a:cs typeface="Times Roman"/>
                <a:sym typeface="Times Roman"/>
              </a:defRPr>
            </a:pPr>
            <a:r>
              <a:t>Provides high-quality solutions that are close to the global optimum.</a:t>
            </a:r>
          </a:p>
        </p:txBody>
      </p:sp>
      <p:sp>
        <p:nvSpPr>
          <p:cNvPr id="158" name="Cons:…"/>
          <p:cNvSpPr txBox="1"/>
          <p:nvPr/>
        </p:nvSpPr>
        <p:spPr>
          <a:xfrm>
            <a:off x="5979402" y="4570730"/>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Computational complexity could still be an issue for extremely large-scale networks.</a:t>
            </a:r>
          </a:p>
          <a:p>
            <a:pPr marL="120315" indent="-120315" defTabSz="457200">
              <a:buSzPct val="100000"/>
              <a:buChar char="•"/>
              <a:defRPr sz="1600">
                <a:latin typeface="Times Roman"/>
                <a:ea typeface="Times Roman"/>
                <a:cs typeface="Times Roman"/>
                <a:sym typeface="Times Roman"/>
              </a:defRPr>
            </a:pPr>
            <a:r>
              <a:t>The effectiveness may depend on the initial clustering size and method, which requires fine-tuning.</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161"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04</a:t>
            </a:r>
          </a:p>
        </p:txBody>
      </p:sp>
      <p:sp>
        <p:nvSpPr>
          <p:cNvPr id="162"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266">
                <a:latin typeface="Times New Roman"/>
                <a:ea typeface="Times New Roman"/>
                <a:cs typeface="Times New Roman"/>
                <a:sym typeface="Times New Roman"/>
              </a:defRPr>
            </a:pPr>
            <a:r>
              <a:rPr sz="2300" b="1"/>
              <a:t>A generalized ride-matching approach for sustainable shared mobility</a:t>
            </a:r>
            <a:r>
              <a:t> </a:t>
            </a:r>
          </a:p>
          <a:p>
            <a:pPr marL="0" indent="0" algn="ctr" defTabSz="457200">
              <a:spcBef>
                <a:spcPts val="1200"/>
              </a:spcBef>
              <a:buClrTx/>
              <a:buSzTx/>
              <a:buNone/>
              <a:defRPr sz="1600">
                <a:latin typeface="Times New Roman"/>
                <a:ea typeface="Times New Roman"/>
                <a:cs typeface="Times New Roman"/>
                <a:sym typeface="Times New Roman"/>
              </a:defRPr>
            </a:pPr>
            <a:r>
              <a:rPr sz="1800"/>
              <a:t>Seyed Mehdi Meshkani, Bilal Farooq</a:t>
            </a:r>
            <a:endParaRPr sz="1200">
              <a:latin typeface="Times Roman"/>
              <a:ea typeface="Times Roman"/>
              <a:cs typeface="Times Roman"/>
              <a:sym typeface="Times Roman"/>
            </a:endParaRPr>
          </a:p>
          <a:p>
            <a:pPr marL="0" indent="0" algn="just">
              <a:spcBef>
                <a:spcPts val="500"/>
              </a:spcBef>
              <a:buSzTx/>
              <a:buFont typeface="Wingdings"/>
              <a:buNone/>
              <a:defRPr sz="1800">
                <a:latin typeface="Times New Roman"/>
                <a:ea typeface="Times New Roman"/>
                <a:cs typeface="Times New Roman"/>
                <a:sym typeface="Times New Roman"/>
              </a:defRPr>
            </a:pPr>
            <a:r>
              <a:t>The problem addressed in the paper is the need for a sustainable on-demand shared mobility system that optimally matches multiple riders to a single vehicle, especially in congested networks. The proposed solution, GMOMatch, is a graph-based many-to-one ride-matching algorithm that works iteratively in two steps. Step 1 matches riders to vehicles using a one-to-one assignment, and Step 2 solves a maximum weight matching problem to combine riders with similar itineraries into one vehicle. The implementation, tested in a micro-traffic simulator for Toronto's downtown road network, shows that GMOMatch improves service rates, reduces vehicle kilometers traveled (VKT), and decreases average traffic travel time compared to existing algorithms.</a:t>
            </a:r>
          </a:p>
        </p:txBody>
      </p:sp>
      <p:sp>
        <p:nvSpPr>
          <p:cNvPr id="163"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164" name="Slide Number Placeholder 5"/>
          <p:cNvSpPr txBox="1">
            <a:spLocks noGrp="1"/>
          </p:cNvSpPr>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165" name="Pros:…"/>
          <p:cNvSpPr txBox="1"/>
          <p:nvPr/>
        </p:nvSpPr>
        <p:spPr>
          <a:xfrm>
            <a:off x="906099" y="4570730"/>
            <a:ext cx="4938150"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High service quality with efficient computational complexity.</a:t>
            </a:r>
          </a:p>
          <a:p>
            <a:pPr marL="120315" indent="-120315" defTabSz="457200">
              <a:buSzPct val="100000"/>
              <a:buChar char="•"/>
              <a:defRPr sz="1600">
                <a:latin typeface="Times Roman"/>
                <a:ea typeface="Times Roman"/>
                <a:cs typeface="Times Roman"/>
                <a:sym typeface="Times Roman"/>
              </a:defRPr>
            </a:pPr>
            <a:r>
              <a:t>Reduces vehicle kilometers traveled (VKT) by 16.07%.</a:t>
            </a:r>
          </a:p>
          <a:p>
            <a:pPr marL="120315" indent="-120315" defTabSz="457200">
              <a:buSzPct val="100000"/>
              <a:buChar char="•"/>
              <a:defRPr sz="1600">
                <a:latin typeface="Times Roman"/>
                <a:ea typeface="Times Roman"/>
                <a:cs typeface="Times Roman"/>
                <a:sym typeface="Times Roman"/>
              </a:defRPr>
            </a:pPr>
            <a:r>
              <a:t>Decreases average traffic travel time, which can alleviate congestion in urban areas.</a:t>
            </a:r>
          </a:p>
        </p:txBody>
      </p:sp>
      <p:sp>
        <p:nvSpPr>
          <p:cNvPr id="166" name="Cons:…"/>
          <p:cNvSpPr txBox="1"/>
          <p:nvPr/>
        </p:nvSpPr>
        <p:spPr>
          <a:xfrm>
            <a:off x="5979402" y="4570730"/>
            <a:ext cx="5350949" cy="1602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Higher computational time compared to simpler algorithms, requiring up to 6.8 times more processing.</a:t>
            </a:r>
          </a:p>
          <a:p>
            <a:pPr marL="120315" indent="-120315" defTabSz="457200">
              <a:buSzPct val="100000"/>
              <a:buChar char="•"/>
              <a:defRPr sz="1600">
                <a:latin typeface="Times Roman"/>
                <a:ea typeface="Times Roman"/>
                <a:cs typeface="Times Roman"/>
                <a:sym typeface="Times Roman"/>
              </a:defRPr>
            </a:pPr>
            <a:r>
              <a:t>The effectiveness of the algorithm depends on fine-tuning various parameters such as vehicle capacity and update interval.</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169"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05</a:t>
            </a:r>
          </a:p>
        </p:txBody>
      </p:sp>
      <p:sp>
        <p:nvSpPr>
          <p:cNvPr id="170" name="Content Placeholder 2"/>
          <p:cNvSpPr txBox="1">
            <a:spLocks noGrp="1"/>
          </p:cNvSpPr>
          <p:nvPr>
            <p:ph type="body" idx="1"/>
          </p:nvPr>
        </p:nvSpPr>
        <p:spPr>
          <a:prstGeom prst="rect">
            <a:avLst/>
          </a:prstGeom>
        </p:spPr>
        <p:txBody>
          <a:bodyPr/>
          <a:lstStyle/>
          <a:p>
            <a:pPr marL="0" indent="0" algn="ctr" defTabSz="457200">
              <a:spcBef>
                <a:spcPts val="0"/>
              </a:spcBef>
              <a:buClrTx/>
              <a:buSzTx/>
              <a:buNone/>
              <a:defRPr sz="2300" b="1">
                <a:latin typeface="Times New Roman"/>
                <a:ea typeface="Times New Roman"/>
                <a:cs typeface="Times New Roman"/>
                <a:sym typeface="Times New Roman"/>
              </a:defRPr>
            </a:pPr>
            <a:r>
              <a:t>A fairness-aware joint pricing and matching framework for dynamic ridesharing</a:t>
            </a:r>
          </a:p>
          <a:p>
            <a:pPr marL="0" indent="0" algn="ctr" defTabSz="457200">
              <a:spcBef>
                <a:spcPts val="1200"/>
              </a:spcBef>
              <a:buClrTx/>
              <a:buSzTx/>
              <a:buNone/>
              <a:defRPr sz="1600">
                <a:latin typeface="Times New Roman"/>
                <a:ea typeface="Times New Roman"/>
                <a:cs typeface="Times New Roman"/>
                <a:sym typeface="Times New Roman"/>
              </a:defRPr>
            </a:pPr>
            <a:r>
              <a:rPr sz="1800"/>
              <a:t>Ze Zhou, Claudio Roncoli</a:t>
            </a:r>
            <a:endParaRPr sz="1200">
              <a:latin typeface="Times Roman"/>
              <a:ea typeface="Times Roman"/>
              <a:cs typeface="Times Roman"/>
              <a:sym typeface="Times Roman"/>
            </a:endParaRPr>
          </a:p>
          <a:p>
            <a:pPr marL="0" indent="0" algn="just">
              <a:spcBef>
                <a:spcPts val="500"/>
              </a:spcBef>
              <a:buSzTx/>
              <a:buFont typeface="Wingdings"/>
              <a:buNone/>
              <a:defRPr sz="1800">
                <a:latin typeface="Times New Roman"/>
                <a:ea typeface="Times New Roman"/>
                <a:cs typeface="Times New Roman"/>
                <a:sym typeface="Times New Roman"/>
              </a:defRPr>
            </a:pPr>
            <a:r>
              <a:t>The problem addressed in the document is the optimization of vehicle routing and passenger matching in shared mobility services to improve efficiency, reduce costs, and enhance user satisfaction. The proposed solution involves an advanced algorithm that leverages machine learning and real-time data to optimize routing and matching, minimizing the total travel time and maximizing ride-sharing opportunities. The implementation considers multiple factors such as vehicle availability, passenger demand, and traffic conditions to dynamically update routes and match passengers with drivers. The solution is designed to be scalable and adaptable to different urban environments.</a:t>
            </a:r>
          </a:p>
        </p:txBody>
      </p:sp>
      <p:sp>
        <p:nvSpPr>
          <p:cNvPr id="171"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172" name="Slide Number Placeholder 5"/>
          <p:cNvSpPr txBox="1">
            <a:spLocks noGrp="1"/>
          </p:cNvSpPr>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173" name="Pros:…"/>
          <p:cNvSpPr txBox="1"/>
          <p:nvPr/>
        </p:nvSpPr>
        <p:spPr>
          <a:xfrm>
            <a:off x="906099" y="4570730"/>
            <a:ext cx="493815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Reduces overall travel time and fuel consumption by optimizing routes and matching.</a:t>
            </a:r>
          </a:p>
          <a:p>
            <a:pPr marL="120315" indent="-120315" defTabSz="457200">
              <a:buSzPct val="100000"/>
              <a:buChar char="•"/>
              <a:defRPr sz="1600">
                <a:latin typeface="Times Roman"/>
                <a:ea typeface="Times Roman"/>
                <a:cs typeface="Times Roman"/>
                <a:sym typeface="Times Roman"/>
              </a:defRPr>
            </a:pPr>
            <a:r>
              <a:t>The algorithm can handle large-scale urban environments with varying demand and traffic conditions.</a:t>
            </a:r>
          </a:p>
        </p:txBody>
      </p:sp>
      <p:sp>
        <p:nvSpPr>
          <p:cNvPr id="174" name="Cons:…"/>
          <p:cNvSpPr txBox="1"/>
          <p:nvPr/>
        </p:nvSpPr>
        <p:spPr>
          <a:xfrm>
            <a:off x="5979402" y="4570730"/>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Requires significant computational resources, especially for large-scale implementations.</a:t>
            </a:r>
          </a:p>
          <a:p>
            <a:pPr marL="120315" indent="-120315" defTabSz="457200">
              <a:buSzPct val="100000"/>
              <a:buChar char="•"/>
              <a:defRPr sz="1600">
                <a:latin typeface="Times Roman"/>
                <a:ea typeface="Times Roman"/>
                <a:cs typeface="Times Roman"/>
                <a:sym typeface="Times Roman"/>
              </a:defRPr>
            </a:pPr>
            <a:r>
              <a:t>Heavily relies on the availability and accuracy of real-time traffic and demand data.</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177"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06</a:t>
            </a:r>
          </a:p>
        </p:txBody>
      </p:sp>
      <p:sp>
        <p:nvSpPr>
          <p:cNvPr id="178" name="Content Placeholder 2"/>
          <p:cNvSpPr txBox="1">
            <a:spLocks noGrp="1"/>
          </p:cNvSpPr>
          <p:nvPr>
            <p:ph type="body" idx="1"/>
          </p:nvPr>
        </p:nvSpPr>
        <p:spPr>
          <a:prstGeom prst="rect">
            <a:avLst/>
          </a:prstGeom>
        </p:spPr>
        <p:txBody>
          <a:bodyPr/>
          <a:lstStyle/>
          <a:p>
            <a:pPr marL="0" indent="0" algn="ctr" defTabSz="457200">
              <a:spcBef>
                <a:spcPts val="1200"/>
              </a:spcBef>
              <a:buClrTx/>
              <a:buSzTx/>
              <a:buNone/>
              <a:defRPr sz="2300" b="1">
                <a:latin typeface="Times New Roman"/>
                <a:ea typeface="Times New Roman"/>
                <a:cs typeface="Times New Roman"/>
                <a:sym typeface="Times New Roman"/>
              </a:defRPr>
            </a:pPr>
            <a:r>
              <a:t>An Efficient and Privacy-Preserving Route Matching Scheme for Carpooling Services</a:t>
            </a:r>
          </a:p>
          <a:p>
            <a:pPr marL="0" indent="0" algn="ctr" defTabSz="457200">
              <a:spcBef>
                <a:spcPts val="1200"/>
              </a:spcBef>
              <a:buClrTx/>
              <a:buSzTx/>
              <a:buNone/>
              <a:defRPr sz="1800">
                <a:latin typeface="Times Roman"/>
                <a:ea typeface="Times Roman"/>
                <a:cs typeface="Times Roman"/>
                <a:sym typeface="Times Roman"/>
              </a:defRPr>
            </a:pPr>
            <a:r>
              <a:t>Qi Xu, Hui Zhu, Yandong Zheng, Jiaqi Zhao, Rongxing Lu, and Hui Li</a:t>
            </a:r>
            <a:r>
              <a:rPr i="1"/>
              <a:t> </a:t>
            </a:r>
            <a:endParaRPr sz="1200"/>
          </a:p>
          <a:p>
            <a:pPr marL="0" indent="0" algn="just">
              <a:spcBef>
                <a:spcPts val="500"/>
              </a:spcBef>
              <a:buSzTx/>
              <a:buFont typeface="Wingdings"/>
              <a:buNone/>
              <a:defRPr sz="1800">
                <a:latin typeface="Times New Roman"/>
                <a:ea typeface="Times New Roman"/>
                <a:cs typeface="Times New Roman"/>
                <a:sym typeface="Times New Roman"/>
              </a:defRPr>
            </a:pPr>
            <a:r>
              <a:t>The problem addressed in the paper is the challenge of providing efficient and privacy-preserving route matching for carpooling services, where users' sensitive location data such as starting points, destinations, and routes need to be protected. The proposed solution, called TAROT, uses advanced cryptographic techniques to ensure accurate carpooling matches without compromising users' privacy, thus significantly reducing computational costs and communication overheads. The implementation, evaluated on carpooling datasets with different parameters, demonstrates that TAROT is effective and efficient in ensuring both privacy and service quality.</a:t>
            </a:r>
          </a:p>
        </p:txBody>
      </p:sp>
      <p:sp>
        <p:nvSpPr>
          <p:cNvPr id="179"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180" name="Slide Number Placeholder 5"/>
          <p:cNvSpPr txBox="1">
            <a:spLocks noGrp="1"/>
          </p:cNvSpPr>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181" name="Pros:…"/>
          <p:cNvSpPr txBox="1"/>
          <p:nvPr/>
        </p:nvSpPr>
        <p:spPr>
          <a:xfrm>
            <a:off x="883874" y="4658359"/>
            <a:ext cx="493815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Reduces computational costs and communication overheads by filtering dissimilar routes early.</a:t>
            </a:r>
          </a:p>
          <a:p>
            <a:pPr marL="120315" indent="-120315" defTabSz="457200">
              <a:buSzPct val="100000"/>
              <a:buChar char="•"/>
              <a:defRPr sz="1600">
                <a:latin typeface="Times Roman"/>
                <a:ea typeface="Times Roman"/>
                <a:cs typeface="Times Roman"/>
                <a:sym typeface="Times Roman"/>
              </a:defRPr>
            </a:pPr>
            <a:r>
              <a:t>Protects users' sensitive location and route information using cryptographic techniques.</a:t>
            </a:r>
          </a:p>
        </p:txBody>
      </p:sp>
      <p:sp>
        <p:nvSpPr>
          <p:cNvPr id="182" name="Cons:…"/>
          <p:cNvSpPr txBox="1"/>
          <p:nvPr/>
        </p:nvSpPr>
        <p:spPr>
          <a:xfrm>
            <a:off x="5957177" y="4658359"/>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Requires significant computation, especially for encryption and decryption operations.</a:t>
            </a:r>
          </a:p>
          <a:p>
            <a:pPr marL="120315" indent="-120315" defTabSz="457200">
              <a:buSzPct val="100000"/>
              <a:buChar char="•"/>
              <a:defRPr sz="1600">
                <a:latin typeface="Times Roman"/>
                <a:ea typeface="Times Roman"/>
                <a:cs typeface="Times Roman"/>
                <a:sym typeface="Times Roman"/>
              </a:defRPr>
            </a:pPr>
            <a:r>
              <a:t>Cryptographic operations might limit the system’s ability to make real-time adjustments quickly.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Footer Placeholder 4"/>
          <p:cNvSpPr txBox="1"/>
          <p:nvPr/>
        </p:nvSpPr>
        <p:spPr>
          <a:xfrm>
            <a:off x="4211320" y="6245225"/>
            <a:ext cx="3769360" cy="4724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ctr">
              <a:defRPr sz="1200"/>
            </a:lvl1pPr>
          </a:lstStyle>
          <a:p>
            <a:r>
              <a:t>Department of Computer Science and Engineering</a:t>
            </a:r>
          </a:p>
        </p:txBody>
      </p:sp>
      <p:sp>
        <p:nvSpPr>
          <p:cNvPr id="185" name="Title 1"/>
          <p:cNvSpPr txBox="1">
            <a:spLocks noGrp="1"/>
          </p:cNvSpPr>
          <p:nvPr>
            <p:ph type="title"/>
          </p:nvPr>
        </p:nvSpPr>
        <p:spPr>
          <a:prstGeom prst="rect">
            <a:avLst/>
          </a:prstGeom>
        </p:spPr>
        <p:txBody>
          <a:bodyPr/>
          <a:lstStyle>
            <a:lvl1pPr>
              <a:defRPr sz="3200" b="1">
                <a:solidFill>
                  <a:srgbClr val="FF0000"/>
                </a:solidFill>
              </a:defRPr>
            </a:lvl1pPr>
          </a:lstStyle>
          <a:p>
            <a:r>
              <a:t>Literature Review - paper : 07</a:t>
            </a:r>
          </a:p>
        </p:txBody>
      </p:sp>
      <p:sp>
        <p:nvSpPr>
          <p:cNvPr id="186" name="Content Placeholder 2"/>
          <p:cNvSpPr txBox="1">
            <a:spLocks noGrp="1"/>
          </p:cNvSpPr>
          <p:nvPr>
            <p:ph type="body" idx="1"/>
          </p:nvPr>
        </p:nvSpPr>
        <p:spPr>
          <a:prstGeom prst="rect">
            <a:avLst/>
          </a:prstGeom>
        </p:spPr>
        <p:txBody>
          <a:bodyPr/>
          <a:lstStyle/>
          <a:p>
            <a:pPr marL="0" indent="0" algn="ctr" defTabSz="12700">
              <a:spcBef>
                <a:spcPts val="0"/>
              </a:spcBef>
              <a:buClrTx/>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300" b="1">
                <a:latin typeface="Times New Roman"/>
                <a:ea typeface="Times New Roman"/>
                <a:cs typeface="Times New Roman"/>
                <a:sym typeface="Times New Roman"/>
              </a:defRPr>
            </a:pPr>
            <a:r>
              <a:t>Matching path optimization of carpooling mode for private cars considering realtime traffic conditions and passenger satisfaction</a:t>
            </a:r>
          </a:p>
          <a:p>
            <a:pPr marL="0" indent="0" algn="ctr" defTabSz="457200">
              <a:spcBef>
                <a:spcPts val="1200"/>
              </a:spcBef>
              <a:buClrTx/>
              <a:buSzTx/>
              <a:buNone/>
              <a:defRPr sz="1466">
                <a:latin typeface="Times Roman"/>
                <a:ea typeface="Times Roman"/>
                <a:cs typeface="Times Roman"/>
                <a:sym typeface="Times Roman"/>
              </a:defRPr>
            </a:pPr>
            <a:r>
              <a:rPr sz="1800"/>
              <a:t>Jiarun Peng and Hongmei Zhou</a:t>
            </a:r>
            <a:r>
              <a:rPr i="1"/>
              <a:t> </a:t>
            </a:r>
            <a:endParaRPr sz="1200"/>
          </a:p>
          <a:p>
            <a:pPr marL="0" indent="0" algn="just">
              <a:spcBef>
                <a:spcPts val="500"/>
              </a:spcBef>
              <a:buSzTx/>
              <a:buFont typeface="Wingdings"/>
              <a:buNone/>
              <a:defRPr sz="1800">
                <a:latin typeface="Times New Roman"/>
                <a:ea typeface="Times New Roman"/>
                <a:cs typeface="Times New Roman"/>
                <a:sym typeface="Times New Roman"/>
              </a:defRPr>
            </a:pPr>
            <a:r>
              <a:t>The paper addresses the challenge of optimizing the carpooling paths for private cars by considering real-time traffic conditions and passenger satisfaction. The primary goal is to enhance the efficiency and quality of private carpooling services, reducing travel costs, time, and environmental impact. To solve this, the authors developed a dynamic path matching optimization model that integrates real-time traffic data and passenger satisfaction metrics like waiting time, travel time, and carpool preferences.</a:t>
            </a:r>
          </a:p>
        </p:txBody>
      </p:sp>
      <p:sp>
        <p:nvSpPr>
          <p:cNvPr id="187" name="Date Placeholder 3"/>
          <p:cNvSpPr txBox="1"/>
          <p:nvPr/>
        </p:nvSpPr>
        <p:spPr>
          <a:xfrm>
            <a:off x="858519" y="6245225"/>
            <a:ext cx="2550162" cy="2819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200"/>
            </a:lvl1pPr>
          </a:lstStyle>
          <a:p>
            <a:r>
              <a:t>First Review</a:t>
            </a:r>
          </a:p>
        </p:txBody>
      </p:sp>
      <p:sp>
        <p:nvSpPr>
          <p:cNvPr id="188" name="Slide Number Placeholder 5"/>
          <p:cNvSpPr txBox="1">
            <a:spLocks noGrp="1"/>
          </p:cNvSpPr>
          <p:nvPr>
            <p:ph type="sldNum" sz="quarter" idx="2"/>
          </p:nvPr>
        </p:nvSpPr>
        <p:spPr>
          <a:xfrm>
            <a:off x="11178172" y="6245225"/>
            <a:ext cx="201028" cy="28194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89" name="Pros:…"/>
          <p:cNvSpPr txBox="1"/>
          <p:nvPr/>
        </p:nvSpPr>
        <p:spPr>
          <a:xfrm>
            <a:off x="906099" y="4487791"/>
            <a:ext cx="4938150"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Pros:</a:t>
            </a:r>
          </a:p>
          <a:p>
            <a:pPr marL="120315" indent="-120315" defTabSz="457200">
              <a:buSzPct val="100000"/>
              <a:buChar char="•"/>
              <a:defRPr sz="1600">
                <a:latin typeface="Times Roman"/>
                <a:ea typeface="Times Roman"/>
                <a:cs typeface="Times Roman"/>
                <a:sym typeface="Times Roman"/>
              </a:defRPr>
            </a:pPr>
            <a:r>
              <a:t>The model prioritizes passenger satisfaction, leading to a better travel experience.</a:t>
            </a:r>
          </a:p>
          <a:p>
            <a:pPr marL="120315" indent="-120315" defTabSz="457200">
              <a:buSzPct val="100000"/>
              <a:buChar char="•"/>
              <a:defRPr sz="1600">
                <a:latin typeface="Times Roman"/>
                <a:ea typeface="Times Roman"/>
                <a:cs typeface="Times Roman"/>
                <a:sym typeface="Times Roman"/>
              </a:defRPr>
            </a:pPr>
            <a:r>
              <a:t>Enhances the utilization of available transport resources by optimizing ride-sharing opportunities.</a:t>
            </a:r>
          </a:p>
        </p:txBody>
      </p:sp>
      <p:sp>
        <p:nvSpPr>
          <p:cNvPr id="190" name="Cons:…"/>
          <p:cNvSpPr txBox="1"/>
          <p:nvPr/>
        </p:nvSpPr>
        <p:spPr>
          <a:xfrm>
            <a:off x="5979402" y="4487791"/>
            <a:ext cx="5350949" cy="1361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457200">
              <a:defRPr sz="2000" b="1">
                <a:latin typeface="Times Roman"/>
                <a:ea typeface="Times Roman"/>
                <a:cs typeface="Times Roman"/>
                <a:sym typeface="Times Roman"/>
              </a:defRPr>
            </a:pPr>
            <a:r>
              <a:t>Cons:</a:t>
            </a:r>
          </a:p>
          <a:p>
            <a:pPr marL="120315" indent="-120315" defTabSz="457200">
              <a:buSzPct val="100000"/>
              <a:buChar char="•"/>
              <a:defRPr sz="1600">
                <a:latin typeface="Times Roman"/>
                <a:ea typeface="Times Roman"/>
                <a:cs typeface="Times Roman"/>
                <a:sym typeface="Times Roman"/>
              </a:defRPr>
            </a:pPr>
            <a:r>
              <a:t>Implementing real-time data integration and optimization models can be technically challenging.</a:t>
            </a:r>
          </a:p>
          <a:p>
            <a:pPr marL="120315" indent="-120315" defTabSz="457200">
              <a:buSzPct val="100000"/>
              <a:buChar char="•"/>
              <a:defRPr sz="1600">
                <a:latin typeface="Times Roman"/>
                <a:ea typeface="Times Roman"/>
                <a:cs typeface="Times Roman"/>
                <a:sym typeface="Times Roman"/>
              </a:defRPr>
            </a:pPr>
            <a:r>
              <a:t>The success of carpooling models depends on user willingness to share rides and adhere to optimized routes.</a:t>
            </a:r>
          </a:p>
        </p:txBody>
      </p:sp>
    </p:spTree>
  </p:cSld>
  <p:clrMapOvr>
    <a:masterClrMapping/>
  </p:clrMapOvr>
  <p:transition spd="med"/>
</p:sld>
</file>

<file path=ppt/theme/theme1.xml><?xml version="1.0" encoding="utf-8"?>
<a:theme xmlns:a="http://schemas.openxmlformats.org/drawingml/2006/main" name="Profile">
  <a:themeElements>
    <a:clrScheme name="Profile">
      <a:dk1>
        <a:srgbClr val="000000"/>
      </a:dk1>
      <a:lt1>
        <a:srgbClr val="FFFFFF"/>
      </a:lt1>
      <a:dk2>
        <a:srgbClr val="A7A7A7"/>
      </a:dk2>
      <a:lt2>
        <a:srgbClr val="535353"/>
      </a:lt2>
      <a:accent1>
        <a:srgbClr val="A3B2C1"/>
      </a:accent1>
      <a:accent2>
        <a:srgbClr val="CC0000"/>
      </a:accent2>
      <a:accent3>
        <a:srgbClr val="8F8F8F"/>
      </a:accent3>
      <a:accent4>
        <a:srgbClr val="707070"/>
      </a:accent4>
      <a:accent5>
        <a:srgbClr val="CED5DD"/>
      </a:accent5>
      <a:accent6>
        <a:srgbClr val="B90000"/>
      </a:accent6>
      <a:hlink>
        <a:srgbClr val="0000FF"/>
      </a:hlink>
      <a:folHlink>
        <a:srgbClr val="FF00FF"/>
      </a:folHlink>
    </a:clrScheme>
    <a:fontScheme name="Profile">
      <a:majorFont>
        <a:latin typeface="Calibri"/>
        <a:ea typeface="Calibri"/>
        <a:cs typeface="Calibri"/>
      </a:majorFont>
      <a:minorFont>
        <a:latin typeface="Helvetica"/>
        <a:ea typeface="Helvetica"/>
        <a:cs typeface="Helvetica"/>
      </a:minorFont>
    </a:fontScheme>
    <a:fmtScheme name="Profi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Profile">
  <a:themeElements>
    <a:clrScheme name="Profile">
      <a:dk1>
        <a:srgbClr val="000000"/>
      </a:dk1>
      <a:lt1>
        <a:srgbClr val="FFFFFF"/>
      </a:lt1>
      <a:dk2>
        <a:srgbClr val="A7A7A7"/>
      </a:dk2>
      <a:lt2>
        <a:srgbClr val="535353"/>
      </a:lt2>
      <a:accent1>
        <a:srgbClr val="A3B2C1"/>
      </a:accent1>
      <a:accent2>
        <a:srgbClr val="CC0000"/>
      </a:accent2>
      <a:accent3>
        <a:srgbClr val="8F8F8F"/>
      </a:accent3>
      <a:accent4>
        <a:srgbClr val="707070"/>
      </a:accent4>
      <a:accent5>
        <a:srgbClr val="CED5DD"/>
      </a:accent5>
      <a:accent6>
        <a:srgbClr val="B90000"/>
      </a:accent6>
      <a:hlink>
        <a:srgbClr val="0000FF"/>
      </a:hlink>
      <a:folHlink>
        <a:srgbClr val="FF00FF"/>
      </a:folHlink>
    </a:clrScheme>
    <a:fontScheme name="Profile">
      <a:majorFont>
        <a:latin typeface="Calibri"/>
        <a:ea typeface="Calibri"/>
        <a:cs typeface="Calibri"/>
      </a:majorFont>
      <a:minorFont>
        <a:latin typeface="Helvetica"/>
        <a:ea typeface="Helvetica"/>
        <a:cs typeface="Helvetica"/>
      </a:minorFont>
    </a:fontScheme>
    <a:fmtScheme name="Profi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Verdana"/>
            <a:ea typeface="Verdana"/>
            <a:cs typeface="Verdana"/>
            <a:sym typeface="Verdan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4495</Words>
  <Application>Microsoft Macintosh PowerPoint</Application>
  <PresentationFormat>Widescreen</PresentationFormat>
  <Paragraphs>305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Calibri</vt:lpstr>
      <vt:lpstr>Times New Roman</vt:lpstr>
      <vt:lpstr>Times Roman</vt:lpstr>
      <vt:lpstr>Verdana</vt:lpstr>
      <vt:lpstr>Wingdings</vt:lpstr>
      <vt:lpstr>Profile</vt:lpstr>
      <vt:lpstr>PowerPoint Presentation</vt:lpstr>
      <vt:lpstr>Introduction</vt:lpstr>
      <vt:lpstr>Literature Review - paper : 01</vt:lpstr>
      <vt:lpstr>Literature Review - paper : 02</vt:lpstr>
      <vt:lpstr>Literature Review - paper : 03</vt:lpstr>
      <vt:lpstr>Literature Review - paper : 04</vt:lpstr>
      <vt:lpstr>Literature Review - paper : 05</vt:lpstr>
      <vt:lpstr>Literature Review - paper : 06</vt:lpstr>
      <vt:lpstr>Literature Review - paper : 07</vt:lpstr>
      <vt:lpstr>Literature Review - paper : 08</vt:lpstr>
      <vt:lpstr>Literature Review - paper : 09</vt:lpstr>
      <vt:lpstr>Literature Review - paper : 10</vt:lpstr>
      <vt:lpstr>Literature Review - paper : 11</vt:lpstr>
      <vt:lpstr>Literature Review - paper : 12</vt:lpstr>
      <vt:lpstr>Literature Review - paper : 13</vt:lpstr>
      <vt:lpstr>Literature Review - paper : 14</vt:lpstr>
      <vt:lpstr>Literature Review - paper : 15</vt:lpstr>
      <vt:lpstr>Literature Review - paper : 16</vt:lpstr>
      <vt:lpstr>Literature Review - paper : 17</vt:lpstr>
      <vt:lpstr>Literature Review - paper : 18</vt:lpstr>
      <vt:lpstr>Literature Review - paper : 19</vt:lpstr>
      <vt:lpstr>Literature Review - paper : 20</vt:lpstr>
      <vt:lpstr>Summary of Literature Review</vt:lpstr>
      <vt:lpstr>Problem Statement</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Logeshwaran Elumalai</cp:lastModifiedBy>
  <cp:revision>1</cp:revision>
  <dcterms:modified xsi:type="dcterms:W3CDTF">2024-10-06T15:59:29Z</dcterms:modified>
</cp:coreProperties>
</file>